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Titillium Web"/>
      <p:regular r:id="rId21"/>
      <p:bold r:id="rId22"/>
      <p:italic r:id="rId23"/>
      <p:boldItalic r:id="rId24"/>
    </p:embeddedFont>
    <p:embeddedFont>
      <p:font typeface="Titillium Web Ligh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TitilliumWeb-bold.fntdata"/><Relationship Id="rId21" Type="http://schemas.openxmlformats.org/officeDocument/2006/relationships/font" Target="fonts/TitilliumWeb-regular.fntdata"/><Relationship Id="rId24" Type="http://schemas.openxmlformats.org/officeDocument/2006/relationships/font" Target="fonts/TitilliumWeb-boldItalic.fntdata"/><Relationship Id="rId23" Type="http://schemas.openxmlformats.org/officeDocument/2006/relationships/font" Target="fonts/TitilliumWeb-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TitilliumWebLight-bold.fntdata"/><Relationship Id="rId25" Type="http://schemas.openxmlformats.org/officeDocument/2006/relationships/font" Target="fonts/TitilliumWebLight-regular.fntdata"/><Relationship Id="rId28" Type="http://schemas.openxmlformats.org/officeDocument/2006/relationships/font" Target="fonts/TitilliumWebLight-boldItalic.fntdata"/><Relationship Id="rId27" Type="http://schemas.openxmlformats.org/officeDocument/2006/relationships/font" Target="fonts/TitilliumWebLigh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84e1b0fba8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84e1b0fba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84e1b0fba8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84e1b0fba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96cef4a756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96cef4a75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84e1b0fba8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84e1b0fba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9590407d6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9590407d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7e0c9143d0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7e0c9143d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98f2238224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98f223822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84e1b0fba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84e1b0fb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9590407d6b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9590407d6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p:nvPr>
            <p:ph type="ctrTitle"/>
          </p:nvPr>
        </p:nvSpPr>
        <p:spPr>
          <a:xfrm>
            <a:off x="685800" y="743850"/>
            <a:ext cx="5796900" cy="1159800"/>
          </a:xfrm>
          <a:prstGeom prst="rect">
            <a:avLst/>
          </a:prstGeom>
        </p:spPr>
        <p:txBody>
          <a:bodyPr anchorCtr="0" anchor="t" bIns="0" lIns="0" spcFirstLastPara="1" rIns="0" wrap="square" tIns="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685800" y="973750"/>
            <a:ext cx="57969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 name="Google Shape;15;p3"/>
          <p:cNvSpPr txBox="1"/>
          <p:nvPr>
            <p:ph idx="1" type="subTitle"/>
          </p:nvPr>
        </p:nvSpPr>
        <p:spPr>
          <a:xfrm>
            <a:off x="685800" y="2230450"/>
            <a:ext cx="5796900" cy="465300"/>
          </a:xfrm>
          <a:prstGeom prst="rect">
            <a:avLst/>
          </a:prstGeom>
        </p:spPr>
        <p:txBody>
          <a:bodyPr anchorCtr="0" anchor="t" bIns="0" lIns="0" spcFirstLastPara="1" rIns="0" wrap="square" tIns="0">
            <a:noAutofit/>
          </a:bodyPr>
          <a:lstStyle>
            <a:lvl1pPr lvl="0" rtl="0">
              <a:spcBef>
                <a:spcPts val="0"/>
              </a:spcBef>
              <a:spcAft>
                <a:spcPts val="0"/>
              </a:spcAft>
              <a:buSzPts val="2400"/>
              <a:buNone/>
              <a:defRPr sz="24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txBox="1"/>
          <p:nvPr>
            <p:ph idx="1" type="body"/>
          </p:nvPr>
        </p:nvSpPr>
        <p:spPr>
          <a:xfrm>
            <a:off x="1318775" y="1036050"/>
            <a:ext cx="5163900" cy="3660900"/>
          </a:xfrm>
          <a:prstGeom prst="rect">
            <a:avLst/>
          </a:prstGeom>
        </p:spPr>
        <p:txBody>
          <a:bodyPr anchorCtr="0" anchor="t" bIns="0" lIns="0" spcFirstLastPara="1" rIns="0" wrap="square" tIns="0">
            <a:noAutofit/>
          </a:bodyPr>
          <a:lstStyle>
            <a:lvl1pPr indent="-444500" lvl="0" marL="457200" rtl="0">
              <a:spcBef>
                <a:spcPts val="600"/>
              </a:spcBef>
              <a:spcAft>
                <a:spcPts val="0"/>
              </a:spcAft>
              <a:buSzPts val="3400"/>
              <a:buChar char="▰"/>
              <a:defRPr sz="3400"/>
            </a:lvl1pPr>
            <a:lvl2pPr indent="-444500" lvl="1" marL="914400" rtl="0">
              <a:spcBef>
                <a:spcPts val="0"/>
              </a:spcBef>
              <a:spcAft>
                <a:spcPts val="0"/>
              </a:spcAft>
              <a:buSzPts val="3400"/>
              <a:buChar char="○"/>
              <a:defRPr sz="3400"/>
            </a:lvl2pPr>
            <a:lvl3pPr indent="-444500" lvl="2" marL="1371600" rtl="0">
              <a:spcBef>
                <a:spcPts val="0"/>
              </a:spcBef>
              <a:spcAft>
                <a:spcPts val="0"/>
              </a:spcAft>
              <a:buSzPts val="3400"/>
              <a:buChar char="■"/>
              <a:defRPr sz="3400"/>
            </a:lvl3pPr>
            <a:lvl4pPr indent="-444500" lvl="3" marL="1828800" rtl="0">
              <a:spcBef>
                <a:spcPts val="0"/>
              </a:spcBef>
              <a:spcAft>
                <a:spcPts val="0"/>
              </a:spcAft>
              <a:buSzPts val="3400"/>
              <a:buChar char="●"/>
              <a:defRPr sz="3400"/>
            </a:lvl4pPr>
            <a:lvl5pPr indent="-444500" lvl="4" marL="2286000" rtl="0">
              <a:spcBef>
                <a:spcPts val="0"/>
              </a:spcBef>
              <a:spcAft>
                <a:spcPts val="0"/>
              </a:spcAft>
              <a:buSzPts val="3400"/>
              <a:buChar char="○"/>
              <a:defRPr sz="3400"/>
            </a:lvl5pPr>
            <a:lvl6pPr indent="-444500" lvl="5" marL="2743200" rtl="0">
              <a:spcBef>
                <a:spcPts val="0"/>
              </a:spcBef>
              <a:spcAft>
                <a:spcPts val="0"/>
              </a:spcAft>
              <a:buSzPts val="3400"/>
              <a:buChar char="■"/>
              <a:defRPr sz="3400"/>
            </a:lvl6pPr>
            <a:lvl7pPr indent="-444500" lvl="6" marL="3200400" rtl="0">
              <a:spcBef>
                <a:spcPts val="0"/>
              </a:spcBef>
              <a:spcAft>
                <a:spcPts val="0"/>
              </a:spcAft>
              <a:buSzPts val="3400"/>
              <a:buChar char="●"/>
              <a:defRPr sz="3400"/>
            </a:lvl7pPr>
            <a:lvl8pPr indent="-444500" lvl="7" marL="3657600" rtl="0">
              <a:spcBef>
                <a:spcPts val="0"/>
              </a:spcBef>
              <a:spcAft>
                <a:spcPts val="0"/>
              </a:spcAft>
              <a:buSzPts val="3400"/>
              <a:buChar char="○"/>
              <a:defRPr sz="3400"/>
            </a:lvl8pPr>
            <a:lvl9pPr indent="-444500" lvl="8" marL="4114800">
              <a:spcBef>
                <a:spcPts val="0"/>
              </a:spcBef>
              <a:spcAft>
                <a:spcPts val="0"/>
              </a:spcAft>
              <a:buSzPts val="3400"/>
              <a:buChar char="■"/>
              <a:defRPr sz="3400"/>
            </a:lvl9pPr>
          </a:lstStyle>
          <a:p/>
        </p:txBody>
      </p:sp>
      <p:sp>
        <p:nvSpPr>
          <p:cNvPr id="19" name="Google Shape;19;p4"/>
          <p:cNvSpPr txBox="1"/>
          <p:nvPr/>
        </p:nvSpPr>
        <p:spPr>
          <a:xfrm>
            <a:off x="604350" y="627175"/>
            <a:ext cx="8709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9600">
                <a:solidFill>
                  <a:srgbClr val="7DFFB1"/>
                </a:solidFill>
                <a:latin typeface="Titillium Web"/>
                <a:ea typeface="Titillium Web"/>
                <a:cs typeface="Titillium Web"/>
                <a:sym typeface="Titillium Web"/>
              </a:rPr>
              <a:t>“</a:t>
            </a:r>
            <a:endParaRPr b="1" sz="9600">
              <a:solidFill>
                <a:srgbClr val="7DFFB1"/>
              </a:solidFill>
              <a:latin typeface="Titillium Web"/>
              <a:ea typeface="Titillium Web"/>
              <a:cs typeface="Titillium Web"/>
              <a:sym typeface="Titillium Web"/>
            </a:endParaRPr>
          </a:p>
        </p:txBody>
      </p:sp>
      <p:sp>
        <p:nvSpPr>
          <p:cNvPr id="20" name="Google Shape;20;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p:nvPr>
            <p:ph type="title"/>
          </p:nvPr>
        </p:nvSpPr>
        <p:spPr>
          <a:xfrm>
            <a:off x="457200" y="434575"/>
            <a:ext cx="6025500" cy="857400"/>
          </a:xfrm>
          <a:prstGeom prst="rect">
            <a:avLst/>
          </a:prstGeom>
        </p:spPr>
        <p:txBody>
          <a:bodyPr anchorCtr="0" anchor="b"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 name="Google Shape;24;p5"/>
          <p:cNvSpPr txBox="1"/>
          <p:nvPr>
            <p:ph idx="1" type="body"/>
          </p:nvPr>
        </p:nvSpPr>
        <p:spPr>
          <a:xfrm>
            <a:off x="457200" y="1428748"/>
            <a:ext cx="6025500" cy="31488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5" name="Google Shape;25;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6"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p:nvPr>
            <p:ph type="title"/>
          </p:nvPr>
        </p:nvSpPr>
        <p:spPr>
          <a:xfrm>
            <a:off x="457200" y="434575"/>
            <a:ext cx="6025500" cy="857400"/>
          </a:xfrm>
          <a:prstGeom prst="rect">
            <a:avLst/>
          </a:prstGeom>
        </p:spPr>
        <p:txBody>
          <a:bodyPr anchorCtr="0" anchor="b"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9" name="Google Shape;29;p6"/>
          <p:cNvSpPr txBox="1"/>
          <p:nvPr>
            <p:ph idx="1" type="body"/>
          </p:nvPr>
        </p:nvSpPr>
        <p:spPr>
          <a:xfrm>
            <a:off x="457200" y="1428750"/>
            <a:ext cx="2924700" cy="31536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0" name="Google Shape;30;p6"/>
          <p:cNvSpPr txBox="1"/>
          <p:nvPr>
            <p:ph idx="2" type="body"/>
          </p:nvPr>
        </p:nvSpPr>
        <p:spPr>
          <a:xfrm>
            <a:off x="3558095" y="1428750"/>
            <a:ext cx="2924700" cy="31536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1" name="Google Shape;31;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2" name="Shape 32"/>
        <p:cNvGrpSpPr/>
        <p:nvPr/>
      </p:nvGrpSpPr>
      <p:grpSpPr>
        <a:xfrm>
          <a:off x="0" y="0"/>
          <a:ext cx="0" cy="0"/>
          <a:chOff x="0" y="0"/>
          <a:chExt cx="0" cy="0"/>
        </a:xfrm>
      </p:grpSpPr>
      <p:pic>
        <p:nvPicPr>
          <p:cNvPr id="33" name="Google Shape;33;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4" name="Google Shape;34;p7"/>
          <p:cNvSpPr txBox="1"/>
          <p:nvPr>
            <p:ph type="title"/>
          </p:nvPr>
        </p:nvSpPr>
        <p:spPr>
          <a:xfrm>
            <a:off x="457200" y="434575"/>
            <a:ext cx="6025500" cy="857400"/>
          </a:xfrm>
          <a:prstGeom prst="rect">
            <a:avLst/>
          </a:prstGeom>
        </p:spPr>
        <p:txBody>
          <a:bodyPr anchorCtr="0" anchor="b"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5" name="Google Shape;35;p7"/>
          <p:cNvSpPr txBox="1"/>
          <p:nvPr>
            <p:ph idx="1" type="body"/>
          </p:nvPr>
        </p:nvSpPr>
        <p:spPr>
          <a:xfrm>
            <a:off x="457200" y="1428750"/>
            <a:ext cx="1851600" cy="3321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6" name="Google Shape;36;p7"/>
          <p:cNvSpPr txBox="1"/>
          <p:nvPr>
            <p:ph idx="2" type="body"/>
          </p:nvPr>
        </p:nvSpPr>
        <p:spPr>
          <a:xfrm>
            <a:off x="2544155" y="1428750"/>
            <a:ext cx="1851600" cy="3321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7" name="Google Shape;37;p7"/>
          <p:cNvSpPr txBox="1"/>
          <p:nvPr>
            <p:ph idx="3" type="body"/>
          </p:nvPr>
        </p:nvSpPr>
        <p:spPr>
          <a:xfrm>
            <a:off x="4631111" y="1428750"/>
            <a:ext cx="1851600" cy="3321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pic>
        <p:nvPicPr>
          <p:cNvPr id="40" name="Google Shape;40;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8"/>
          <p:cNvSpPr txBox="1"/>
          <p:nvPr>
            <p:ph type="title"/>
          </p:nvPr>
        </p:nvSpPr>
        <p:spPr>
          <a:xfrm>
            <a:off x="457200" y="434575"/>
            <a:ext cx="6025500" cy="857400"/>
          </a:xfrm>
          <a:prstGeom prst="rect">
            <a:avLst/>
          </a:prstGeom>
        </p:spPr>
        <p:txBody>
          <a:bodyPr anchorCtr="0" anchor="b"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2" name="Google Shape;42;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pic>
        <p:nvPicPr>
          <p:cNvPr id="44" name="Google Shape;44;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 name="Google Shape;45;p9"/>
          <p:cNvSpPr txBox="1"/>
          <p:nvPr>
            <p:ph idx="1" type="body"/>
          </p:nvPr>
        </p:nvSpPr>
        <p:spPr>
          <a:xfrm>
            <a:off x="457200" y="4406300"/>
            <a:ext cx="60255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46" name="Google Shape;46;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9" name="Google Shape;49;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7DFFB1"/>
            </a:gs>
            <a:gs pos="12000">
              <a:srgbClr val="00AAC6"/>
            </a:gs>
            <a:gs pos="51000">
              <a:srgbClr val="0037B3"/>
            </a:gs>
            <a:gs pos="100000">
              <a:srgbClr val="00001A"/>
            </a:gs>
          </a:gsLst>
          <a:lin ang="1350003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34575"/>
            <a:ext cx="6025500" cy="8574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9pPr>
          </a:lstStyle>
          <a:p/>
        </p:txBody>
      </p:sp>
      <p:sp>
        <p:nvSpPr>
          <p:cNvPr id="7" name="Google Shape;7;p1"/>
          <p:cNvSpPr txBox="1"/>
          <p:nvPr>
            <p:ph idx="1" type="body"/>
          </p:nvPr>
        </p:nvSpPr>
        <p:spPr>
          <a:xfrm>
            <a:off x="457200" y="1428748"/>
            <a:ext cx="6025500" cy="3148800"/>
          </a:xfrm>
          <a:prstGeom prst="rect">
            <a:avLst/>
          </a:prstGeom>
          <a:noFill/>
          <a:ln>
            <a:noFill/>
          </a:ln>
        </p:spPr>
        <p:txBody>
          <a:bodyPr anchorCtr="0" anchor="t" bIns="0" lIns="0" spcFirstLastPara="1" rIns="0" wrap="square" tIns="0">
            <a:noAutofit/>
          </a:bodyPr>
          <a:lstStyle>
            <a:lvl1pPr indent="-381000" lvl="0" marL="4572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indent="-381000" lvl="1" marL="9144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indent="-381000" lvl="2" marL="13716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indent="-381000" lvl="3" marL="18288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indent="-381000" lvl="4" marL="2286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indent="-381000" lvl="5" marL="27432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indent="-381000" lvl="6" marL="32004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indent="-381000" lvl="7" marL="36576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indent="-381000" lvl="8" marL="41148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hyperlink" Target="https://unipython.com/instalar-java-netbeans-windows-os-linux/" TargetMode="External"/><Relationship Id="rId4" Type="http://schemas.openxmlformats.org/officeDocument/2006/relationships/hyperlink" Target="https://www.crehana.com/blog/transformacion-digital/que-es-netbeans/" TargetMode="External"/><Relationship Id="rId5" Type="http://schemas.openxmlformats.org/officeDocument/2006/relationships/hyperlink" Target="https://www.juntadeandalucia.es/servicios/madeja/contenido/recurso/888#:~:text=Las%20principales%20caracter%C3%ADsticas%20de%20NetBeans,almacenamiento%2C%20las%20ventanas%2C%20etc."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www.juntadeandalucia.es/servicios/madeja/glossary/12/letterp#term571"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1"/>
          <p:cNvSpPr txBox="1"/>
          <p:nvPr>
            <p:ph type="ctrTitle"/>
          </p:nvPr>
        </p:nvSpPr>
        <p:spPr>
          <a:xfrm>
            <a:off x="0" y="277600"/>
            <a:ext cx="9144000" cy="1159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b="0" lang="en">
                <a:solidFill>
                  <a:schemeClr val="accent6"/>
                </a:solidFill>
                <a:latin typeface="Impact"/>
                <a:ea typeface="Impact"/>
                <a:cs typeface="Impact"/>
                <a:sym typeface="Impact"/>
              </a:rPr>
              <a:t>Proyecto IDE: NetBeans</a:t>
            </a:r>
            <a:endParaRPr b="0">
              <a:solidFill>
                <a:schemeClr val="accent6"/>
              </a:solidFill>
              <a:latin typeface="Impact"/>
              <a:ea typeface="Impact"/>
              <a:cs typeface="Impact"/>
              <a:sym typeface="Impact"/>
            </a:endParaRPr>
          </a:p>
        </p:txBody>
      </p:sp>
      <p:pic>
        <p:nvPicPr>
          <p:cNvPr id="55" name="Google Shape;55;p11"/>
          <p:cNvPicPr preferRelativeResize="0"/>
          <p:nvPr/>
        </p:nvPicPr>
        <p:blipFill>
          <a:blip r:embed="rId3">
            <a:alphaModFix/>
          </a:blip>
          <a:stretch>
            <a:fillRect/>
          </a:stretch>
        </p:blipFill>
        <p:spPr>
          <a:xfrm>
            <a:off x="2933775" y="1437400"/>
            <a:ext cx="2949567" cy="340130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23" name="Google Shape;123;p20"/>
          <p:cNvSpPr txBox="1"/>
          <p:nvPr/>
        </p:nvSpPr>
        <p:spPr>
          <a:xfrm>
            <a:off x="0" y="312950"/>
            <a:ext cx="9268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lt1"/>
                </a:solidFill>
                <a:latin typeface="Impact"/>
                <a:ea typeface="Impact"/>
                <a:cs typeface="Impact"/>
                <a:sym typeface="Impact"/>
              </a:rPr>
              <a:t>4.2 -Interfaz gráfica </a:t>
            </a:r>
            <a:endParaRPr b="1" sz="2800">
              <a:solidFill>
                <a:schemeClr val="lt1"/>
              </a:solidFill>
              <a:latin typeface="Impact"/>
              <a:ea typeface="Impact"/>
              <a:cs typeface="Impact"/>
              <a:sym typeface="Impact"/>
            </a:endParaRPr>
          </a:p>
        </p:txBody>
      </p:sp>
      <p:pic>
        <p:nvPicPr>
          <p:cNvPr id="124" name="Google Shape;124;p20"/>
          <p:cNvPicPr preferRelativeResize="0"/>
          <p:nvPr/>
        </p:nvPicPr>
        <p:blipFill>
          <a:blip r:embed="rId3">
            <a:alphaModFix/>
          </a:blip>
          <a:stretch>
            <a:fillRect/>
          </a:stretch>
        </p:blipFill>
        <p:spPr>
          <a:xfrm>
            <a:off x="1795250" y="1219575"/>
            <a:ext cx="5340296" cy="3687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0" y="486400"/>
            <a:ext cx="9144000" cy="857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latin typeface="Impact"/>
                <a:ea typeface="Impact"/>
                <a:cs typeface="Impact"/>
                <a:sym typeface="Impact"/>
              </a:rPr>
              <a:t>4.3 Plugins</a:t>
            </a:r>
            <a:endParaRPr>
              <a:latin typeface="Impact"/>
              <a:ea typeface="Impact"/>
              <a:cs typeface="Impact"/>
              <a:sym typeface="Impact"/>
            </a:endParaRPr>
          </a:p>
        </p:txBody>
      </p:sp>
      <p:sp>
        <p:nvSpPr>
          <p:cNvPr id="130" name="Google Shape;130;p21"/>
          <p:cNvSpPr txBox="1"/>
          <p:nvPr>
            <p:ph idx="1" type="body"/>
          </p:nvPr>
        </p:nvSpPr>
        <p:spPr>
          <a:xfrm>
            <a:off x="70025" y="1428850"/>
            <a:ext cx="7196700" cy="990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latin typeface="Impact"/>
                <a:ea typeface="Impact"/>
                <a:cs typeface="Impact"/>
                <a:sym typeface="Impact"/>
              </a:rPr>
              <a:t>Los plugins funcionan para añadir una extensión tanto de contenido o para facilitar el uso de la herramienta a la hora de escribir el código, entre los plugins más destacables encontramos:</a:t>
            </a:r>
            <a:endParaRPr>
              <a:latin typeface="Impact"/>
              <a:ea typeface="Impact"/>
              <a:cs typeface="Impact"/>
              <a:sym typeface="Impact"/>
            </a:endParaRPr>
          </a:p>
        </p:txBody>
      </p:sp>
      <p:sp>
        <p:nvSpPr>
          <p:cNvPr id="131" name="Google Shape;131;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32" name="Google Shape;132;p21"/>
          <p:cNvPicPr preferRelativeResize="0"/>
          <p:nvPr/>
        </p:nvPicPr>
        <p:blipFill>
          <a:blip r:embed="rId3">
            <a:alphaModFix/>
          </a:blip>
          <a:stretch>
            <a:fillRect/>
          </a:stretch>
        </p:blipFill>
        <p:spPr>
          <a:xfrm>
            <a:off x="437926" y="2390450"/>
            <a:ext cx="3952125" cy="2509725"/>
          </a:xfrm>
          <a:prstGeom prst="rect">
            <a:avLst/>
          </a:prstGeom>
          <a:noFill/>
          <a:ln>
            <a:noFill/>
          </a:ln>
        </p:spPr>
      </p:pic>
      <p:sp>
        <p:nvSpPr>
          <p:cNvPr id="133" name="Google Shape;133;p21"/>
          <p:cNvSpPr txBox="1"/>
          <p:nvPr>
            <p:ph idx="1" type="body"/>
          </p:nvPr>
        </p:nvSpPr>
        <p:spPr>
          <a:xfrm>
            <a:off x="4959550" y="2932550"/>
            <a:ext cx="3775500" cy="1786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latin typeface="Impact"/>
                <a:ea typeface="Impact"/>
                <a:cs typeface="Impact"/>
                <a:sym typeface="Impact"/>
              </a:rPr>
              <a:t>Como podemos ver, en la parte izquierda tenemos los plugins y en la parte derecha una ventana con toda la información tanto para ver cómo funciona, la versión y una breve descripción. En Apache Netbeans 15 vienen de serie estas preinstaladas.</a:t>
            </a:r>
            <a:endParaRPr>
              <a:latin typeface="Impact"/>
              <a:ea typeface="Impact"/>
              <a:cs typeface="Impact"/>
              <a:sym typeface="Impac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idx="1" type="body"/>
          </p:nvPr>
        </p:nvSpPr>
        <p:spPr>
          <a:xfrm>
            <a:off x="198100" y="1985175"/>
            <a:ext cx="4247700" cy="3321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latin typeface="Impact"/>
                <a:ea typeface="Impact"/>
                <a:cs typeface="Impact"/>
                <a:sym typeface="Impact"/>
              </a:rPr>
              <a:t>Aunque también podemos encontrar  en el mismo IDE varios plugins más para facilitarnos en algunas tareas o añadir más funciones.</a:t>
            </a:r>
            <a:endParaRPr>
              <a:latin typeface="Impact"/>
              <a:ea typeface="Impact"/>
              <a:cs typeface="Impact"/>
              <a:sym typeface="Impact"/>
            </a:endParaRPr>
          </a:p>
        </p:txBody>
      </p:sp>
      <p:sp>
        <p:nvSpPr>
          <p:cNvPr id="139" name="Google Shape;139;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40" name="Google Shape;140;p22"/>
          <p:cNvPicPr preferRelativeResize="0"/>
          <p:nvPr/>
        </p:nvPicPr>
        <p:blipFill>
          <a:blip r:embed="rId3">
            <a:alphaModFix/>
          </a:blip>
          <a:stretch>
            <a:fillRect/>
          </a:stretch>
        </p:blipFill>
        <p:spPr>
          <a:xfrm>
            <a:off x="4531275" y="1128725"/>
            <a:ext cx="4393400" cy="278519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2714125" y="307225"/>
            <a:ext cx="6025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latin typeface="Impact"/>
                <a:ea typeface="Impact"/>
                <a:cs typeface="Impact"/>
                <a:sym typeface="Impact"/>
              </a:rPr>
              <a:t>5.Ejemplos de uso</a:t>
            </a:r>
            <a:endParaRPr>
              <a:latin typeface="Impact"/>
              <a:ea typeface="Impact"/>
              <a:cs typeface="Impact"/>
              <a:sym typeface="Impact"/>
            </a:endParaRPr>
          </a:p>
        </p:txBody>
      </p:sp>
      <p:sp>
        <p:nvSpPr>
          <p:cNvPr id="146" name="Google Shape;146;p23"/>
          <p:cNvSpPr txBox="1"/>
          <p:nvPr>
            <p:ph idx="1" type="body"/>
          </p:nvPr>
        </p:nvSpPr>
        <p:spPr>
          <a:xfrm>
            <a:off x="474750" y="1584150"/>
            <a:ext cx="8194500" cy="3321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latin typeface="Impact"/>
                <a:ea typeface="Impact"/>
                <a:cs typeface="Impact"/>
                <a:sym typeface="Impact"/>
              </a:rPr>
              <a:t>Este IDE tiene una multitud de usos bastante grande, dado qué es una herramienta de desarrollo de entornos que se enfoca en la programación.</a:t>
            </a:r>
            <a:endParaRPr>
              <a:latin typeface="Impact"/>
              <a:ea typeface="Impact"/>
              <a:cs typeface="Impact"/>
              <a:sym typeface="Impact"/>
            </a:endParaRPr>
          </a:p>
          <a:p>
            <a:pPr indent="0" lvl="0" marL="0" rtl="0" algn="l">
              <a:spcBef>
                <a:spcPts val="600"/>
              </a:spcBef>
              <a:spcAft>
                <a:spcPts val="0"/>
              </a:spcAft>
              <a:buNone/>
            </a:pPr>
            <a:r>
              <a:rPr lang="en">
                <a:latin typeface="Impact"/>
                <a:ea typeface="Impact"/>
                <a:cs typeface="Impact"/>
                <a:sym typeface="Impact"/>
              </a:rPr>
              <a:t>Podemos utilizar este IDE para crear juegos, aplicaciones, diseño de herramientas , páginas web… etc. Es un IDE muy utilizado en estos tiempos.</a:t>
            </a:r>
            <a:endParaRPr>
              <a:latin typeface="Impact"/>
              <a:ea typeface="Impact"/>
              <a:cs typeface="Impact"/>
              <a:sym typeface="Impact"/>
            </a:endParaRPr>
          </a:p>
        </p:txBody>
      </p:sp>
      <p:sp>
        <p:nvSpPr>
          <p:cNvPr id="147" name="Google Shape;147;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0" y="434575"/>
            <a:ext cx="9144000" cy="857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latin typeface="Impact"/>
                <a:ea typeface="Impact"/>
                <a:cs typeface="Impact"/>
                <a:sym typeface="Impact"/>
              </a:rPr>
              <a:t>Bibliografía</a:t>
            </a:r>
            <a:endParaRPr>
              <a:latin typeface="Impact"/>
              <a:ea typeface="Impact"/>
              <a:cs typeface="Impact"/>
              <a:sym typeface="Impact"/>
            </a:endParaRPr>
          </a:p>
        </p:txBody>
      </p:sp>
      <p:sp>
        <p:nvSpPr>
          <p:cNvPr id="153" name="Google Shape;153;p24"/>
          <p:cNvSpPr txBox="1"/>
          <p:nvPr>
            <p:ph idx="1" type="body"/>
          </p:nvPr>
        </p:nvSpPr>
        <p:spPr>
          <a:xfrm>
            <a:off x="686625" y="1428850"/>
            <a:ext cx="6536400" cy="3321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latin typeface="Impact"/>
                <a:ea typeface="Impact"/>
                <a:cs typeface="Impact"/>
                <a:sym typeface="Impact"/>
              </a:rPr>
              <a:t>UNIPHYTON</a:t>
            </a:r>
            <a:endParaRPr>
              <a:latin typeface="Impact"/>
              <a:ea typeface="Impact"/>
              <a:cs typeface="Impact"/>
              <a:sym typeface="Impact"/>
            </a:endParaRPr>
          </a:p>
          <a:p>
            <a:pPr indent="0" lvl="0" marL="0" rtl="0" algn="l">
              <a:spcBef>
                <a:spcPts val="600"/>
              </a:spcBef>
              <a:spcAft>
                <a:spcPts val="0"/>
              </a:spcAft>
              <a:buNone/>
            </a:pPr>
            <a:r>
              <a:rPr lang="en">
                <a:latin typeface="Impact"/>
                <a:ea typeface="Impact"/>
                <a:cs typeface="Impact"/>
                <a:sym typeface="Impact"/>
              </a:rPr>
              <a:t>-</a:t>
            </a:r>
            <a:r>
              <a:rPr lang="en" u="sng">
                <a:solidFill>
                  <a:schemeClr val="hlink"/>
                </a:solidFill>
                <a:latin typeface="Impact"/>
                <a:ea typeface="Impact"/>
                <a:cs typeface="Impact"/>
                <a:sym typeface="Impact"/>
                <a:hlinkClick r:id="rId3"/>
              </a:rPr>
              <a:t>https://unipython.com/instalar-java-netbeans-windows-os-linux/</a:t>
            </a:r>
            <a:endParaRPr>
              <a:latin typeface="Impact"/>
              <a:ea typeface="Impact"/>
              <a:cs typeface="Impact"/>
              <a:sym typeface="Impact"/>
            </a:endParaRPr>
          </a:p>
          <a:p>
            <a:pPr indent="0" lvl="0" marL="0" rtl="0" algn="l">
              <a:spcBef>
                <a:spcPts val="600"/>
              </a:spcBef>
              <a:spcAft>
                <a:spcPts val="0"/>
              </a:spcAft>
              <a:buNone/>
            </a:pPr>
            <a:r>
              <a:t/>
            </a:r>
            <a:endParaRPr>
              <a:latin typeface="Impact"/>
              <a:ea typeface="Impact"/>
              <a:cs typeface="Impact"/>
              <a:sym typeface="Impact"/>
            </a:endParaRPr>
          </a:p>
          <a:p>
            <a:pPr indent="0" lvl="0" marL="0" rtl="0" algn="l">
              <a:spcBef>
                <a:spcPts val="600"/>
              </a:spcBef>
              <a:spcAft>
                <a:spcPts val="0"/>
              </a:spcAft>
              <a:buNone/>
            </a:pPr>
            <a:r>
              <a:rPr lang="en">
                <a:latin typeface="Impact"/>
                <a:ea typeface="Impact"/>
                <a:cs typeface="Impact"/>
                <a:sym typeface="Impact"/>
              </a:rPr>
              <a:t>CREHANA</a:t>
            </a:r>
            <a:endParaRPr>
              <a:latin typeface="Impact"/>
              <a:ea typeface="Impact"/>
              <a:cs typeface="Impact"/>
              <a:sym typeface="Impact"/>
            </a:endParaRPr>
          </a:p>
          <a:p>
            <a:pPr indent="0" lvl="0" marL="0" rtl="0" algn="l">
              <a:spcBef>
                <a:spcPts val="600"/>
              </a:spcBef>
              <a:spcAft>
                <a:spcPts val="0"/>
              </a:spcAft>
              <a:buNone/>
            </a:pPr>
            <a:r>
              <a:rPr lang="en">
                <a:latin typeface="Impact"/>
                <a:ea typeface="Impact"/>
                <a:cs typeface="Impact"/>
                <a:sym typeface="Impact"/>
              </a:rPr>
              <a:t>-</a:t>
            </a:r>
            <a:r>
              <a:rPr lang="en" u="sng">
                <a:solidFill>
                  <a:schemeClr val="hlink"/>
                </a:solidFill>
                <a:latin typeface="Impact"/>
                <a:ea typeface="Impact"/>
                <a:cs typeface="Impact"/>
                <a:sym typeface="Impact"/>
                <a:hlinkClick r:id="rId4"/>
              </a:rPr>
              <a:t>https://www.crehana.com/blog/transformacion-digital/que-es-netbeans/</a:t>
            </a:r>
            <a:endParaRPr>
              <a:latin typeface="Impact"/>
              <a:ea typeface="Impact"/>
              <a:cs typeface="Impact"/>
              <a:sym typeface="Impact"/>
            </a:endParaRPr>
          </a:p>
          <a:p>
            <a:pPr indent="0" lvl="0" marL="0" rtl="0" algn="l">
              <a:spcBef>
                <a:spcPts val="600"/>
              </a:spcBef>
              <a:spcAft>
                <a:spcPts val="0"/>
              </a:spcAft>
              <a:buNone/>
            </a:pPr>
            <a:r>
              <a:t/>
            </a:r>
            <a:endParaRPr>
              <a:latin typeface="Impact"/>
              <a:ea typeface="Impact"/>
              <a:cs typeface="Impact"/>
              <a:sym typeface="Impact"/>
            </a:endParaRPr>
          </a:p>
          <a:p>
            <a:pPr indent="0" lvl="0" marL="0" rtl="0" algn="l">
              <a:spcBef>
                <a:spcPts val="600"/>
              </a:spcBef>
              <a:spcAft>
                <a:spcPts val="0"/>
              </a:spcAft>
              <a:buNone/>
            </a:pPr>
            <a:r>
              <a:rPr lang="en">
                <a:latin typeface="Impact"/>
                <a:ea typeface="Impact"/>
                <a:cs typeface="Impact"/>
                <a:sym typeface="Impact"/>
              </a:rPr>
              <a:t>JUNTA DE ANDALUCIA</a:t>
            </a:r>
            <a:endParaRPr>
              <a:latin typeface="Impact"/>
              <a:ea typeface="Impact"/>
              <a:cs typeface="Impact"/>
              <a:sym typeface="Impact"/>
            </a:endParaRPr>
          </a:p>
          <a:p>
            <a:pPr indent="0" lvl="0" marL="0" rtl="0" algn="l">
              <a:spcBef>
                <a:spcPts val="600"/>
              </a:spcBef>
              <a:spcAft>
                <a:spcPts val="0"/>
              </a:spcAft>
              <a:buNone/>
            </a:pPr>
            <a:r>
              <a:rPr lang="en">
                <a:latin typeface="Impact"/>
                <a:ea typeface="Impact"/>
                <a:cs typeface="Impact"/>
                <a:sym typeface="Impact"/>
              </a:rPr>
              <a:t>-</a:t>
            </a:r>
            <a:r>
              <a:rPr lang="en" u="sng">
                <a:solidFill>
                  <a:schemeClr val="hlink"/>
                </a:solidFill>
                <a:latin typeface="Impact"/>
                <a:ea typeface="Impact"/>
                <a:cs typeface="Impact"/>
                <a:sym typeface="Impact"/>
                <a:hlinkClick r:id="rId5"/>
              </a:rPr>
              <a:t>https://www.juntadeandalucia.es/servicios/madeja/contenido/recurso/888#:~:text=Las%20principales%20caracter%C3%ADsticas%20de%20NetBeans,almacenamiento%2C%20las%20ventanas%2C%20etc.</a:t>
            </a:r>
            <a:endParaRPr>
              <a:latin typeface="Impact"/>
              <a:ea typeface="Impact"/>
              <a:cs typeface="Impact"/>
              <a:sym typeface="Impact"/>
            </a:endParaRPr>
          </a:p>
        </p:txBody>
      </p:sp>
      <p:sp>
        <p:nvSpPr>
          <p:cNvPr id="154" name="Google Shape;154;p2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1369875" y="392125"/>
            <a:ext cx="6025500" cy="857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latin typeface="Impact"/>
                <a:ea typeface="Impact"/>
                <a:cs typeface="Impact"/>
                <a:sym typeface="Impact"/>
              </a:rPr>
              <a:t>Conclusión</a:t>
            </a:r>
            <a:endParaRPr>
              <a:latin typeface="Impact"/>
              <a:ea typeface="Impact"/>
              <a:cs typeface="Impact"/>
              <a:sym typeface="Impact"/>
            </a:endParaRPr>
          </a:p>
        </p:txBody>
      </p:sp>
      <p:sp>
        <p:nvSpPr>
          <p:cNvPr id="160" name="Google Shape;160;p25"/>
          <p:cNvSpPr txBox="1"/>
          <p:nvPr>
            <p:ph idx="1" type="body"/>
          </p:nvPr>
        </p:nvSpPr>
        <p:spPr>
          <a:xfrm>
            <a:off x="457200" y="1428750"/>
            <a:ext cx="8153100" cy="3321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latin typeface="Impact"/>
                <a:ea typeface="Impact"/>
                <a:cs typeface="Impact"/>
                <a:sym typeface="Impact"/>
              </a:rPr>
              <a:t>En conclusión, Apache Netbeans es un entorno de desarrollo integrado muy utilizado a día de hoy, por el cual miles de personas utilizan sus diferentes herramientas que ofrecen para diferentes usos, que aunque no nos demos cuenta a simple vista en nuestro día a día, muchos de los programas y aplicaciones están hechos con las herramientas del  IDE.</a:t>
            </a:r>
            <a:endParaRPr>
              <a:latin typeface="Impact"/>
              <a:ea typeface="Impact"/>
              <a:cs typeface="Impact"/>
              <a:sym typeface="Impact"/>
            </a:endParaRPr>
          </a:p>
        </p:txBody>
      </p:sp>
      <p:sp>
        <p:nvSpPr>
          <p:cNvPr id="161" name="Google Shape;161;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62" name="Google Shape;162;p25"/>
          <p:cNvPicPr preferRelativeResize="0"/>
          <p:nvPr/>
        </p:nvPicPr>
        <p:blipFill>
          <a:blip r:embed="rId3">
            <a:alphaModFix/>
          </a:blip>
          <a:stretch>
            <a:fillRect/>
          </a:stretch>
        </p:blipFill>
        <p:spPr>
          <a:xfrm>
            <a:off x="2392163" y="2695150"/>
            <a:ext cx="4088376" cy="21464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2698850" y="1183425"/>
            <a:ext cx="6958800" cy="1925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FIN DEL TRABAJO</a:t>
            </a:r>
            <a:endParaRPr/>
          </a:p>
          <a:p>
            <a:pPr indent="0" lvl="0" marL="0" rtl="0" algn="l">
              <a:spcBef>
                <a:spcPts val="0"/>
              </a:spcBef>
              <a:spcAft>
                <a:spcPts val="0"/>
              </a:spcAft>
              <a:buNone/>
            </a:pPr>
            <a:r>
              <a:rPr lang="en"/>
              <a:t>Muchas Gracias</a:t>
            </a:r>
            <a:endParaRPr/>
          </a:p>
        </p:txBody>
      </p:sp>
      <p:sp>
        <p:nvSpPr>
          <p:cNvPr id="168" name="Google Shape;168;p2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2"/>
          <p:cNvSpPr txBox="1"/>
          <p:nvPr>
            <p:ph type="title"/>
          </p:nvPr>
        </p:nvSpPr>
        <p:spPr>
          <a:xfrm>
            <a:off x="-40300" y="0"/>
            <a:ext cx="9144000" cy="857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0" lang="en" sz="4300">
                <a:latin typeface="Impact"/>
                <a:ea typeface="Impact"/>
                <a:cs typeface="Impact"/>
                <a:sym typeface="Impact"/>
              </a:rPr>
              <a:t>ÍNDICE</a:t>
            </a:r>
            <a:endParaRPr b="0" sz="4300">
              <a:latin typeface="Impact"/>
              <a:ea typeface="Impact"/>
              <a:cs typeface="Impact"/>
              <a:sym typeface="Impact"/>
            </a:endParaRPr>
          </a:p>
        </p:txBody>
      </p:sp>
      <p:sp>
        <p:nvSpPr>
          <p:cNvPr id="61" name="Google Shape;61;p12"/>
          <p:cNvSpPr txBox="1"/>
          <p:nvPr>
            <p:ph idx="2" type="body"/>
          </p:nvPr>
        </p:nvSpPr>
        <p:spPr>
          <a:xfrm>
            <a:off x="-209478" y="1226825"/>
            <a:ext cx="9144000" cy="3153600"/>
          </a:xfrm>
          <a:prstGeom prst="rect">
            <a:avLst/>
          </a:prstGeom>
        </p:spPr>
        <p:txBody>
          <a:bodyPr anchorCtr="0" anchor="t" bIns="0" lIns="0" spcFirstLastPara="1" rIns="0" wrap="square" tIns="0">
            <a:noAutofit/>
          </a:bodyPr>
          <a:lstStyle/>
          <a:p>
            <a:pPr indent="0" lvl="0" marL="3200400" rtl="0" algn="l">
              <a:spcBef>
                <a:spcPts val="600"/>
              </a:spcBef>
              <a:spcAft>
                <a:spcPts val="0"/>
              </a:spcAft>
              <a:buNone/>
            </a:pPr>
            <a:r>
              <a:rPr lang="en">
                <a:latin typeface="Impact"/>
                <a:ea typeface="Impact"/>
                <a:cs typeface="Impact"/>
                <a:sym typeface="Impact"/>
              </a:rPr>
              <a:t>         1-Proceso de instalación</a:t>
            </a:r>
            <a:endParaRPr>
              <a:latin typeface="Impact"/>
              <a:ea typeface="Impact"/>
              <a:cs typeface="Impact"/>
              <a:sym typeface="Impact"/>
            </a:endParaRPr>
          </a:p>
          <a:p>
            <a:pPr indent="0" lvl="0" marL="0" rtl="0" algn="l">
              <a:spcBef>
                <a:spcPts val="600"/>
              </a:spcBef>
              <a:spcAft>
                <a:spcPts val="0"/>
              </a:spcAft>
              <a:buNone/>
            </a:pPr>
            <a:r>
              <a:rPr lang="en">
                <a:latin typeface="Impact"/>
                <a:ea typeface="Impact"/>
                <a:cs typeface="Impact"/>
                <a:sym typeface="Impact"/>
              </a:rPr>
              <a:t>                                                                                 2-Historia</a:t>
            </a:r>
            <a:endParaRPr>
              <a:latin typeface="Impact"/>
              <a:ea typeface="Impact"/>
              <a:cs typeface="Impact"/>
              <a:sym typeface="Impact"/>
            </a:endParaRPr>
          </a:p>
          <a:p>
            <a:pPr indent="0" lvl="0" marL="0" rtl="0" algn="ctr">
              <a:spcBef>
                <a:spcPts val="600"/>
              </a:spcBef>
              <a:spcAft>
                <a:spcPts val="0"/>
              </a:spcAft>
              <a:buNone/>
            </a:pPr>
            <a:r>
              <a:rPr lang="en">
                <a:latin typeface="Impact"/>
                <a:ea typeface="Impact"/>
                <a:cs typeface="Impact"/>
                <a:sym typeface="Impact"/>
              </a:rPr>
              <a:t>                          3-Principales características</a:t>
            </a:r>
            <a:endParaRPr>
              <a:latin typeface="Impact"/>
              <a:ea typeface="Impact"/>
              <a:cs typeface="Impact"/>
              <a:sym typeface="Impact"/>
            </a:endParaRPr>
          </a:p>
          <a:p>
            <a:pPr indent="457200" lvl="0" marL="3200400" rtl="0" algn="l">
              <a:spcBef>
                <a:spcPts val="600"/>
              </a:spcBef>
              <a:spcAft>
                <a:spcPts val="0"/>
              </a:spcAft>
              <a:buClr>
                <a:schemeClr val="dk1"/>
              </a:buClr>
              <a:buSzPts val="1100"/>
              <a:buFont typeface="Arial"/>
              <a:buNone/>
            </a:pPr>
            <a:r>
              <a:rPr lang="en">
                <a:latin typeface="Impact"/>
                <a:ea typeface="Impact"/>
                <a:cs typeface="Impact"/>
                <a:sym typeface="Impact"/>
              </a:rPr>
              <a:t>4-Configuracion:</a:t>
            </a:r>
            <a:endParaRPr>
              <a:latin typeface="Impact"/>
              <a:ea typeface="Impact"/>
              <a:cs typeface="Impact"/>
              <a:sym typeface="Impact"/>
            </a:endParaRPr>
          </a:p>
          <a:p>
            <a:pPr indent="0" lvl="0" marL="0" rtl="0" algn="ctr">
              <a:spcBef>
                <a:spcPts val="600"/>
              </a:spcBef>
              <a:spcAft>
                <a:spcPts val="0"/>
              </a:spcAft>
              <a:buClr>
                <a:schemeClr val="dk1"/>
              </a:buClr>
              <a:buSzPts val="1100"/>
              <a:buFont typeface="Arial"/>
              <a:buNone/>
            </a:pPr>
            <a:r>
              <a:rPr lang="en">
                <a:latin typeface="Impact"/>
                <a:ea typeface="Impact"/>
                <a:cs typeface="Impact"/>
                <a:sym typeface="Impact"/>
              </a:rPr>
              <a:t>	     4.1-Preferencias</a:t>
            </a:r>
            <a:endParaRPr>
              <a:latin typeface="Impact"/>
              <a:ea typeface="Impact"/>
              <a:cs typeface="Impact"/>
              <a:sym typeface="Impact"/>
            </a:endParaRPr>
          </a:p>
          <a:p>
            <a:pPr indent="0" lvl="0" marL="0" rtl="0" algn="ctr">
              <a:spcBef>
                <a:spcPts val="600"/>
              </a:spcBef>
              <a:spcAft>
                <a:spcPts val="0"/>
              </a:spcAft>
              <a:buClr>
                <a:schemeClr val="dk1"/>
              </a:buClr>
              <a:buSzPts val="1100"/>
              <a:buFont typeface="Arial"/>
              <a:buNone/>
            </a:pPr>
            <a:r>
              <a:rPr lang="en">
                <a:latin typeface="Impact"/>
                <a:ea typeface="Impact"/>
                <a:cs typeface="Impact"/>
                <a:sym typeface="Impact"/>
              </a:rPr>
              <a:t>	           4.2-Interfaz gráfica</a:t>
            </a:r>
            <a:endParaRPr>
              <a:latin typeface="Impact"/>
              <a:ea typeface="Impact"/>
              <a:cs typeface="Impact"/>
              <a:sym typeface="Impact"/>
            </a:endParaRPr>
          </a:p>
          <a:p>
            <a:pPr indent="0" lvl="0" marL="0" rtl="0" algn="ctr">
              <a:spcBef>
                <a:spcPts val="600"/>
              </a:spcBef>
              <a:spcAft>
                <a:spcPts val="0"/>
              </a:spcAft>
              <a:buClr>
                <a:schemeClr val="dk1"/>
              </a:buClr>
              <a:buSzPts val="1100"/>
              <a:buFont typeface="Arial"/>
              <a:buNone/>
            </a:pPr>
            <a:r>
              <a:rPr lang="en">
                <a:latin typeface="Impact"/>
                <a:ea typeface="Impact"/>
                <a:cs typeface="Impact"/>
                <a:sym typeface="Impact"/>
              </a:rPr>
              <a:t>      4.3-Pluggins</a:t>
            </a:r>
            <a:endParaRPr>
              <a:latin typeface="Impact"/>
              <a:ea typeface="Impact"/>
              <a:cs typeface="Impact"/>
              <a:sym typeface="Impact"/>
            </a:endParaRPr>
          </a:p>
          <a:p>
            <a:pPr indent="457200" lvl="0" marL="3200400" rtl="0" algn="l">
              <a:spcBef>
                <a:spcPts val="600"/>
              </a:spcBef>
              <a:spcAft>
                <a:spcPts val="0"/>
              </a:spcAft>
              <a:buClr>
                <a:schemeClr val="dk1"/>
              </a:buClr>
              <a:buSzPts val="1100"/>
              <a:buFont typeface="Arial"/>
              <a:buNone/>
            </a:pPr>
            <a:r>
              <a:rPr lang="en">
                <a:latin typeface="Impact"/>
                <a:ea typeface="Impact"/>
                <a:cs typeface="Impact"/>
                <a:sym typeface="Impact"/>
              </a:rPr>
              <a:t> 5-Ejemplos de uso</a:t>
            </a:r>
            <a:endParaRPr>
              <a:latin typeface="Impact"/>
              <a:ea typeface="Impact"/>
              <a:cs typeface="Impact"/>
              <a:sym typeface="Impact"/>
            </a:endParaRPr>
          </a:p>
        </p:txBody>
      </p:sp>
      <p:sp>
        <p:nvSpPr>
          <p:cNvPr id="62" name="Google Shape;62;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63" name="Google Shape;63;p12"/>
          <p:cNvSpPr txBox="1"/>
          <p:nvPr/>
        </p:nvSpPr>
        <p:spPr>
          <a:xfrm>
            <a:off x="40300" y="4700100"/>
            <a:ext cx="3418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6"/>
                </a:solidFill>
                <a:latin typeface="Impact"/>
                <a:ea typeface="Impact"/>
                <a:cs typeface="Impact"/>
                <a:sym typeface="Impact"/>
              </a:rPr>
              <a:t>Trabajo realizado por David Guijo y Sergio Dorantes</a:t>
            </a:r>
            <a:endParaRPr sz="1000">
              <a:solidFill>
                <a:schemeClr val="accent6"/>
              </a:solidFill>
              <a:latin typeface="Impact"/>
              <a:ea typeface="Impact"/>
              <a:cs typeface="Impact"/>
              <a:sym typeface="Impac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0" y="-141875"/>
            <a:ext cx="9144000" cy="1159800"/>
          </a:xfrm>
          <a:prstGeom prst="rect">
            <a:avLst/>
          </a:prstGeom>
        </p:spPr>
        <p:txBody>
          <a:bodyPr anchorCtr="0" anchor="b" bIns="0" lIns="0" spcFirstLastPara="1" rIns="0" wrap="square" tIns="0">
            <a:noAutofit/>
          </a:bodyPr>
          <a:lstStyle/>
          <a:p>
            <a:pPr indent="-501650" lvl="0" marL="457200" rtl="0" algn="ctr">
              <a:spcBef>
                <a:spcPts val="0"/>
              </a:spcBef>
              <a:spcAft>
                <a:spcPts val="0"/>
              </a:spcAft>
              <a:buSzPts val="4300"/>
              <a:buFont typeface="Impact"/>
              <a:buAutoNum type="arabicPeriod"/>
            </a:pPr>
            <a:r>
              <a:rPr b="0" lang="en" sz="4300">
                <a:latin typeface="Impact"/>
                <a:ea typeface="Impact"/>
                <a:cs typeface="Impact"/>
                <a:sym typeface="Impact"/>
              </a:rPr>
              <a:t>Proceso de instalación</a:t>
            </a:r>
            <a:endParaRPr b="0" sz="4300">
              <a:latin typeface="Impact"/>
              <a:ea typeface="Impact"/>
              <a:cs typeface="Impact"/>
              <a:sym typeface="Impact"/>
            </a:endParaRPr>
          </a:p>
        </p:txBody>
      </p:sp>
      <p:sp>
        <p:nvSpPr>
          <p:cNvPr id="69" name="Google Shape;69;p13"/>
          <p:cNvSpPr txBox="1"/>
          <p:nvPr>
            <p:ph idx="1" type="subTitle"/>
          </p:nvPr>
        </p:nvSpPr>
        <p:spPr>
          <a:xfrm>
            <a:off x="218225" y="1550151"/>
            <a:ext cx="5796900" cy="327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 sz="1600">
                <a:latin typeface="Impact"/>
                <a:ea typeface="Impact"/>
                <a:cs typeface="Impact"/>
                <a:sym typeface="Impact"/>
              </a:rPr>
              <a:t>Para poder usar Netbeans debemos de instalar java en primer lugar, para instalar Java:</a:t>
            </a:r>
            <a:endParaRPr sz="1600">
              <a:latin typeface="Impact"/>
              <a:ea typeface="Impact"/>
              <a:cs typeface="Impact"/>
              <a:sym typeface="Impact"/>
            </a:endParaRPr>
          </a:p>
          <a:p>
            <a:pPr indent="0" lvl="0" marL="0" rtl="0" algn="l">
              <a:lnSpc>
                <a:spcPct val="115000"/>
              </a:lnSpc>
              <a:spcBef>
                <a:spcPts val="1200"/>
              </a:spcBef>
              <a:spcAft>
                <a:spcPts val="0"/>
              </a:spcAft>
              <a:buClr>
                <a:schemeClr val="dk1"/>
              </a:buClr>
              <a:buSzPts val="1100"/>
              <a:buFont typeface="Arial"/>
              <a:buNone/>
            </a:pPr>
            <a:r>
              <a:rPr lang="en" sz="1600">
                <a:latin typeface="Impact"/>
                <a:ea typeface="Impact"/>
                <a:cs typeface="Impact"/>
                <a:sym typeface="Impact"/>
              </a:rPr>
              <a:t>1- Nos dirigimos a la web de descarga java</a:t>
            </a:r>
            <a:endParaRPr sz="1600">
              <a:latin typeface="Impact"/>
              <a:ea typeface="Impact"/>
              <a:cs typeface="Impact"/>
              <a:sym typeface="Impact"/>
            </a:endParaRPr>
          </a:p>
          <a:p>
            <a:pPr indent="0" lvl="0" marL="0" rtl="0" algn="l">
              <a:lnSpc>
                <a:spcPct val="115000"/>
              </a:lnSpc>
              <a:spcBef>
                <a:spcPts val="1200"/>
              </a:spcBef>
              <a:spcAft>
                <a:spcPts val="0"/>
              </a:spcAft>
              <a:buClr>
                <a:schemeClr val="dk1"/>
              </a:buClr>
              <a:buSzPts val="1100"/>
              <a:buFont typeface="Arial"/>
              <a:buNone/>
            </a:pPr>
            <a:r>
              <a:rPr lang="en" sz="1600">
                <a:latin typeface="Impact"/>
                <a:ea typeface="Impact"/>
                <a:cs typeface="Impact"/>
                <a:sym typeface="Impact"/>
              </a:rPr>
              <a:t>2-Clicamos en descargar java, en caso de que pida permisos de administrador clicamos en sí</a:t>
            </a:r>
            <a:endParaRPr sz="1600">
              <a:latin typeface="Impact"/>
              <a:ea typeface="Impact"/>
              <a:cs typeface="Impact"/>
              <a:sym typeface="Impact"/>
            </a:endParaRPr>
          </a:p>
          <a:p>
            <a:pPr indent="0" lvl="0" marL="0" rtl="0" algn="l">
              <a:lnSpc>
                <a:spcPct val="115000"/>
              </a:lnSpc>
              <a:spcBef>
                <a:spcPts val="1200"/>
              </a:spcBef>
              <a:spcAft>
                <a:spcPts val="0"/>
              </a:spcAft>
              <a:buClr>
                <a:schemeClr val="dk1"/>
              </a:buClr>
              <a:buSzPts val="1100"/>
              <a:buFont typeface="Arial"/>
              <a:buNone/>
            </a:pPr>
            <a:r>
              <a:rPr lang="en" sz="1600">
                <a:latin typeface="Impact"/>
                <a:ea typeface="Impact"/>
                <a:cs typeface="Impact"/>
                <a:sym typeface="Impact"/>
              </a:rPr>
              <a:t>3-Damos clic en instalar y esperamos a que se descargue y se instale</a:t>
            </a:r>
            <a:endParaRPr sz="1600">
              <a:latin typeface="Impact"/>
              <a:ea typeface="Impact"/>
              <a:cs typeface="Impact"/>
              <a:sym typeface="Impact"/>
            </a:endParaRPr>
          </a:p>
          <a:p>
            <a:pPr indent="0" lvl="0" marL="0" rtl="0" algn="l">
              <a:lnSpc>
                <a:spcPct val="115000"/>
              </a:lnSpc>
              <a:spcBef>
                <a:spcPts val="1200"/>
              </a:spcBef>
              <a:spcAft>
                <a:spcPts val="0"/>
              </a:spcAft>
              <a:buClr>
                <a:schemeClr val="dk1"/>
              </a:buClr>
              <a:buSzPts val="1100"/>
              <a:buFont typeface="Arial"/>
              <a:buNone/>
            </a:pPr>
            <a:r>
              <a:rPr lang="en" sz="1600">
                <a:latin typeface="Impact"/>
                <a:ea typeface="Impact"/>
                <a:cs typeface="Impact"/>
                <a:sym typeface="Impact"/>
              </a:rPr>
              <a:t>4-Por ultimo le damos clic en cerrar</a:t>
            </a:r>
            <a:endParaRPr sz="1600">
              <a:latin typeface="Impact"/>
              <a:ea typeface="Impact"/>
              <a:cs typeface="Impact"/>
              <a:sym typeface="Impact"/>
            </a:endParaRPr>
          </a:p>
          <a:p>
            <a:pPr indent="0" lvl="0" marL="0" rtl="0" algn="l">
              <a:spcBef>
                <a:spcPts val="1200"/>
              </a:spcBef>
              <a:spcAft>
                <a:spcPts val="0"/>
              </a:spcAft>
              <a:buNone/>
            </a:pPr>
            <a:r>
              <a:t/>
            </a:r>
            <a:endParaRPr/>
          </a:p>
        </p:txBody>
      </p:sp>
      <p:pic>
        <p:nvPicPr>
          <p:cNvPr id="70" name="Google Shape;70;p13"/>
          <p:cNvPicPr preferRelativeResize="0"/>
          <p:nvPr/>
        </p:nvPicPr>
        <p:blipFill>
          <a:blip r:embed="rId3">
            <a:alphaModFix/>
          </a:blip>
          <a:stretch>
            <a:fillRect/>
          </a:stretch>
        </p:blipFill>
        <p:spPr>
          <a:xfrm>
            <a:off x="5981950" y="1823325"/>
            <a:ext cx="3025000" cy="1573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idx="1" type="body"/>
          </p:nvPr>
        </p:nvSpPr>
        <p:spPr>
          <a:xfrm>
            <a:off x="185425" y="278100"/>
            <a:ext cx="5498100" cy="48654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accent6"/>
                </a:solidFill>
                <a:latin typeface="Impact"/>
                <a:ea typeface="Impact"/>
                <a:cs typeface="Impact"/>
                <a:sym typeface="Impact"/>
              </a:rPr>
              <a:t>Tras descargar Java, los pasos para descargar NetBeans son los siguientes:</a:t>
            </a:r>
            <a:endParaRPr sz="1600">
              <a:solidFill>
                <a:schemeClr val="accent6"/>
              </a:solidFill>
              <a:latin typeface="Impact"/>
              <a:ea typeface="Impact"/>
              <a:cs typeface="Impact"/>
              <a:sym typeface="Impact"/>
            </a:endParaRPr>
          </a:p>
          <a:p>
            <a:pPr indent="0" lvl="0" marL="0" rtl="0" algn="l">
              <a:lnSpc>
                <a:spcPct val="115000"/>
              </a:lnSpc>
              <a:spcBef>
                <a:spcPts val="1200"/>
              </a:spcBef>
              <a:spcAft>
                <a:spcPts val="0"/>
              </a:spcAft>
              <a:buClr>
                <a:schemeClr val="dk1"/>
              </a:buClr>
              <a:buSzPts val="1100"/>
              <a:buFont typeface="Arial"/>
              <a:buNone/>
            </a:pPr>
            <a:r>
              <a:rPr lang="en" sz="1600">
                <a:solidFill>
                  <a:schemeClr val="accent6"/>
                </a:solidFill>
                <a:latin typeface="Impact"/>
                <a:ea typeface="Impact"/>
                <a:cs typeface="Impact"/>
                <a:sym typeface="Impact"/>
              </a:rPr>
              <a:t>1-Nos dirigimos a la web oficial de NetBeans</a:t>
            </a:r>
            <a:endParaRPr sz="1600">
              <a:solidFill>
                <a:schemeClr val="accent6"/>
              </a:solidFill>
              <a:latin typeface="Impact"/>
              <a:ea typeface="Impact"/>
              <a:cs typeface="Impact"/>
              <a:sym typeface="Impact"/>
            </a:endParaRPr>
          </a:p>
          <a:p>
            <a:pPr indent="0" lvl="0" marL="0" rtl="0" algn="l">
              <a:lnSpc>
                <a:spcPct val="115000"/>
              </a:lnSpc>
              <a:spcBef>
                <a:spcPts val="1200"/>
              </a:spcBef>
              <a:spcAft>
                <a:spcPts val="0"/>
              </a:spcAft>
              <a:buClr>
                <a:schemeClr val="dk1"/>
              </a:buClr>
              <a:buSzPts val="1100"/>
              <a:buFont typeface="Arial"/>
              <a:buNone/>
            </a:pPr>
            <a:r>
              <a:rPr lang="en" sz="1600">
                <a:solidFill>
                  <a:schemeClr val="accent6"/>
                </a:solidFill>
                <a:latin typeface="Impact"/>
                <a:ea typeface="Impact"/>
                <a:cs typeface="Impact"/>
                <a:sym typeface="Impact"/>
              </a:rPr>
              <a:t>2-Elegimos el sistema operativo e idioma con el que vamos a trabajar</a:t>
            </a:r>
            <a:endParaRPr sz="1600">
              <a:solidFill>
                <a:schemeClr val="accent6"/>
              </a:solidFill>
              <a:latin typeface="Impact"/>
              <a:ea typeface="Impact"/>
              <a:cs typeface="Impact"/>
              <a:sym typeface="Impact"/>
            </a:endParaRPr>
          </a:p>
          <a:p>
            <a:pPr indent="0" lvl="0" marL="0" rtl="0" algn="l">
              <a:lnSpc>
                <a:spcPct val="115000"/>
              </a:lnSpc>
              <a:spcBef>
                <a:spcPts val="1200"/>
              </a:spcBef>
              <a:spcAft>
                <a:spcPts val="0"/>
              </a:spcAft>
              <a:buClr>
                <a:schemeClr val="dk1"/>
              </a:buClr>
              <a:buSzPts val="1100"/>
              <a:buFont typeface="Arial"/>
              <a:buNone/>
            </a:pPr>
            <a:r>
              <a:rPr lang="en" sz="1600">
                <a:solidFill>
                  <a:schemeClr val="accent6"/>
                </a:solidFill>
                <a:latin typeface="Impact"/>
                <a:ea typeface="Impact"/>
                <a:cs typeface="Impact"/>
                <a:sym typeface="Impact"/>
              </a:rPr>
              <a:t>3-Damos clic en download justo en la primera columna de izquierda a derecha</a:t>
            </a:r>
            <a:endParaRPr sz="1600">
              <a:solidFill>
                <a:schemeClr val="accent6"/>
              </a:solidFill>
              <a:latin typeface="Impact"/>
              <a:ea typeface="Impact"/>
              <a:cs typeface="Impact"/>
              <a:sym typeface="Impact"/>
            </a:endParaRPr>
          </a:p>
          <a:p>
            <a:pPr indent="0" lvl="0" marL="0" rtl="0" algn="l">
              <a:lnSpc>
                <a:spcPct val="115000"/>
              </a:lnSpc>
              <a:spcBef>
                <a:spcPts val="1200"/>
              </a:spcBef>
              <a:spcAft>
                <a:spcPts val="0"/>
              </a:spcAft>
              <a:buClr>
                <a:schemeClr val="dk1"/>
              </a:buClr>
              <a:buSzPts val="1100"/>
              <a:buFont typeface="Arial"/>
              <a:buNone/>
            </a:pPr>
            <a:r>
              <a:rPr lang="en" sz="1600">
                <a:solidFill>
                  <a:schemeClr val="accent6"/>
                </a:solidFill>
                <a:latin typeface="Impact"/>
                <a:ea typeface="Impact"/>
                <a:cs typeface="Impact"/>
                <a:sym typeface="Impact"/>
              </a:rPr>
              <a:t>4-Una vez que se termine de descargar le damos clic al archivo, en caso de que pida permisos de administrador clicamos en sí</a:t>
            </a:r>
            <a:endParaRPr sz="1600">
              <a:solidFill>
                <a:schemeClr val="accent6"/>
              </a:solidFill>
              <a:latin typeface="Impact"/>
              <a:ea typeface="Impact"/>
              <a:cs typeface="Impact"/>
              <a:sym typeface="Impact"/>
            </a:endParaRPr>
          </a:p>
          <a:p>
            <a:pPr indent="0" lvl="0" marL="0" rtl="0" algn="l">
              <a:lnSpc>
                <a:spcPct val="115000"/>
              </a:lnSpc>
              <a:spcBef>
                <a:spcPts val="1200"/>
              </a:spcBef>
              <a:spcAft>
                <a:spcPts val="0"/>
              </a:spcAft>
              <a:buClr>
                <a:schemeClr val="dk1"/>
              </a:buClr>
              <a:buSzPts val="1100"/>
              <a:buFont typeface="Arial"/>
              <a:buNone/>
            </a:pPr>
            <a:r>
              <a:rPr lang="en" sz="1600">
                <a:solidFill>
                  <a:schemeClr val="accent6"/>
                </a:solidFill>
                <a:latin typeface="Impact"/>
                <a:ea typeface="Impact"/>
                <a:cs typeface="Impact"/>
                <a:sym typeface="Impact"/>
              </a:rPr>
              <a:t>5-Clicamos en next, marcamos la casilla y le damos nuevamente a next</a:t>
            </a:r>
            <a:endParaRPr sz="1600">
              <a:solidFill>
                <a:schemeClr val="accent6"/>
              </a:solidFill>
              <a:latin typeface="Impact"/>
              <a:ea typeface="Impact"/>
              <a:cs typeface="Impact"/>
              <a:sym typeface="Impact"/>
            </a:endParaRPr>
          </a:p>
          <a:p>
            <a:pPr indent="0" lvl="0" marL="0" rtl="0" algn="l">
              <a:lnSpc>
                <a:spcPct val="115000"/>
              </a:lnSpc>
              <a:spcBef>
                <a:spcPts val="1200"/>
              </a:spcBef>
              <a:spcAft>
                <a:spcPts val="0"/>
              </a:spcAft>
              <a:buClr>
                <a:schemeClr val="dk1"/>
              </a:buClr>
              <a:buSzPts val="1100"/>
              <a:buFont typeface="Arial"/>
              <a:buNone/>
            </a:pPr>
            <a:r>
              <a:rPr lang="en" sz="1600">
                <a:solidFill>
                  <a:schemeClr val="accent6"/>
                </a:solidFill>
                <a:latin typeface="Impact"/>
                <a:ea typeface="Impact"/>
                <a:cs typeface="Impact"/>
                <a:sym typeface="Impact"/>
              </a:rPr>
              <a:t>6-Clicamos en next otra vez, esperamos a que se cargue y finalmente clicamos en finish</a:t>
            </a:r>
            <a:endParaRPr sz="1600">
              <a:solidFill>
                <a:schemeClr val="accent6"/>
              </a:solidFill>
              <a:latin typeface="Impact"/>
              <a:ea typeface="Impact"/>
              <a:cs typeface="Impact"/>
              <a:sym typeface="Impact"/>
            </a:endParaRPr>
          </a:p>
          <a:p>
            <a:pPr indent="0" lvl="0" marL="0" rtl="0" algn="l">
              <a:spcBef>
                <a:spcPts val="1200"/>
              </a:spcBef>
              <a:spcAft>
                <a:spcPts val="0"/>
              </a:spcAft>
              <a:buNone/>
            </a:pPr>
            <a:r>
              <a:t/>
            </a:r>
            <a:endParaRPr sz="1600">
              <a:solidFill>
                <a:schemeClr val="accent6"/>
              </a:solidFill>
              <a:latin typeface="Impact"/>
              <a:ea typeface="Impact"/>
              <a:cs typeface="Impact"/>
              <a:sym typeface="Impact"/>
            </a:endParaRPr>
          </a:p>
        </p:txBody>
      </p:sp>
      <p:sp>
        <p:nvSpPr>
          <p:cNvPr id="76" name="Google Shape;76;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77" name="Google Shape;77;p14"/>
          <p:cNvPicPr preferRelativeResize="0"/>
          <p:nvPr/>
        </p:nvPicPr>
        <p:blipFill>
          <a:blip r:embed="rId3">
            <a:alphaModFix/>
          </a:blip>
          <a:stretch>
            <a:fillRect/>
          </a:stretch>
        </p:blipFill>
        <p:spPr>
          <a:xfrm>
            <a:off x="5532275" y="3084225"/>
            <a:ext cx="3611725" cy="1781174"/>
          </a:xfrm>
          <a:prstGeom prst="rect">
            <a:avLst/>
          </a:prstGeom>
          <a:noFill/>
          <a:ln>
            <a:noFill/>
          </a:ln>
        </p:spPr>
      </p:pic>
      <p:pic>
        <p:nvPicPr>
          <p:cNvPr id="78" name="Google Shape;78;p14"/>
          <p:cNvPicPr preferRelativeResize="0"/>
          <p:nvPr/>
        </p:nvPicPr>
        <p:blipFill>
          <a:blip r:embed="rId4">
            <a:alphaModFix/>
          </a:blip>
          <a:stretch>
            <a:fillRect/>
          </a:stretch>
        </p:blipFill>
        <p:spPr>
          <a:xfrm>
            <a:off x="5835925" y="152400"/>
            <a:ext cx="3155674" cy="26499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idx="4294967295" type="ctrTitle"/>
          </p:nvPr>
        </p:nvSpPr>
        <p:spPr>
          <a:xfrm>
            <a:off x="48350" y="-46150"/>
            <a:ext cx="9144000" cy="1159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0" lang="en" sz="4300">
                <a:latin typeface="Impact"/>
                <a:ea typeface="Impact"/>
                <a:cs typeface="Impact"/>
                <a:sym typeface="Impact"/>
              </a:rPr>
              <a:t>2. Historia</a:t>
            </a:r>
            <a:endParaRPr b="0" sz="4300">
              <a:latin typeface="Impact"/>
              <a:ea typeface="Impact"/>
              <a:cs typeface="Impact"/>
              <a:sym typeface="Impact"/>
            </a:endParaRPr>
          </a:p>
        </p:txBody>
      </p:sp>
      <p:sp>
        <p:nvSpPr>
          <p:cNvPr id="84" name="Google Shape;84;p15"/>
          <p:cNvSpPr txBox="1"/>
          <p:nvPr>
            <p:ph idx="4294967295" type="subTitle"/>
          </p:nvPr>
        </p:nvSpPr>
        <p:spPr>
          <a:xfrm>
            <a:off x="145125" y="1628500"/>
            <a:ext cx="5610000" cy="3313500"/>
          </a:xfrm>
          <a:prstGeom prst="rect">
            <a:avLst/>
          </a:prstGeom>
        </p:spPr>
        <p:txBody>
          <a:bodyPr anchorCtr="0" anchor="t" bIns="0" lIns="0" spcFirstLastPara="1" rIns="0" wrap="square" tIns="0">
            <a:noAutofit/>
          </a:bodyPr>
          <a:lstStyle/>
          <a:p>
            <a:pPr indent="0" lvl="0" marL="0" rtl="0" algn="l">
              <a:lnSpc>
                <a:spcPct val="138000"/>
              </a:lnSpc>
              <a:spcBef>
                <a:spcPts val="0"/>
              </a:spcBef>
              <a:spcAft>
                <a:spcPts val="0"/>
              </a:spcAft>
              <a:buClr>
                <a:schemeClr val="dk1"/>
              </a:buClr>
              <a:buSzPts val="1100"/>
              <a:buFont typeface="Arial"/>
              <a:buNone/>
            </a:pPr>
            <a:r>
              <a:rPr lang="en" sz="1350">
                <a:solidFill>
                  <a:schemeClr val="accent6"/>
                </a:solidFill>
                <a:latin typeface="Impact"/>
                <a:ea typeface="Impact"/>
                <a:cs typeface="Impact"/>
                <a:sym typeface="Impact"/>
              </a:rPr>
              <a:t>La historia de Netbeans comenzó en el año 1996 en República Checa, cuando un grupo de estudiantes en la Universidad Carolina en Praga, desarrollaron como un proyecto estudiantil, el primer entorno de desarrollo integrado (IDE) para Java, escrito en este mismo lenguaje de programación.</a:t>
            </a:r>
            <a:endParaRPr sz="1350">
              <a:solidFill>
                <a:schemeClr val="accent6"/>
              </a:solidFill>
              <a:latin typeface="Impact"/>
              <a:ea typeface="Impact"/>
              <a:cs typeface="Impact"/>
              <a:sym typeface="Impact"/>
            </a:endParaRPr>
          </a:p>
          <a:p>
            <a:pPr indent="0" lvl="0" marL="0" rtl="0" algn="l">
              <a:lnSpc>
                <a:spcPct val="138000"/>
              </a:lnSpc>
              <a:spcBef>
                <a:spcPts val="1800"/>
              </a:spcBef>
              <a:spcAft>
                <a:spcPts val="0"/>
              </a:spcAft>
              <a:buClr>
                <a:schemeClr val="dk1"/>
              </a:buClr>
              <a:buSzPts val="1100"/>
              <a:buFont typeface="Arial"/>
              <a:buNone/>
            </a:pPr>
            <a:r>
              <a:rPr lang="en" sz="1350">
                <a:solidFill>
                  <a:schemeClr val="accent6"/>
                </a:solidFill>
                <a:latin typeface="Impact"/>
                <a:ea typeface="Impact"/>
                <a:cs typeface="Impact"/>
                <a:sym typeface="Impact"/>
              </a:rPr>
              <a:t>Originalmente, el nombre de Netbeans era “Xelfi”, debido a que la meta de los estudiantes al desarrollarlo, era crear un entorno de desarrollo integrado para Java parecido a Delphi.</a:t>
            </a:r>
            <a:endParaRPr b="1" sz="1350">
              <a:solidFill>
                <a:schemeClr val="accent6"/>
              </a:solidFill>
              <a:latin typeface="Impact"/>
              <a:ea typeface="Impact"/>
              <a:cs typeface="Impact"/>
              <a:sym typeface="Impact"/>
            </a:endParaRPr>
          </a:p>
          <a:p>
            <a:pPr indent="0" lvl="0" marL="0" rtl="0" algn="l">
              <a:lnSpc>
                <a:spcPct val="138000"/>
              </a:lnSpc>
              <a:spcBef>
                <a:spcPts val="1800"/>
              </a:spcBef>
              <a:spcAft>
                <a:spcPts val="1800"/>
              </a:spcAft>
              <a:buClr>
                <a:schemeClr val="dk1"/>
              </a:buClr>
              <a:buSzPts val="1100"/>
              <a:buFont typeface="Arial"/>
              <a:buNone/>
            </a:pPr>
            <a:r>
              <a:rPr lang="en" sz="1350">
                <a:solidFill>
                  <a:schemeClr val="accent6"/>
                </a:solidFill>
                <a:latin typeface="Impact"/>
                <a:ea typeface="Impact"/>
                <a:cs typeface="Impact"/>
                <a:sym typeface="Impact"/>
              </a:rPr>
              <a:t>El entorno de desarrollo integrado Xelfi tuvo su pre-release en el año 1997. El proyecto atrajo tanto la atención, que después de graduarse, los estudiantes decidieron lanzarlo al mercado y comercializarlo como shareware. </a:t>
            </a:r>
            <a:endParaRPr sz="2600">
              <a:solidFill>
                <a:schemeClr val="accent6"/>
              </a:solidFill>
              <a:latin typeface="Impact"/>
              <a:ea typeface="Impact"/>
              <a:cs typeface="Impact"/>
              <a:sym typeface="Impact"/>
            </a:endParaRPr>
          </a:p>
        </p:txBody>
      </p:sp>
      <p:sp>
        <p:nvSpPr>
          <p:cNvPr id="85" name="Google Shape;85;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86" name="Google Shape;86;p15"/>
          <p:cNvPicPr preferRelativeResize="0"/>
          <p:nvPr/>
        </p:nvPicPr>
        <p:blipFill>
          <a:blip r:embed="rId3">
            <a:alphaModFix/>
          </a:blip>
          <a:stretch>
            <a:fillRect/>
          </a:stretch>
        </p:blipFill>
        <p:spPr>
          <a:xfrm>
            <a:off x="5945200" y="1943250"/>
            <a:ext cx="3084077" cy="20552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1" type="body"/>
          </p:nvPr>
        </p:nvSpPr>
        <p:spPr>
          <a:xfrm>
            <a:off x="215350" y="823275"/>
            <a:ext cx="4976400" cy="3787200"/>
          </a:xfrm>
          <a:prstGeom prst="rect">
            <a:avLst/>
          </a:prstGeom>
        </p:spPr>
        <p:txBody>
          <a:bodyPr anchorCtr="0" anchor="t" bIns="0" lIns="0" spcFirstLastPara="1" rIns="0" wrap="square" tIns="0">
            <a:noAutofit/>
          </a:bodyPr>
          <a:lstStyle/>
          <a:p>
            <a:pPr indent="0" lvl="0" marL="0" rtl="0" algn="l">
              <a:lnSpc>
                <a:spcPct val="138000"/>
              </a:lnSpc>
              <a:spcBef>
                <a:spcPts val="0"/>
              </a:spcBef>
              <a:spcAft>
                <a:spcPts val="0"/>
              </a:spcAft>
              <a:buClr>
                <a:schemeClr val="dk1"/>
              </a:buClr>
              <a:buSzPts val="1100"/>
              <a:buFont typeface="Arial"/>
              <a:buNone/>
            </a:pPr>
            <a:r>
              <a:rPr lang="en" sz="1350">
                <a:solidFill>
                  <a:schemeClr val="accent6"/>
                </a:solidFill>
                <a:latin typeface="Impact"/>
                <a:ea typeface="Impact"/>
                <a:cs typeface="Impact"/>
                <a:sym typeface="Impact"/>
              </a:rPr>
              <a:t>Se trataba de una versión de prueba gratuita del programa con funciones limitadas, cuya versión completa podía ser comprada después de la etapa de prueba.</a:t>
            </a:r>
            <a:endParaRPr sz="1350">
              <a:solidFill>
                <a:schemeClr val="accent6"/>
              </a:solidFill>
              <a:latin typeface="Impact"/>
              <a:ea typeface="Impact"/>
              <a:cs typeface="Impact"/>
              <a:sym typeface="Impact"/>
            </a:endParaRPr>
          </a:p>
          <a:p>
            <a:pPr indent="0" lvl="0" marL="0" rtl="0" algn="l">
              <a:lnSpc>
                <a:spcPct val="138000"/>
              </a:lnSpc>
              <a:spcBef>
                <a:spcPts val="1800"/>
              </a:spcBef>
              <a:spcAft>
                <a:spcPts val="0"/>
              </a:spcAft>
              <a:buClr>
                <a:schemeClr val="dk1"/>
              </a:buClr>
              <a:buSzPts val="1100"/>
              <a:buFont typeface="Arial"/>
              <a:buNone/>
            </a:pPr>
            <a:r>
              <a:rPr lang="en" sz="1350">
                <a:solidFill>
                  <a:schemeClr val="accent6"/>
                </a:solidFill>
                <a:latin typeface="Impact"/>
                <a:ea typeface="Impact"/>
                <a:cs typeface="Impact"/>
                <a:sym typeface="Impact"/>
              </a:rPr>
              <a:t>Poco tiempo después, los estudiantes fueron contactados por Roman Stanek, quien estaba en busca de una buena idea en la cual invertir. Y fue así, como descubrió a Xelfi,</a:t>
            </a:r>
            <a:endParaRPr b="1" sz="1350">
              <a:solidFill>
                <a:schemeClr val="accent6"/>
              </a:solidFill>
              <a:latin typeface="Impact"/>
              <a:ea typeface="Impact"/>
              <a:cs typeface="Impact"/>
              <a:sym typeface="Impact"/>
            </a:endParaRPr>
          </a:p>
          <a:p>
            <a:pPr indent="0" lvl="0" marL="0" rtl="0" algn="l">
              <a:lnSpc>
                <a:spcPct val="138000"/>
              </a:lnSpc>
              <a:spcBef>
                <a:spcPts val="1800"/>
              </a:spcBef>
              <a:spcAft>
                <a:spcPts val="0"/>
              </a:spcAft>
              <a:buClr>
                <a:schemeClr val="dk1"/>
              </a:buClr>
              <a:buSzPts val="1100"/>
              <a:buFont typeface="Arial"/>
              <a:buNone/>
            </a:pPr>
            <a:r>
              <a:rPr lang="en" sz="1350">
                <a:solidFill>
                  <a:schemeClr val="accent6"/>
                </a:solidFill>
                <a:latin typeface="Impact"/>
                <a:ea typeface="Impact"/>
                <a:cs typeface="Impact"/>
                <a:sym typeface="Impact"/>
              </a:rPr>
              <a:t>El plan de negocios original de Xelfi o Netbeans era desarrollar componentes JavaBeans habilitados para la red (network). Por lo que Jaroslav Tulach, quien diseñó la arquitectura básica del IDE, inventó el nombre NetBeans (de Network y Java Beans) para describir lo que harían los componentes JavaBeans. </a:t>
            </a:r>
            <a:endParaRPr sz="1350">
              <a:solidFill>
                <a:schemeClr val="accent6"/>
              </a:solidFill>
              <a:latin typeface="Impact"/>
              <a:ea typeface="Impact"/>
              <a:cs typeface="Impact"/>
              <a:sym typeface="Impact"/>
            </a:endParaRPr>
          </a:p>
          <a:p>
            <a:pPr indent="0" lvl="0" marL="0" rtl="0" algn="l">
              <a:spcBef>
                <a:spcPts val="1800"/>
              </a:spcBef>
              <a:spcAft>
                <a:spcPts val="0"/>
              </a:spcAft>
              <a:buNone/>
            </a:pPr>
            <a:r>
              <a:t/>
            </a:r>
            <a:endParaRPr b="1"/>
          </a:p>
        </p:txBody>
      </p:sp>
      <p:sp>
        <p:nvSpPr>
          <p:cNvPr id="92" name="Google Shape;92;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93" name="Google Shape;93;p16"/>
          <p:cNvPicPr preferRelativeResize="0"/>
          <p:nvPr/>
        </p:nvPicPr>
        <p:blipFill>
          <a:blip r:embed="rId3">
            <a:alphaModFix/>
          </a:blip>
          <a:stretch>
            <a:fillRect/>
          </a:stretch>
        </p:blipFill>
        <p:spPr>
          <a:xfrm>
            <a:off x="5867575" y="967425"/>
            <a:ext cx="2910350" cy="2910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32250" y="0"/>
            <a:ext cx="9144000" cy="857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0" lang="en">
                <a:latin typeface="Impact"/>
                <a:ea typeface="Impact"/>
                <a:cs typeface="Impact"/>
                <a:sym typeface="Impact"/>
              </a:rPr>
              <a:t>3. Principales características</a:t>
            </a:r>
            <a:endParaRPr b="0">
              <a:latin typeface="Impact"/>
              <a:ea typeface="Impact"/>
              <a:cs typeface="Impact"/>
              <a:sym typeface="Impact"/>
            </a:endParaRPr>
          </a:p>
        </p:txBody>
      </p:sp>
      <p:sp>
        <p:nvSpPr>
          <p:cNvPr id="99" name="Google Shape;99;p17"/>
          <p:cNvSpPr txBox="1"/>
          <p:nvPr>
            <p:ph idx="1" type="body"/>
          </p:nvPr>
        </p:nvSpPr>
        <p:spPr>
          <a:xfrm>
            <a:off x="328200" y="1364250"/>
            <a:ext cx="5556900" cy="35454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a:solidFill>
                  <a:schemeClr val="accent6"/>
                </a:solidFill>
                <a:latin typeface="Impact"/>
                <a:ea typeface="Impact"/>
                <a:cs typeface="Impact"/>
                <a:sym typeface="Impact"/>
              </a:rPr>
              <a:t>Las principales características de NetBeans son:</a:t>
            </a:r>
            <a:endParaRPr>
              <a:solidFill>
                <a:schemeClr val="accent6"/>
              </a:solidFill>
              <a:latin typeface="Impact"/>
              <a:ea typeface="Impact"/>
              <a:cs typeface="Impact"/>
              <a:sym typeface="Impact"/>
            </a:endParaRPr>
          </a:p>
          <a:p>
            <a:pPr indent="0" lvl="0" marL="0" rtl="0" algn="l">
              <a:lnSpc>
                <a:spcPct val="115000"/>
              </a:lnSpc>
              <a:spcBef>
                <a:spcPts val="1200"/>
              </a:spcBef>
              <a:spcAft>
                <a:spcPts val="0"/>
              </a:spcAft>
              <a:buNone/>
            </a:pPr>
            <a:r>
              <a:rPr lang="en">
                <a:solidFill>
                  <a:schemeClr val="accent6"/>
                </a:solidFill>
                <a:latin typeface="Impact"/>
                <a:ea typeface="Impact"/>
                <a:cs typeface="Impact"/>
                <a:sym typeface="Impact"/>
              </a:rPr>
              <a:t>-Proporciona una base modular y extensible para el desarrollo de aplicaciones</a:t>
            </a:r>
            <a:endParaRPr>
              <a:solidFill>
                <a:schemeClr val="accent6"/>
              </a:solidFill>
              <a:latin typeface="Impact"/>
              <a:ea typeface="Impact"/>
              <a:cs typeface="Impact"/>
              <a:sym typeface="Impact"/>
            </a:endParaRPr>
          </a:p>
          <a:p>
            <a:pPr indent="0" lvl="0" marL="0" rtl="0" algn="l">
              <a:lnSpc>
                <a:spcPct val="115000"/>
              </a:lnSpc>
              <a:spcBef>
                <a:spcPts val="1000"/>
              </a:spcBef>
              <a:spcAft>
                <a:spcPts val="0"/>
              </a:spcAft>
              <a:buNone/>
            </a:pPr>
            <a:r>
              <a:rPr lang="en">
                <a:solidFill>
                  <a:schemeClr val="accent6"/>
                </a:solidFill>
                <a:latin typeface="Impact"/>
                <a:ea typeface="Impact"/>
                <a:cs typeface="Impact"/>
                <a:sym typeface="Impact"/>
              </a:rPr>
              <a:t>-Esta plataforma incluye servicios para el control del interfaz de usuario, la configuración, el almacenamiento, las ventanas, etc. El IDE está desarrollado con la misma metodología modular, por lo que puede extenderse incluyendo módulos con funcionalidades determinadas.</a:t>
            </a:r>
            <a:endParaRPr>
              <a:solidFill>
                <a:schemeClr val="accent6"/>
              </a:solidFill>
              <a:latin typeface="Impact"/>
              <a:ea typeface="Impact"/>
              <a:cs typeface="Impact"/>
              <a:sym typeface="Impact"/>
            </a:endParaRPr>
          </a:p>
          <a:p>
            <a:pPr indent="0" lvl="0" marL="0" rtl="0" algn="l">
              <a:lnSpc>
                <a:spcPct val="115000"/>
              </a:lnSpc>
              <a:spcBef>
                <a:spcPts val="1000"/>
              </a:spcBef>
              <a:spcAft>
                <a:spcPts val="1000"/>
              </a:spcAft>
              <a:buNone/>
            </a:pPr>
            <a:r>
              <a:rPr lang="en">
                <a:solidFill>
                  <a:schemeClr val="accent6"/>
                </a:solidFill>
                <a:latin typeface="Impact"/>
                <a:ea typeface="Impact"/>
                <a:cs typeface="Impact"/>
                <a:sym typeface="Impact"/>
              </a:rPr>
              <a:t>-Aunque está ideado para el desarrollo Java, permite el desarrollo en otros lenguajes, como </a:t>
            </a:r>
            <a:r>
              <a:rPr lang="en">
                <a:solidFill>
                  <a:schemeClr val="accent6"/>
                </a:solidFill>
                <a:uFill>
                  <a:noFill/>
                </a:uFill>
                <a:latin typeface="Impact"/>
                <a:ea typeface="Impact"/>
                <a:cs typeface="Impact"/>
                <a:sym typeface="Impact"/>
                <a:hlinkClick r:id="rId3">
                  <a:extLst>
                    <a:ext uri="{A12FA001-AC4F-418D-AE19-62706E023703}">
                      <ahyp:hlinkClr val="tx"/>
                    </a:ext>
                  </a:extLst>
                </a:hlinkClick>
              </a:rPr>
              <a:t>PHP</a:t>
            </a:r>
            <a:r>
              <a:rPr lang="en">
                <a:solidFill>
                  <a:schemeClr val="accent6"/>
                </a:solidFill>
                <a:latin typeface="Impact"/>
                <a:ea typeface="Impact"/>
                <a:cs typeface="Impact"/>
                <a:sym typeface="Impact"/>
              </a:rPr>
              <a:t> o Python.</a:t>
            </a:r>
            <a:endParaRPr>
              <a:solidFill>
                <a:schemeClr val="accent6"/>
              </a:solidFill>
              <a:latin typeface="Impact"/>
              <a:ea typeface="Impact"/>
              <a:cs typeface="Impact"/>
              <a:sym typeface="Impact"/>
            </a:endParaRPr>
          </a:p>
        </p:txBody>
      </p:sp>
      <p:sp>
        <p:nvSpPr>
          <p:cNvPr id="100" name="Google Shape;100;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01" name="Google Shape;101;p17"/>
          <p:cNvPicPr preferRelativeResize="0"/>
          <p:nvPr/>
        </p:nvPicPr>
        <p:blipFill>
          <a:blip r:embed="rId4">
            <a:alphaModFix/>
          </a:blip>
          <a:stretch>
            <a:fillRect/>
          </a:stretch>
        </p:blipFill>
        <p:spPr>
          <a:xfrm>
            <a:off x="6077825" y="1897188"/>
            <a:ext cx="2724250" cy="1812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1596275" y="349675"/>
            <a:ext cx="6025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latin typeface="Impact"/>
                <a:ea typeface="Impact"/>
                <a:cs typeface="Impact"/>
                <a:sym typeface="Impact"/>
              </a:rPr>
              <a:t>4.Configuración de Netbeans</a:t>
            </a:r>
            <a:endParaRPr>
              <a:latin typeface="Impact"/>
              <a:ea typeface="Impact"/>
              <a:cs typeface="Impact"/>
              <a:sym typeface="Impact"/>
            </a:endParaRPr>
          </a:p>
        </p:txBody>
      </p:sp>
      <p:sp>
        <p:nvSpPr>
          <p:cNvPr id="107" name="Google Shape;107;p18"/>
          <p:cNvSpPr txBox="1"/>
          <p:nvPr>
            <p:ph idx="1" type="body"/>
          </p:nvPr>
        </p:nvSpPr>
        <p:spPr>
          <a:xfrm>
            <a:off x="457200" y="1428750"/>
            <a:ext cx="7197900" cy="1408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latin typeface="Impact"/>
                <a:ea typeface="Impact"/>
                <a:cs typeface="Impact"/>
                <a:sym typeface="Impact"/>
              </a:rPr>
              <a:t>Apache Netbeans es una herramienta con muchas utilidades, aunque su principal característica es que es un IDE enfocado para la programación, y en particular para programación en Java, PHP y C/C++. También permite lenguajes de marcas como HTML.</a:t>
            </a:r>
            <a:endParaRPr>
              <a:latin typeface="Impact"/>
              <a:ea typeface="Impact"/>
              <a:cs typeface="Impact"/>
              <a:sym typeface="Impact"/>
            </a:endParaRPr>
          </a:p>
          <a:p>
            <a:pPr indent="0" lvl="0" marL="0" rtl="0" algn="l">
              <a:spcBef>
                <a:spcPts val="600"/>
              </a:spcBef>
              <a:spcAft>
                <a:spcPts val="0"/>
              </a:spcAft>
              <a:buNone/>
            </a:pPr>
            <a:r>
              <a:rPr lang="en">
                <a:latin typeface="Impact"/>
                <a:ea typeface="Impact"/>
                <a:cs typeface="Impact"/>
                <a:sym typeface="Impact"/>
              </a:rPr>
              <a:t>Por lo tanto toda la configuración está enfocada a Java y otros lenguajes y a sus diferentes características como lenguaje de programación.</a:t>
            </a:r>
            <a:endParaRPr>
              <a:latin typeface="Impact"/>
              <a:ea typeface="Impact"/>
              <a:cs typeface="Impact"/>
              <a:sym typeface="Impact"/>
            </a:endParaRPr>
          </a:p>
          <a:p>
            <a:pPr indent="0" lvl="0" marL="0" rtl="0" algn="l">
              <a:spcBef>
                <a:spcPts val="600"/>
              </a:spcBef>
              <a:spcAft>
                <a:spcPts val="0"/>
              </a:spcAft>
              <a:buNone/>
            </a:pPr>
            <a:r>
              <a:t/>
            </a:r>
            <a:endParaRPr/>
          </a:p>
        </p:txBody>
      </p:sp>
      <p:sp>
        <p:nvSpPr>
          <p:cNvPr id="108" name="Google Shape;108;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09" name="Google Shape;109;p18"/>
          <p:cNvPicPr preferRelativeResize="0"/>
          <p:nvPr/>
        </p:nvPicPr>
        <p:blipFill>
          <a:blip r:embed="rId3">
            <a:alphaModFix/>
          </a:blip>
          <a:stretch>
            <a:fillRect/>
          </a:stretch>
        </p:blipFill>
        <p:spPr>
          <a:xfrm>
            <a:off x="492025" y="3484600"/>
            <a:ext cx="7191375" cy="942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0" y="434575"/>
            <a:ext cx="9144000" cy="857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latin typeface="Impact"/>
                <a:ea typeface="Impact"/>
                <a:cs typeface="Impact"/>
                <a:sym typeface="Impact"/>
              </a:rPr>
              <a:t>4.1 Preferencias de Netbeans</a:t>
            </a:r>
            <a:endParaRPr>
              <a:latin typeface="Impact"/>
              <a:ea typeface="Impact"/>
              <a:cs typeface="Impact"/>
              <a:sym typeface="Impact"/>
            </a:endParaRPr>
          </a:p>
        </p:txBody>
      </p:sp>
      <p:sp>
        <p:nvSpPr>
          <p:cNvPr id="115" name="Google Shape;115;p19"/>
          <p:cNvSpPr txBox="1"/>
          <p:nvPr>
            <p:ph idx="1" type="body"/>
          </p:nvPr>
        </p:nvSpPr>
        <p:spPr>
          <a:xfrm>
            <a:off x="938300" y="1718825"/>
            <a:ext cx="5691000" cy="3321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latin typeface="Impact"/>
                <a:ea typeface="Impact"/>
                <a:cs typeface="Impact"/>
                <a:sym typeface="Impact"/>
              </a:rPr>
              <a:t>En las preferencias podemos encontrar una parte dónde puedes configurar y personalizar a tu gusto y medida el IDE para que trabajes con él de la forma más cómoda posible.</a:t>
            </a:r>
            <a:endParaRPr>
              <a:latin typeface="Impact"/>
              <a:ea typeface="Impact"/>
              <a:cs typeface="Impact"/>
              <a:sym typeface="Impact"/>
            </a:endParaRPr>
          </a:p>
        </p:txBody>
      </p:sp>
      <p:sp>
        <p:nvSpPr>
          <p:cNvPr id="116" name="Google Shape;116;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17" name="Google Shape;117;p19"/>
          <p:cNvPicPr preferRelativeResize="0"/>
          <p:nvPr/>
        </p:nvPicPr>
        <p:blipFill>
          <a:blip r:embed="rId3">
            <a:alphaModFix/>
          </a:blip>
          <a:stretch>
            <a:fillRect/>
          </a:stretch>
        </p:blipFill>
        <p:spPr>
          <a:xfrm>
            <a:off x="2303075" y="2717625"/>
            <a:ext cx="3930552" cy="2210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Ninacor template">
  <a:themeElements>
    <a:clrScheme name="Custom 347">
      <a:dk1>
        <a:srgbClr val="000000"/>
      </a:dk1>
      <a:lt1>
        <a:srgbClr val="FFFFFF"/>
      </a:lt1>
      <a:dk2>
        <a:srgbClr val="9199AA"/>
      </a:dk2>
      <a:lt2>
        <a:srgbClr val="E4E7EC"/>
      </a:lt2>
      <a:accent1>
        <a:srgbClr val="002988"/>
      </a:accent1>
      <a:accent2>
        <a:srgbClr val="004CF8"/>
      </a:accent2>
      <a:accent3>
        <a:srgbClr val="7DFFB1"/>
      </a:accent3>
      <a:accent4>
        <a:srgbClr val="E0FF7D"/>
      </a:accent4>
      <a:accent5>
        <a:srgbClr val="FFF16B"/>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