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abin Condensed SemiBold"/>
      <p:regular r:id="rId14"/>
      <p:bold r:id="rId15"/>
    </p:embeddedFont>
    <p:embeddedFont>
      <p:font typeface="News Cycl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abinCondensedSemiBold-bold.fntdata"/><Relationship Id="rId14" Type="http://schemas.openxmlformats.org/officeDocument/2006/relationships/font" Target="fonts/CabinCondensedSemiBold-regular.fntdata"/><Relationship Id="rId17" Type="http://schemas.openxmlformats.org/officeDocument/2006/relationships/font" Target="fonts/NewsCycle-bold.fntdata"/><Relationship Id="rId16" Type="http://schemas.openxmlformats.org/officeDocument/2006/relationships/font" Target="fonts/NewsCycl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bc8755a5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bc8755a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bc8755a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bc8755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11016" t="18360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7278" y="-25"/>
            <a:ext cx="9154509" cy="5147262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rect b="b" l="l" r="r" t="t"/>
              <a:pathLst>
                <a:path extrusionOk="0" h="1897678" w="123340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rect b="b" l="l" r="r" t="t"/>
              <a:pathLst>
                <a:path extrusionOk="0" h="1897678" w="1231643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3660" t="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3200">
                <a:solidFill>
                  <a:schemeClr val="accent2"/>
                </a:solidFill>
              </a:defRPr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-56075" y="707300"/>
            <a:ext cx="63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b="1" sz="72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3175" t="0"/>
          <a:stretch/>
        </p:blipFill>
        <p:spPr>
          <a:xfrm>
            <a:off x="5757150" y="1132750"/>
            <a:ext cx="3386850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2931" t="0"/>
          <a:stretch/>
        </p:blipFill>
        <p:spPr>
          <a:xfrm>
            <a:off x="5091525" y="1132750"/>
            <a:ext cx="4052474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5143900" y="225900"/>
            <a:ext cx="4691700" cy="46917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855300" y="659450"/>
            <a:ext cx="40890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b="0" l="1587" r="1587" t="0"/>
          <a:stretch/>
        </p:blipFill>
        <p:spPr>
          <a:xfrm>
            <a:off x="5757150" y="1132750"/>
            <a:ext cx="3386850" cy="3505847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855300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2630611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4405922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3660" t="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1351" t="0"/>
          <a:stretch/>
        </p:blipFill>
        <p:spPr>
          <a:xfrm>
            <a:off x="5247875" y="1132750"/>
            <a:ext cx="3896126" cy="350585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rot="10800000">
            <a:off x="-112168" y="4127525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855300" y="4362163"/>
            <a:ext cx="7433400" cy="2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145809" y="4337986"/>
            <a:ext cx="232524" cy="328270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4.png"/><Relationship Id="rId13" Type="http://schemas.openxmlformats.org/officeDocument/2006/relationships/image" Target="../media/image15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21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PÉRDIDA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CONSCIENCIA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92975" y="3357575"/>
            <a:ext cx="320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Realizado por Sergio Dorantes Godino y David Guijo López</a:t>
            </a:r>
            <a:endParaRPr b="1" sz="10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855275" y="1353950"/>
            <a:ext cx="3193800" cy="25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</a:rPr>
              <a:t>1- DEFINICIÓN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</a:rPr>
              <a:t>2- CAUSAS QUE LO PROVOCAN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</a:rPr>
              <a:t>3- CÓMO IDENTIFICARLO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</a:rPr>
              <a:t>4- CÓMO PREVENIRLO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</a:rPr>
              <a:t>5- CÓMO TRATARLO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8" name="Google Shape;118;p15"/>
          <p:cNvSpPr txBox="1"/>
          <p:nvPr>
            <p:ph idx="4294967295" type="ctrTitle"/>
          </p:nvPr>
        </p:nvSpPr>
        <p:spPr>
          <a:xfrm>
            <a:off x="855275" y="788600"/>
            <a:ext cx="4005000" cy="51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ÍNDICE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4294967295" type="ctrTitle"/>
          </p:nvPr>
        </p:nvSpPr>
        <p:spPr>
          <a:xfrm>
            <a:off x="68350" y="99025"/>
            <a:ext cx="6779700" cy="8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1-¿Qué es la pérdida de consciencia?</a:t>
            </a:r>
            <a:endParaRPr sz="3800"/>
          </a:p>
        </p:txBody>
      </p:sp>
      <p:sp>
        <p:nvSpPr>
          <p:cNvPr id="124" name="Google Shape;124;p16"/>
          <p:cNvSpPr txBox="1"/>
          <p:nvPr>
            <p:ph idx="4294967295" type="subTitle"/>
          </p:nvPr>
        </p:nvSpPr>
        <p:spPr>
          <a:xfrm>
            <a:off x="327975" y="1026400"/>
            <a:ext cx="4398300" cy="39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0000"/>
                </a:solidFill>
              </a:rPr>
              <a:t>La pérdida de consciencia es una pérdida parcial o completa de la percepción de uno mismo o de todo lo que le rodea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0000"/>
                </a:solidFill>
              </a:rPr>
              <a:t>Cuando la pérdida de consciencia es temporal y se produce una recuperación espontánea (desmayo), se le conoce como síncope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250" y="1427032"/>
            <a:ext cx="3607374" cy="318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ctrTitle"/>
          </p:nvPr>
        </p:nvSpPr>
        <p:spPr>
          <a:xfrm>
            <a:off x="178475" y="329850"/>
            <a:ext cx="8412900" cy="55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2- ¿Qué causas provocan la pérdida de consciencia?</a:t>
            </a:r>
            <a:endParaRPr sz="3400"/>
          </a:p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373175" y="1065025"/>
            <a:ext cx="4203300" cy="40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  </a:t>
            </a:r>
            <a:r>
              <a:rPr b="1" lang="en" sz="1700">
                <a:solidFill>
                  <a:srgbClr val="000000"/>
                </a:solidFill>
              </a:rPr>
              <a:t>              </a:t>
            </a:r>
            <a:r>
              <a:rPr b="1" lang="en" sz="1700">
                <a:solidFill>
                  <a:srgbClr val="000000"/>
                </a:solidFill>
              </a:rPr>
              <a:t>NO CARDIACAS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-Síncope vasovagal: se produce trás una 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extracción de sangre, dolor intenso o toser 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intensamente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- Ictus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-Bajada de azúcar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-Ataque de migraña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-Consumo de alcohol y drogas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-Deshidratación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-Hipotensión postural: bajada de presión arterial por 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un cambio de postura vertical tras estar dormido o sentado </a:t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228950" y="1065025"/>
            <a:ext cx="3074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ews Cycle"/>
                <a:ea typeface="News Cycle"/>
                <a:cs typeface="News Cycle"/>
                <a:sym typeface="News Cycle"/>
              </a:rPr>
              <a:t>	</a:t>
            </a:r>
            <a:r>
              <a:rPr b="1" lang="en" sz="1700">
                <a:latin typeface="News Cycle"/>
                <a:ea typeface="News Cycle"/>
                <a:cs typeface="News Cycle"/>
                <a:sym typeface="News Cycle"/>
              </a:rPr>
              <a:t>CARDIACAS</a:t>
            </a:r>
            <a:endParaRPr b="1" sz="17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ews Cycle"/>
                <a:ea typeface="News Cycle"/>
                <a:cs typeface="News Cycle"/>
                <a:sym typeface="News Cycle"/>
              </a:rPr>
              <a:t>-Ritmos cardíacos anormales</a:t>
            </a:r>
            <a:endParaRPr b="1" sz="13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ews Cycle"/>
                <a:ea typeface="News Cycle"/>
                <a:cs typeface="News Cycle"/>
                <a:sym typeface="News Cycle"/>
              </a:rPr>
              <a:t>-Anormalidades de las válvulas del corazón</a:t>
            </a:r>
            <a:endParaRPr b="1" sz="13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ews Cycle"/>
                <a:ea typeface="News Cycle"/>
                <a:cs typeface="News Cycle"/>
                <a:sym typeface="News Cycle"/>
              </a:rPr>
              <a:t>-Enfermedad de la aorta</a:t>
            </a:r>
            <a:endParaRPr b="1" sz="13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News Cycle"/>
                <a:ea typeface="News Cycle"/>
                <a:cs typeface="News Cycle"/>
                <a:sym typeface="News Cycle"/>
              </a:rPr>
              <a:t>-Enfermedad del músculo cardíaco</a:t>
            </a:r>
            <a:endParaRPr b="1" sz="13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75" y="1311975"/>
            <a:ext cx="629325" cy="6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025" y="2008725"/>
            <a:ext cx="795050" cy="7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675" y="2401600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2375" y="297757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0000" y="3383250"/>
            <a:ext cx="629325" cy="6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9675" y="3878150"/>
            <a:ext cx="759125" cy="7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28940" y="4479643"/>
            <a:ext cx="686100" cy="663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59375" y="1022425"/>
            <a:ext cx="759125" cy="7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49000" y="1509200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187600" y="1928249"/>
            <a:ext cx="629325" cy="63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16925" y="2345088"/>
            <a:ext cx="629325" cy="6324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>
            <p:ph idx="4294967295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684925" y="261925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¿Cómo identificamos la pérdida de consciencia?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763425" y="1398100"/>
            <a:ext cx="3687000" cy="33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highlight>
                  <a:srgbClr val="FFFFFF"/>
                </a:highlight>
              </a:rPr>
              <a:t>En la pérdida del conocimiento espontáneo puede haber caída al suelo, “desplome” sea real o no, caracterizado por amnesia, falta de respuesta en el control motor con pérdida del tono postural, siendo de corta duración.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6983623" y="355455"/>
            <a:ext cx="1446002" cy="1123353"/>
            <a:chOff x="2268109" y="3004378"/>
            <a:chExt cx="418864" cy="419099"/>
          </a:xfrm>
        </p:grpSpPr>
        <p:sp>
          <p:nvSpPr>
            <p:cNvPr id="155" name="Google Shape;155;p18"/>
            <p:cNvSpPr/>
            <p:nvPr/>
          </p:nvSpPr>
          <p:spPr>
            <a:xfrm>
              <a:off x="2294653" y="3205355"/>
              <a:ext cx="82278" cy="80962"/>
            </a:xfrm>
            <a:custGeom>
              <a:rect b="b" l="l" r="r" t="t"/>
              <a:pathLst>
                <a:path extrusionOk="0" h="80962" w="82278">
                  <a:moveTo>
                    <a:pt x="61085" y="47625"/>
                  </a:move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8"/>
                    <a:pt x="76325" y="5715"/>
                  </a:cubicBezTo>
                  <a:cubicBezTo>
                    <a:pt x="73468" y="2857"/>
                    <a:pt x="70610" y="1905"/>
                    <a:pt x="66800" y="953"/>
                  </a:cubicBezTo>
                  <a:cubicBezTo>
                    <a:pt x="64895" y="953"/>
                    <a:pt x="63943" y="0"/>
                    <a:pt x="62038" y="0"/>
                  </a:cubicBezTo>
                  <a:cubicBezTo>
                    <a:pt x="57275" y="0"/>
                    <a:pt x="53465" y="1905"/>
                    <a:pt x="49655" y="4763"/>
                  </a:cubicBezTo>
                  <a:lnTo>
                    <a:pt x="24890" y="29528"/>
                  </a:lnTo>
                  <a:lnTo>
                    <a:pt x="4888" y="49530"/>
                  </a:lnTo>
                  <a:cubicBezTo>
                    <a:pt x="-1780" y="56197"/>
                    <a:pt x="-1780" y="68580"/>
                    <a:pt x="5840" y="75248"/>
                  </a:cubicBezTo>
                  <a:cubicBezTo>
                    <a:pt x="9650" y="79057"/>
                    <a:pt x="14413" y="80963"/>
                    <a:pt x="19175" y="80963"/>
                  </a:cubicBezTo>
                  <a:cubicBezTo>
                    <a:pt x="23938" y="80963"/>
                    <a:pt x="27748" y="79057"/>
                    <a:pt x="31558" y="76200"/>
                  </a:cubicBezTo>
                  <a:lnTo>
                    <a:pt x="61085" y="47625"/>
                  </a:lnTo>
                  <a:lnTo>
                    <a:pt x="61085" y="47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2268109" y="3004537"/>
              <a:ext cx="373618" cy="373220"/>
            </a:xfrm>
            <a:custGeom>
              <a:rect b="b" l="l" r="r" t="t"/>
              <a:pathLst>
                <a:path extrusionOk="0" h="373220" w="373618">
                  <a:moveTo>
                    <a:pt x="214313" y="100806"/>
                  </a:moveTo>
                  <a:lnTo>
                    <a:pt x="211455" y="103663"/>
                  </a:lnTo>
                  <a:lnTo>
                    <a:pt x="176213" y="138906"/>
                  </a:lnTo>
                  <a:lnTo>
                    <a:pt x="175260" y="139858"/>
                  </a:lnTo>
                  <a:lnTo>
                    <a:pt x="161925" y="153193"/>
                  </a:lnTo>
                  <a:cubicBezTo>
                    <a:pt x="155257" y="159861"/>
                    <a:pt x="145733" y="163671"/>
                    <a:pt x="136208" y="163671"/>
                  </a:cubicBezTo>
                  <a:cubicBezTo>
                    <a:pt x="135255" y="163671"/>
                    <a:pt x="134303" y="163671"/>
                    <a:pt x="133350" y="163671"/>
                  </a:cubicBezTo>
                  <a:cubicBezTo>
                    <a:pt x="133350" y="163671"/>
                    <a:pt x="132398" y="163671"/>
                    <a:pt x="132398" y="163671"/>
                  </a:cubicBezTo>
                  <a:cubicBezTo>
                    <a:pt x="124778" y="162718"/>
                    <a:pt x="117158" y="158908"/>
                    <a:pt x="111443" y="153193"/>
                  </a:cubicBezTo>
                  <a:cubicBezTo>
                    <a:pt x="97155" y="138906"/>
                    <a:pt x="97155" y="116046"/>
                    <a:pt x="111443" y="101758"/>
                  </a:cubicBezTo>
                  <a:lnTo>
                    <a:pt x="188595" y="24606"/>
                  </a:lnTo>
                  <a:cubicBezTo>
                    <a:pt x="190500" y="22701"/>
                    <a:pt x="192405" y="20796"/>
                    <a:pt x="194310" y="18891"/>
                  </a:cubicBezTo>
                  <a:cubicBezTo>
                    <a:pt x="144780" y="-11589"/>
                    <a:pt x="80010" y="-4922"/>
                    <a:pt x="37148" y="36988"/>
                  </a:cubicBezTo>
                  <a:cubicBezTo>
                    <a:pt x="-12383" y="86518"/>
                    <a:pt x="-12383" y="167481"/>
                    <a:pt x="37148" y="217011"/>
                  </a:cubicBezTo>
                  <a:lnTo>
                    <a:pt x="38100" y="218916"/>
                  </a:lnTo>
                  <a:lnTo>
                    <a:pt x="64770" y="192246"/>
                  </a:lnTo>
                  <a:cubicBezTo>
                    <a:pt x="71438" y="185578"/>
                    <a:pt x="80963" y="181768"/>
                    <a:pt x="90488" y="181768"/>
                  </a:cubicBezTo>
                  <a:cubicBezTo>
                    <a:pt x="97155" y="181768"/>
                    <a:pt x="102870" y="183673"/>
                    <a:pt x="108585" y="186531"/>
                  </a:cubicBezTo>
                  <a:cubicBezTo>
                    <a:pt x="111443" y="188436"/>
                    <a:pt x="114300" y="190341"/>
                    <a:pt x="117158" y="192246"/>
                  </a:cubicBezTo>
                  <a:cubicBezTo>
                    <a:pt x="121920" y="197008"/>
                    <a:pt x="125730" y="202723"/>
                    <a:pt x="126683" y="209391"/>
                  </a:cubicBezTo>
                  <a:cubicBezTo>
                    <a:pt x="127635" y="212248"/>
                    <a:pt x="127635" y="215106"/>
                    <a:pt x="127635" y="217963"/>
                  </a:cubicBezTo>
                  <a:cubicBezTo>
                    <a:pt x="127635" y="221773"/>
                    <a:pt x="127635" y="224631"/>
                    <a:pt x="126683" y="228441"/>
                  </a:cubicBezTo>
                  <a:cubicBezTo>
                    <a:pt x="129540" y="227488"/>
                    <a:pt x="133350" y="227488"/>
                    <a:pt x="136208" y="227488"/>
                  </a:cubicBezTo>
                  <a:cubicBezTo>
                    <a:pt x="146685" y="227488"/>
                    <a:pt x="155257" y="231298"/>
                    <a:pt x="162878" y="237966"/>
                  </a:cubicBezTo>
                  <a:cubicBezTo>
                    <a:pt x="169545" y="244633"/>
                    <a:pt x="173355" y="254158"/>
                    <a:pt x="173355" y="263683"/>
                  </a:cubicBezTo>
                  <a:cubicBezTo>
                    <a:pt x="173355" y="267493"/>
                    <a:pt x="173355" y="270351"/>
                    <a:pt x="172403" y="274161"/>
                  </a:cubicBezTo>
                  <a:cubicBezTo>
                    <a:pt x="175260" y="273208"/>
                    <a:pt x="179070" y="273208"/>
                    <a:pt x="181928" y="273208"/>
                  </a:cubicBezTo>
                  <a:cubicBezTo>
                    <a:pt x="192405" y="273208"/>
                    <a:pt x="200978" y="277018"/>
                    <a:pt x="208598" y="283686"/>
                  </a:cubicBezTo>
                  <a:cubicBezTo>
                    <a:pt x="215265" y="290353"/>
                    <a:pt x="219075" y="299878"/>
                    <a:pt x="219075" y="309403"/>
                  </a:cubicBezTo>
                  <a:cubicBezTo>
                    <a:pt x="219075" y="313213"/>
                    <a:pt x="219075" y="316071"/>
                    <a:pt x="218123" y="319881"/>
                  </a:cubicBezTo>
                  <a:cubicBezTo>
                    <a:pt x="220980" y="318928"/>
                    <a:pt x="224790" y="318928"/>
                    <a:pt x="227648" y="318928"/>
                  </a:cubicBezTo>
                  <a:cubicBezTo>
                    <a:pt x="238125" y="318928"/>
                    <a:pt x="246698" y="322738"/>
                    <a:pt x="254318" y="329406"/>
                  </a:cubicBezTo>
                  <a:cubicBezTo>
                    <a:pt x="260985" y="336073"/>
                    <a:pt x="264795" y="345598"/>
                    <a:pt x="264795" y="355123"/>
                  </a:cubicBezTo>
                  <a:cubicBezTo>
                    <a:pt x="264795" y="360838"/>
                    <a:pt x="263843" y="366553"/>
                    <a:pt x="261938" y="371316"/>
                  </a:cubicBezTo>
                  <a:cubicBezTo>
                    <a:pt x="265748" y="372268"/>
                    <a:pt x="268605" y="373221"/>
                    <a:pt x="272415" y="373221"/>
                  </a:cubicBezTo>
                  <a:cubicBezTo>
                    <a:pt x="279083" y="373221"/>
                    <a:pt x="286703" y="370363"/>
                    <a:pt x="291465" y="365601"/>
                  </a:cubicBezTo>
                  <a:cubicBezTo>
                    <a:pt x="300038" y="357028"/>
                    <a:pt x="301943" y="343693"/>
                    <a:pt x="296228" y="333216"/>
                  </a:cubicBezTo>
                  <a:cubicBezTo>
                    <a:pt x="300990" y="336073"/>
                    <a:pt x="305753" y="337026"/>
                    <a:pt x="310515" y="337026"/>
                  </a:cubicBezTo>
                  <a:cubicBezTo>
                    <a:pt x="317183" y="337026"/>
                    <a:pt x="324803" y="334168"/>
                    <a:pt x="329565" y="329406"/>
                  </a:cubicBezTo>
                  <a:cubicBezTo>
                    <a:pt x="339090" y="319881"/>
                    <a:pt x="340043" y="306546"/>
                    <a:pt x="333375" y="296068"/>
                  </a:cubicBezTo>
                  <a:cubicBezTo>
                    <a:pt x="337185" y="297973"/>
                    <a:pt x="341948" y="299878"/>
                    <a:pt x="346710" y="299878"/>
                  </a:cubicBezTo>
                  <a:cubicBezTo>
                    <a:pt x="353378" y="299878"/>
                    <a:pt x="360998" y="297021"/>
                    <a:pt x="365760" y="292258"/>
                  </a:cubicBezTo>
                  <a:cubicBezTo>
                    <a:pt x="376238" y="281781"/>
                    <a:pt x="376238" y="264636"/>
                    <a:pt x="365760" y="253206"/>
                  </a:cubicBezTo>
                  <a:lnTo>
                    <a:pt x="214313" y="100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431813" y="3341563"/>
              <a:ext cx="82278" cy="81914"/>
            </a:xfrm>
            <a:custGeom>
              <a:rect b="b" l="l" r="r" t="t"/>
              <a:pathLst>
                <a:path extrusionOk="0" h="81914" w="82278">
                  <a:moveTo>
                    <a:pt x="62990" y="0"/>
                  </a:moveTo>
                  <a:cubicBezTo>
                    <a:pt x="62038" y="0"/>
                    <a:pt x="61085" y="0"/>
                    <a:pt x="60133" y="0"/>
                  </a:cubicBezTo>
                  <a:cubicBezTo>
                    <a:pt x="56323" y="952"/>
                    <a:pt x="53465" y="1905"/>
                    <a:pt x="50608" y="4763"/>
                  </a:cubicBezTo>
                  <a:lnTo>
                    <a:pt x="4888" y="50482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2"/>
                  </a:cubicBez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7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2340373" y="3250122"/>
              <a:ext cx="82278" cy="81915"/>
            </a:xfrm>
            <a:custGeom>
              <a:rect b="b" l="l" r="r" t="t"/>
              <a:pathLst>
                <a:path extrusionOk="0" h="81915" w="82278">
                  <a:moveTo>
                    <a:pt x="82040" y="21908"/>
                  </a:moveTo>
                  <a:cubicBezTo>
                    <a:pt x="82993" y="16193"/>
                    <a:pt x="81088" y="10478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ubicBezTo>
                    <a:pt x="62038" y="0"/>
                    <a:pt x="61085" y="0"/>
                    <a:pt x="60133" y="0"/>
                  </a:cubicBezTo>
                  <a:cubicBezTo>
                    <a:pt x="56323" y="953"/>
                    <a:pt x="53465" y="1905"/>
                    <a:pt x="50608" y="4763"/>
                  </a:cubicBezTo>
                  <a:lnTo>
                    <a:pt x="4888" y="50483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80135" y="29528"/>
                    <a:pt x="82040" y="25718"/>
                    <a:pt x="82040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2387046" y="3295843"/>
              <a:ext cx="81325" cy="81915"/>
            </a:xfrm>
            <a:custGeom>
              <a:rect b="b" l="l" r="r" t="t"/>
              <a:pathLst>
                <a:path extrusionOk="0" h="81915" w="81325">
                  <a:moveTo>
                    <a:pt x="81088" y="21908"/>
                  </a:moveTo>
                  <a:cubicBezTo>
                    <a:pt x="82040" y="16192"/>
                    <a:pt x="80135" y="10478"/>
                    <a:pt x="75373" y="5715"/>
                  </a:cubicBezTo>
                  <a:cubicBezTo>
                    <a:pt x="71563" y="1905"/>
                    <a:pt x="66800" y="0"/>
                    <a:pt x="62038" y="0"/>
                  </a:cubicBezTo>
                  <a:cubicBezTo>
                    <a:pt x="61085" y="0"/>
                    <a:pt x="60133" y="0"/>
                    <a:pt x="59180" y="0"/>
                  </a:cubicBezTo>
                  <a:cubicBezTo>
                    <a:pt x="55370" y="953"/>
                    <a:pt x="52513" y="1905"/>
                    <a:pt x="49655" y="4763"/>
                  </a:cubicBezTo>
                  <a:lnTo>
                    <a:pt x="4888" y="50483"/>
                  </a:lnTo>
                  <a:cubicBezTo>
                    <a:pt x="-1780" y="57150"/>
                    <a:pt x="-1780" y="69533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79183" y="28575"/>
                    <a:pt x="81088" y="25717"/>
                    <a:pt x="81088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386933" y="3004378"/>
              <a:ext cx="300040" cy="227647"/>
            </a:xfrm>
            <a:custGeom>
              <a:rect b="b" l="l" r="r" t="t"/>
              <a:pathLst>
                <a:path extrusionOk="0" h="227647" w="300040">
                  <a:moveTo>
                    <a:pt x="263128" y="37148"/>
                  </a:moveTo>
                  <a:cubicBezTo>
                    <a:pt x="238363" y="12383"/>
                    <a:pt x="205026" y="0"/>
                    <a:pt x="172641" y="0"/>
                  </a:cubicBezTo>
                  <a:cubicBezTo>
                    <a:pt x="156448" y="0"/>
                    <a:pt x="140256" y="2858"/>
                    <a:pt x="125016" y="9525"/>
                  </a:cubicBezTo>
                  <a:cubicBezTo>
                    <a:pt x="112633" y="14288"/>
                    <a:pt x="101203" y="20955"/>
                    <a:pt x="90726" y="30480"/>
                  </a:cubicBezTo>
                  <a:cubicBezTo>
                    <a:pt x="87868" y="32385"/>
                    <a:pt x="85011" y="35243"/>
                    <a:pt x="82153" y="38100"/>
                  </a:cubicBezTo>
                  <a:lnTo>
                    <a:pt x="5001" y="115253"/>
                  </a:lnTo>
                  <a:cubicBezTo>
                    <a:pt x="-1667" y="121920"/>
                    <a:pt x="-1667" y="134303"/>
                    <a:pt x="5001" y="140970"/>
                  </a:cubicBezTo>
                  <a:cubicBezTo>
                    <a:pt x="8811" y="144780"/>
                    <a:pt x="13573" y="146685"/>
                    <a:pt x="17383" y="146685"/>
                  </a:cubicBezTo>
                  <a:cubicBezTo>
                    <a:pt x="22146" y="146685"/>
                    <a:pt x="26908" y="144780"/>
                    <a:pt x="30718" y="140970"/>
                  </a:cubicBezTo>
                  <a:lnTo>
                    <a:pt x="97393" y="74295"/>
                  </a:lnTo>
                  <a:lnTo>
                    <a:pt x="120253" y="97155"/>
                  </a:lnTo>
                  <a:lnTo>
                    <a:pt x="250746" y="227648"/>
                  </a:lnTo>
                  <a:cubicBezTo>
                    <a:pt x="254556" y="224790"/>
                    <a:pt x="258366" y="220980"/>
                    <a:pt x="261223" y="218123"/>
                  </a:cubicBezTo>
                  <a:cubicBezTo>
                    <a:pt x="312658" y="167640"/>
                    <a:pt x="312658" y="87630"/>
                    <a:pt x="263128" y="37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50" y="1904287"/>
            <a:ext cx="3988800" cy="23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83875" y="237975"/>
            <a:ext cx="40890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News Cycle"/>
                <a:ea typeface="News Cycle"/>
                <a:cs typeface="News Cycle"/>
                <a:sym typeface="News Cycle"/>
              </a:rPr>
              <a:t>4- </a:t>
            </a:r>
            <a:r>
              <a:rPr b="1" lang="en" sz="3100">
                <a:latin typeface="News Cycle"/>
                <a:ea typeface="News Cycle"/>
                <a:cs typeface="News Cycle"/>
                <a:sym typeface="News Cycle"/>
              </a:rPr>
              <a:t>¿Cómo prevenir la pérdida de consciencia?</a:t>
            </a:r>
            <a:endParaRPr b="1" sz="3100"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19950" y="1481175"/>
            <a:ext cx="4089000" cy="33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921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</a:rPr>
              <a:t>1→Evitar la bipedestación (estar de pies) en posición fija y prolongada</a:t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</a:rPr>
              <a:t>2→Mantener buena hidratación sobre todo después de ejercicio y/o en climas muy cálidos.</a:t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3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3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3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 rot="-5400000">
            <a:off x="5092400" y="-255837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650" y="3547825"/>
            <a:ext cx="2391650" cy="159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1" y="1287325"/>
            <a:ext cx="2604227" cy="1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525575" y="434625"/>
            <a:ext cx="4089000" cy="46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3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</a:rPr>
              <a:t>3→Evitar ayunos prolongados.</a:t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</a:rPr>
              <a:t>4→Mantener una dieta ligeramente rica en sal con autorización médica</a:t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2921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rPr b="1" lang="en" sz="1650">
                <a:solidFill>
                  <a:srgbClr val="000000"/>
                </a:solidFill>
                <a:highlight>
                  <a:srgbClr val="FFFFFF"/>
                </a:highlight>
              </a:rPr>
              <a:t>5→Medias elásticas de compresión en miembros inferiores con recomendación médica</a:t>
            </a:r>
            <a:endParaRPr b="1"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-5400000">
            <a:off x="5092400" y="-255837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099" y="197250"/>
            <a:ext cx="2460550" cy="14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225" y="1854013"/>
            <a:ext cx="2914424" cy="16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9750" y="3658243"/>
            <a:ext cx="1282858" cy="14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571850" y="1353950"/>
            <a:ext cx="4609800" cy="37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318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</a:rPr>
              <a:t>1→La persona auxiliadora primero debe identificar de manera rápida pulso, respiración y descartar que no se trata de un paro cardiorrespiratorio.</a:t>
            </a:r>
            <a:endParaRPr b="1"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318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318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</a:rPr>
              <a:t>2→De no tratarse de una parada cardiorrespiratoria, la persona auxiliadora deberá mantener la calma y con el paciente acostado deberá aflojar sus prendas y elevar sus piernas para mejorar el flujo sanguíneo a la parte superior del cuerpo y la cabeza</a:t>
            </a:r>
            <a:endParaRPr b="1"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318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t/>
            </a:r>
            <a:endParaRPr b="1"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318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676B6D"/>
              </a:buClr>
              <a:buSzPts val="1350"/>
              <a:buFont typeface="Roboto"/>
              <a:buNone/>
            </a:pPr>
            <a:r>
              <a:rPr b="1" lang="en" sz="1450">
                <a:solidFill>
                  <a:srgbClr val="000000"/>
                </a:solidFill>
                <a:highlight>
                  <a:srgbClr val="FFFFFF"/>
                </a:highlight>
              </a:rPr>
              <a:t>3→Llamar a los servicios sanitarios (ambulancia)</a:t>
            </a:r>
            <a:endParaRPr b="1" sz="14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976750" y="4198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ews Cycle"/>
                <a:ea typeface="News Cycle"/>
                <a:cs typeface="News Cycle"/>
                <a:sym typeface="News Cycle"/>
              </a:rPr>
              <a:t>5-</a:t>
            </a:r>
            <a:r>
              <a:rPr b="1" lang="en">
                <a:latin typeface="News Cycle"/>
                <a:ea typeface="News Cycle"/>
                <a:cs typeface="News Cycle"/>
                <a:sym typeface="News Cycle"/>
              </a:rPr>
              <a:t>¿Cómo actuar ante una pérdida de conciencia?</a:t>
            </a:r>
            <a:endParaRPr b="1"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9300780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575" y="1095477"/>
            <a:ext cx="1874275" cy="12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450" y="2644850"/>
            <a:ext cx="1809150" cy="12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650" y="4111737"/>
            <a:ext cx="1809150" cy="101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935825" y="1743075"/>
            <a:ext cx="710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 DEL TRABAJO</a:t>
            </a:r>
            <a:endParaRPr sz="4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Gracias por vuestra atención</a:t>
            </a:r>
            <a:endParaRPr sz="4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