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72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9F480-F3A2-7238-E5C8-5E6C5C7B1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33BBE6-9BF4-E6F2-359E-A0A013F4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23942-C224-0A7C-BA9E-8282C94C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BDBBA-8993-CAF4-C37D-4EEAF517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A5FE3-EB4A-C9C9-AF2A-A237E9CD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76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3C864-A57F-3804-A69B-A389D8A7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5C18F2-C744-43F0-B519-2B6D6C898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D5C9B-E95F-AC0E-FA8C-ACBCC43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01342-36D9-5695-CEA2-5DD2C9B7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3FB79-3C58-0E4A-A1B8-26E65BBC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03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4F9078-F5D7-FD76-F05E-7A2C67BB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35B62-7F4F-C8BF-CE54-C50D223D6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05920-FCF5-8082-148D-0820EB9A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2AAE2-3CAF-6AFF-CF8D-6521F1B0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FE56C-BD86-0678-D09D-AE50AA79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52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8CDD3-9626-6B8E-3C14-B2BFC1F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D809E-4E1B-3458-924E-6A71212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C0A17-D2A7-1A58-F9EF-7E117753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FC43A-8E3B-4013-4877-8FB1EF30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CC9A5-C209-9951-A3A8-79E2F5AB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7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31A41-92F7-4787-3041-B94A08D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C8254-E242-A942-E3D6-85C17CCF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C32686-A42A-C2E2-0EA2-62CCF758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E8A30-CBD1-DC55-5DBA-3145C0FF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DD484-CC7E-5EFA-2384-6A2FBF11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1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CCE16-E284-3045-7E7C-5AB6F12D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88535-4635-AE74-68A7-F353E8A66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1D0D32-93CC-9435-04C9-8F5B3D4F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CFBA55-F01B-7DA2-7A18-7EBBC71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CB3DBD-8E0C-AFFC-5DD1-349D5F53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0579F-DCEA-FECD-D706-70E2F88D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19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7EA9B-8EDE-AE25-4971-EC19575E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0BD678-32E3-F4D7-11CC-C6FA3DF5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4966CD-9CFF-5C59-26CA-88F985E85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CDBE9D-3C4E-6BE4-3D1C-9E7FDEEF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79537B-8198-765B-3E07-E40BDA564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498652-0C48-700F-A584-C6F86456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5EA57C-64D7-AB95-FA15-10189DAD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6C9FC-46E7-333B-33D2-A1F048F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5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A35A0-1873-88DD-8992-B644247C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6BE069-D488-80E4-EC15-B5C5AA4C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D498E0-0D86-C801-2332-570FCC12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1C6E9-A697-FDA9-9FB2-AB1880A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222238-0DE7-7445-A628-2A594871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73B3BD-F6DB-531D-DE0B-18C504C0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FCB1A4-35C0-3666-00D0-E9A0A082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4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01670-8944-BE2D-2523-3B866DD7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55562-C162-9AD9-2CFE-0013E1AB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03FEB5-E364-33B2-FA2B-6309C66B3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8DBD2C-B84F-E88A-D503-6D877E1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9D9FF-44F5-A2DC-618C-5837E224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BCCD5-0702-CFD1-D1D3-9B9D327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3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E0C33-F0D8-89BC-59FF-312E2B3C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480394-652F-1770-26F6-B96BF2090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0066F0-52FA-5F61-A60E-AA51DF7F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E5B40-8CF2-1833-1DC7-0D868FF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721E90-227B-60A0-880C-E940376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0F82D1-ABC3-ADB9-C0DB-507BC44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20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FCA219-C2CF-DA49-BB2F-D11CDAB1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91329-6D49-68E9-3008-FDB9320D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3AF78-308A-8062-3704-4DBC0AD63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38C09-B62D-4761-8AFF-B03ABD0D441B}" type="datetimeFigureOut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38FA1-ED60-A06B-266C-D4420D1F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98392-8FBA-A5EB-4D01-BD5821BF3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F8B4D-C720-4C0B-8663-7315E4BFE87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8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B61CB-9677-39F0-4540-BE3760987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Computer Vision – Project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853423-2C13-CC76-C1B6-4E815B83B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506" y="3620449"/>
            <a:ext cx="9144000" cy="1655762"/>
          </a:xfrm>
        </p:spPr>
        <p:txBody>
          <a:bodyPr/>
          <a:lstStyle/>
          <a:p>
            <a:r>
              <a:rPr lang="en-AT" dirty="0"/>
              <a:t>Box, Axe, Briefcases</a:t>
            </a:r>
            <a:endParaRPr lang="de-AT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2C7C32D-C625-9316-DB03-234F6705996B}"/>
              </a:ext>
            </a:extLst>
          </p:cNvPr>
          <p:cNvSpPr txBox="1">
            <a:spLocks/>
          </p:cNvSpPr>
          <p:nvPr/>
        </p:nvSpPr>
        <p:spPr>
          <a:xfrm>
            <a:off x="-2467181" y="6182778"/>
            <a:ext cx="8855707" cy="51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T" dirty="0"/>
              <a:t>By Robert, Pulkit, David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64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12E1-99A9-F473-7E19-D50A62CA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Where was the problem?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4AF4F6-3758-EB3F-854E-3CBD9309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AT" dirty="0" err="1"/>
              <a:t>oo</a:t>
            </a:r>
            <a:r>
              <a:rPr lang="en-AT" dirty="0"/>
              <a:t> few images</a:t>
            </a:r>
          </a:p>
          <a:p>
            <a:r>
              <a:rPr lang="en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2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A336C-FBC9-59C7-69DB-7023429F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Our challenge</a:t>
            </a:r>
          </a:p>
        </p:txBody>
      </p:sp>
      <p:pic>
        <p:nvPicPr>
          <p:cNvPr id="13" name="Grafik 12" descr="Ein Bild, das Zubehör, Gepäck und Koffer, Leder, Handgepäck enthält.&#10;&#10;KI-generierte Inhalte können fehlerhaft sein.">
            <a:extLst>
              <a:ext uri="{FF2B5EF4-FFF2-40B4-BE49-F238E27FC236}">
                <a16:creationId xmlns:a16="http://schemas.microsoft.com/office/drawing/2014/main" id="{49668CD6-420B-A87C-4104-934349A2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29184"/>
            <a:ext cx="3758184" cy="3758184"/>
          </a:xfrm>
          <a:prstGeom prst="rect">
            <a:avLst/>
          </a:prstGeom>
        </p:spPr>
      </p:pic>
      <p:pic>
        <p:nvPicPr>
          <p:cNvPr id="11" name="Grafik 10" descr="Ein Bild, das Gelände, Karton, Box, Versandbox enthält.&#10;&#10;KI-generierte Inhalte können fehlerhaft sein.">
            <a:extLst>
              <a:ext uri="{FF2B5EF4-FFF2-40B4-BE49-F238E27FC236}">
                <a16:creationId xmlns:a16="http://schemas.microsoft.com/office/drawing/2014/main" id="{95A5D4CC-B835-D2C3-94DA-65F59E6E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8" y="329184"/>
            <a:ext cx="3758184" cy="3758184"/>
          </a:xfrm>
          <a:prstGeom prst="rect">
            <a:avLst/>
          </a:prstGeom>
        </p:spPr>
      </p:pic>
      <p:pic>
        <p:nvPicPr>
          <p:cNvPr id="9" name="Inhaltsplatzhalter 8" descr="Ein Bild, das Werkzeug, Axt enthält.&#10;&#10;KI-generierte Inhalte können fehlerhaft sein.">
            <a:extLst>
              <a:ext uri="{FF2B5EF4-FFF2-40B4-BE49-F238E27FC236}">
                <a16:creationId xmlns:a16="http://schemas.microsoft.com/office/drawing/2014/main" id="{83181DAA-7177-FA45-56B6-A9904818F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04" y="1343894"/>
            <a:ext cx="3758184" cy="1728764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AB8641-46B0-36A0-EB5A-90238F0B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44570"/>
            <a:ext cx="3344528" cy="1703830"/>
          </a:xfrm>
        </p:spPr>
        <p:txBody>
          <a:bodyPr anchor="ctr">
            <a:normAutofit/>
          </a:bodyPr>
          <a:lstStyle/>
          <a:p>
            <a:r>
              <a:rPr lang="en-AT" sz="4800"/>
              <a:t>Why was it hard?</a:t>
            </a:r>
            <a:endParaRPr lang="de-AT" sz="4800"/>
          </a:p>
        </p:txBody>
      </p:sp>
      <p:pic>
        <p:nvPicPr>
          <p:cNvPr id="5" name="Grafik 4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7EE9CE41-503B-5A38-A6D9-693ED5922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0" r="-4" b="-4"/>
          <a:stretch/>
        </p:blipFill>
        <p:spPr>
          <a:xfrm>
            <a:off x="20" y="-1"/>
            <a:ext cx="3975444" cy="430659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</p:spPr>
      </p:pic>
      <p:pic>
        <p:nvPicPr>
          <p:cNvPr id="7" name="Grafik 6" descr="Ein Bild, das Wand, Im Haus, Altar, Kerze enthält.&#10;&#10;KI-generierte Inhalte können fehlerhaft sein.">
            <a:extLst>
              <a:ext uri="{FF2B5EF4-FFF2-40B4-BE49-F238E27FC236}">
                <a16:creationId xmlns:a16="http://schemas.microsoft.com/office/drawing/2014/main" id="{522DF894-A345-328E-C2E6-BAFC2AAC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769"/>
          <a:stretch/>
        </p:blipFill>
        <p:spPr>
          <a:xfrm>
            <a:off x="4148881" y="-1"/>
            <a:ext cx="3872656" cy="4306594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</p:spPr>
      </p:pic>
      <p:pic>
        <p:nvPicPr>
          <p:cNvPr id="9" name="Grafik 8" descr="Ein Bild, das Kleidung, draußen, Person, Schuhwerk enthält.&#10;&#10;KI-generierte Inhalte können fehlerhaft sein.">
            <a:extLst>
              <a:ext uri="{FF2B5EF4-FFF2-40B4-BE49-F238E27FC236}">
                <a16:creationId xmlns:a16="http://schemas.microsoft.com/office/drawing/2014/main" id="{FBD9C6D7-307D-1D9E-01C1-48A59EDC6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8080"/>
          <a:stretch/>
        </p:blipFill>
        <p:spPr>
          <a:xfrm>
            <a:off x="8191905" y="0"/>
            <a:ext cx="3997047" cy="4306593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A4BEA-FAD3-0326-E239-71CC1F0C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82" y="4544570"/>
            <a:ext cx="7147481" cy="1703830"/>
          </a:xfrm>
        </p:spPr>
        <p:txBody>
          <a:bodyPr anchor="ctr">
            <a:normAutofit/>
          </a:bodyPr>
          <a:lstStyle/>
          <a:p>
            <a:r>
              <a:rPr lang="en-AT" sz="2200" dirty="0"/>
              <a:t>Very few images. We needed to program a web crawler</a:t>
            </a:r>
          </a:p>
          <a:p>
            <a:r>
              <a:rPr lang="en-AT" sz="2200" dirty="0"/>
              <a:t>Very much noise in the images we retrieved</a:t>
            </a:r>
          </a:p>
          <a:p>
            <a:r>
              <a:rPr lang="en-GB" sz="2200" dirty="0"/>
              <a:t>P</a:t>
            </a:r>
            <a:r>
              <a:rPr lang="en-AT" sz="2200" dirty="0"/>
              <a:t>retrained does not contain class axe</a:t>
            </a:r>
          </a:p>
        </p:txBody>
      </p:sp>
    </p:spTree>
    <p:extLst>
      <p:ext uri="{BB962C8B-B14F-4D97-AF65-F5344CB8AC3E}">
        <p14:creationId xmlns:p14="http://schemas.microsoft.com/office/powerpoint/2010/main" val="221477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768DEA-B99C-FE3C-E6ED-CCEE94F9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Trends</a:t>
            </a:r>
          </a:p>
        </p:txBody>
      </p:sp>
      <p:pic>
        <p:nvPicPr>
          <p:cNvPr id="7" name="Grafik 6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8557DCE-293E-C9E4-CCC4-4EE3E9DA3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60585"/>
            <a:ext cx="5614416" cy="3214253"/>
          </a:xfrm>
          <a:prstGeom prst="rect">
            <a:avLst/>
          </a:prstGeom>
        </p:spPr>
      </p:pic>
      <p:pic>
        <p:nvPicPr>
          <p:cNvPr id="5" name="Inhaltsplatzhalter 4" descr="Ein Bild, das Diagramm, Tex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6BE3020D-F256-70AA-1710-F167FEAA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60585"/>
            <a:ext cx="5614416" cy="3214253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71E741-CC04-3F5A-2029-2F0A4AC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837D6604-EAB9-DD7B-2B64-043D3786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 r="-2" b="432"/>
          <a:stretch/>
        </p:blipFill>
        <p:spPr>
          <a:xfrm>
            <a:off x="5803322" y="2194287"/>
            <a:ext cx="5803323" cy="3890357"/>
          </a:xfrm>
          <a:prstGeom prst="rect">
            <a:avLst/>
          </a:prstGeom>
        </p:spPr>
      </p:pic>
      <p:pic>
        <p:nvPicPr>
          <p:cNvPr id="9" name="Grafik 8" descr="Ein Bild, das Screenshot, Text, Rechteck, Diagramm enthält.&#10;&#10;KI-generierte Inhalte können fehlerhaft sein.">
            <a:extLst>
              <a:ext uri="{FF2B5EF4-FFF2-40B4-BE49-F238E27FC236}">
                <a16:creationId xmlns:a16="http://schemas.microsoft.com/office/drawing/2014/main" id="{8D8F06B2-C0DD-A9E4-4A40-4396C9F16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" r="-2" b="10599"/>
          <a:stretch/>
        </p:blipFill>
        <p:spPr>
          <a:xfrm>
            <a:off x="-88601" y="1892102"/>
            <a:ext cx="5803323" cy="38903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E0428F6-061A-1BAC-9AB2-F3F2C3B893B2}"/>
              </a:ext>
            </a:extLst>
          </p:cNvPr>
          <p:cNvSpPr txBox="1"/>
          <p:nvPr/>
        </p:nvSpPr>
        <p:spPr>
          <a:xfrm>
            <a:off x="2255690" y="6175420"/>
            <a:ext cx="221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plain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E19FD1-1224-8BD0-35A7-52E8AA558FB8}"/>
              </a:ext>
            </a:extLst>
          </p:cNvPr>
          <p:cNvSpPr txBox="1"/>
          <p:nvPr/>
        </p:nvSpPr>
        <p:spPr>
          <a:xfrm>
            <a:off x="8551312" y="6286656"/>
            <a:ext cx="221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pretrained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05D558-124B-A466-1B2A-79D3FACBB8D5}"/>
              </a:ext>
            </a:extLst>
          </p:cNvPr>
          <p:cNvSpPr txBox="1"/>
          <p:nvPr/>
        </p:nvSpPr>
        <p:spPr>
          <a:xfrm>
            <a:off x="9458172" y="553720"/>
            <a:ext cx="214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AT" dirty="0" err="1"/>
              <a:t>poch</a:t>
            </a:r>
            <a:r>
              <a:rPr lang="en-AT" dirty="0"/>
              <a:t>: 10</a:t>
            </a:r>
          </a:p>
          <a:p>
            <a:r>
              <a:rPr lang="en-GB" dirty="0"/>
              <a:t>L</a:t>
            </a:r>
            <a:r>
              <a:rPr lang="en-AT" dirty="0"/>
              <a:t>earning rate: 0.001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93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7EB90-59E7-8A9B-EF17-814C7E68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What did we try to improve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333C9-022B-981B-A1FE-6DDF47CD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AT" dirty="0"/>
              <a:t>dd augmented data</a:t>
            </a:r>
          </a:p>
          <a:p>
            <a:r>
              <a:rPr lang="en-GB" dirty="0"/>
              <a:t>P</a:t>
            </a:r>
            <a:r>
              <a:rPr lang="en-AT" dirty="0" err="1"/>
              <a:t>layed</a:t>
            </a:r>
            <a:r>
              <a:rPr lang="en-AT" dirty="0"/>
              <a:t> around with batch size</a:t>
            </a:r>
          </a:p>
          <a:p>
            <a:r>
              <a:rPr lang="en-GB" dirty="0"/>
              <a:t>P</a:t>
            </a:r>
            <a:r>
              <a:rPr lang="en-AT" dirty="0" err="1"/>
              <a:t>layed</a:t>
            </a:r>
            <a:r>
              <a:rPr lang="en-AT" dirty="0"/>
              <a:t> around with epochs</a:t>
            </a:r>
          </a:p>
          <a:p>
            <a:r>
              <a:rPr lang="en-AT" dirty="0"/>
              <a:t>Played around with learning rate</a:t>
            </a:r>
          </a:p>
          <a:p>
            <a:r>
              <a:rPr lang="en-GB" dirty="0"/>
              <a:t>C</a:t>
            </a:r>
            <a:r>
              <a:rPr lang="en-AT" dirty="0"/>
              <a:t>leaned images from noise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07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0055D-875D-FD4D-8669-51B8B77F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Improved and final result</a:t>
            </a:r>
            <a:endParaRPr lang="de-AT" dirty="0"/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F5A8035E-98D5-B9F2-BA24-BA996ECE9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826488"/>
            <a:ext cx="5801784" cy="435133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6AF8B1D-3BE4-9B8A-C6B1-B47393067295}"/>
              </a:ext>
            </a:extLst>
          </p:cNvPr>
          <p:cNvSpPr txBox="1"/>
          <p:nvPr/>
        </p:nvSpPr>
        <p:spPr>
          <a:xfrm>
            <a:off x="7919655" y="619760"/>
            <a:ext cx="343414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accuracy: 0.4227 - </a:t>
            </a:r>
            <a:r>
              <a:rPr lang="en-GB" sz="1400" dirty="0" err="1"/>
              <a:t>val_accuracy</a:t>
            </a:r>
            <a:r>
              <a:rPr lang="en-GB" sz="1400" dirty="0"/>
              <a:t>: 0.3746</a:t>
            </a:r>
          </a:p>
          <a:p>
            <a:r>
              <a:rPr lang="en-GB" sz="1400" dirty="0"/>
              <a:t>accuracy: 0.5216 - </a:t>
            </a:r>
            <a:r>
              <a:rPr lang="en-GB" sz="1400" dirty="0" err="1"/>
              <a:t>val_accuracy</a:t>
            </a:r>
            <a:r>
              <a:rPr lang="en-GB" sz="1400" dirty="0"/>
              <a:t>: 0.3746</a:t>
            </a:r>
          </a:p>
          <a:p>
            <a:r>
              <a:rPr lang="en-GB" sz="1400" dirty="0"/>
              <a:t>accuracy: 0.5761 - </a:t>
            </a:r>
            <a:r>
              <a:rPr lang="en-GB" sz="1400" dirty="0" err="1"/>
              <a:t>val_accuracy</a:t>
            </a:r>
            <a:r>
              <a:rPr lang="en-GB" sz="1400" dirty="0"/>
              <a:t>: 0.3290</a:t>
            </a:r>
          </a:p>
          <a:p>
            <a:r>
              <a:rPr lang="en-GB" sz="1400" dirty="0"/>
              <a:t>accuracy: 0.5739 - </a:t>
            </a:r>
            <a:r>
              <a:rPr lang="en-GB" sz="1400" dirty="0" err="1"/>
              <a:t>val_accuracy</a:t>
            </a:r>
            <a:r>
              <a:rPr lang="en-GB" sz="1400" dirty="0"/>
              <a:t>: 0.4267</a:t>
            </a:r>
          </a:p>
          <a:p>
            <a:r>
              <a:rPr lang="en-GB" sz="1400" dirty="0"/>
              <a:t>accuracy: 0.5773 - </a:t>
            </a:r>
            <a:r>
              <a:rPr lang="en-GB" sz="1400" dirty="0" err="1"/>
              <a:t>val_accuracy</a:t>
            </a:r>
            <a:r>
              <a:rPr lang="en-GB" sz="1400" dirty="0"/>
              <a:t>: 0.3844</a:t>
            </a:r>
          </a:p>
          <a:p>
            <a:r>
              <a:rPr lang="en-GB" sz="1400" dirty="0"/>
              <a:t>accuracy: 0.6136 - </a:t>
            </a:r>
            <a:r>
              <a:rPr lang="en-GB" sz="1400" dirty="0" err="1"/>
              <a:t>val_accuracy</a:t>
            </a:r>
            <a:r>
              <a:rPr lang="en-GB" sz="1400" dirty="0"/>
              <a:t>: 0.4984</a:t>
            </a:r>
          </a:p>
          <a:p>
            <a:r>
              <a:rPr lang="en-GB" sz="1400" dirty="0"/>
              <a:t>accuracy: 0.6182 - </a:t>
            </a:r>
            <a:r>
              <a:rPr lang="en-GB" sz="1400" dirty="0" err="1"/>
              <a:t>val_accuracy</a:t>
            </a:r>
            <a:r>
              <a:rPr lang="en-GB" sz="1400" dirty="0"/>
              <a:t>: 0.4886</a:t>
            </a:r>
          </a:p>
          <a:p>
            <a:r>
              <a:rPr lang="en-GB" sz="1400" dirty="0"/>
              <a:t>accuracy: 0.6477 - </a:t>
            </a:r>
            <a:r>
              <a:rPr lang="en-GB" sz="1400" dirty="0" err="1"/>
              <a:t>val_accuracy</a:t>
            </a:r>
            <a:r>
              <a:rPr lang="en-GB" sz="1400" dirty="0"/>
              <a:t>: 0.4984</a:t>
            </a:r>
          </a:p>
          <a:p>
            <a:r>
              <a:rPr lang="en-GB" sz="1400" dirty="0"/>
              <a:t>accuracy: 0.6398 - </a:t>
            </a:r>
            <a:r>
              <a:rPr lang="en-GB" sz="1400" dirty="0" err="1"/>
              <a:t>val_accuracy</a:t>
            </a:r>
            <a:r>
              <a:rPr lang="en-GB" sz="1400" dirty="0"/>
              <a:t>: 0.4593</a:t>
            </a:r>
          </a:p>
          <a:p>
            <a:r>
              <a:rPr lang="en-GB" sz="1400" dirty="0"/>
              <a:t>accuracy: 0.6705 - </a:t>
            </a:r>
            <a:r>
              <a:rPr lang="en-GB" sz="1400" dirty="0" err="1"/>
              <a:t>val_accuracy</a:t>
            </a:r>
            <a:r>
              <a:rPr lang="en-GB" sz="1400" dirty="0"/>
              <a:t>: 0.5668</a:t>
            </a:r>
          </a:p>
          <a:p>
            <a:r>
              <a:rPr lang="en-GB" sz="1400" dirty="0"/>
              <a:t>accuracy: 0.6477 - </a:t>
            </a:r>
            <a:r>
              <a:rPr lang="en-GB" sz="1400" dirty="0" err="1"/>
              <a:t>val_accuracy</a:t>
            </a:r>
            <a:r>
              <a:rPr lang="en-GB" sz="1400" dirty="0"/>
              <a:t>: 0.4625</a:t>
            </a:r>
          </a:p>
          <a:p>
            <a:r>
              <a:rPr lang="en-GB" sz="1400" dirty="0"/>
              <a:t>accuracy: 0.6648 - </a:t>
            </a:r>
            <a:r>
              <a:rPr lang="en-GB" sz="1400" dirty="0" err="1"/>
              <a:t>val_accuracy</a:t>
            </a:r>
            <a:r>
              <a:rPr lang="en-GB" sz="1400" dirty="0"/>
              <a:t>: 0.6287</a:t>
            </a:r>
          </a:p>
          <a:p>
            <a:r>
              <a:rPr lang="en-GB" sz="1400" dirty="0"/>
              <a:t>accuracy: 0.6818 - </a:t>
            </a:r>
            <a:r>
              <a:rPr lang="en-GB" sz="1400" dirty="0" err="1"/>
              <a:t>val_accuracy</a:t>
            </a:r>
            <a:r>
              <a:rPr lang="en-GB" sz="1400" dirty="0"/>
              <a:t>: 0.5831</a:t>
            </a:r>
          </a:p>
          <a:p>
            <a:r>
              <a:rPr lang="en-GB" sz="1400" dirty="0"/>
              <a:t>accuracy: 0.6920 - </a:t>
            </a:r>
            <a:r>
              <a:rPr lang="en-GB" sz="1400" dirty="0" err="1"/>
              <a:t>val_accuracy</a:t>
            </a:r>
            <a:r>
              <a:rPr lang="en-GB" sz="1400" dirty="0"/>
              <a:t>: 0.5863</a:t>
            </a:r>
          </a:p>
          <a:p>
            <a:r>
              <a:rPr lang="en-GB" sz="1400" dirty="0"/>
              <a:t>accuracy: 0.6739 - </a:t>
            </a:r>
            <a:r>
              <a:rPr lang="en-GB" sz="1400" dirty="0" err="1"/>
              <a:t>val_accuracy</a:t>
            </a:r>
            <a:r>
              <a:rPr lang="en-GB" sz="1400" dirty="0"/>
              <a:t>: 0.5668</a:t>
            </a:r>
          </a:p>
          <a:p>
            <a:r>
              <a:rPr lang="en-GB" sz="1400" dirty="0"/>
              <a:t>accuracy: 0.7182 - </a:t>
            </a:r>
            <a:r>
              <a:rPr lang="en-GB" sz="1400" dirty="0" err="1"/>
              <a:t>val_accuracy</a:t>
            </a:r>
            <a:r>
              <a:rPr lang="en-GB" sz="1400" dirty="0"/>
              <a:t>: 0.4593</a:t>
            </a:r>
          </a:p>
          <a:p>
            <a:r>
              <a:rPr lang="en-GB" sz="1400" dirty="0"/>
              <a:t>accuracy: 0.7080 - </a:t>
            </a:r>
            <a:r>
              <a:rPr lang="en-GB" sz="1400" dirty="0" err="1"/>
              <a:t>val_accuracy</a:t>
            </a:r>
            <a:r>
              <a:rPr lang="en-GB" sz="1400" dirty="0"/>
              <a:t>: 0.5570</a:t>
            </a:r>
          </a:p>
          <a:p>
            <a:r>
              <a:rPr lang="en-GB" sz="1400" dirty="0"/>
              <a:t>accuracy: 0.7091 - </a:t>
            </a:r>
            <a:r>
              <a:rPr lang="en-GB" sz="1400" dirty="0" err="1"/>
              <a:t>val_accuracy</a:t>
            </a:r>
            <a:r>
              <a:rPr lang="en-GB" sz="1400" dirty="0"/>
              <a:t>: 0.5928</a:t>
            </a:r>
          </a:p>
          <a:p>
            <a:r>
              <a:rPr lang="en-GB" sz="1400" dirty="0"/>
              <a:t>accuracy: 0.7398 - </a:t>
            </a:r>
            <a:r>
              <a:rPr lang="en-GB" sz="1400" dirty="0" err="1"/>
              <a:t>val_accuracy</a:t>
            </a:r>
            <a:r>
              <a:rPr lang="en-GB" sz="1400" dirty="0"/>
              <a:t>: 0.6873</a:t>
            </a:r>
          </a:p>
          <a:p>
            <a:r>
              <a:rPr lang="en-GB" sz="1400" dirty="0"/>
              <a:t>accuracy: 0.7295 - </a:t>
            </a:r>
            <a:r>
              <a:rPr lang="en-GB" sz="1400" dirty="0" err="1"/>
              <a:t>val_accuracy</a:t>
            </a:r>
            <a:r>
              <a:rPr lang="en-GB" sz="1400" dirty="0"/>
              <a:t>: 0.4723</a:t>
            </a:r>
          </a:p>
          <a:p>
            <a:r>
              <a:rPr lang="en-GB" sz="1400" dirty="0"/>
              <a:t>accuracy: 0.7261 - </a:t>
            </a:r>
            <a:r>
              <a:rPr lang="en-GB" sz="1400" dirty="0" err="1"/>
              <a:t>val_accuracy</a:t>
            </a:r>
            <a:r>
              <a:rPr lang="en-GB" sz="1400" dirty="0"/>
              <a:t>: 0.6612</a:t>
            </a:r>
          </a:p>
          <a:p>
            <a:r>
              <a:rPr lang="en-GB" sz="1400" dirty="0"/>
              <a:t>accuracy: 0.7420 - </a:t>
            </a:r>
            <a:r>
              <a:rPr lang="en-GB" sz="1400" dirty="0" err="1"/>
              <a:t>val_accuracy</a:t>
            </a:r>
            <a:r>
              <a:rPr lang="en-GB" sz="1400" dirty="0"/>
              <a:t>: 0.5733</a:t>
            </a:r>
          </a:p>
          <a:p>
            <a:r>
              <a:rPr lang="en-GB" sz="1400" dirty="0"/>
              <a:t>accuracy: 0.7477 - </a:t>
            </a:r>
            <a:r>
              <a:rPr lang="en-GB" sz="1400" dirty="0" err="1"/>
              <a:t>val_accuracy</a:t>
            </a:r>
            <a:r>
              <a:rPr lang="en-GB" sz="1400" dirty="0"/>
              <a:t>: 0.6417</a:t>
            </a:r>
          </a:p>
          <a:p>
            <a:r>
              <a:rPr lang="en-GB" sz="1400" dirty="0"/>
              <a:t>accuracy: 0.7636 - </a:t>
            </a:r>
            <a:r>
              <a:rPr lang="en-GB" sz="1400" dirty="0" err="1"/>
              <a:t>val_accuracy</a:t>
            </a:r>
            <a:r>
              <a:rPr lang="en-GB" sz="1400" dirty="0"/>
              <a:t>: 0.5505</a:t>
            </a:r>
          </a:p>
          <a:p>
            <a:r>
              <a:rPr lang="en-GB" sz="1400" dirty="0"/>
              <a:t>accuracy: 0.7648 - </a:t>
            </a:r>
            <a:r>
              <a:rPr lang="en-GB" sz="1400" dirty="0" err="1"/>
              <a:t>val_accuracy</a:t>
            </a:r>
            <a:r>
              <a:rPr lang="en-GB" sz="1400" dirty="0"/>
              <a:t>: 0.6612</a:t>
            </a:r>
          </a:p>
          <a:p>
            <a:r>
              <a:rPr lang="en-GB" sz="1400" dirty="0"/>
              <a:t>Plain_ResNet50 Runtime: 402.55 seconds</a:t>
            </a:r>
            <a:endParaRPr lang="de-AT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684209-C14B-1C03-8839-33C8BE80A27D}"/>
              </a:ext>
            </a:extLst>
          </p:cNvPr>
          <p:cNvSpPr txBox="1"/>
          <p:nvPr/>
        </p:nvSpPr>
        <p:spPr>
          <a:xfrm>
            <a:off x="107104" y="6421120"/>
            <a:ext cx="654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P</a:t>
            </a:r>
            <a:r>
              <a:rPr lang="en-AT" sz="1600" i="1" dirty="0"/>
              <a:t>retrained performance didn’t change...</a:t>
            </a:r>
            <a:endParaRPr lang="de-AT" sz="1600" i="1" dirty="0"/>
          </a:p>
        </p:txBody>
      </p:sp>
    </p:spTree>
    <p:extLst>
      <p:ext uri="{BB962C8B-B14F-4D97-AF65-F5344CB8AC3E}">
        <p14:creationId xmlns:p14="http://schemas.microsoft.com/office/powerpoint/2010/main" val="42031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FB7898-5616-0483-FE49-07EC138D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Trends v2</a:t>
            </a:r>
          </a:p>
        </p:txBody>
      </p:sp>
      <p:pic>
        <p:nvPicPr>
          <p:cNvPr id="5" name="Inhaltsplatzhalter 4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77C47E8F-7B86-BC7D-4B84-4CFD911FA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60585"/>
            <a:ext cx="5614416" cy="3214253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75510DA-5624-F482-20F2-14EC0ED37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60585"/>
            <a:ext cx="5614416" cy="3214253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0BF0E2-4B27-F342-651A-F73A1E52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1480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Activation maps</a:t>
            </a: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7951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fik 38" descr="Ein Bild, das Karton, Box, Verpackung und Etikettierung, Verpackungsmaterial enthält.&#10;&#10;KI-generierte Inhalte können fehlerhaft sein.">
            <a:extLst>
              <a:ext uri="{FF2B5EF4-FFF2-40B4-BE49-F238E27FC236}">
                <a16:creationId xmlns:a16="http://schemas.microsoft.com/office/drawing/2014/main" id="{E3109B25-99AF-CD14-5E12-9486286B3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695"/>
          <a:stretch/>
        </p:blipFill>
        <p:spPr>
          <a:xfrm>
            <a:off x="1152153" y="2322982"/>
            <a:ext cx="4946904" cy="1947672"/>
          </a:xfrm>
          <a:prstGeom prst="rect">
            <a:avLst/>
          </a:prstGeom>
        </p:spPr>
      </p:pic>
      <p:pic>
        <p:nvPicPr>
          <p:cNvPr id="37" name="Grafik 36" descr="Ein Bild, das Text, Screenshot, Rechteck, Design enthält.&#10;&#10;KI-generierte Inhalte können fehlerhaft sein.">
            <a:extLst>
              <a:ext uri="{FF2B5EF4-FFF2-40B4-BE49-F238E27FC236}">
                <a16:creationId xmlns:a16="http://schemas.microsoft.com/office/drawing/2014/main" id="{48995715-8E97-B2D9-28C4-37801DC29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" r="-2" b="1961"/>
          <a:stretch/>
        </p:blipFill>
        <p:spPr>
          <a:xfrm>
            <a:off x="1152153" y="4266860"/>
            <a:ext cx="4946904" cy="1947672"/>
          </a:xfrm>
          <a:prstGeom prst="rect">
            <a:avLst/>
          </a:prstGeom>
        </p:spPr>
      </p:pic>
      <p:pic>
        <p:nvPicPr>
          <p:cNvPr id="35" name="Grafik 34" descr="Ein Bild, das Karton, Papierprodukt, Versandbox, Lieferung enthält.&#10;&#10;KI-generierte Inhalte können fehlerhaft sein.">
            <a:extLst>
              <a:ext uri="{FF2B5EF4-FFF2-40B4-BE49-F238E27FC236}">
                <a16:creationId xmlns:a16="http://schemas.microsoft.com/office/drawing/2014/main" id="{8BB0A998-339B-A5FD-BDEE-AE2BAF9C3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40"/>
          <a:stretch/>
        </p:blipFill>
        <p:spPr>
          <a:xfrm>
            <a:off x="6096000" y="2322982"/>
            <a:ext cx="4954492" cy="1947672"/>
          </a:xfrm>
          <a:prstGeom prst="rect">
            <a:avLst/>
          </a:prstGeom>
        </p:spPr>
      </p:pic>
      <p:pic>
        <p:nvPicPr>
          <p:cNvPr id="33" name="Inhaltsplatzhalter 32" descr="Ein Bild, das Werkzeug enthält.&#10;&#10;KI-generierte Inhalte können fehlerhaft sein.">
            <a:extLst>
              <a:ext uri="{FF2B5EF4-FFF2-40B4-BE49-F238E27FC236}">
                <a16:creationId xmlns:a16="http://schemas.microsoft.com/office/drawing/2014/main" id="{57DC3CA4-91BC-5B1A-E92E-EAD68B8C0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40"/>
          <a:stretch/>
        </p:blipFill>
        <p:spPr>
          <a:xfrm>
            <a:off x="6096000" y="4266860"/>
            <a:ext cx="4954492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Computer Vision – Project</vt:lpstr>
      <vt:lpstr>Our challenge</vt:lpstr>
      <vt:lpstr>Why was it hard?</vt:lpstr>
      <vt:lpstr>Trends</vt:lpstr>
      <vt:lpstr>Confusion matrix</vt:lpstr>
      <vt:lpstr>What did we try to improve</vt:lpstr>
      <vt:lpstr>Improved and final result</vt:lpstr>
      <vt:lpstr>Trends v2</vt:lpstr>
      <vt:lpstr>Activation maps</vt:lpstr>
      <vt:lpstr>Where was the problem?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Höchtl</dc:creator>
  <cp:lastModifiedBy>David Höchtl</cp:lastModifiedBy>
  <cp:revision>2</cp:revision>
  <dcterms:created xsi:type="dcterms:W3CDTF">2025-04-18T18:35:15Z</dcterms:created>
  <dcterms:modified xsi:type="dcterms:W3CDTF">2025-04-18T21:03:06Z</dcterms:modified>
</cp:coreProperties>
</file>