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2.xml" ContentType="application/vnd.openxmlformats-officedocument.themeOverr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86" r:id="rId3"/>
    <p:sldId id="258" r:id="rId4"/>
    <p:sldId id="287" r:id="rId5"/>
    <p:sldId id="288" r:id="rId6"/>
    <p:sldId id="291" r:id="rId7"/>
    <p:sldId id="299" r:id="rId8"/>
    <p:sldId id="300" r:id="rId9"/>
    <p:sldId id="303" r:id="rId10"/>
    <p:sldId id="304" r:id="rId11"/>
    <p:sldId id="305" r:id="rId12"/>
    <p:sldId id="306" r:id="rId13"/>
    <p:sldId id="292" r:id="rId14"/>
    <p:sldId id="264" r:id="rId15"/>
    <p:sldId id="273" r:id="rId16"/>
    <p:sldId id="308" r:id="rId17"/>
    <p:sldId id="309" r:id="rId18"/>
    <p:sldId id="310" r:id="rId19"/>
    <p:sldId id="293" r:id="rId20"/>
    <p:sldId id="307" r:id="rId21"/>
    <p:sldId id="283" r:id="rId22"/>
    <p:sldId id="282" r:id="rId23"/>
    <p:sldId id="295"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B4BF"/>
    <a:srgbClr val="88AD79"/>
    <a:srgbClr val="9AC1C0"/>
    <a:srgbClr val="FFC557"/>
    <a:srgbClr val="F67C3D"/>
    <a:srgbClr val="CF2419"/>
    <a:srgbClr val="F57365"/>
    <a:srgbClr val="F8D158"/>
    <a:srgbClr val="84CBC3"/>
    <a:srgbClr val="1D6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116" d="100"/>
          <a:sy n="116"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DF037-0D9E-4E73-B4D5-11574412CC1F}" type="datetimeFigureOut">
              <a:rPr lang="zh-CN" altLang="en-US" smtClean="0"/>
              <a:t>2024/8/7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CD980-6119-4225-868C-CD5ED1E3EE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10</a:t>
            </a:fld>
            <a:endParaRPr lang="zh-CN" altLang="en-US"/>
          </a:p>
        </p:txBody>
      </p:sp>
    </p:spTree>
    <p:extLst>
      <p:ext uri="{BB962C8B-B14F-4D97-AF65-F5344CB8AC3E}">
        <p14:creationId xmlns:p14="http://schemas.microsoft.com/office/powerpoint/2010/main" val="187463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11</a:t>
            </a:fld>
            <a:endParaRPr lang="zh-CN" altLang="en-US"/>
          </a:p>
        </p:txBody>
      </p:sp>
    </p:spTree>
    <p:extLst>
      <p:ext uri="{BB962C8B-B14F-4D97-AF65-F5344CB8AC3E}">
        <p14:creationId xmlns:p14="http://schemas.microsoft.com/office/powerpoint/2010/main" val="799385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12</a:t>
            </a:fld>
            <a:endParaRPr lang="zh-CN" altLang="en-US"/>
          </a:p>
        </p:txBody>
      </p:sp>
    </p:spTree>
    <p:extLst>
      <p:ext uri="{BB962C8B-B14F-4D97-AF65-F5344CB8AC3E}">
        <p14:creationId xmlns:p14="http://schemas.microsoft.com/office/powerpoint/2010/main" val="2391395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14</a:t>
            </a:fld>
            <a:endParaRPr lang="zh-CN" altLang="en-US"/>
          </a:p>
        </p:txBody>
      </p:sp>
    </p:spTree>
    <p:extLst>
      <p:ext uri="{BB962C8B-B14F-4D97-AF65-F5344CB8AC3E}">
        <p14:creationId xmlns:p14="http://schemas.microsoft.com/office/powerpoint/2010/main" val="1606443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15</a:t>
            </a:fld>
            <a:endParaRPr lang="zh-CN" altLang="en-US"/>
          </a:p>
        </p:txBody>
      </p:sp>
    </p:spTree>
    <p:extLst>
      <p:ext uri="{BB962C8B-B14F-4D97-AF65-F5344CB8AC3E}">
        <p14:creationId xmlns:p14="http://schemas.microsoft.com/office/powerpoint/2010/main" val="591274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16</a:t>
            </a:fld>
            <a:endParaRPr lang="zh-CN" altLang="en-US"/>
          </a:p>
        </p:txBody>
      </p:sp>
    </p:spTree>
    <p:extLst>
      <p:ext uri="{BB962C8B-B14F-4D97-AF65-F5344CB8AC3E}">
        <p14:creationId xmlns:p14="http://schemas.microsoft.com/office/powerpoint/2010/main" val="219204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17</a:t>
            </a:fld>
            <a:endParaRPr lang="zh-CN" altLang="en-US"/>
          </a:p>
        </p:txBody>
      </p:sp>
    </p:spTree>
    <p:extLst>
      <p:ext uri="{BB962C8B-B14F-4D97-AF65-F5344CB8AC3E}">
        <p14:creationId xmlns:p14="http://schemas.microsoft.com/office/powerpoint/2010/main" val="194380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20</a:t>
            </a:fld>
            <a:endParaRPr lang="zh-CN" altLang="en-US"/>
          </a:p>
        </p:txBody>
      </p:sp>
    </p:spTree>
    <p:extLst>
      <p:ext uri="{BB962C8B-B14F-4D97-AF65-F5344CB8AC3E}">
        <p14:creationId xmlns:p14="http://schemas.microsoft.com/office/powerpoint/2010/main" val="399049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21</a:t>
            </a:fld>
            <a:endParaRPr lang="zh-CN" altLang="en-US"/>
          </a:p>
        </p:txBody>
      </p:sp>
    </p:spTree>
    <p:extLst>
      <p:ext uri="{BB962C8B-B14F-4D97-AF65-F5344CB8AC3E}">
        <p14:creationId xmlns:p14="http://schemas.microsoft.com/office/powerpoint/2010/main" val="3739066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22</a:t>
            </a:fld>
            <a:endParaRPr lang="zh-CN" altLang="en-US"/>
          </a:p>
        </p:txBody>
      </p:sp>
    </p:spTree>
    <p:extLst>
      <p:ext uri="{BB962C8B-B14F-4D97-AF65-F5344CB8AC3E}">
        <p14:creationId xmlns:p14="http://schemas.microsoft.com/office/powerpoint/2010/main" val="2469957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FCD980-6119-4225-868C-CD5ED1E3EE1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E5B36-A202-403E-8189-DD7D708F4EB9}" type="datetimeFigureOut">
              <a:rPr lang="zh-CN" altLang="en-US" smtClean="0"/>
              <a:t>2024/8/7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印品黑体" panose="00000500000000000000" pitchFamily="2" charset="-122"/>
              </a:defRPr>
            </a:lvl1pPr>
          </a:lstStyle>
          <a:p>
            <a:fld id="{6C2E5B36-A202-403E-8189-DD7D708F4EB9}" type="datetimeFigureOut">
              <a:rPr lang="zh-CN" altLang="en-US" smtClean="0"/>
              <a:t>2024/8/7</a:t>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印品黑体"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印品黑体" panose="00000500000000000000" pitchFamily="2" charset="-122"/>
              </a:defRPr>
            </a:lvl1pPr>
          </a:lstStyle>
          <a:p>
            <a:fld id="{9669684A-5D1C-4167-9C1B-E4710FDFD02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印品黑体"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印品黑体" panose="00000500000000000000" pitchFamily="2" charset="-122"/>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印品黑体" panose="00000500000000000000" pitchFamily="2" charset="-122"/>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印品黑体" panose="00000500000000000000" pitchFamily="2" charset="-122"/>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印品黑体" panose="00000500000000000000" pitchFamily="2" charset="-122"/>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印品黑体" panose="00000500000000000000"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TextBox 21"/>
          <p:cNvSpPr txBox="1"/>
          <p:nvPr/>
        </p:nvSpPr>
        <p:spPr>
          <a:xfrm>
            <a:off x="1475656" y="2088545"/>
            <a:ext cx="6192688" cy="706755"/>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企业实习汇报答辩</a:t>
            </a:r>
          </a:p>
        </p:txBody>
      </p:sp>
      <p:grpSp>
        <p:nvGrpSpPr>
          <p:cNvPr id="7" name="组合 6"/>
          <p:cNvGrpSpPr/>
          <p:nvPr/>
        </p:nvGrpSpPr>
        <p:grpSpPr>
          <a:xfrm>
            <a:off x="3069081" y="3935776"/>
            <a:ext cx="174306" cy="174304"/>
            <a:chOff x="801291" y="3535885"/>
            <a:chExt cx="219347" cy="219347"/>
          </a:xfrm>
        </p:grpSpPr>
        <p:sp>
          <p:nvSpPr>
            <p:cNvPr id="8"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9" name="组合 8"/>
            <p:cNvGrpSpPr/>
            <p:nvPr/>
          </p:nvGrpSpPr>
          <p:grpSpPr>
            <a:xfrm>
              <a:off x="860980" y="3583766"/>
              <a:ext cx="100336" cy="114060"/>
              <a:chOff x="860980" y="3583766"/>
              <a:chExt cx="100336" cy="114060"/>
            </a:xfrm>
          </p:grpSpPr>
          <p:sp>
            <p:nvSpPr>
              <p:cNvPr id="1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grpSp>
        <p:nvGrpSpPr>
          <p:cNvPr id="12" name="Group 14"/>
          <p:cNvGrpSpPr/>
          <p:nvPr/>
        </p:nvGrpSpPr>
        <p:grpSpPr bwMode="auto">
          <a:xfrm>
            <a:off x="4813893" y="3935776"/>
            <a:ext cx="174306" cy="174304"/>
            <a:chOff x="4248" y="3024"/>
            <a:chExt cx="600" cy="599"/>
          </a:xfrm>
        </p:grpSpPr>
        <p:sp>
          <p:nvSpPr>
            <p:cNvPr id="1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4" name="Group 16"/>
            <p:cNvGrpSpPr/>
            <p:nvPr/>
          </p:nvGrpSpPr>
          <p:grpSpPr bwMode="auto">
            <a:xfrm>
              <a:off x="4441" y="3144"/>
              <a:ext cx="215" cy="345"/>
              <a:chOff x="4441" y="3144"/>
              <a:chExt cx="215" cy="345"/>
            </a:xfrm>
          </p:grpSpPr>
          <p:sp>
            <p:nvSpPr>
              <p:cNvPr id="1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sp>
        <p:nvSpPr>
          <p:cNvPr id="17" name="Text Box 19"/>
          <p:cNvSpPr txBox="1">
            <a:spLocks noChangeArrowheads="1"/>
          </p:cNvSpPr>
          <p:nvPr/>
        </p:nvSpPr>
        <p:spPr bwMode="auto">
          <a:xfrm>
            <a:off x="3256382" y="3884429"/>
            <a:ext cx="12496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指导老师：王伟东</a:t>
            </a:r>
          </a:p>
        </p:txBody>
      </p:sp>
      <p:sp>
        <p:nvSpPr>
          <p:cNvPr id="18" name="Text Box 20"/>
          <p:cNvSpPr txBox="1">
            <a:spLocks noChangeArrowheads="1"/>
          </p:cNvSpPr>
          <p:nvPr/>
        </p:nvSpPr>
        <p:spPr bwMode="auto">
          <a:xfrm>
            <a:off x="5017069" y="3884429"/>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答辩人：刘治学</a:t>
            </a:r>
          </a:p>
        </p:txBody>
      </p:sp>
      <p:grpSp>
        <p:nvGrpSpPr>
          <p:cNvPr id="19" name="组合 18"/>
          <p:cNvGrpSpPr/>
          <p:nvPr/>
        </p:nvGrpSpPr>
        <p:grpSpPr>
          <a:xfrm>
            <a:off x="0" y="2881833"/>
            <a:ext cx="9144000" cy="98006"/>
            <a:chOff x="2190216" y="0"/>
            <a:chExt cx="7128792" cy="108012"/>
          </a:xfrm>
        </p:grpSpPr>
        <p:sp>
          <p:nvSpPr>
            <p:cNvPr id="20" name="矩形 19"/>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矩形 20"/>
            <p:cNvSpPr/>
            <p:nvPr/>
          </p:nvSpPr>
          <p:spPr>
            <a:xfrm>
              <a:off x="3378348"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矩形 21"/>
            <p:cNvSpPr/>
            <p:nvPr/>
          </p:nvSpPr>
          <p:spPr>
            <a:xfrm>
              <a:off x="4566480"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矩形 22"/>
            <p:cNvSpPr/>
            <p:nvPr/>
          </p:nvSpPr>
          <p:spPr>
            <a:xfrm>
              <a:off x="5754612"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矩形 23"/>
            <p:cNvSpPr/>
            <p:nvPr/>
          </p:nvSpPr>
          <p:spPr>
            <a:xfrm>
              <a:off x="6942744" y="0"/>
              <a:ext cx="1188132" cy="108012"/>
            </a:xfrm>
            <a:prstGeom prst="rect">
              <a:avLst/>
            </a:prstGeom>
            <a:solidFill>
              <a:srgbClr val="CF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矩形 24"/>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5"/>
                                        </p:tgtEl>
                                        <p:attrNameLst>
                                          <p:attrName>style.visibility</p:attrName>
                                        </p:attrNameLst>
                                      </p:cBhvr>
                                      <p:to>
                                        <p:strVal val="visible"/>
                                      </p:to>
                                    </p:set>
                                    <p:set>
                                      <p:cBhvr>
                                        <p:cTn id="12" dur="455" fill="hold">
                                          <p:stCondLst>
                                            <p:cond delay="0"/>
                                          </p:stCondLst>
                                        </p:cTn>
                                        <p:tgtEl>
                                          <p:spTgt spid="5"/>
                                        </p:tgtEl>
                                        <p:attrNameLst>
                                          <p:attrName>style.rotation</p:attrName>
                                        </p:attrNameLst>
                                      </p:cBhvr>
                                      <p:to>
                                        <p:strVal val="-45.0"/>
                                      </p:to>
                                    </p:set>
                                    <p:anim calcmode="lin" valueType="num">
                                      <p:cBhvr>
                                        <p:cTn id="13"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7" grpId="0" bldLvl="0" animBg="1"/>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95915"/>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本院实验室经过一期和二期的工作，已完成</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en-US" altLang="zh-CN" sz="120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LarkSDK</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的初步开发，但是代码存在问题</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审核走查现有的老版本的代码，总结归纳相关问题，形成文档，并于会议讨论，形成解决方案</a:t>
            </a:r>
            <a:endPar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5" y="759460"/>
            <a:ext cx="109422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代码走查</a:t>
            </a:r>
          </a:p>
        </p:txBody>
      </p:sp>
      <p:graphicFrame>
        <p:nvGraphicFramePr>
          <p:cNvPr id="5" name="表格 4">
            <a:extLst>
              <a:ext uri="{FF2B5EF4-FFF2-40B4-BE49-F238E27FC236}">
                <a16:creationId xmlns:a16="http://schemas.microsoft.com/office/drawing/2014/main" id="{017C64E6-B496-4D0A-7E81-1F4714CBEAF8}"/>
              </a:ext>
            </a:extLst>
          </p:cNvPr>
          <p:cNvGraphicFramePr>
            <a:graphicFrameLocks noGrp="1"/>
          </p:cNvGraphicFramePr>
          <p:nvPr>
            <p:extLst>
              <p:ext uri="{D42A27DB-BD31-4B8C-83A1-F6EECF244321}">
                <p14:modId xmlns:p14="http://schemas.microsoft.com/office/powerpoint/2010/main" val="122736083"/>
              </p:ext>
            </p:extLst>
          </p:nvPr>
        </p:nvGraphicFramePr>
        <p:xfrm>
          <a:off x="1524000" y="2271653"/>
          <a:ext cx="6096000" cy="235712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12323985"/>
                    </a:ext>
                  </a:extLst>
                </a:gridCol>
                <a:gridCol w="4953000">
                  <a:extLst>
                    <a:ext uri="{9D8B030D-6E8A-4147-A177-3AD203B41FA5}">
                      <a16:colId xmlns:a16="http://schemas.microsoft.com/office/drawing/2014/main" val="3384695827"/>
                    </a:ext>
                  </a:extLst>
                </a:gridCol>
              </a:tblGrid>
              <a:tr h="370840">
                <a:tc>
                  <a:txBody>
                    <a:bodyPr/>
                    <a:lstStyle/>
                    <a:p>
                      <a:pPr algn="ctr"/>
                      <a:r>
                        <a:rPr lang="zh-CN" altLang="en-US" dirty="0">
                          <a:latin typeface="Times New Roman" panose="02020603050405020304" pitchFamily="18" charset="0"/>
                          <a:cs typeface="Times New Roman" panose="02020603050405020304" pitchFamily="18" charset="0"/>
                        </a:rPr>
                        <a:t>迭代时间</a:t>
                      </a:r>
                    </a:p>
                  </a:txBody>
                  <a:tcPr/>
                </a:tc>
                <a:tc>
                  <a:txBody>
                    <a:bodyPr/>
                    <a:lstStyle/>
                    <a:p>
                      <a:pPr algn="ctr"/>
                      <a:r>
                        <a:rPr lang="zh-CN" altLang="en-US" dirty="0">
                          <a:latin typeface="Times New Roman" panose="02020603050405020304" pitchFamily="18" charset="0"/>
                          <a:cs typeface="Times New Roman" panose="02020603050405020304" pitchFamily="18" charset="0"/>
                        </a:rPr>
                        <a:t>走查代码</a:t>
                      </a:r>
                    </a:p>
                  </a:txBody>
                  <a:tcPr/>
                </a:tc>
                <a:extLst>
                  <a:ext uri="{0D108BD9-81ED-4DB2-BD59-A6C34878D82A}">
                    <a16:rowId xmlns:a16="http://schemas.microsoft.com/office/drawing/2014/main" val="2862184504"/>
                  </a:ext>
                </a:extLst>
              </a:tr>
              <a:tr h="370840">
                <a:tc>
                  <a:txBody>
                    <a:bodyPr/>
                    <a:lstStyle/>
                    <a:p>
                      <a:pPr algn="ctr"/>
                      <a:r>
                        <a:rPr lang="en-US" altLang="zh-CN" dirty="0">
                          <a:latin typeface="Times New Roman" panose="02020603050405020304" pitchFamily="18" charset="0"/>
                          <a:cs typeface="Times New Roman" panose="02020603050405020304" pitchFamily="18" charset="0"/>
                        </a:rPr>
                        <a:t>1.15 – 1.26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LStack</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LQueue</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LByteArray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4307550"/>
                  </a:ext>
                </a:extLst>
              </a:tr>
              <a:tr h="370840">
                <a:tc>
                  <a:txBody>
                    <a:bodyPr/>
                    <a:lstStyle/>
                    <a:p>
                      <a:pPr algn="ctr"/>
                      <a:r>
                        <a:rPr lang="en-US" altLang="zh-CN" dirty="0">
                          <a:latin typeface="Times New Roman" panose="02020603050405020304" pitchFamily="18" charset="0"/>
                          <a:cs typeface="Times New Roman" panose="02020603050405020304" pitchFamily="18" charset="0"/>
                        </a:rPr>
                        <a:t>1.29 – 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LObject</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LApplication</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LSignal</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4362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2.19 – 3.1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线程管理、线程数据、互斥锁、读写锁部分</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41110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3.4 – 3.15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LPen</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LBrush</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LLinearGradient</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LMenuItem</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LMenuItemSeparator</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7532455"/>
                  </a:ext>
                </a:extLst>
              </a:tr>
              <a:tr h="370840">
                <a:tc>
                  <a:txBody>
                    <a:bodyPr/>
                    <a:lstStyle/>
                    <a:p>
                      <a:pPr algn="ctr"/>
                      <a:r>
                        <a:rPr lang="en-US" altLang="zh-CN" dirty="0">
                          <a:latin typeface="Times New Roman" panose="02020603050405020304" pitchFamily="18" charset="0"/>
                          <a:cs typeface="Times New Roman" panose="02020603050405020304" pitchFamily="18" charset="0"/>
                        </a:rPr>
                        <a:t>4.7 – 4.19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LarkXML</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模块</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6822031"/>
                  </a:ext>
                </a:extLst>
              </a:tr>
            </a:tbl>
          </a:graphicData>
        </a:graphic>
      </p:graphicFrame>
    </p:spTree>
    <p:extLst>
      <p:ext uri="{BB962C8B-B14F-4D97-AF65-F5344CB8AC3E}">
        <p14:creationId xmlns:p14="http://schemas.microsoft.com/office/powerpoint/2010/main" val="2389733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8000"/>
                                  </p:iterate>
                                  <p:childTnLst>
                                    <p:set>
                                      <p:cBhvr>
                                        <p:cTn id="12" dur="1" fill="hold">
                                          <p:stCondLst>
                                            <p:cond delay="0"/>
                                          </p:stCondLst>
                                        </p:cTn>
                                        <p:tgtEl>
                                          <p:spTgt spid="8"/>
                                        </p:tgtEl>
                                        <p:attrNameLst>
                                          <p:attrName>style.visibility</p:attrName>
                                        </p:attrNameLst>
                                      </p:cBhvr>
                                      <p:to>
                                        <p:strVal val="visible"/>
                                      </p:to>
                                    </p:set>
                                    <p:animEffect transition="in" filter="wipe(left)">
                                      <p:cBhvr>
                                        <p:cTn id="13" dur="3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66997"/>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针对代码走查中出现的问题，根据解决方案实行修改，最终达到验收要求</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目前 </a:t>
            </a:r>
            <a:r>
              <a:rPr lang="en-US" altLang="zh-CN" sz="120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larkutil</a:t>
            </a:r>
            <a:r>
              <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模块基本处理完毕，功能稳定可用</a:t>
            </a: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4" y="759460"/>
            <a:ext cx="16068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代码优化重构</a:t>
            </a:r>
          </a:p>
        </p:txBody>
      </p:sp>
      <p:pic>
        <p:nvPicPr>
          <p:cNvPr id="4" name="图片 3" descr="图片2">
            <a:extLst>
              <a:ext uri="{FF2B5EF4-FFF2-40B4-BE49-F238E27FC236}">
                <a16:creationId xmlns:a16="http://schemas.microsoft.com/office/drawing/2014/main" id="{C8CE5BAE-0AB1-FA85-C245-FEDEC16420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490" y="2052596"/>
            <a:ext cx="7233019" cy="2663453"/>
          </a:xfrm>
          <a:prstGeom prst="rect">
            <a:avLst/>
          </a:prstGeom>
          <a:noFill/>
          <a:ln>
            <a:noFill/>
          </a:ln>
        </p:spPr>
      </p:pic>
    </p:spTree>
    <p:extLst>
      <p:ext uri="{BB962C8B-B14F-4D97-AF65-F5344CB8AC3E}">
        <p14:creationId xmlns:p14="http://schemas.microsoft.com/office/powerpoint/2010/main" val="1264463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8000"/>
                                  </p:iterate>
                                  <p:childTnLst>
                                    <p:set>
                                      <p:cBhvr>
                                        <p:cTn id="12" dur="1" fill="hold">
                                          <p:stCondLst>
                                            <p:cond delay="0"/>
                                          </p:stCondLst>
                                        </p:cTn>
                                        <p:tgtEl>
                                          <p:spTgt spid="8"/>
                                        </p:tgtEl>
                                        <p:attrNameLst>
                                          <p:attrName>style.visibility</p:attrName>
                                        </p:attrNameLst>
                                      </p:cBhvr>
                                      <p:to>
                                        <p:strVal val="visible"/>
                                      </p:to>
                                    </p:set>
                                    <p:animEffect transition="in" filter="wipe(left)">
                                      <p:cBhvr>
                                        <p:cTn id="13" dur="3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具体任务</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67779" y="1176418"/>
            <a:ext cx="7682603" cy="767446"/>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根据实际应用过程的产生的新需求，进行调研工作，总结文档，形成设计方案，并予以执行</a:t>
            </a:r>
            <a:endParaRPr lang="en-US" altLang="zh-CN"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endParaRPr>
          </a:p>
          <a:p>
            <a:pPr>
              <a:lnSpc>
                <a:spcPct val="150000"/>
              </a:lnSpc>
              <a:spcBef>
                <a:spcPts val="600"/>
              </a:spcBef>
              <a:spcAft>
                <a:spcPts val="600"/>
              </a:spcAft>
              <a:defRPr/>
            </a:pPr>
            <a:r>
              <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rPr>
              <a:t>我很幸运参与了一些课题的完整调研，并且从中学到了很多知识和技术，也为公司的产品贡献了自己的力量</a:t>
            </a:r>
            <a:endParaRPr lang="zh-CN" altLang="en-US" sz="12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73E07A5D-F706-9B69-DC51-11297B1F2DD5}"/>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课题调研</a:t>
            </a:r>
          </a:p>
        </p:txBody>
      </p:sp>
      <p:graphicFrame>
        <p:nvGraphicFramePr>
          <p:cNvPr id="5" name="表格 4">
            <a:extLst>
              <a:ext uri="{FF2B5EF4-FFF2-40B4-BE49-F238E27FC236}">
                <a16:creationId xmlns:a16="http://schemas.microsoft.com/office/drawing/2014/main" id="{017C64E6-B496-4D0A-7E81-1F4714CBEAF8}"/>
              </a:ext>
            </a:extLst>
          </p:cNvPr>
          <p:cNvGraphicFramePr>
            <a:graphicFrameLocks noGrp="1"/>
          </p:cNvGraphicFramePr>
          <p:nvPr>
            <p:extLst>
              <p:ext uri="{D42A27DB-BD31-4B8C-83A1-F6EECF244321}">
                <p14:modId xmlns:p14="http://schemas.microsoft.com/office/powerpoint/2010/main" val="534622729"/>
              </p:ext>
            </p:extLst>
          </p:nvPr>
        </p:nvGraphicFramePr>
        <p:xfrm>
          <a:off x="1524000" y="2137259"/>
          <a:ext cx="6096000" cy="259588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12323985"/>
                    </a:ext>
                  </a:extLst>
                </a:gridCol>
                <a:gridCol w="4953000">
                  <a:extLst>
                    <a:ext uri="{9D8B030D-6E8A-4147-A177-3AD203B41FA5}">
                      <a16:colId xmlns:a16="http://schemas.microsoft.com/office/drawing/2014/main" val="3384695827"/>
                    </a:ext>
                  </a:extLst>
                </a:gridCol>
              </a:tblGrid>
              <a:tr h="370840">
                <a:tc>
                  <a:txBody>
                    <a:bodyPr/>
                    <a:lstStyle/>
                    <a:p>
                      <a:pPr algn="ctr"/>
                      <a:r>
                        <a:rPr lang="zh-CN" altLang="en-US" b="1" dirty="0">
                          <a:latin typeface="Times New Roman" panose="02020603050405020304" pitchFamily="18" charset="0"/>
                          <a:cs typeface="Times New Roman" panose="02020603050405020304" pitchFamily="18" charset="0"/>
                        </a:rPr>
                        <a:t>迭代时间</a:t>
                      </a:r>
                    </a:p>
                  </a:txBody>
                  <a:tcPr/>
                </a:tc>
                <a:tc>
                  <a:txBody>
                    <a:bodyPr/>
                    <a:lstStyle/>
                    <a:p>
                      <a:pPr algn="ctr"/>
                      <a:r>
                        <a:rPr lang="zh-CN" altLang="en-US" b="1" dirty="0">
                          <a:latin typeface="Times New Roman" panose="02020603050405020304" pitchFamily="18" charset="0"/>
                          <a:cs typeface="Times New Roman" panose="02020603050405020304" pitchFamily="18" charset="0"/>
                        </a:rPr>
                        <a:t>调研课题</a:t>
                      </a:r>
                    </a:p>
                  </a:txBody>
                  <a:tcPr/>
                </a:tc>
                <a:extLst>
                  <a:ext uri="{0D108BD9-81ED-4DB2-BD59-A6C34878D82A}">
                    <a16:rowId xmlns:a16="http://schemas.microsoft.com/office/drawing/2014/main" val="2862184504"/>
                  </a:ext>
                </a:extLst>
              </a:tr>
              <a:tr h="370840">
                <a:tc>
                  <a:txBody>
                    <a:bodyPr/>
                    <a:lstStyle/>
                    <a:p>
                      <a:pPr algn="ctr"/>
                      <a:r>
                        <a:rPr lang="en-US" altLang="zh-CN" dirty="0">
                          <a:latin typeface="Times New Roman" panose="02020603050405020304" pitchFamily="18" charset="0"/>
                          <a:cs typeface="Times New Roman" panose="02020603050405020304" pitchFamily="18" charset="0"/>
                        </a:rPr>
                        <a:t>4.7 – 4.19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标准库</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string</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的</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sso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优化对</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LVector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插入影响的探究</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4307550"/>
                  </a:ext>
                </a:extLst>
              </a:tr>
              <a:tr h="370840">
                <a:tc>
                  <a:txBody>
                    <a:bodyPr/>
                    <a:lstStyle/>
                    <a:p>
                      <a:pPr algn="ctr"/>
                      <a:r>
                        <a:rPr lang="en-US" altLang="zh-CN" dirty="0">
                          <a:latin typeface="Times New Roman" panose="02020603050405020304" pitchFamily="18" charset="0"/>
                          <a:cs typeface="Times New Roman" panose="02020603050405020304" pitchFamily="18" charset="0"/>
                        </a:rPr>
                        <a:t>4.22 – 4.30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LDir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和</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LFileInfo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的语义和设计</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4362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5.13 – 5.24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Qt Graphics View Framework </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预研</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4111016"/>
                  </a:ext>
                </a:extLst>
              </a:tr>
              <a:tr h="370840">
                <a:tc>
                  <a:txBody>
                    <a:bodyPr/>
                    <a:lstStyle/>
                    <a:p>
                      <a:pPr algn="ctr"/>
                      <a:r>
                        <a:rPr lang="en-US" altLang="zh-CN" dirty="0">
                          <a:latin typeface="Times New Roman" panose="02020603050405020304" pitchFamily="18" charset="0"/>
                          <a:cs typeface="Times New Roman" panose="02020603050405020304" pitchFamily="18" charset="0"/>
                        </a:rPr>
                        <a:t>5.27 – 6.7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一些关于空间数据结构的简单研究与实现</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7532455"/>
                  </a:ext>
                </a:extLst>
              </a:tr>
              <a:tr h="370840">
                <a:tc>
                  <a:txBody>
                    <a:bodyPr/>
                    <a:lstStyle/>
                    <a:p>
                      <a:pPr algn="ctr"/>
                      <a:r>
                        <a:rPr lang="en-US" altLang="zh-CN" dirty="0">
                          <a:latin typeface="Times New Roman" panose="02020603050405020304" pitchFamily="18" charset="0"/>
                          <a:cs typeface="Times New Roman" panose="02020603050405020304" pitchFamily="18" charset="0"/>
                        </a:rPr>
                        <a:t>6.17 – 6.28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在</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X11</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下使用</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Cairo</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引擎绘制图形</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6822031"/>
                  </a:ext>
                </a:extLst>
              </a:tr>
              <a:tr h="370840">
                <a:tc>
                  <a:txBody>
                    <a:bodyPr/>
                    <a:lstStyle/>
                    <a:p>
                      <a:pPr algn="ctr"/>
                      <a:r>
                        <a:rPr lang="en-US" altLang="zh-CN" dirty="0">
                          <a:latin typeface="Times New Roman" panose="02020603050405020304" pitchFamily="18" charset="0"/>
                          <a:cs typeface="Times New Roman" panose="02020603050405020304" pitchFamily="18" charset="0"/>
                        </a:rPr>
                        <a:t>7.1 – 7.12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使用</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Woboq</a:t>
                      </a:r>
                      <a:r>
                        <a:rPr lang="en-US" altLang="zh-CN" sz="135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50" kern="1200" dirty="0" err="1">
                          <a:solidFill>
                            <a:schemeClr val="tx1"/>
                          </a:solidFill>
                          <a:effectLst/>
                          <a:latin typeface="Times New Roman" panose="02020603050405020304" pitchFamily="18" charset="0"/>
                          <a:ea typeface="+mn-ea"/>
                          <a:cs typeface="Times New Roman" panose="02020603050405020304" pitchFamily="18" charset="0"/>
                        </a:rPr>
                        <a:t>CodeBrowser</a:t>
                      </a:r>
                      <a:r>
                        <a:rPr lang="zh-CN" altLang="zh-CN" sz="1350" kern="1200" dirty="0">
                          <a:solidFill>
                            <a:schemeClr val="tx1"/>
                          </a:solidFill>
                          <a:effectLst/>
                          <a:latin typeface="Times New Roman" panose="02020603050405020304" pitchFamily="18" charset="0"/>
                          <a:ea typeface="+mn-ea"/>
                          <a:cs typeface="Times New Roman" panose="02020603050405020304" pitchFamily="18" charset="0"/>
                        </a:rPr>
                        <a:t>搭建源代码网站</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2361732"/>
                  </a:ext>
                </a:extLst>
              </a:tr>
            </a:tbl>
          </a:graphicData>
        </a:graphic>
      </p:graphicFrame>
    </p:spTree>
    <p:extLst>
      <p:ext uri="{BB962C8B-B14F-4D97-AF65-F5344CB8AC3E}">
        <p14:creationId xmlns:p14="http://schemas.microsoft.com/office/powerpoint/2010/main" val="3361332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8000"/>
                                  </p:iterate>
                                  <p:childTnLst>
                                    <p:set>
                                      <p:cBhvr>
                                        <p:cTn id="12" dur="1" fill="hold">
                                          <p:stCondLst>
                                            <p:cond delay="0"/>
                                          </p:stCondLst>
                                        </p:cTn>
                                        <p:tgtEl>
                                          <p:spTgt spid="8"/>
                                        </p:tgtEl>
                                        <p:attrNameLst>
                                          <p:attrName>style.visibility</p:attrName>
                                        </p:attrNameLst>
                                      </p:cBhvr>
                                      <p:to>
                                        <p:strVal val="visible"/>
                                      </p:to>
                                    </p:set>
                                    <p:animEffect transition="in" filter="wipe(left)">
                                      <p:cBhvr>
                                        <p:cTn id="13" dur="3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2274982" cy="526747"/>
          </a:xfrm>
          <a:prstGeom prst="rect">
            <a:avLst/>
          </a:prstGeom>
        </p:spPr>
        <p:txBody>
          <a:bodyPr wrap="none">
            <a:spAutoFit/>
          </a:bodyPr>
          <a:lstStyle/>
          <a:p>
            <a:pPr marL="171450" indent="-171450">
              <a:lnSpc>
                <a:spcPct val="150000"/>
              </a:lnSpc>
              <a:buFont typeface="Wingdings" panose="05000000000000000000" pitchFamily="2" charset="2"/>
              <a:buChar char="ü"/>
            </a:pPr>
            <a:r>
              <a:rPr lang="en-US" altLang="zh-CN" sz="1000" dirty="0" err="1">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LDir</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zh-CN"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和</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en-US" altLang="zh-CN" sz="1000" dirty="0" err="1">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LFileInfo</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 </a:t>
            </a:r>
            <a:r>
              <a:rPr lang="zh-CN"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rPr>
              <a:t>的语义和设计</a:t>
            </a:r>
            <a:endPar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在 </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X11 </a:t>
            </a:r>
            <a:r>
              <a:rPr lang="zh-CN" altLang="en-US"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下使用 </a:t>
            </a:r>
            <a:r>
              <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Cairo </a:t>
            </a:r>
            <a:r>
              <a:rPr lang="zh-CN" altLang="en-US"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引擎绘制图形</a:t>
            </a:r>
            <a:endParaRPr lang="en-US" altLang="zh-CN" sz="1000" dirty="0">
              <a:ln w="6350">
                <a:noFill/>
              </a:ln>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矩形 2"/>
          <p:cNvSpPr/>
          <p:nvPr/>
        </p:nvSpPr>
        <p:spPr>
          <a:xfrm>
            <a:off x="5364088" y="2070506"/>
            <a:ext cx="252028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复杂工程问题</a:t>
            </a:r>
          </a:p>
        </p:txBody>
      </p:sp>
      <p:sp>
        <p:nvSpPr>
          <p:cNvPr id="4" name="矩形 3"/>
          <p:cNvSpPr/>
          <p:nvPr/>
        </p:nvSpPr>
        <p:spPr>
          <a:xfrm>
            <a:off x="4464050" y="1790523"/>
            <a:ext cx="90003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03</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991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圆角矩形 7"/>
          <p:cNvSpPr>
            <a:spLocks noChangeArrowheads="1"/>
          </p:cNvSpPr>
          <p:nvPr/>
        </p:nvSpPr>
        <p:spPr bwMode="auto">
          <a:xfrm>
            <a:off x="1611719" y="1692478"/>
            <a:ext cx="2065849" cy="485522"/>
          </a:xfrm>
          <a:prstGeom prst="roundRect">
            <a:avLst>
              <a:gd name="adj" fmla="val 50000"/>
            </a:avLst>
          </a:prstGeom>
          <a:solidFill>
            <a:srgbClr val="1D69A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文本框 12"/>
          <p:cNvSpPr>
            <a:spLocks noChangeArrowheads="1"/>
          </p:cNvSpPr>
          <p:nvPr/>
        </p:nvSpPr>
        <p:spPr bwMode="auto">
          <a:xfrm>
            <a:off x="2001397" y="1767949"/>
            <a:ext cx="1301959"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Qt </a:t>
            </a:r>
            <a:r>
              <a:rPr lang="zh-CN" altLang="en-US"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语义混乱</a:t>
            </a:r>
            <a:endParaRPr lang="en-US"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Freeform 12"/>
          <p:cNvSpPr>
            <a:spLocks noEditPoints="1" noChangeArrowheads="1"/>
          </p:cNvSpPr>
          <p:nvPr/>
        </p:nvSpPr>
        <p:spPr bwMode="auto">
          <a:xfrm>
            <a:off x="988156" y="1692478"/>
            <a:ext cx="418882" cy="421262"/>
          </a:xfrm>
          <a:custGeom>
            <a:avLst/>
            <a:gdLst>
              <a:gd name="T0" fmla="*/ 2147483647 w 85"/>
              <a:gd name="T1" fmla="*/ 2147483647 h 85"/>
              <a:gd name="T2" fmla="*/ 2147483647 w 85"/>
              <a:gd name="T3" fmla="*/ 2147483647 h 85"/>
              <a:gd name="T4" fmla="*/ 2147483647 w 85"/>
              <a:gd name="T5" fmla="*/ 2147483647 h 85"/>
              <a:gd name="T6" fmla="*/ 2147483647 w 85"/>
              <a:gd name="T7" fmla="*/ 2147483647 h 85"/>
              <a:gd name="T8" fmla="*/ 2147483647 w 85"/>
              <a:gd name="T9" fmla="*/ 2147483647 h 85"/>
              <a:gd name="T10" fmla="*/ 2147483647 w 85"/>
              <a:gd name="T11" fmla="*/ 2147483647 h 85"/>
              <a:gd name="T12" fmla="*/ 2147483647 w 85"/>
              <a:gd name="T13" fmla="*/ 2147483647 h 85"/>
              <a:gd name="T14" fmla="*/ 2147483647 w 85"/>
              <a:gd name="T15" fmla="*/ 2147483647 h 85"/>
              <a:gd name="T16" fmla="*/ 2147483647 w 85"/>
              <a:gd name="T17" fmla="*/ 2147483647 h 85"/>
              <a:gd name="T18" fmla="*/ 2147483647 w 85"/>
              <a:gd name="T19" fmla="*/ 2147483647 h 85"/>
              <a:gd name="T20" fmla="*/ 2147483647 w 85"/>
              <a:gd name="T21" fmla="*/ 2147483647 h 85"/>
              <a:gd name="T22" fmla="*/ 2147483647 w 85"/>
              <a:gd name="T23" fmla="*/ 2147483647 h 85"/>
              <a:gd name="T24" fmla="*/ 2147483647 w 85"/>
              <a:gd name="T25" fmla="*/ 2147483647 h 85"/>
              <a:gd name="T26" fmla="*/ 2147483647 w 85"/>
              <a:gd name="T27" fmla="*/ 2147483647 h 85"/>
              <a:gd name="T28" fmla="*/ 2147483647 w 85"/>
              <a:gd name="T29" fmla="*/ 2147483647 h 85"/>
              <a:gd name="T30" fmla="*/ 2147483647 w 85"/>
              <a:gd name="T31" fmla="*/ 2147483647 h 85"/>
              <a:gd name="T32" fmla="*/ 2147483647 w 85"/>
              <a:gd name="T33" fmla="*/ 2147483647 h 85"/>
              <a:gd name="T34" fmla="*/ 2147483647 w 85"/>
              <a:gd name="T35" fmla="*/ 2147483647 h 85"/>
              <a:gd name="T36" fmla="*/ 2147483647 w 85"/>
              <a:gd name="T37" fmla="*/ 2147483647 h 85"/>
              <a:gd name="T38" fmla="*/ 2147483647 w 85"/>
              <a:gd name="T39" fmla="*/ 2147483647 h 85"/>
              <a:gd name="T40" fmla="*/ 2147483647 w 85"/>
              <a:gd name="T41" fmla="*/ 2147483647 h 85"/>
              <a:gd name="T42" fmla="*/ 2147483647 w 85"/>
              <a:gd name="T43" fmla="*/ 2147483647 h 85"/>
              <a:gd name="T44" fmla="*/ 2147483647 w 85"/>
              <a:gd name="T45" fmla="*/ 2147483647 h 85"/>
              <a:gd name="T46" fmla="*/ 2147483647 w 85"/>
              <a:gd name="T47" fmla="*/ 0 h 85"/>
              <a:gd name="T48" fmla="*/ 2147483647 w 85"/>
              <a:gd name="T49" fmla="*/ 0 h 85"/>
              <a:gd name="T50" fmla="*/ 2147483647 w 85"/>
              <a:gd name="T51" fmla="*/ 2147483647 h 85"/>
              <a:gd name="T52" fmla="*/ 2147483647 w 85"/>
              <a:gd name="T53" fmla="*/ 2147483647 h 85"/>
              <a:gd name="T54" fmla="*/ 2147483647 w 85"/>
              <a:gd name="T55" fmla="*/ 2147483647 h 85"/>
              <a:gd name="T56" fmla="*/ 2147483647 w 85"/>
              <a:gd name="T57" fmla="*/ 2147483647 h 85"/>
              <a:gd name="T58" fmla="*/ 2147483647 w 85"/>
              <a:gd name="T59" fmla="*/ 2147483647 h 85"/>
              <a:gd name="T60" fmla="*/ 2147483647 w 85"/>
              <a:gd name="T61" fmla="*/ 2147483647 h 85"/>
              <a:gd name="T62" fmla="*/ 2147483647 w 85"/>
              <a:gd name="T63" fmla="*/ 2147483647 h 85"/>
              <a:gd name="T64" fmla="*/ 2147483647 w 85"/>
              <a:gd name="T65" fmla="*/ 2147483647 h 85"/>
              <a:gd name="T66" fmla="*/ 2147483647 w 85"/>
              <a:gd name="T67" fmla="*/ 0 h 85"/>
              <a:gd name="T68" fmla="*/ 0 w 85"/>
              <a:gd name="T69" fmla="*/ 2147483647 h 85"/>
              <a:gd name="T70" fmla="*/ 0 w 85"/>
              <a:gd name="T71" fmla="*/ 2147483647 h 85"/>
              <a:gd name="T72" fmla="*/ 2147483647 w 85"/>
              <a:gd name="T73" fmla="*/ 2147483647 h 85"/>
              <a:gd name="T74" fmla="*/ 2147483647 w 85"/>
              <a:gd name="T75" fmla="*/ 2147483647 h 85"/>
              <a:gd name="T76" fmla="*/ 0 w 85"/>
              <a:gd name="T77" fmla="*/ 2147483647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
              <a:gd name="T118" fmla="*/ 0 h 85"/>
              <a:gd name="T119" fmla="*/ 85 w 8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1D69A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圆角矩形 13"/>
          <p:cNvSpPr>
            <a:spLocks noChangeArrowheads="1"/>
          </p:cNvSpPr>
          <p:nvPr/>
        </p:nvSpPr>
        <p:spPr bwMode="auto">
          <a:xfrm>
            <a:off x="1611719" y="2542142"/>
            <a:ext cx="2065849" cy="483142"/>
          </a:xfrm>
          <a:prstGeom prst="roundRect">
            <a:avLst>
              <a:gd name="adj" fmla="val 50000"/>
            </a:avLst>
          </a:prstGeom>
          <a:solidFill>
            <a:srgbClr val="84CBC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5"/>
          <p:cNvSpPr>
            <a:spLocks noEditPoints="1" noChangeArrowheads="1"/>
          </p:cNvSpPr>
          <p:nvPr/>
        </p:nvSpPr>
        <p:spPr bwMode="auto">
          <a:xfrm>
            <a:off x="975066" y="2535002"/>
            <a:ext cx="443872" cy="446252"/>
          </a:xfrm>
          <a:custGeom>
            <a:avLst/>
            <a:gdLst>
              <a:gd name="T0" fmla="*/ 2147483647 w 104"/>
              <a:gd name="T1" fmla="*/ 2147483647 h 104"/>
              <a:gd name="T2" fmla="*/ 2147483647 w 104"/>
              <a:gd name="T3" fmla="*/ 2147483647 h 104"/>
              <a:gd name="T4" fmla="*/ 2147483647 w 104"/>
              <a:gd name="T5" fmla="*/ 2147483647 h 104"/>
              <a:gd name="T6" fmla="*/ 2147483647 w 104"/>
              <a:gd name="T7" fmla="*/ 0 h 104"/>
              <a:gd name="T8" fmla="*/ 0 w 104"/>
              <a:gd name="T9" fmla="*/ 2147483647 h 104"/>
              <a:gd name="T10" fmla="*/ 2147483647 w 104"/>
              <a:gd name="T11" fmla="*/ 2147483647 h 104"/>
              <a:gd name="T12" fmla="*/ 2147483647 w 104"/>
              <a:gd name="T13" fmla="*/ 2147483647 h 104"/>
              <a:gd name="T14" fmla="*/ 2147483647 w 104"/>
              <a:gd name="T15" fmla="*/ 0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2147483647 w 104"/>
              <a:gd name="T45" fmla="*/ 2147483647 h 104"/>
              <a:gd name="T46" fmla="*/ 2147483647 w 104"/>
              <a:gd name="T47" fmla="*/ 2147483647 h 104"/>
              <a:gd name="T48" fmla="*/ 2147483647 w 104"/>
              <a:gd name="T49" fmla="*/ 2147483647 h 104"/>
              <a:gd name="T50" fmla="*/ 2147483647 w 104"/>
              <a:gd name="T51" fmla="*/ 2147483647 h 104"/>
              <a:gd name="T52" fmla="*/ 2147483647 w 104"/>
              <a:gd name="T53" fmla="*/ 2147483647 h 104"/>
              <a:gd name="T54" fmla="*/ 2147483647 w 104"/>
              <a:gd name="T55" fmla="*/ 2147483647 h 104"/>
              <a:gd name="T56" fmla="*/ 2147483647 w 104"/>
              <a:gd name="T57" fmla="*/ 2147483647 h 104"/>
              <a:gd name="T58" fmla="*/ 2147483647 w 104"/>
              <a:gd name="T59" fmla="*/ 2147483647 h 104"/>
              <a:gd name="T60" fmla="*/ 2147483647 w 104"/>
              <a:gd name="T61" fmla="*/ 2147483647 h 104"/>
              <a:gd name="T62" fmla="*/ 2147483647 w 104"/>
              <a:gd name="T63" fmla="*/ 2147483647 h 104"/>
              <a:gd name="T64" fmla="*/ 2147483647 w 104"/>
              <a:gd name="T65" fmla="*/ 2147483647 h 104"/>
              <a:gd name="T66" fmla="*/ 2147483647 w 104"/>
              <a:gd name="T67" fmla="*/ 2147483647 h 104"/>
              <a:gd name="T68" fmla="*/ 2147483647 w 104"/>
              <a:gd name="T69" fmla="*/ 2147483647 h 104"/>
              <a:gd name="T70" fmla="*/ 2147483647 w 104"/>
              <a:gd name="T71" fmla="*/ 2147483647 h 104"/>
              <a:gd name="T72" fmla="*/ 2147483647 w 104"/>
              <a:gd name="T73" fmla="*/ 2147483647 h 104"/>
              <a:gd name="T74" fmla="*/ 2147483647 w 104"/>
              <a:gd name="T75" fmla="*/ 2147483647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4"/>
              <a:gd name="T115" fmla="*/ 0 h 104"/>
              <a:gd name="T116" fmla="*/ 104 w 104"/>
              <a:gd name="T117" fmla="*/ 104 h 1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84CBC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圆角矩形 18"/>
          <p:cNvSpPr>
            <a:spLocks noChangeArrowheads="1"/>
          </p:cNvSpPr>
          <p:nvPr/>
        </p:nvSpPr>
        <p:spPr bwMode="auto">
          <a:xfrm>
            <a:off x="1612909" y="3372884"/>
            <a:ext cx="2064659" cy="483142"/>
          </a:xfrm>
          <a:prstGeom prst="roundRect">
            <a:avLst>
              <a:gd name="adj" fmla="val 50000"/>
            </a:avLst>
          </a:prstGeom>
          <a:solidFill>
            <a:srgbClr val="F8D158"/>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22"/>
          <p:cNvSpPr>
            <a:spLocks noEditPoints="1" noChangeArrowheads="1"/>
          </p:cNvSpPr>
          <p:nvPr/>
        </p:nvSpPr>
        <p:spPr bwMode="auto">
          <a:xfrm>
            <a:off x="966736" y="3425126"/>
            <a:ext cx="483142" cy="390322"/>
          </a:xfrm>
          <a:custGeom>
            <a:avLst/>
            <a:gdLst>
              <a:gd name="T0" fmla="*/ 2147483647 w 109"/>
              <a:gd name="T1" fmla="*/ 2147483647 h 88"/>
              <a:gd name="T2" fmla="*/ 2147483647 w 109"/>
              <a:gd name="T3" fmla="*/ 2147483647 h 88"/>
              <a:gd name="T4" fmla="*/ 2147483647 w 109"/>
              <a:gd name="T5" fmla="*/ 2147483647 h 88"/>
              <a:gd name="T6" fmla="*/ 2147483647 w 109"/>
              <a:gd name="T7" fmla="*/ 0 h 88"/>
              <a:gd name="T8" fmla="*/ 2147483647 w 109"/>
              <a:gd name="T9" fmla="*/ 2147483647 h 88"/>
              <a:gd name="T10" fmla="*/ 2147483647 w 109"/>
              <a:gd name="T11" fmla="*/ 2147483647 h 88"/>
              <a:gd name="T12" fmla="*/ 2147483647 w 109"/>
              <a:gd name="T13" fmla="*/ 2147483647 h 88"/>
              <a:gd name="T14" fmla="*/ 2147483647 w 109"/>
              <a:gd name="T15" fmla="*/ 2147483647 h 88"/>
              <a:gd name="T16" fmla="*/ 2147483647 w 109"/>
              <a:gd name="T17" fmla="*/ 2147483647 h 88"/>
              <a:gd name="T18" fmla="*/ 0 w 109"/>
              <a:gd name="T19" fmla="*/ 2147483647 h 88"/>
              <a:gd name="T20" fmla="*/ 2147483647 w 109"/>
              <a:gd name="T21" fmla="*/ 2147483647 h 88"/>
              <a:gd name="T22" fmla="*/ 2147483647 w 109"/>
              <a:gd name="T23" fmla="*/ 2147483647 h 88"/>
              <a:gd name="T24" fmla="*/ 2147483647 w 109"/>
              <a:gd name="T25" fmla="*/ 2147483647 h 88"/>
              <a:gd name="T26" fmla="*/ 2147483647 w 109"/>
              <a:gd name="T27" fmla="*/ 2147483647 h 88"/>
              <a:gd name="T28" fmla="*/ 2147483647 w 109"/>
              <a:gd name="T29" fmla="*/ 2147483647 h 88"/>
              <a:gd name="T30" fmla="*/ 2147483647 w 109"/>
              <a:gd name="T31" fmla="*/ 2147483647 h 88"/>
              <a:gd name="T32" fmla="*/ 2147483647 w 109"/>
              <a:gd name="T33" fmla="*/ 2147483647 h 88"/>
              <a:gd name="T34" fmla="*/ 2147483647 w 109"/>
              <a:gd name="T35" fmla="*/ 2147483647 h 88"/>
              <a:gd name="T36" fmla="*/ 2147483647 w 109"/>
              <a:gd name="T37" fmla="*/ 2147483647 h 88"/>
              <a:gd name="T38" fmla="*/ 2147483647 w 109"/>
              <a:gd name="T39" fmla="*/ 2147483647 h 88"/>
              <a:gd name="T40" fmla="*/ 2147483647 w 109"/>
              <a:gd name="T41" fmla="*/ 2147483647 h 88"/>
              <a:gd name="T42" fmla="*/ 2147483647 w 109"/>
              <a:gd name="T43" fmla="*/ 2147483647 h 88"/>
              <a:gd name="T44" fmla="*/ 2147483647 w 109"/>
              <a:gd name="T45" fmla="*/ 2147483647 h 88"/>
              <a:gd name="T46" fmla="*/ 2147483647 w 109"/>
              <a:gd name="T47" fmla="*/ 2147483647 h 88"/>
              <a:gd name="T48" fmla="*/ 2147483647 w 109"/>
              <a:gd name="T49" fmla="*/ 2147483647 h 88"/>
              <a:gd name="T50" fmla="*/ 2147483647 w 109"/>
              <a:gd name="T51" fmla="*/ 2147483647 h 88"/>
              <a:gd name="T52" fmla="*/ 2147483647 w 109"/>
              <a:gd name="T53" fmla="*/ 2147483647 h 88"/>
              <a:gd name="T54" fmla="*/ 2147483647 w 109"/>
              <a:gd name="T55" fmla="*/ 2147483647 h 88"/>
              <a:gd name="T56" fmla="*/ 2147483647 w 109"/>
              <a:gd name="T57" fmla="*/ 2147483647 h 88"/>
              <a:gd name="T58" fmla="*/ 2147483647 w 109"/>
              <a:gd name="T59" fmla="*/ 2147483647 h 88"/>
              <a:gd name="T60" fmla="*/ 2147483647 w 109"/>
              <a:gd name="T61" fmla="*/ 2147483647 h 88"/>
              <a:gd name="T62" fmla="*/ 2147483647 w 109"/>
              <a:gd name="T63" fmla="*/ 2147483647 h 88"/>
              <a:gd name="T64" fmla="*/ 2147483647 w 109"/>
              <a:gd name="T65" fmla="*/ 2147483647 h 88"/>
              <a:gd name="T66" fmla="*/ 2147483647 w 109"/>
              <a:gd name="T67" fmla="*/ 2147483647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88"/>
              <a:gd name="T104" fmla="*/ 109 w 109"/>
              <a:gd name="T105" fmla="*/ 88 h 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8D158"/>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47"/>
          <p:cNvSpPr>
            <a:spLocks noChangeArrowheads="1"/>
          </p:cNvSpPr>
          <p:nvPr/>
        </p:nvSpPr>
        <p:spPr bwMode="auto">
          <a:xfrm>
            <a:off x="3822748" y="2531432"/>
            <a:ext cx="4630518"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很多接口不知道返回的预期结果或者失败如何处理，文档中也并未详细指出，导致执行结果令人费解</a:t>
            </a:r>
          </a:p>
        </p:txBody>
      </p:sp>
      <p:sp>
        <p:nvSpPr>
          <p:cNvPr id="18" name="TextBox 48"/>
          <p:cNvSpPr>
            <a:spLocks noChangeArrowheads="1"/>
          </p:cNvSpPr>
          <p:nvPr/>
        </p:nvSpPr>
        <p:spPr bwMode="auto">
          <a:xfrm>
            <a:off x="3822748" y="3373956"/>
            <a:ext cx="4318529"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Qt </a:t>
            </a:r>
            <a:r>
              <a:rPr lang="zh-CN" altLang="en-US"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并未一个合适的跨平台的文件系统的表示的文件路径的数据结构，未作合理的统一</a:t>
            </a:r>
            <a:endParaRPr lang="zh-CN" altLang="en-US" sz="1574"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0" name="TextBox 51"/>
          <p:cNvSpPr>
            <a:spLocks noChangeArrowheads="1"/>
          </p:cNvSpPr>
          <p:nvPr/>
        </p:nvSpPr>
        <p:spPr bwMode="auto">
          <a:xfrm>
            <a:off x="3822748" y="1681769"/>
            <a:ext cx="4992331"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74" dirty="0" err="1">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QDir</a:t>
            </a:r>
            <a:r>
              <a:rPr lang="en-US" altLang="zh-CN"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 </a:t>
            </a:r>
            <a:r>
              <a:rPr lang="zh-CN" altLang="en-US"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管理目录，</a:t>
            </a:r>
            <a:r>
              <a:rPr lang="en-US" altLang="zh-CN" sz="1574" dirty="0" err="1">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QFileInfo</a:t>
            </a:r>
            <a:r>
              <a:rPr lang="en-US" altLang="zh-CN"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 </a:t>
            </a:r>
            <a:r>
              <a:rPr lang="zh-CN" altLang="en-US"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管理文件</a:t>
            </a:r>
            <a:endParaRPr lang="en-US" altLang="zh-CN"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endParaRPr>
          </a:p>
          <a:p>
            <a:pPr eaLnBrk="1" hangingPunct="1"/>
            <a:r>
              <a:rPr lang="zh-CN" altLang="en-US" sz="1574"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但是实际上这二者的功能是混乱的，甚至可以交叉使用</a:t>
            </a:r>
          </a:p>
        </p:txBody>
      </p:sp>
      <p:sp>
        <p:nvSpPr>
          <p:cNvPr id="21" name="文本框 12"/>
          <p:cNvSpPr>
            <a:spLocks noChangeArrowheads="1"/>
          </p:cNvSpPr>
          <p:nvPr/>
        </p:nvSpPr>
        <p:spPr bwMode="auto">
          <a:xfrm>
            <a:off x="1960390" y="2627822"/>
            <a:ext cx="1396536"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接口令人费解</a:t>
            </a:r>
            <a:endParaRPr lang="en-US" sz="1574"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文本框 12"/>
          <p:cNvSpPr>
            <a:spLocks noChangeArrowheads="1"/>
          </p:cNvSpPr>
          <p:nvPr/>
        </p:nvSpPr>
        <p:spPr bwMode="auto">
          <a:xfrm>
            <a:off x="1550151" y="3447486"/>
            <a:ext cx="2204450" cy="3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0"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没有数据结构存储路径</a:t>
            </a:r>
            <a:endParaRPr lang="en-US" sz="1570"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 name="Rectangle 39">
            <a:extLst>
              <a:ext uri="{FF2B5EF4-FFF2-40B4-BE49-F238E27FC236}">
                <a16:creationId xmlns:a16="http://schemas.microsoft.com/office/drawing/2014/main" id="{37A53E98-8115-06BF-8EC0-5F3D9A131C71}"/>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问题背景</a:t>
            </a:r>
          </a:p>
        </p:txBody>
      </p:sp>
    </p:spTree>
    <p:extLst>
      <p:ext uri="{BB962C8B-B14F-4D97-AF65-F5344CB8AC3E}">
        <p14:creationId xmlns:p14="http://schemas.microsoft.com/office/powerpoint/2010/main" val="3109873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0-#ppt_w/2"/>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0-#ppt_w/2"/>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0-#ppt_w/2"/>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ppt_x</p:attrName>
                                        </p:attrNameLst>
                                      </p:cBhvr>
                                      <p:tavLst>
                                        <p:tav tm="0">
                                          <p:val>
                                            <p:strVal val="1+#ppt_w/2"/>
                                          </p:val>
                                        </p:tav>
                                        <p:tav tm="100000">
                                          <p:val>
                                            <p:strVal val="#ppt_x"/>
                                          </p:val>
                                        </p:tav>
                                      </p:tavLst>
                                    </p:anim>
                                    <p:anim calcmode="lin" valueType="num">
                                      <p:cBhvr>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ppt_x</p:attrName>
                                        </p:attrNameLst>
                                      </p:cBhvr>
                                      <p:tavLst>
                                        <p:tav tm="0">
                                          <p:val>
                                            <p:strVal val="1+#ppt_w/2"/>
                                          </p:val>
                                        </p:tav>
                                        <p:tav tm="100000">
                                          <p:val>
                                            <p:strVal val="#ppt_x"/>
                                          </p:val>
                                        </p:tav>
                                      </p:tavLst>
                                    </p:anim>
                                    <p:anim calcmode="lin" valueType="num">
                                      <p:cBhvr>
                                        <p:cTn id="31" dur="500" fill="hold"/>
                                        <p:tgtEl>
                                          <p:spTgt spid="1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ppt_x</p:attrName>
                                        </p:attrNameLst>
                                      </p:cBhvr>
                                      <p:tavLst>
                                        <p:tav tm="0">
                                          <p:val>
                                            <p:strVal val="1+#ppt_w/2"/>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childTnLst>
                                </p:cTn>
                              </p:par>
                              <p:par>
                                <p:cTn id="36" presetID="41" presetClass="entr" presetSubtype="0" fill="hold" grpId="0" nodeType="withEffect">
                                  <p:stCondLst>
                                    <p:cond delay="0"/>
                                  </p:stCondLst>
                                  <p:iterate type="lt">
                                    <p:tmPct val="10000"/>
                                  </p:iterate>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9"/>
                                        </p:tgtEl>
                                        <p:attrNameLst>
                                          <p:attrName>ppt_y</p:attrName>
                                        </p:attrNameLst>
                                      </p:cBhvr>
                                      <p:tavLst>
                                        <p:tav tm="0">
                                          <p:val>
                                            <p:strVal val="#ppt_y"/>
                                          </p:val>
                                        </p:tav>
                                        <p:tav tm="100000">
                                          <p:val>
                                            <p:strVal val="#ppt_y"/>
                                          </p:val>
                                        </p:tav>
                                      </p:tavLst>
                                    </p:anim>
                                    <p:anim calcmode="lin" valueType="num">
                                      <p:cBhvr>
                                        <p:cTn id="40"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9"/>
                                        </p:tgtEl>
                                        <p:attrNameLst>
                                          <p:attrName>ppt_w</p:attrName>
                                        </p:attrNameLst>
                                      </p:cBhvr>
                                      <p:tavLst>
                                        <p:tav tm="0">
                                          <p:val>
                                            <p:strVal val="#ppt_w/10"/>
                                          </p:val>
                                        </p:tav>
                                        <p:tav tm="50000">
                                          <p:val>
                                            <p:strVal val="#ppt_w+.01"/>
                                          </p:val>
                                        </p:tav>
                                        <p:tav tm="100000">
                                          <p:val>
                                            <p:strVal val="#ppt_w"/>
                                          </p:val>
                                        </p:tav>
                                      </p:tavLst>
                                    </p:anim>
                                    <p:animEffect>
                                      <p:cBhvr>
                                        <p:cTn id="42" dur="500" tmFilter="0,0; .5, 1; 1, 1"/>
                                        <p:tgtEl>
                                          <p:spTgt spid="9"/>
                                        </p:tgtEl>
                                      </p:cBhvr>
                                    </p:animEffect>
                                  </p:childTnLst>
                                </p:cTn>
                              </p:par>
                            </p:childTnLst>
                          </p:cTn>
                        </p:par>
                        <p:par>
                          <p:cTn id="43" fill="hold">
                            <p:stCondLst>
                              <p:cond delay="750"/>
                            </p:stCondLst>
                            <p:childTnLst>
                              <p:par>
                                <p:cTn id="44" presetID="42"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par>
                          <p:cTn id="49" fill="hold">
                            <p:stCondLst>
                              <p:cond delay="175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21"/>
                                        </p:tgtEl>
                                        <p:attrNameLst>
                                          <p:attrName>ppt_y</p:attrName>
                                        </p:attrNameLst>
                                      </p:cBhvr>
                                      <p:tavLst>
                                        <p:tav tm="0">
                                          <p:val>
                                            <p:strVal val="#ppt_y"/>
                                          </p:val>
                                        </p:tav>
                                        <p:tav tm="100000">
                                          <p:val>
                                            <p:strVal val="#ppt_y"/>
                                          </p:val>
                                        </p:tav>
                                      </p:tavLst>
                                    </p:anim>
                                    <p:anim calcmode="lin" valueType="num">
                                      <p:cBhvr>
                                        <p:cTn id="54"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21"/>
                                        </p:tgtEl>
                                        <p:attrNameLst>
                                          <p:attrName>ppt_w</p:attrName>
                                        </p:attrNameLst>
                                      </p:cBhvr>
                                      <p:tavLst>
                                        <p:tav tm="0">
                                          <p:val>
                                            <p:strVal val="#ppt_w/10"/>
                                          </p:val>
                                        </p:tav>
                                        <p:tav tm="50000">
                                          <p:val>
                                            <p:strVal val="#ppt_w+.01"/>
                                          </p:val>
                                        </p:tav>
                                        <p:tav tm="100000">
                                          <p:val>
                                            <p:strVal val="#ppt_w"/>
                                          </p:val>
                                        </p:tav>
                                      </p:tavLst>
                                    </p:anim>
                                    <p:animEffect>
                                      <p:cBhvr>
                                        <p:cTn id="56" dur="500" tmFilter="0,0; .5, 1; 1, 1"/>
                                        <p:tgtEl>
                                          <p:spTgt spid="21"/>
                                        </p:tgtEl>
                                      </p:cBhvr>
                                    </p:animEffect>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p:cBhvr>
                                        <p:cTn id="60" dur="1000"/>
                                        <p:tgtEl>
                                          <p:spTgt spid="17"/>
                                        </p:tgtEl>
                                      </p:cBhvr>
                                    </p:animEffect>
                                    <p:anim calcmode="lin" valueType="num">
                                      <p:cBhvr>
                                        <p:cTn id="61" dur="1000" fill="hold"/>
                                        <p:tgtEl>
                                          <p:spTgt spid="17"/>
                                        </p:tgtEl>
                                        <p:attrNameLst>
                                          <p:attrName>ppt_x</p:attrName>
                                        </p:attrNameLst>
                                      </p:cBhvr>
                                      <p:tavLst>
                                        <p:tav tm="0">
                                          <p:val>
                                            <p:strVal val="#ppt_x"/>
                                          </p:val>
                                        </p:tav>
                                        <p:tav tm="100000">
                                          <p:val>
                                            <p:strVal val="#ppt_x"/>
                                          </p:val>
                                        </p:tav>
                                      </p:tavLst>
                                    </p:anim>
                                    <p:anim calcmode="lin" valueType="num">
                                      <p:cBhvr>
                                        <p:cTn id="62" dur="1000" fill="hold"/>
                                        <p:tgtEl>
                                          <p:spTgt spid="17"/>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22"/>
                                        </p:tgtEl>
                                        <p:attrNameLst>
                                          <p:attrName>ppt_y</p:attrName>
                                        </p:attrNameLst>
                                      </p:cBhvr>
                                      <p:tavLst>
                                        <p:tav tm="0">
                                          <p:val>
                                            <p:strVal val="#ppt_y"/>
                                          </p:val>
                                        </p:tav>
                                        <p:tav tm="100000">
                                          <p:val>
                                            <p:strVal val="#ppt_y"/>
                                          </p:val>
                                        </p:tav>
                                      </p:tavLst>
                                    </p:anim>
                                    <p:anim calcmode="lin" valueType="num">
                                      <p:cBhvr>
                                        <p:cTn id="6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70" dur="500" tmFilter="0,0; .5, 1; 1, 1"/>
                                        <p:tgtEl>
                                          <p:spTgt spid="22"/>
                                        </p:tgtEl>
                                      </p:cBhvr>
                                    </p:animEffect>
                                  </p:childTnLst>
                                </p:cTn>
                              </p:par>
                            </p:childTnLst>
                          </p:cTn>
                        </p:par>
                        <p:par>
                          <p:cTn id="71" fill="hold">
                            <p:stCondLst>
                              <p:cond delay="4450"/>
                            </p:stCondLst>
                            <p:childTnLst>
                              <p:par>
                                <p:cTn id="72" presetID="42"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7" presetClass="entr" presetSubtype="0"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fade">
                                      <p:cBhvr>
                                        <p:cTn id="81" dur="1000"/>
                                        <p:tgtEl>
                                          <p:spTgt spid="3"/>
                                        </p:tgtEl>
                                      </p:cBhvr>
                                    </p:animEffect>
                                    <p:anim calcmode="lin" valueType="num">
                                      <p:cBhvr>
                                        <p:cTn id="82" dur="1000" fill="hold"/>
                                        <p:tgtEl>
                                          <p:spTgt spid="3"/>
                                        </p:tgtEl>
                                        <p:attrNameLst>
                                          <p:attrName>ppt_x</p:attrName>
                                        </p:attrNameLst>
                                      </p:cBhvr>
                                      <p:tavLst>
                                        <p:tav tm="0">
                                          <p:val>
                                            <p:strVal val="#ppt_x"/>
                                          </p:val>
                                        </p:tav>
                                        <p:tav tm="100000">
                                          <p:val>
                                            <p:strVal val="#ppt_x"/>
                                          </p:val>
                                        </p:tav>
                                      </p:tavLst>
                                    </p:anim>
                                    <p:anim calcmode="lin" valueType="num">
                                      <p:cBhvr>
                                        <p:cTn id="8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autoUpdateAnimBg="0"/>
      <p:bldP spid="9" grpId="0" bldLvl="0" autoUpdateAnimBg="0"/>
      <p:bldP spid="10" grpId="0" animBg="1"/>
      <p:bldP spid="11" grpId="0" bldLvl="0" animBg="1" autoUpdateAnimBg="0"/>
      <p:bldP spid="12" grpId="0" animBg="1"/>
      <p:bldP spid="13" grpId="0" bldLvl="0" animBg="1" autoUpdateAnimBg="0"/>
      <p:bldP spid="14" grpId="0" animBg="1"/>
      <p:bldP spid="17" grpId="0" bldLvl="0" autoUpdateAnimBg="0"/>
      <p:bldP spid="18" grpId="0" bldLvl="0" autoUpdateAnimBg="0"/>
      <p:bldP spid="20" grpId="0" bldLvl="0" autoUpdateAnimBg="0"/>
      <p:bldP spid="21" grpId="0" bldLvl="0" autoUpdateAnimBg="0"/>
      <p:bldP spid="22" grpId="0" bldLvl="0" autoUpdateAnimBg="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392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8" name="Freeform 6"/>
          <p:cNvSpPr>
            <a:spLocks/>
          </p:cNvSpPr>
          <p:nvPr/>
        </p:nvSpPr>
        <p:spPr bwMode="auto">
          <a:xfrm flipH="1">
            <a:off x="6204539" y="4479610"/>
            <a:ext cx="670226" cy="144190"/>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3"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Freeform 24"/>
          <p:cNvSpPr/>
          <p:nvPr/>
        </p:nvSpPr>
        <p:spPr>
          <a:xfrm flipH="1">
            <a:off x="6028869" y="4181806"/>
            <a:ext cx="1021563" cy="29780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Freeform 25"/>
          <p:cNvSpPr/>
          <p:nvPr/>
        </p:nvSpPr>
        <p:spPr>
          <a:xfrm flipH="1">
            <a:off x="6311799" y="4683908"/>
            <a:ext cx="455706" cy="97281"/>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5"/>
          <p:cNvSpPr>
            <a:spLocks/>
          </p:cNvSpPr>
          <p:nvPr/>
        </p:nvSpPr>
        <p:spPr bwMode="auto">
          <a:xfrm>
            <a:off x="6457673" y="3606394"/>
            <a:ext cx="133315" cy="39399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6"/>
          <p:cNvSpPr>
            <a:spLocks/>
          </p:cNvSpPr>
          <p:nvPr/>
        </p:nvSpPr>
        <p:spPr bwMode="auto">
          <a:xfrm>
            <a:off x="6495762" y="3536165"/>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Freeform 7"/>
          <p:cNvSpPr>
            <a:spLocks/>
          </p:cNvSpPr>
          <p:nvPr/>
        </p:nvSpPr>
        <p:spPr bwMode="auto">
          <a:xfrm>
            <a:off x="6483860" y="3580206"/>
            <a:ext cx="114270" cy="110700"/>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8"/>
          <p:cNvSpPr>
            <a:spLocks/>
          </p:cNvSpPr>
          <p:nvPr/>
        </p:nvSpPr>
        <p:spPr bwMode="auto">
          <a:xfrm>
            <a:off x="6475527" y="3986104"/>
            <a:ext cx="34520" cy="57135"/>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Freeform 9"/>
          <p:cNvSpPr>
            <a:spLocks/>
          </p:cNvSpPr>
          <p:nvPr/>
        </p:nvSpPr>
        <p:spPr bwMode="auto">
          <a:xfrm>
            <a:off x="6595750" y="3605203"/>
            <a:ext cx="132125" cy="39399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0"/>
          <p:cNvSpPr>
            <a:spLocks/>
          </p:cNvSpPr>
          <p:nvPr/>
        </p:nvSpPr>
        <p:spPr bwMode="auto">
          <a:xfrm>
            <a:off x="6632649" y="3532594"/>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Freeform 11"/>
          <p:cNvSpPr>
            <a:spLocks/>
          </p:cNvSpPr>
          <p:nvPr/>
        </p:nvSpPr>
        <p:spPr bwMode="auto">
          <a:xfrm>
            <a:off x="6621936" y="3579016"/>
            <a:ext cx="114270" cy="109509"/>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8" name="Freeform 12"/>
          <p:cNvSpPr>
            <a:spLocks/>
          </p:cNvSpPr>
          <p:nvPr/>
        </p:nvSpPr>
        <p:spPr bwMode="auto">
          <a:xfrm>
            <a:off x="6613604" y="3982533"/>
            <a:ext cx="34520" cy="57135"/>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Freeform 13"/>
          <p:cNvSpPr>
            <a:spLocks/>
          </p:cNvSpPr>
          <p:nvPr/>
        </p:nvSpPr>
        <p:spPr bwMode="auto">
          <a:xfrm>
            <a:off x="6715972" y="3607583"/>
            <a:ext cx="30948" cy="199973"/>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20" name="Group 123"/>
          <p:cNvGrpSpPr/>
          <p:nvPr/>
        </p:nvGrpSpPr>
        <p:grpSpPr>
          <a:xfrm>
            <a:off x="5789906" y="3515633"/>
            <a:ext cx="613013" cy="465414"/>
            <a:chOff x="7170738" y="4168775"/>
            <a:chExt cx="817563" cy="620713"/>
          </a:xfrm>
          <a:solidFill>
            <a:srgbClr val="1D69A3"/>
          </a:solidFill>
        </p:grpSpPr>
        <p:sp>
          <p:nvSpPr>
            <p:cNvPr id="21"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6"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27" name="Freeform 20"/>
          <p:cNvSpPr>
            <a:spLocks noEditPoints="1"/>
          </p:cNvSpPr>
          <p:nvPr/>
        </p:nvSpPr>
        <p:spPr bwMode="auto">
          <a:xfrm>
            <a:off x="5291164" y="1926859"/>
            <a:ext cx="358285" cy="377330"/>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8" name="Oval 21"/>
          <p:cNvSpPr>
            <a:spLocks noChangeArrowheads="1"/>
          </p:cNvSpPr>
          <p:nvPr/>
        </p:nvSpPr>
        <p:spPr bwMode="auto">
          <a:xfrm>
            <a:off x="7577760" y="1838775"/>
            <a:ext cx="105938" cy="105938"/>
          </a:xfrm>
          <a:prstGeom prst="ellipse">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9" name="Freeform 22"/>
          <p:cNvSpPr>
            <a:spLocks/>
          </p:cNvSpPr>
          <p:nvPr/>
        </p:nvSpPr>
        <p:spPr bwMode="auto">
          <a:xfrm>
            <a:off x="7615849" y="1917336"/>
            <a:ext cx="166644" cy="347572"/>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0" name="Freeform 23"/>
          <p:cNvSpPr>
            <a:spLocks/>
          </p:cNvSpPr>
          <p:nvPr/>
        </p:nvSpPr>
        <p:spPr bwMode="auto">
          <a:xfrm>
            <a:off x="7469441" y="1917336"/>
            <a:ext cx="178547" cy="342811"/>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1" name="Freeform 24"/>
          <p:cNvSpPr>
            <a:spLocks/>
          </p:cNvSpPr>
          <p:nvPr/>
        </p:nvSpPr>
        <p:spPr bwMode="auto">
          <a:xfrm>
            <a:off x="7625372" y="1800685"/>
            <a:ext cx="19045" cy="59516"/>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2" name="Freeform 25"/>
          <p:cNvSpPr>
            <a:spLocks noEditPoints="1"/>
          </p:cNvSpPr>
          <p:nvPr/>
        </p:nvSpPr>
        <p:spPr bwMode="auto">
          <a:xfrm>
            <a:off x="6773107" y="1544768"/>
            <a:ext cx="169025" cy="457081"/>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3" name="Freeform 26"/>
          <p:cNvSpPr>
            <a:spLocks noEditPoints="1"/>
          </p:cNvSpPr>
          <p:nvPr/>
        </p:nvSpPr>
        <p:spPr bwMode="auto">
          <a:xfrm>
            <a:off x="6627888" y="1688795"/>
            <a:ext cx="458272" cy="16783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4" name="Freeform 27"/>
          <p:cNvSpPr>
            <a:spLocks noEditPoints="1"/>
          </p:cNvSpPr>
          <p:nvPr/>
        </p:nvSpPr>
        <p:spPr bwMode="auto">
          <a:xfrm>
            <a:off x="6662407" y="1585239"/>
            <a:ext cx="389233" cy="373759"/>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5" name="Freeform 28"/>
          <p:cNvSpPr>
            <a:spLocks noEditPoints="1"/>
          </p:cNvSpPr>
          <p:nvPr/>
        </p:nvSpPr>
        <p:spPr bwMode="auto">
          <a:xfrm>
            <a:off x="6662407" y="1585239"/>
            <a:ext cx="389233" cy="373759"/>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6" name="Oval 29"/>
          <p:cNvSpPr>
            <a:spLocks noChangeArrowheads="1"/>
          </p:cNvSpPr>
          <p:nvPr/>
        </p:nvSpPr>
        <p:spPr bwMode="auto">
          <a:xfrm>
            <a:off x="6823100" y="1737599"/>
            <a:ext cx="70229" cy="70229"/>
          </a:xfrm>
          <a:prstGeom prst="ellipse">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7" name="Freeform 30"/>
          <p:cNvSpPr>
            <a:spLocks noEditPoints="1"/>
          </p:cNvSpPr>
          <p:nvPr/>
        </p:nvSpPr>
        <p:spPr bwMode="auto">
          <a:xfrm>
            <a:off x="7362312" y="1415023"/>
            <a:ext cx="192831" cy="365427"/>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8" name="Rectangle 31"/>
          <p:cNvSpPr>
            <a:spLocks noChangeArrowheads="1"/>
          </p:cNvSpPr>
          <p:nvPr/>
        </p:nvSpPr>
        <p:spPr bwMode="auto">
          <a:xfrm>
            <a:off x="7265897" y="1413833"/>
            <a:ext cx="48803" cy="355905"/>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39" name="Freeform 32"/>
          <p:cNvSpPr>
            <a:spLocks noEditPoints="1"/>
          </p:cNvSpPr>
          <p:nvPr/>
        </p:nvSpPr>
        <p:spPr bwMode="auto">
          <a:xfrm>
            <a:off x="5685159" y="3206448"/>
            <a:ext cx="421372" cy="30829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40" name="Group 127"/>
          <p:cNvGrpSpPr/>
          <p:nvPr/>
        </p:nvGrpSpPr>
        <p:grpSpPr>
          <a:xfrm>
            <a:off x="6869522" y="3514739"/>
            <a:ext cx="380902" cy="490410"/>
            <a:chOff x="8610600" y="4127500"/>
            <a:chExt cx="508001" cy="654050"/>
          </a:xfrm>
          <a:solidFill>
            <a:srgbClr val="1D69A3"/>
          </a:solidFill>
        </p:grpSpPr>
        <p:sp>
          <p:nvSpPr>
            <p:cNvPr id="41"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2"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3"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4"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5"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6"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7"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48"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49" name="Freeform 41"/>
          <p:cNvSpPr>
            <a:spLocks noEditPoints="1"/>
          </p:cNvSpPr>
          <p:nvPr/>
        </p:nvSpPr>
        <p:spPr bwMode="auto">
          <a:xfrm>
            <a:off x="7184956" y="3019568"/>
            <a:ext cx="321385" cy="292817"/>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0" name="Freeform 42"/>
          <p:cNvSpPr>
            <a:spLocks/>
          </p:cNvSpPr>
          <p:nvPr/>
        </p:nvSpPr>
        <p:spPr bwMode="auto">
          <a:xfrm>
            <a:off x="7268278" y="3289769"/>
            <a:ext cx="69038" cy="14879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1" name="Freeform 43"/>
          <p:cNvSpPr>
            <a:spLocks/>
          </p:cNvSpPr>
          <p:nvPr/>
        </p:nvSpPr>
        <p:spPr bwMode="auto">
          <a:xfrm>
            <a:off x="7239710" y="3335001"/>
            <a:ext cx="97606" cy="201164"/>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2" name="Freeform 44"/>
          <p:cNvSpPr>
            <a:spLocks/>
          </p:cNvSpPr>
          <p:nvPr/>
        </p:nvSpPr>
        <p:spPr bwMode="auto">
          <a:xfrm>
            <a:off x="6348164" y="1081735"/>
            <a:ext cx="392804" cy="3594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3" name="Freeform 45"/>
          <p:cNvSpPr>
            <a:spLocks noEditPoints="1"/>
          </p:cNvSpPr>
          <p:nvPr/>
        </p:nvSpPr>
        <p:spPr bwMode="auto">
          <a:xfrm>
            <a:off x="6231513" y="3076703"/>
            <a:ext cx="478507" cy="396375"/>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4" name="Freeform 46"/>
          <p:cNvSpPr>
            <a:spLocks noEditPoints="1"/>
          </p:cNvSpPr>
          <p:nvPr/>
        </p:nvSpPr>
        <p:spPr bwMode="auto">
          <a:xfrm>
            <a:off x="7077827" y="2287524"/>
            <a:ext cx="614203" cy="71657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5" name="Freeform 47"/>
          <p:cNvSpPr>
            <a:spLocks noEditPoints="1"/>
          </p:cNvSpPr>
          <p:nvPr/>
        </p:nvSpPr>
        <p:spPr bwMode="auto">
          <a:xfrm>
            <a:off x="7543240" y="2497020"/>
            <a:ext cx="265441" cy="52135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6" name="Freeform 48"/>
          <p:cNvSpPr>
            <a:spLocks noEditPoints="1"/>
          </p:cNvSpPr>
          <p:nvPr/>
        </p:nvSpPr>
        <p:spPr bwMode="auto">
          <a:xfrm>
            <a:off x="6617175" y="2563678"/>
            <a:ext cx="434465" cy="43446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7" name="Freeform 49"/>
          <p:cNvSpPr>
            <a:spLocks/>
          </p:cNvSpPr>
          <p:nvPr/>
        </p:nvSpPr>
        <p:spPr bwMode="auto">
          <a:xfrm>
            <a:off x="6696927" y="2701754"/>
            <a:ext cx="216637" cy="11427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8" name="Group 126"/>
          <p:cNvGrpSpPr/>
          <p:nvPr/>
        </p:nvGrpSpPr>
        <p:grpSpPr>
          <a:xfrm>
            <a:off x="6790961" y="3123125"/>
            <a:ext cx="340430" cy="323766"/>
            <a:chOff x="8505825" y="3605213"/>
            <a:chExt cx="454025" cy="431800"/>
          </a:xfrm>
          <a:solidFill>
            <a:srgbClr val="1D69A3"/>
          </a:solidFill>
        </p:grpSpPr>
        <p:sp>
          <p:nvSpPr>
            <p:cNvPr id="59"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0"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61" name="Freeform 52"/>
          <p:cNvSpPr>
            <a:spLocks/>
          </p:cNvSpPr>
          <p:nvPr/>
        </p:nvSpPr>
        <p:spPr bwMode="auto">
          <a:xfrm>
            <a:off x="5741103" y="1196005"/>
            <a:ext cx="509455" cy="41423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2" name="Freeform 53"/>
          <p:cNvSpPr>
            <a:spLocks/>
          </p:cNvSpPr>
          <p:nvPr/>
        </p:nvSpPr>
        <p:spPr bwMode="auto">
          <a:xfrm>
            <a:off x="6127956" y="1173390"/>
            <a:ext cx="140457" cy="19283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3" name="Freeform 54"/>
          <p:cNvSpPr>
            <a:spLocks/>
          </p:cNvSpPr>
          <p:nvPr/>
        </p:nvSpPr>
        <p:spPr bwMode="auto">
          <a:xfrm>
            <a:off x="5807761" y="1305514"/>
            <a:ext cx="385662" cy="252347"/>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4" name="Freeform 55"/>
          <p:cNvSpPr>
            <a:spLocks noEditPoints="1"/>
          </p:cNvSpPr>
          <p:nvPr/>
        </p:nvSpPr>
        <p:spPr bwMode="auto">
          <a:xfrm>
            <a:off x="5493518" y="1526913"/>
            <a:ext cx="222589" cy="39042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5" name="Freeform 56"/>
          <p:cNvSpPr>
            <a:spLocks noEditPoints="1"/>
          </p:cNvSpPr>
          <p:nvPr/>
        </p:nvSpPr>
        <p:spPr bwMode="auto">
          <a:xfrm>
            <a:off x="5291164" y="2344660"/>
            <a:ext cx="416610" cy="45351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6" name="Freeform 57"/>
          <p:cNvSpPr>
            <a:spLocks noEditPoints="1"/>
          </p:cNvSpPr>
          <p:nvPr/>
        </p:nvSpPr>
        <p:spPr bwMode="auto">
          <a:xfrm>
            <a:off x="6827861" y="1172199"/>
            <a:ext cx="396375" cy="38923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7" name="Freeform 58"/>
          <p:cNvSpPr>
            <a:spLocks noEditPoints="1"/>
          </p:cNvSpPr>
          <p:nvPr/>
        </p:nvSpPr>
        <p:spPr bwMode="auto">
          <a:xfrm>
            <a:off x="5427670" y="2795994"/>
            <a:ext cx="385662" cy="390423"/>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8" name="Rectangle 59"/>
          <p:cNvSpPr>
            <a:spLocks noChangeArrowheads="1"/>
          </p:cNvSpPr>
          <p:nvPr/>
        </p:nvSpPr>
        <p:spPr bwMode="auto">
          <a:xfrm>
            <a:off x="6924276" y="2425601"/>
            <a:ext cx="47017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9" name="Rectangle 60"/>
          <p:cNvSpPr>
            <a:spLocks noChangeArrowheads="1"/>
          </p:cNvSpPr>
          <p:nvPr/>
        </p:nvSpPr>
        <p:spPr bwMode="auto">
          <a:xfrm>
            <a:off x="6943321" y="2377988"/>
            <a:ext cx="43208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0" name="Rectangle 61"/>
          <p:cNvSpPr>
            <a:spLocks noChangeArrowheads="1"/>
          </p:cNvSpPr>
          <p:nvPr/>
        </p:nvSpPr>
        <p:spPr bwMode="auto">
          <a:xfrm>
            <a:off x="7113536" y="2329185"/>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1" name="Rectangle 62"/>
          <p:cNvSpPr>
            <a:spLocks noChangeArrowheads="1"/>
          </p:cNvSpPr>
          <p:nvPr/>
        </p:nvSpPr>
        <p:spPr bwMode="auto">
          <a:xfrm>
            <a:off x="7130201" y="2154209"/>
            <a:ext cx="58326"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2" name="Rectangle 63"/>
          <p:cNvSpPr>
            <a:spLocks noChangeArrowheads="1"/>
          </p:cNvSpPr>
          <p:nvPr/>
        </p:nvSpPr>
        <p:spPr bwMode="auto">
          <a:xfrm>
            <a:off x="7113536" y="2144687"/>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3" name="Rectangle 64"/>
          <p:cNvSpPr>
            <a:spLocks noChangeArrowheads="1"/>
          </p:cNvSpPr>
          <p:nvPr/>
        </p:nvSpPr>
        <p:spPr bwMode="auto">
          <a:xfrm>
            <a:off x="7252803" y="2329185"/>
            <a:ext cx="89274"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4" name="Rectangle 65"/>
          <p:cNvSpPr>
            <a:spLocks noChangeArrowheads="1"/>
          </p:cNvSpPr>
          <p:nvPr/>
        </p:nvSpPr>
        <p:spPr bwMode="auto">
          <a:xfrm>
            <a:off x="7268277" y="2154209"/>
            <a:ext cx="57135"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5" name="Rectangle 66"/>
          <p:cNvSpPr>
            <a:spLocks noChangeArrowheads="1"/>
          </p:cNvSpPr>
          <p:nvPr/>
        </p:nvSpPr>
        <p:spPr bwMode="auto">
          <a:xfrm>
            <a:off x="7252803" y="2144687"/>
            <a:ext cx="89274"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6" name="Rectangle 67"/>
          <p:cNvSpPr>
            <a:spLocks noChangeArrowheads="1"/>
          </p:cNvSpPr>
          <p:nvPr/>
        </p:nvSpPr>
        <p:spPr bwMode="auto">
          <a:xfrm>
            <a:off x="6976650" y="2329185"/>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7" name="Rectangle 68"/>
          <p:cNvSpPr>
            <a:spLocks noChangeArrowheads="1"/>
          </p:cNvSpPr>
          <p:nvPr/>
        </p:nvSpPr>
        <p:spPr bwMode="auto">
          <a:xfrm>
            <a:off x="6992125" y="2154209"/>
            <a:ext cx="59516" cy="190450"/>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8" name="Rectangle 69"/>
          <p:cNvSpPr>
            <a:spLocks noChangeArrowheads="1"/>
          </p:cNvSpPr>
          <p:nvPr/>
        </p:nvSpPr>
        <p:spPr bwMode="auto">
          <a:xfrm>
            <a:off x="6976650" y="2144687"/>
            <a:ext cx="9165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9" name="Rectangle 70"/>
          <p:cNvSpPr>
            <a:spLocks noChangeArrowheads="1"/>
          </p:cNvSpPr>
          <p:nvPr/>
        </p:nvSpPr>
        <p:spPr bwMode="auto">
          <a:xfrm>
            <a:off x="6943321" y="2092313"/>
            <a:ext cx="432085" cy="23806"/>
          </a:xfrm>
          <a:prstGeom prst="rect">
            <a:avLst/>
          </a:pr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0" name="Freeform 71"/>
          <p:cNvSpPr>
            <a:spLocks/>
          </p:cNvSpPr>
          <p:nvPr/>
        </p:nvSpPr>
        <p:spPr bwMode="auto">
          <a:xfrm>
            <a:off x="6943321" y="1954236"/>
            <a:ext cx="432085" cy="13807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1" name="Freeform 72"/>
          <p:cNvSpPr>
            <a:spLocks noEditPoints="1"/>
          </p:cNvSpPr>
          <p:nvPr/>
        </p:nvSpPr>
        <p:spPr bwMode="auto">
          <a:xfrm>
            <a:off x="5755387" y="2079219"/>
            <a:ext cx="599919" cy="391614"/>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2" name="Freeform 73"/>
          <p:cNvSpPr>
            <a:spLocks noEditPoints="1"/>
          </p:cNvSpPr>
          <p:nvPr/>
        </p:nvSpPr>
        <p:spPr bwMode="auto">
          <a:xfrm>
            <a:off x="7079017" y="2508923"/>
            <a:ext cx="140457" cy="24520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3" name="Freeform 74"/>
          <p:cNvSpPr>
            <a:spLocks noEditPoints="1"/>
          </p:cNvSpPr>
          <p:nvPr/>
        </p:nvSpPr>
        <p:spPr bwMode="auto">
          <a:xfrm>
            <a:off x="5852992" y="1668561"/>
            <a:ext cx="282105" cy="34519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4" name="Freeform 75"/>
          <p:cNvSpPr>
            <a:spLocks noEditPoints="1"/>
          </p:cNvSpPr>
          <p:nvPr/>
        </p:nvSpPr>
        <p:spPr bwMode="auto">
          <a:xfrm>
            <a:off x="6395777" y="2031606"/>
            <a:ext cx="427323" cy="42851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5" name="Freeform 76"/>
          <p:cNvSpPr>
            <a:spLocks noEditPoints="1"/>
          </p:cNvSpPr>
          <p:nvPr/>
        </p:nvSpPr>
        <p:spPr bwMode="auto">
          <a:xfrm>
            <a:off x="5969643" y="2583913"/>
            <a:ext cx="482078" cy="365427"/>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6" name="Freeform 77"/>
          <p:cNvSpPr>
            <a:spLocks/>
          </p:cNvSpPr>
          <p:nvPr/>
        </p:nvSpPr>
        <p:spPr bwMode="auto">
          <a:xfrm>
            <a:off x="6180330" y="2048271"/>
            <a:ext cx="160693" cy="120222"/>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7" name="Freeform 78"/>
          <p:cNvSpPr>
            <a:spLocks/>
          </p:cNvSpPr>
          <p:nvPr/>
        </p:nvSpPr>
        <p:spPr bwMode="auto">
          <a:xfrm>
            <a:off x="6251748" y="2017323"/>
            <a:ext cx="44042" cy="547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8" name="Freeform 79"/>
          <p:cNvSpPr>
            <a:spLocks noEditPoints="1"/>
          </p:cNvSpPr>
          <p:nvPr/>
        </p:nvSpPr>
        <p:spPr bwMode="auto">
          <a:xfrm>
            <a:off x="6001782" y="3019568"/>
            <a:ext cx="169025" cy="234492"/>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9" name="Freeform 80"/>
          <p:cNvSpPr>
            <a:spLocks noEditPoints="1"/>
          </p:cNvSpPr>
          <p:nvPr/>
        </p:nvSpPr>
        <p:spPr bwMode="auto">
          <a:xfrm>
            <a:off x="7300416" y="1817350"/>
            <a:ext cx="211876" cy="23211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0" name="Freeform 81"/>
          <p:cNvSpPr>
            <a:spLocks noEditPoints="1"/>
          </p:cNvSpPr>
          <p:nvPr/>
        </p:nvSpPr>
        <p:spPr bwMode="auto">
          <a:xfrm>
            <a:off x="6241035" y="1505487"/>
            <a:ext cx="320195" cy="46065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1" name="Freeform 82"/>
          <p:cNvSpPr>
            <a:spLocks noEditPoints="1"/>
          </p:cNvSpPr>
          <p:nvPr/>
        </p:nvSpPr>
        <p:spPr bwMode="auto">
          <a:xfrm>
            <a:off x="6126765" y="1440020"/>
            <a:ext cx="184499" cy="163074"/>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2" name="Freeform 83"/>
          <p:cNvSpPr>
            <a:spLocks/>
          </p:cNvSpPr>
          <p:nvPr/>
        </p:nvSpPr>
        <p:spPr bwMode="auto">
          <a:xfrm>
            <a:off x="6074391" y="1537626"/>
            <a:ext cx="80941" cy="51184"/>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3" name="Freeform 84"/>
          <p:cNvSpPr>
            <a:spLocks/>
          </p:cNvSpPr>
          <p:nvPr/>
        </p:nvSpPr>
        <p:spPr bwMode="auto">
          <a:xfrm>
            <a:off x="6023208" y="1544768"/>
            <a:ext cx="109509" cy="6665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4" name="Freeform 85"/>
          <p:cNvSpPr>
            <a:spLocks noEditPoints="1"/>
          </p:cNvSpPr>
          <p:nvPr/>
        </p:nvSpPr>
        <p:spPr bwMode="auto">
          <a:xfrm>
            <a:off x="5960121" y="2413697"/>
            <a:ext cx="334479" cy="119032"/>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5" name="Freeform 86"/>
          <p:cNvSpPr>
            <a:spLocks/>
          </p:cNvSpPr>
          <p:nvPr/>
        </p:nvSpPr>
        <p:spPr bwMode="auto">
          <a:xfrm>
            <a:off x="7345648" y="2720799"/>
            <a:ext cx="184499" cy="23687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6" name="Freeform 87"/>
          <p:cNvSpPr>
            <a:spLocks/>
          </p:cNvSpPr>
          <p:nvPr/>
        </p:nvSpPr>
        <p:spPr bwMode="auto">
          <a:xfrm>
            <a:off x="7450396" y="2712467"/>
            <a:ext cx="89274" cy="6189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7" name="Freeform 88"/>
          <p:cNvSpPr>
            <a:spLocks/>
          </p:cNvSpPr>
          <p:nvPr/>
        </p:nvSpPr>
        <p:spPr bwMode="auto">
          <a:xfrm>
            <a:off x="7381357" y="2761270"/>
            <a:ext cx="122603" cy="17021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8" name="Freeform 89"/>
          <p:cNvSpPr>
            <a:spLocks noEditPoints="1"/>
          </p:cNvSpPr>
          <p:nvPr/>
        </p:nvSpPr>
        <p:spPr bwMode="auto">
          <a:xfrm>
            <a:off x="7095681" y="1792354"/>
            <a:ext cx="166644" cy="121412"/>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9" name="Freeform 90"/>
          <p:cNvSpPr>
            <a:spLocks/>
          </p:cNvSpPr>
          <p:nvPr/>
        </p:nvSpPr>
        <p:spPr bwMode="auto">
          <a:xfrm>
            <a:off x="5706584" y="2587484"/>
            <a:ext cx="154741" cy="199973"/>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0" name="Freeform 91"/>
          <p:cNvSpPr>
            <a:spLocks/>
          </p:cNvSpPr>
          <p:nvPr/>
        </p:nvSpPr>
        <p:spPr bwMode="auto">
          <a:xfrm>
            <a:off x="5697062" y="2580342"/>
            <a:ext cx="76180" cy="52374"/>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1" name="Freeform 92"/>
          <p:cNvSpPr>
            <a:spLocks/>
          </p:cNvSpPr>
          <p:nvPr/>
        </p:nvSpPr>
        <p:spPr bwMode="auto">
          <a:xfrm>
            <a:off x="5728010" y="2623193"/>
            <a:ext cx="104748" cy="14402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2" name="Freeform 93"/>
          <p:cNvSpPr>
            <a:spLocks noEditPoints="1"/>
          </p:cNvSpPr>
          <p:nvPr/>
        </p:nvSpPr>
        <p:spPr bwMode="auto">
          <a:xfrm>
            <a:off x="6726684" y="3825412"/>
            <a:ext cx="164263" cy="179738"/>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3" name="Freeform 94"/>
          <p:cNvSpPr>
            <a:spLocks/>
          </p:cNvSpPr>
          <p:nvPr/>
        </p:nvSpPr>
        <p:spPr bwMode="auto">
          <a:xfrm>
            <a:off x="6527901" y="2641048"/>
            <a:ext cx="47613" cy="45232"/>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4" name="Freeform 95"/>
          <p:cNvSpPr>
            <a:spLocks/>
          </p:cNvSpPr>
          <p:nvPr/>
        </p:nvSpPr>
        <p:spPr bwMode="auto">
          <a:xfrm>
            <a:off x="6517188" y="2504162"/>
            <a:ext cx="44042" cy="147599"/>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5" name="Freeform 96"/>
          <p:cNvSpPr>
            <a:spLocks/>
          </p:cNvSpPr>
          <p:nvPr/>
        </p:nvSpPr>
        <p:spPr bwMode="auto">
          <a:xfrm>
            <a:off x="6548137" y="2527968"/>
            <a:ext cx="95225" cy="127364"/>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6" name="Freeform 97"/>
          <p:cNvSpPr>
            <a:spLocks/>
          </p:cNvSpPr>
          <p:nvPr/>
        </p:nvSpPr>
        <p:spPr bwMode="auto">
          <a:xfrm>
            <a:off x="6539805" y="2675567"/>
            <a:ext cx="11903" cy="23806"/>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7" name="Freeform 98"/>
          <p:cNvSpPr>
            <a:spLocks noEditPoints="1"/>
          </p:cNvSpPr>
          <p:nvPr/>
        </p:nvSpPr>
        <p:spPr bwMode="auto">
          <a:xfrm>
            <a:off x="6501715" y="1469778"/>
            <a:ext cx="165454" cy="17735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1D69A3"/>
          </a:solidFill>
          <a:ln>
            <a:noFill/>
          </a:ln>
        </p:spPr>
        <p:txBody>
          <a:bodyPr vert="horz" wrap="square" lIns="68562" tIns="34281" rIns="68562" bIns="34281" numCol="1" anchor="t" anchorCtr="0" compatLnSpc="1">
            <a:prstTxWarp prst="textNoShape">
              <a:avLst/>
            </a:prstTxWarp>
          </a:bodyPr>
          <a:lstStyle/>
          <a:p>
            <a:endParaRPr lang="id-ID" sz="1012"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8" name="燕尾形 107"/>
          <p:cNvSpPr/>
          <p:nvPr/>
        </p:nvSpPr>
        <p:spPr>
          <a:xfrm rot="5400000">
            <a:off x="1950555" y="1837622"/>
            <a:ext cx="269960" cy="431936"/>
          </a:xfrm>
          <a:prstGeom prst="chevron">
            <a:avLst/>
          </a:prstGeom>
          <a:solidFill>
            <a:srgbClr val="F8D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09" name="直接连接符 108"/>
          <p:cNvCxnSpPr/>
          <p:nvPr/>
        </p:nvCxnSpPr>
        <p:spPr>
          <a:xfrm>
            <a:off x="2085535" y="2269557"/>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2338218" y="1447670"/>
            <a:ext cx="1691759" cy="323141"/>
          </a:xfrm>
          <a:prstGeom prst="rect">
            <a:avLst/>
          </a:prstGeom>
        </p:spPr>
        <p:txBody>
          <a:bodyPr wrap="none" lIns="68555" tIns="34278" rIns="68555" bIns="34278">
            <a:spAutoFit/>
          </a:bodyPr>
          <a:lstStyle/>
          <a:p>
            <a:r>
              <a:rPr lang="en-US" altLang="zh-CN" sz="1650" b="1"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LFileSystemPath</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1" name="矩形 47"/>
          <p:cNvSpPr>
            <a:spLocks noChangeArrowheads="1"/>
          </p:cNvSpPr>
          <p:nvPr/>
        </p:nvSpPr>
        <p:spPr bwMode="auto">
          <a:xfrm>
            <a:off x="2330499" y="1869883"/>
            <a:ext cx="2483629" cy="2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latin typeface="印品黑体" panose="00000500000000000000" pitchFamily="2" charset="-122"/>
                <a:ea typeface="印品黑体" panose="00000500000000000000" pitchFamily="2" charset="-122"/>
              </a:rPr>
              <a:t>存储合理规范化后的路径的结构</a:t>
            </a:r>
            <a:endParaRPr lang="zh-CN" altLang="en-US" sz="1050" dirty="0">
              <a:solidFill>
                <a:srgbClr val="333333"/>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2" name="燕尾形 111"/>
          <p:cNvSpPr/>
          <p:nvPr/>
        </p:nvSpPr>
        <p:spPr>
          <a:xfrm rot="5400000">
            <a:off x="1950555" y="2863469"/>
            <a:ext cx="269960" cy="431936"/>
          </a:xfrm>
          <a:prstGeom prst="chevron">
            <a:avLst/>
          </a:prstGeom>
          <a:solidFill>
            <a:srgbClr val="F57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13" name="直接连接符 112"/>
          <p:cNvCxnSpPr/>
          <p:nvPr/>
        </p:nvCxnSpPr>
        <p:spPr>
          <a:xfrm>
            <a:off x="2085535" y="3295404"/>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2338218" y="2473517"/>
            <a:ext cx="1797558" cy="323141"/>
          </a:xfrm>
          <a:prstGeom prst="rect">
            <a:avLst/>
          </a:prstGeom>
        </p:spPr>
        <p:txBody>
          <a:bodyPr wrap="none" lIns="68555" tIns="34278" rIns="68555" bIns="34278">
            <a:spAutoFit/>
          </a:bodyPr>
          <a:lstStyle/>
          <a:p>
            <a:r>
              <a:rPr lang="en-US" altLang="zh-CN" sz="1650" b="1"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5" name="矩形 47"/>
          <p:cNvSpPr>
            <a:spLocks noChangeArrowheads="1"/>
          </p:cNvSpPr>
          <p:nvPr/>
        </p:nvSpPr>
        <p:spPr bwMode="auto">
          <a:xfrm>
            <a:off x="2328499" y="2784489"/>
            <a:ext cx="2659134" cy="44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内部存储一个路径结构</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en-US" altLang="zh-CN" sz="1050" dirty="0" err="1">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，真正与系统 </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API </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打交道</a:t>
            </a:r>
          </a:p>
        </p:txBody>
      </p:sp>
      <p:sp>
        <p:nvSpPr>
          <p:cNvPr id="116" name="燕尾形 115"/>
          <p:cNvSpPr/>
          <p:nvPr/>
        </p:nvSpPr>
        <p:spPr>
          <a:xfrm rot="5400000">
            <a:off x="1950555" y="3943307"/>
            <a:ext cx="269960" cy="431936"/>
          </a:xfrm>
          <a:prstGeom prst="chevron">
            <a:avLst/>
          </a:pr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117" name="直接连接符 116"/>
          <p:cNvCxnSpPr/>
          <p:nvPr/>
        </p:nvCxnSpPr>
        <p:spPr>
          <a:xfrm>
            <a:off x="2085535" y="4375243"/>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2338218" y="3553356"/>
            <a:ext cx="1794351"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兼容 </a:t>
            </a:r>
            <a:r>
              <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Qt </a:t>
            </a:r>
            <a:r>
              <a:rPr lang="zh-CN" altLang="en-US"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用户习惯</a:t>
            </a:r>
            <a:endParaRPr lang="en-US" altLang="zh-CN" sz="1650" b="1"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9" name="矩形 47"/>
          <p:cNvSpPr>
            <a:spLocks noChangeArrowheads="1"/>
          </p:cNvSpPr>
          <p:nvPr/>
        </p:nvSpPr>
        <p:spPr bwMode="auto">
          <a:xfrm>
            <a:off x="2328499" y="3864328"/>
            <a:ext cx="2562189" cy="44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050" dirty="0" err="1">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en-US" altLang="zh-CN"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作为 </a:t>
            </a: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LFileSystemPath</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的别名</a:t>
            </a:r>
            <a:endPar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nSpc>
                <a:spcPct val="120000"/>
              </a:lnSpc>
              <a:spcBef>
                <a:spcPct val="0"/>
              </a:spcBef>
              <a:buNone/>
            </a:pP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作为 </a:t>
            </a:r>
            <a:r>
              <a:rPr lang="en-US" altLang="zh-CN" sz="1050" dirty="0" err="1">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LFileSystemEntry</a:t>
            </a:r>
            <a:r>
              <a:rPr lang="en-US" altLang="zh-CN"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的别名</a:t>
            </a:r>
            <a:r>
              <a:rPr lang="zh-CN" altLang="en-US" sz="1050" dirty="0">
                <a:solidFill>
                  <a:srgbClr val="333333"/>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p>
        </p:txBody>
      </p:sp>
      <p:sp>
        <p:nvSpPr>
          <p:cNvPr id="3" name="Rectangle 39">
            <a:extLst>
              <a:ext uri="{FF2B5EF4-FFF2-40B4-BE49-F238E27FC236}">
                <a16:creationId xmlns:a16="http://schemas.microsoft.com/office/drawing/2014/main" id="{F7BC8DF5-44C1-7FE7-F9FF-63B036598C0F}"/>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设计架构</a:t>
            </a:r>
          </a:p>
        </p:txBody>
      </p:sp>
    </p:spTree>
    <p:extLst>
      <p:ext uri="{BB962C8B-B14F-4D97-AF65-F5344CB8AC3E}">
        <p14:creationId xmlns:p14="http://schemas.microsoft.com/office/powerpoint/2010/main" val="386132314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3"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1+#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par>
                                <p:cTn id="62" presetID="2" presetClass="entr" presetSubtype="6"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1+#ppt_w/2"/>
                                          </p:val>
                                        </p:tav>
                                        <p:tav tm="100000">
                                          <p:val>
                                            <p:strVal val="#ppt_x"/>
                                          </p:val>
                                        </p:tav>
                                      </p:tavLst>
                                    </p:anim>
                                    <p:anim calcmode="lin" valueType="num">
                                      <p:cBhvr additive="base">
                                        <p:cTn id="65" dur="500" fill="hold"/>
                                        <p:tgtEl>
                                          <p:spTgt spid="20"/>
                                        </p:tgtEl>
                                        <p:attrNameLst>
                                          <p:attrName>ppt_y</p:attrName>
                                        </p:attrNameLst>
                                      </p:cBhvr>
                                      <p:tavLst>
                                        <p:tav tm="0">
                                          <p:val>
                                            <p:strVal val="1+#ppt_h/2"/>
                                          </p:val>
                                        </p:tav>
                                        <p:tav tm="100000">
                                          <p:val>
                                            <p:strVal val="#ppt_y"/>
                                          </p:val>
                                        </p:tav>
                                      </p:tavLst>
                                    </p:anim>
                                  </p:childTnLst>
                                </p:cTn>
                              </p:par>
                              <p:par>
                                <p:cTn id="66" presetID="2" presetClass="entr" presetSubtype="6"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1+#ppt_w/2"/>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additive="base">
                                        <p:cTn id="84" dur="500" fill="hold"/>
                                        <p:tgtEl>
                                          <p:spTgt spid="31"/>
                                        </p:tgtEl>
                                        <p:attrNameLst>
                                          <p:attrName>ppt_x</p:attrName>
                                        </p:attrNameLst>
                                      </p:cBhvr>
                                      <p:tavLst>
                                        <p:tav tm="0">
                                          <p:val>
                                            <p:strVal val="#ppt_x"/>
                                          </p:val>
                                        </p:tav>
                                        <p:tav tm="100000">
                                          <p:val>
                                            <p:strVal val="#ppt_x"/>
                                          </p:val>
                                        </p:tav>
                                      </p:tavLst>
                                    </p:anim>
                                    <p:anim calcmode="lin" valueType="num">
                                      <p:cBhvr additive="base">
                                        <p:cTn id="85" dur="500" fill="hold"/>
                                        <p:tgtEl>
                                          <p:spTgt spid="3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additive="base">
                                        <p:cTn id="88" dur="500" fill="hold"/>
                                        <p:tgtEl>
                                          <p:spTgt spid="32"/>
                                        </p:tgtEl>
                                        <p:attrNameLst>
                                          <p:attrName>ppt_x</p:attrName>
                                        </p:attrNameLst>
                                      </p:cBhvr>
                                      <p:tavLst>
                                        <p:tav tm="0">
                                          <p:val>
                                            <p:strVal val="#ppt_x"/>
                                          </p:val>
                                        </p:tav>
                                        <p:tav tm="100000">
                                          <p:val>
                                            <p:strVal val="#ppt_x"/>
                                          </p:val>
                                        </p:tav>
                                      </p:tavLst>
                                    </p:anim>
                                    <p:anim calcmode="lin" valueType="num">
                                      <p:cBhvr additive="base">
                                        <p:cTn id="89" dur="500" fill="hold"/>
                                        <p:tgtEl>
                                          <p:spTgt spid="3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ppt_x"/>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additive="base">
                                        <p:cTn id="96" dur="500" fill="hold"/>
                                        <p:tgtEl>
                                          <p:spTgt spid="34"/>
                                        </p:tgtEl>
                                        <p:attrNameLst>
                                          <p:attrName>ppt_x</p:attrName>
                                        </p:attrNameLst>
                                      </p:cBhvr>
                                      <p:tavLst>
                                        <p:tav tm="0">
                                          <p:val>
                                            <p:strVal val="#ppt_x"/>
                                          </p:val>
                                        </p:tav>
                                        <p:tav tm="100000">
                                          <p:val>
                                            <p:strVal val="#ppt_x"/>
                                          </p:val>
                                        </p:tav>
                                      </p:tavLst>
                                    </p:anim>
                                    <p:anim calcmode="lin" valueType="num">
                                      <p:cBhvr additive="base">
                                        <p:cTn id="97" dur="500" fill="hold"/>
                                        <p:tgtEl>
                                          <p:spTgt spid="34"/>
                                        </p:tgtEl>
                                        <p:attrNameLst>
                                          <p:attrName>ppt_y</p:attrName>
                                        </p:attrNameLst>
                                      </p:cBhvr>
                                      <p:tavLst>
                                        <p:tav tm="0">
                                          <p:val>
                                            <p:strVal val="1+#ppt_h/2"/>
                                          </p:val>
                                        </p:tav>
                                        <p:tav tm="100000">
                                          <p:val>
                                            <p:strVal val="#ppt_y"/>
                                          </p:val>
                                        </p:tav>
                                      </p:tavLst>
                                    </p:anim>
                                  </p:childTnLst>
                                </p:cTn>
                              </p:par>
                              <p:par>
                                <p:cTn id="98" presetID="2" presetClass="entr" presetSubtype="1"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 calcmode="lin" valueType="num">
                                      <p:cBhvr additive="base">
                                        <p:cTn id="100" dur="500" fill="hold"/>
                                        <p:tgtEl>
                                          <p:spTgt spid="35"/>
                                        </p:tgtEl>
                                        <p:attrNameLst>
                                          <p:attrName>ppt_x</p:attrName>
                                        </p:attrNameLst>
                                      </p:cBhvr>
                                      <p:tavLst>
                                        <p:tav tm="0">
                                          <p:val>
                                            <p:strVal val="#ppt_x"/>
                                          </p:val>
                                        </p:tav>
                                        <p:tav tm="100000">
                                          <p:val>
                                            <p:strVal val="#ppt_x"/>
                                          </p:val>
                                        </p:tav>
                                      </p:tavLst>
                                    </p:anim>
                                    <p:anim calcmode="lin" valueType="num">
                                      <p:cBhvr additive="base">
                                        <p:cTn id="101" dur="500" fill="hold"/>
                                        <p:tgtEl>
                                          <p:spTgt spid="35"/>
                                        </p:tgtEl>
                                        <p:attrNameLst>
                                          <p:attrName>ppt_y</p:attrName>
                                        </p:attrNameLst>
                                      </p:cBhvr>
                                      <p:tavLst>
                                        <p:tav tm="0">
                                          <p:val>
                                            <p:strVal val="0-#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additive="base">
                                        <p:cTn id="104" dur="500" fill="hold"/>
                                        <p:tgtEl>
                                          <p:spTgt spid="36"/>
                                        </p:tgtEl>
                                        <p:attrNameLst>
                                          <p:attrName>ppt_x</p:attrName>
                                        </p:attrNameLst>
                                      </p:cBhvr>
                                      <p:tavLst>
                                        <p:tav tm="0">
                                          <p:val>
                                            <p:strVal val="#ppt_x"/>
                                          </p:val>
                                        </p:tav>
                                        <p:tav tm="100000">
                                          <p:val>
                                            <p:strVal val="#ppt_x"/>
                                          </p:val>
                                        </p:tav>
                                      </p:tavLst>
                                    </p:anim>
                                    <p:anim calcmode="lin" valueType="num">
                                      <p:cBhvr additive="base">
                                        <p:cTn id="105" dur="500" fill="hold"/>
                                        <p:tgtEl>
                                          <p:spTgt spid="36"/>
                                        </p:tgtEl>
                                        <p:attrNameLst>
                                          <p:attrName>ppt_y</p:attrName>
                                        </p:attrNameLst>
                                      </p:cBhvr>
                                      <p:tavLst>
                                        <p:tav tm="0">
                                          <p:val>
                                            <p:strVal val="1+#ppt_h/2"/>
                                          </p:val>
                                        </p:tav>
                                        <p:tav tm="100000">
                                          <p:val>
                                            <p:strVal val="#ppt_y"/>
                                          </p:val>
                                        </p:tav>
                                      </p:tavLst>
                                    </p:anim>
                                  </p:childTnLst>
                                </p:cTn>
                              </p:par>
                              <p:par>
                                <p:cTn id="106" presetID="2" presetClass="entr" presetSubtype="9"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 calcmode="lin" valueType="num">
                                      <p:cBhvr additive="base">
                                        <p:cTn id="108" dur="500" fill="hold"/>
                                        <p:tgtEl>
                                          <p:spTgt spid="37"/>
                                        </p:tgtEl>
                                        <p:attrNameLst>
                                          <p:attrName>ppt_x</p:attrName>
                                        </p:attrNameLst>
                                      </p:cBhvr>
                                      <p:tavLst>
                                        <p:tav tm="0">
                                          <p:val>
                                            <p:strVal val="0-#ppt_w/2"/>
                                          </p:val>
                                        </p:tav>
                                        <p:tav tm="100000">
                                          <p:val>
                                            <p:strVal val="#ppt_x"/>
                                          </p:val>
                                        </p:tav>
                                      </p:tavLst>
                                    </p:anim>
                                    <p:anim calcmode="lin" valueType="num">
                                      <p:cBhvr additive="base">
                                        <p:cTn id="109" dur="500" fill="hold"/>
                                        <p:tgtEl>
                                          <p:spTgt spid="37"/>
                                        </p:tgtEl>
                                        <p:attrNameLst>
                                          <p:attrName>ppt_y</p:attrName>
                                        </p:attrNameLst>
                                      </p:cBhvr>
                                      <p:tavLst>
                                        <p:tav tm="0">
                                          <p:val>
                                            <p:strVal val="0-#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38"/>
                                        </p:tgtEl>
                                        <p:attrNameLst>
                                          <p:attrName>style.visibility</p:attrName>
                                        </p:attrNameLst>
                                      </p:cBhvr>
                                      <p:to>
                                        <p:strVal val="visible"/>
                                      </p:to>
                                    </p:set>
                                    <p:anim calcmode="lin" valueType="num">
                                      <p:cBhvr additive="base">
                                        <p:cTn id="112" dur="500" fill="hold"/>
                                        <p:tgtEl>
                                          <p:spTgt spid="38"/>
                                        </p:tgtEl>
                                        <p:attrNameLst>
                                          <p:attrName>ppt_x</p:attrName>
                                        </p:attrNameLst>
                                      </p:cBhvr>
                                      <p:tavLst>
                                        <p:tav tm="0">
                                          <p:val>
                                            <p:strVal val="#ppt_x"/>
                                          </p:val>
                                        </p:tav>
                                        <p:tav tm="100000">
                                          <p:val>
                                            <p:strVal val="#ppt_x"/>
                                          </p:val>
                                        </p:tav>
                                      </p:tavLst>
                                    </p:anim>
                                    <p:anim calcmode="lin" valueType="num">
                                      <p:cBhvr additive="base">
                                        <p:cTn id="113" dur="500" fill="hold"/>
                                        <p:tgtEl>
                                          <p:spTgt spid="38"/>
                                        </p:tgtEl>
                                        <p:attrNameLst>
                                          <p:attrName>ppt_y</p:attrName>
                                        </p:attrNameLst>
                                      </p:cBhvr>
                                      <p:tavLst>
                                        <p:tav tm="0">
                                          <p:val>
                                            <p:strVal val="1+#ppt_h/2"/>
                                          </p:val>
                                        </p:tav>
                                        <p:tav tm="100000">
                                          <p:val>
                                            <p:strVal val="#ppt_y"/>
                                          </p:val>
                                        </p:tav>
                                      </p:tavLst>
                                    </p:anim>
                                  </p:childTnLst>
                                </p:cTn>
                              </p:par>
                              <p:par>
                                <p:cTn id="114" presetID="2" presetClass="entr" presetSubtype="9"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0-#ppt_w/2"/>
                                          </p:val>
                                        </p:tav>
                                        <p:tav tm="100000">
                                          <p:val>
                                            <p:strVal val="#ppt_x"/>
                                          </p:val>
                                        </p:tav>
                                      </p:tavLst>
                                    </p:anim>
                                    <p:anim calcmode="lin" valueType="num">
                                      <p:cBhvr additive="base">
                                        <p:cTn id="117" dur="500" fill="hold"/>
                                        <p:tgtEl>
                                          <p:spTgt spid="39"/>
                                        </p:tgtEl>
                                        <p:attrNameLst>
                                          <p:attrName>ppt_y</p:attrName>
                                        </p:attrNameLst>
                                      </p:cBhvr>
                                      <p:tavLst>
                                        <p:tav tm="0">
                                          <p:val>
                                            <p:strVal val="0-#ppt_h/2"/>
                                          </p:val>
                                        </p:tav>
                                        <p:tav tm="100000">
                                          <p:val>
                                            <p:strVal val="#ppt_y"/>
                                          </p:val>
                                        </p:tav>
                                      </p:tavLst>
                                    </p:anim>
                                  </p:childTnLst>
                                </p:cTn>
                              </p:par>
                              <p:par>
                                <p:cTn id="118" presetID="2" presetClass="entr" presetSubtype="12" fill="hold" nodeType="withEffect">
                                  <p:stCondLst>
                                    <p:cond delay="0"/>
                                  </p:stCondLst>
                                  <p:childTnLst>
                                    <p:set>
                                      <p:cBhvr>
                                        <p:cTn id="119" dur="1" fill="hold">
                                          <p:stCondLst>
                                            <p:cond delay="0"/>
                                          </p:stCondLst>
                                        </p:cTn>
                                        <p:tgtEl>
                                          <p:spTgt spid="40"/>
                                        </p:tgtEl>
                                        <p:attrNameLst>
                                          <p:attrName>style.visibility</p:attrName>
                                        </p:attrNameLst>
                                      </p:cBhvr>
                                      <p:to>
                                        <p:strVal val="visible"/>
                                      </p:to>
                                    </p:set>
                                    <p:anim calcmode="lin" valueType="num">
                                      <p:cBhvr additive="base">
                                        <p:cTn id="120" dur="500" fill="hold"/>
                                        <p:tgtEl>
                                          <p:spTgt spid="40"/>
                                        </p:tgtEl>
                                        <p:attrNameLst>
                                          <p:attrName>ppt_x</p:attrName>
                                        </p:attrNameLst>
                                      </p:cBhvr>
                                      <p:tavLst>
                                        <p:tav tm="0">
                                          <p:val>
                                            <p:strVal val="0-#ppt_w/2"/>
                                          </p:val>
                                        </p:tav>
                                        <p:tav tm="100000">
                                          <p:val>
                                            <p:strVal val="#ppt_x"/>
                                          </p:val>
                                        </p:tav>
                                      </p:tavLst>
                                    </p:anim>
                                    <p:anim calcmode="lin" valueType="num">
                                      <p:cBhvr additive="base">
                                        <p:cTn id="121" dur="500" fill="hold"/>
                                        <p:tgtEl>
                                          <p:spTgt spid="40"/>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49"/>
                                        </p:tgtEl>
                                        <p:attrNameLst>
                                          <p:attrName>style.visibility</p:attrName>
                                        </p:attrNameLst>
                                      </p:cBhvr>
                                      <p:to>
                                        <p:strVal val="visible"/>
                                      </p:to>
                                    </p:set>
                                    <p:anim calcmode="lin" valueType="num">
                                      <p:cBhvr additive="base">
                                        <p:cTn id="124" dur="500" fill="hold"/>
                                        <p:tgtEl>
                                          <p:spTgt spid="49"/>
                                        </p:tgtEl>
                                        <p:attrNameLst>
                                          <p:attrName>ppt_x</p:attrName>
                                        </p:attrNameLst>
                                      </p:cBhvr>
                                      <p:tavLst>
                                        <p:tav tm="0">
                                          <p:val>
                                            <p:strVal val="#ppt_x"/>
                                          </p:val>
                                        </p:tav>
                                        <p:tav tm="100000">
                                          <p:val>
                                            <p:strVal val="#ppt_x"/>
                                          </p:val>
                                        </p:tav>
                                      </p:tavLst>
                                    </p:anim>
                                    <p:anim calcmode="lin" valueType="num">
                                      <p:cBhvr additive="base">
                                        <p:cTn id="125" dur="500" fill="hold"/>
                                        <p:tgtEl>
                                          <p:spTgt spid="4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50"/>
                                        </p:tgtEl>
                                        <p:attrNameLst>
                                          <p:attrName>style.visibility</p:attrName>
                                        </p:attrNameLst>
                                      </p:cBhvr>
                                      <p:to>
                                        <p:strVal val="visible"/>
                                      </p:to>
                                    </p:set>
                                    <p:anim calcmode="lin" valueType="num">
                                      <p:cBhvr additive="base">
                                        <p:cTn id="128" dur="500" fill="hold"/>
                                        <p:tgtEl>
                                          <p:spTgt spid="50"/>
                                        </p:tgtEl>
                                        <p:attrNameLst>
                                          <p:attrName>ppt_x</p:attrName>
                                        </p:attrNameLst>
                                      </p:cBhvr>
                                      <p:tavLst>
                                        <p:tav tm="0">
                                          <p:val>
                                            <p:strVal val="#ppt_x"/>
                                          </p:val>
                                        </p:tav>
                                        <p:tav tm="100000">
                                          <p:val>
                                            <p:strVal val="#ppt_x"/>
                                          </p:val>
                                        </p:tav>
                                      </p:tavLst>
                                    </p:anim>
                                    <p:anim calcmode="lin" valueType="num">
                                      <p:cBhvr additive="base">
                                        <p:cTn id="129" dur="500" fill="hold"/>
                                        <p:tgtEl>
                                          <p:spTgt spid="50"/>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 calcmode="lin" valueType="num">
                                      <p:cBhvr additive="base">
                                        <p:cTn id="132" dur="500" fill="hold"/>
                                        <p:tgtEl>
                                          <p:spTgt spid="51"/>
                                        </p:tgtEl>
                                        <p:attrNameLst>
                                          <p:attrName>ppt_x</p:attrName>
                                        </p:attrNameLst>
                                      </p:cBhvr>
                                      <p:tavLst>
                                        <p:tav tm="0">
                                          <p:val>
                                            <p:strVal val="#ppt_x"/>
                                          </p:val>
                                        </p:tav>
                                        <p:tav tm="100000">
                                          <p:val>
                                            <p:strVal val="#ppt_x"/>
                                          </p:val>
                                        </p:tav>
                                      </p:tavLst>
                                    </p:anim>
                                    <p:anim calcmode="lin" valueType="num">
                                      <p:cBhvr additive="base">
                                        <p:cTn id="133" dur="500" fill="hold"/>
                                        <p:tgtEl>
                                          <p:spTgt spid="51"/>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0"/>
                                  </p:stCondLst>
                                  <p:childTnLst>
                                    <p:set>
                                      <p:cBhvr>
                                        <p:cTn id="135" dur="1" fill="hold">
                                          <p:stCondLst>
                                            <p:cond delay="0"/>
                                          </p:stCondLst>
                                        </p:cTn>
                                        <p:tgtEl>
                                          <p:spTgt spid="52"/>
                                        </p:tgtEl>
                                        <p:attrNameLst>
                                          <p:attrName>style.visibility</p:attrName>
                                        </p:attrNameLst>
                                      </p:cBhvr>
                                      <p:to>
                                        <p:strVal val="visible"/>
                                      </p:to>
                                    </p:set>
                                    <p:anim calcmode="lin" valueType="num">
                                      <p:cBhvr additive="base">
                                        <p:cTn id="136" dur="500" fill="hold"/>
                                        <p:tgtEl>
                                          <p:spTgt spid="52"/>
                                        </p:tgtEl>
                                        <p:attrNameLst>
                                          <p:attrName>ppt_x</p:attrName>
                                        </p:attrNameLst>
                                      </p:cBhvr>
                                      <p:tavLst>
                                        <p:tav tm="0">
                                          <p:val>
                                            <p:strVal val="0-#ppt_w/2"/>
                                          </p:val>
                                        </p:tav>
                                        <p:tav tm="100000">
                                          <p:val>
                                            <p:strVal val="#ppt_x"/>
                                          </p:val>
                                        </p:tav>
                                      </p:tavLst>
                                    </p:anim>
                                    <p:anim calcmode="lin" valueType="num">
                                      <p:cBhvr additive="base">
                                        <p:cTn id="137" dur="500" fill="hold"/>
                                        <p:tgtEl>
                                          <p:spTgt spid="52"/>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53"/>
                                        </p:tgtEl>
                                        <p:attrNameLst>
                                          <p:attrName>style.visibility</p:attrName>
                                        </p:attrNameLst>
                                      </p:cBhvr>
                                      <p:to>
                                        <p:strVal val="visible"/>
                                      </p:to>
                                    </p:set>
                                    <p:anim calcmode="lin" valueType="num">
                                      <p:cBhvr additive="base">
                                        <p:cTn id="140" dur="500" fill="hold"/>
                                        <p:tgtEl>
                                          <p:spTgt spid="53"/>
                                        </p:tgtEl>
                                        <p:attrNameLst>
                                          <p:attrName>ppt_x</p:attrName>
                                        </p:attrNameLst>
                                      </p:cBhvr>
                                      <p:tavLst>
                                        <p:tav tm="0">
                                          <p:val>
                                            <p:strVal val="#ppt_x"/>
                                          </p:val>
                                        </p:tav>
                                        <p:tav tm="100000">
                                          <p:val>
                                            <p:strVal val="#ppt_x"/>
                                          </p:val>
                                        </p:tav>
                                      </p:tavLst>
                                    </p:anim>
                                    <p:anim calcmode="lin" valueType="num">
                                      <p:cBhvr additive="base">
                                        <p:cTn id="141" dur="500" fill="hold"/>
                                        <p:tgtEl>
                                          <p:spTgt spid="53"/>
                                        </p:tgtEl>
                                        <p:attrNameLst>
                                          <p:attrName>ppt_y</p:attrName>
                                        </p:attrNameLst>
                                      </p:cBhvr>
                                      <p:tavLst>
                                        <p:tav tm="0">
                                          <p:val>
                                            <p:strVal val="1+#ppt_h/2"/>
                                          </p:val>
                                        </p:tav>
                                        <p:tav tm="100000">
                                          <p:val>
                                            <p:strVal val="#ppt_y"/>
                                          </p:val>
                                        </p:tav>
                                      </p:tavLst>
                                    </p:anim>
                                  </p:childTnLst>
                                </p:cTn>
                              </p:par>
                              <p:par>
                                <p:cTn id="142" presetID="2" presetClass="entr" presetSubtype="12" fill="hold" grpId="0" nodeType="withEffect">
                                  <p:stCondLst>
                                    <p:cond delay="0"/>
                                  </p:stCondLst>
                                  <p:childTnLst>
                                    <p:set>
                                      <p:cBhvr>
                                        <p:cTn id="143" dur="1" fill="hold">
                                          <p:stCondLst>
                                            <p:cond delay="0"/>
                                          </p:stCondLst>
                                        </p:cTn>
                                        <p:tgtEl>
                                          <p:spTgt spid="54"/>
                                        </p:tgtEl>
                                        <p:attrNameLst>
                                          <p:attrName>style.visibility</p:attrName>
                                        </p:attrNameLst>
                                      </p:cBhvr>
                                      <p:to>
                                        <p:strVal val="visible"/>
                                      </p:to>
                                    </p:set>
                                    <p:anim calcmode="lin" valueType="num">
                                      <p:cBhvr additive="base">
                                        <p:cTn id="144" dur="500" fill="hold"/>
                                        <p:tgtEl>
                                          <p:spTgt spid="54"/>
                                        </p:tgtEl>
                                        <p:attrNameLst>
                                          <p:attrName>ppt_x</p:attrName>
                                        </p:attrNameLst>
                                      </p:cBhvr>
                                      <p:tavLst>
                                        <p:tav tm="0">
                                          <p:val>
                                            <p:strVal val="0-#ppt_w/2"/>
                                          </p:val>
                                        </p:tav>
                                        <p:tav tm="100000">
                                          <p:val>
                                            <p:strVal val="#ppt_x"/>
                                          </p:val>
                                        </p:tav>
                                      </p:tavLst>
                                    </p:anim>
                                    <p:anim calcmode="lin" valueType="num">
                                      <p:cBhvr additive="base">
                                        <p:cTn id="145" dur="500" fill="hold"/>
                                        <p:tgtEl>
                                          <p:spTgt spid="54"/>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55"/>
                                        </p:tgtEl>
                                        <p:attrNameLst>
                                          <p:attrName>style.visibility</p:attrName>
                                        </p:attrNameLst>
                                      </p:cBhvr>
                                      <p:to>
                                        <p:strVal val="visible"/>
                                      </p:to>
                                    </p:set>
                                    <p:anim calcmode="lin" valueType="num">
                                      <p:cBhvr additive="base">
                                        <p:cTn id="148" dur="500" fill="hold"/>
                                        <p:tgtEl>
                                          <p:spTgt spid="55"/>
                                        </p:tgtEl>
                                        <p:attrNameLst>
                                          <p:attrName>ppt_x</p:attrName>
                                        </p:attrNameLst>
                                      </p:cBhvr>
                                      <p:tavLst>
                                        <p:tav tm="0">
                                          <p:val>
                                            <p:strVal val="#ppt_x"/>
                                          </p:val>
                                        </p:tav>
                                        <p:tav tm="100000">
                                          <p:val>
                                            <p:strVal val="#ppt_x"/>
                                          </p:val>
                                        </p:tav>
                                      </p:tavLst>
                                    </p:anim>
                                    <p:anim calcmode="lin" valueType="num">
                                      <p:cBhvr additive="base">
                                        <p:cTn id="149" dur="500" fill="hold"/>
                                        <p:tgtEl>
                                          <p:spTgt spid="55"/>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56"/>
                                        </p:tgtEl>
                                        <p:attrNameLst>
                                          <p:attrName>style.visibility</p:attrName>
                                        </p:attrNameLst>
                                      </p:cBhvr>
                                      <p:to>
                                        <p:strVal val="visible"/>
                                      </p:to>
                                    </p:set>
                                    <p:anim calcmode="lin" valueType="num">
                                      <p:cBhvr additive="base">
                                        <p:cTn id="152" dur="500" fill="hold"/>
                                        <p:tgtEl>
                                          <p:spTgt spid="56"/>
                                        </p:tgtEl>
                                        <p:attrNameLst>
                                          <p:attrName>ppt_x</p:attrName>
                                        </p:attrNameLst>
                                      </p:cBhvr>
                                      <p:tavLst>
                                        <p:tav tm="0">
                                          <p:val>
                                            <p:strVal val="#ppt_x"/>
                                          </p:val>
                                        </p:tav>
                                        <p:tav tm="100000">
                                          <p:val>
                                            <p:strVal val="#ppt_x"/>
                                          </p:val>
                                        </p:tav>
                                      </p:tavLst>
                                    </p:anim>
                                    <p:anim calcmode="lin" valueType="num">
                                      <p:cBhvr additive="base">
                                        <p:cTn id="153" dur="500" fill="hold"/>
                                        <p:tgtEl>
                                          <p:spTgt spid="56"/>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57"/>
                                        </p:tgtEl>
                                        <p:attrNameLst>
                                          <p:attrName>style.visibility</p:attrName>
                                        </p:attrNameLst>
                                      </p:cBhvr>
                                      <p:to>
                                        <p:strVal val="visible"/>
                                      </p:to>
                                    </p:set>
                                    <p:anim calcmode="lin" valueType="num">
                                      <p:cBhvr additive="base">
                                        <p:cTn id="156" dur="500" fill="hold"/>
                                        <p:tgtEl>
                                          <p:spTgt spid="57"/>
                                        </p:tgtEl>
                                        <p:attrNameLst>
                                          <p:attrName>ppt_x</p:attrName>
                                        </p:attrNameLst>
                                      </p:cBhvr>
                                      <p:tavLst>
                                        <p:tav tm="0">
                                          <p:val>
                                            <p:strVal val="#ppt_x"/>
                                          </p:val>
                                        </p:tav>
                                        <p:tav tm="100000">
                                          <p:val>
                                            <p:strVal val="#ppt_x"/>
                                          </p:val>
                                        </p:tav>
                                      </p:tavLst>
                                    </p:anim>
                                    <p:anim calcmode="lin" valueType="num">
                                      <p:cBhvr additive="base">
                                        <p:cTn id="157" dur="500" fill="hold"/>
                                        <p:tgtEl>
                                          <p:spTgt spid="57"/>
                                        </p:tgtEl>
                                        <p:attrNameLst>
                                          <p:attrName>ppt_y</p:attrName>
                                        </p:attrNameLst>
                                      </p:cBhvr>
                                      <p:tavLst>
                                        <p:tav tm="0">
                                          <p:val>
                                            <p:strVal val="1+#ppt_h/2"/>
                                          </p:val>
                                        </p:tav>
                                        <p:tav tm="100000">
                                          <p:val>
                                            <p:strVal val="#ppt_y"/>
                                          </p:val>
                                        </p:tav>
                                      </p:tavLst>
                                    </p:anim>
                                  </p:childTnLst>
                                </p:cTn>
                              </p:par>
                              <p:par>
                                <p:cTn id="158" presetID="2" presetClass="entr" presetSubtype="8" fill="hold" nodeType="withEffect">
                                  <p:stCondLst>
                                    <p:cond delay="0"/>
                                  </p:stCondLst>
                                  <p:childTnLst>
                                    <p:set>
                                      <p:cBhvr>
                                        <p:cTn id="159" dur="1" fill="hold">
                                          <p:stCondLst>
                                            <p:cond delay="0"/>
                                          </p:stCondLst>
                                        </p:cTn>
                                        <p:tgtEl>
                                          <p:spTgt spid="58"/>
                                        </p:tgtEl>
                                        <p:attrNameLst>
                                          <p:attrName>style.visibility</p:attrName>
                                        </p:attrNameLst>
                                      </p:cBhvr>
                                      <p:to>
                                        <p:strVal val="visible"/>
                                      </p:to>
                                    </p:set>
                                    <p:anim calcmode="lin" valueType="num">
                                      <p:cBhvr additive="base">
                                        <p:cTn id="160" dur="500" fill="hold"/>
                                        <p:tgtEl>
                                          <p:spTgt spid="58"/>
                                        </p:tgtEl>
                                        <p:attrNameLst>
                                          <p:attrName>ppt_x</p:attrName>
                                        </p:attrNameLst>
                                      </p:cBhvr>
                                      <p:tavLst>
                                        <p:tav tm="0">
                                          <p:val>
                                            <p:strVal val="0-#ppt_w/2"/>
                                          </p:val>
                                        </p:tav>
                                        <p:tav tm="100000">
                                          <p:val>
                                            <p:strVal val="#ppt_x"/>
                                          </p:val>
                                        </p:tav>
                                      </p:tavLst>
                                    </p:anim>
                                    <p:anim calcmode="lin" valueType="num">
                                      <p:cBhvr additive="base">
                                        <p:cTn id="161" dur="500" fill="hold"/>
                                        <p:tgtEl>
                                          <p:spTgt spid="58"/>
                                        </p:tgtEl>
                                        <p:attrNameLst>
                                          <p:attrName>ppt_y</p:attrName>
                                        </p:attrNameLst>
                                      </p:cBhvr>
                                      <p:tavLst>
                                        <p:tav tm="0">
                                          <p:val>
                                            <p:strVal val="#ppt_y"/>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61"/>
                                        </p:tgtEl>
                                        <p:attrNameLst>
                                          <p:attrName>style.visibility</p:attrName>
                                        </p:attrNameLst>
                                      </p:cBhvr>
                                      <p:to>
                                        <p:strVal val="visible"/>
                                      </p:to>
                                    </p:set>
                                    <p:anim calcmode="lin" valueType="num">
                                      <p:cBhvr additive="base">
                                        <p:cTn id="164" dur="500" fill="hold"/>
                                        <p:tgtEl>
                                          <p:spTgt spid="61"/>
                                        </p:tgtEl>
                                        <p:attrNameLst>
                                          <p:attrName>ppt_x</p:attrName>
                                        </p:attrNameLst>
                                      </p:cBhvr>
                                      <p:tavLst>
                                        <p:tav tm="0">
                                          <p:val>
                                            <p:strVal val="#ppt_x"/>
                                          </p:val>
                                        </p:tav>
                                        <p:tav tm="100000">
                                          <p:val>
                                            <p:strVal val="#ppt_x"/>
                                          </p:val>
                                        </p:tav>
                                      </p:tavLst>
                                    </p:anim>
                                    <p:anim calcmode="lin" valueType="num">
                                      <p:cBhvr additive="base">
                                        <p:cTn id="165" dur="500" fill="hold"/>
                                        <p:tgtEl>
                                          <p:spTgt spid="61"/>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62"/>
                                        </p:tgtEl>
                                        <p:attrNameLst>
                                          <p:attrName>style.visibility</p:attrName>
                                        </p:attrNameLst>
                                      </p:cBhvr>
                                      <p:to>
                                        <p:strVal val="visible"/>
                                      </p:to>
                                    </p:set>
                                    <p:anim calcmode="lin" valueType="num">
                                      <p:cBhvr additive="base">
                                        <p:cTn id="168" dur="500" fill="hold"/>
                                        <p:tgtEl>
                                          <p:spTgt spid="62"/>
                                        </p:tgtEl>
                                        <p:attrNameLst>
                                          <p:attrName>ppt_x</p:attrName>
                                        </p:attrNameLst>
                                      </p:cBhvr>
                                      <p:tavLst>
                                        <p:tav tm="0">
                                          <p:val>
                                            <p:strVal val="#ppt_x"/>
                                          </p:val>
                                        </p:tav>
                                        <p:tav tm="100000">
                                          <p:val>
                                            <p:strVal val="#ppt_x"/>
                                          </p:val>
                                        </p:tav>
                                      </p:tavLst>
                                    </p:anim>
                                    <p:anim calcmode="lin" valueType="num">
                                      <p:cBhvr additive="base">
                                        <p:cTn id="169" dur="500" fill="hold"/>
                                        <p:tgtEl>
                                          <p:spTgt spid="62"/>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63"/>
                                        </p:tgtEl>
                                        <p:attrNameLst>
                                          <p:attrName>style.visibility</p:attrName>
                                        </p:attrNameLst>
                                      </p:cBhvr>
                                      <p:to>
                                        <p:strVal val="visible"/>
                                      </p:to>
                                    </p:set>
                                    <p:anim calcmode="lin" valueType="num">
                                      <p:cBhvr additive="base">
                                        <p:cTn id="172" dur="500" fill="hold"/>
                                        <p:tgtEl>
                                          <p:spTgt spid="63"/>
                                        </p:tgtEl>
                                        <p:attrNameLst>
                                          <p:attrName>ppt_x</p:attrName>
                                        </p:attrNameLst>
                                      </p:cBhvr>
                                      <p:tavLst>
                                        <p:tav tm="0">
                                          <p:val>
                                            <p:strVal val="#ppt_x"/>
                                          </p:val>
                                        </p:tav>
                                        <p:tav tm="100000">
                                          <p:val>
                                            <p:strVal val="#ppt_x"/>
                                          </p:val>
                                        </p:tav>
                                      </p:tavLst>
                                    </p:anim>
                                    <p:anim calcmode="lin" valueType="num">
                                      <p:cBhvr additive="base">
                                        <p:cTn id="173" dur="500" fill="hold"/>
                                        <p:tgtEl>
                                          <p:spTgt spid="63"/>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64"/>
                                        </p:tgtEl>
                                        <p:attrNameLst>
                                          <p:attrName>style.visibility</p:attrName>
                                        </p:attrNameLst>
                                      </p:cBhvr>
                                      <p:to>
                                        <p:strVal val="visible"/>
                                      </p:to>
                                    </p:set>
                                    <p:anim calcmode="lin" valueType="num">
                                      <p:cBhvr additive="base">
                                        <p:cTn id="176" dur="500" fill="hold"/>
                                        <p:tgtEl>
                                          <p:spTgt spid="64"/>
                                        </p:tgtEl>
                                        <p:attrNameLst>
                                          <p:attrName>ppt_x</p:attrName>
                                        </p:attrNameLst>
                                      </p:cBhvr>
                                      <p:tavLst>
                                        <p:tav tm="0">
                                          <p:val>
                                            <p:strVal val="#ppt_x"/>
                                          </p:val>
                                        </p:tav>
                                        <p:tav tm="100000">
                                          <p:val>
                                            <p:strVal val="#ppt_x"/>
                                          </p:val>
                                        </p:tav>
                                      </p:tavLst>
                                    </p:anim>
                                    <p:anim calcmode="lin" valueType="num">
                                      <p:cBhvr additive="base">
                                        <p:cTn id="177" dur="500" fill="hold"/>
                                        <p:tgtEl>
                                          <p:spTgt spid="64"/>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65"/>
                                        </p:tgtEl>
                                        <p:attrNameLst>
                                          <p:attrName>style.visibility</p:attrName>
                                        </p:attrNameLst>
                                      </p:cBhvr>
                                      <p:to>
                                        <p:strVal val="visible"/>
                                      </p:to>
                                    </p:set>
                                    <p:anim calcmode="lin" valueType="num">
                                      <p:cBhvr additive="base">
                                        <p:cTn id="180" dur="500" fill="hold"/>
                                        <p:tgtEl>
                                          <p:spTgt spid="65"/>
                                        </p:tgtEl>
                                        <p:attrNameLst>
                                          <p:attrName>ppt_x</p:attrName>
                                        </p:attrNameLst>
                                      </p:cBhvr>
                                      <p:tavLst>
                                        <p:tav tm="0">
                                          <p:val>
                                            <p:strVal val="#ppt_x"/>
                                          </p:val>
                                        </p:tav>
                                        <p:tav tm="100000">
                                          <p:val>
                                            <p:strVal val="#ppt_x"/>
                                          </p:val>
                                        </p:tav>
                                      </p:tavLst>
                                    </p:anim>
                                    <p:anim calcmode="lin" valueType="num">
                                      <p:cBhvr additive="base">
                                        <p:cTn id="181" dur="500" fill="hold"/>
                                        <p:tgtEl>
                                          <p:spTgt spid="65"/>
                                        </p:tgtEl>
                                        <p:attrNameLst>
                                          <p:attrName>ppt_y</p:attrName>
                                        </p:attrNameLst>
                                      </p:cBhvr>
                                      <p:tavLst>
                                        <p:tav tm="0">
                                          <p:val>
                                            <p:strVal val="1+#ppt_h/2"/>
                                          </p:val>
                                        </p:tav>
                                        <p:tav tm="100000">
                                          <p:val>
                                            <p:strVal val="#ppt_y"/>
                                          </p:val>
                                        </p:tav>
                                      </p:tavLst>
                                    </p:anim>
                                  </p:childTnLst>
                                </p:cTn>
                              </p:par>
                              <p:par>
                                <p:cTn id="182" presetID="2" presetClass="entr" presetSubtype="8" fill="hold" grpId="0" nodeType="withEffect">
                                  <p:stCondLst>
                                    <p:cond delay="0"/>
                                  </p:stCondLst>
                                  <p:childTnLst>
                                    <p:set>
                                      <p:cBhvr>
                                        <p:cTn id="183" dur="1" fill="hold">
                                          <p:stCondLst>
                                            <p:cond delay="0"/>
                                          </p:stCondLst>
                                        </p:cTn>
                                        <p:tgtEl>
                                          <p:spTgt spid="66"/>
                                        </p:tgtEl>
                                        <p:attrNameLst>
                                          <p:attrName>style.visibility</p:attrName>
                                        </p:attrNameLst>
                                      </p:cBhvr>
                                      <p:to>
                                        <p:strVal val="visible"/>
                                      </p:to>
                                    </p:set>
                                    <p:anim calcmode="lin" valueType="num">
                                      <p:cBhvr additive="base">
                                        <p:cTn id="184" dur="500" fill="hold"/>
                                        <p:tgtEl>
                                          <p:spTgt spid="66"/>
                                        </p:tgtEl>
                                        <p:attrNameLst>
                                          <p:attrName>ppt_x</p:attrName>
                                        </p:attrNameLst>
                                      </p:cBhvr>
                                      <p:tavLst>
                                        <p:tav tm="0">
                                          <p:val>
                                            <p:strVal val="0-#ppt_w/2"/>
                                          </p:val>
                                        </p:tav>
                                        <p:tav tm="100000">
                                          <p:val>
                                            <p:strVal val="#ppt_x"/>
                                          </p:val>
                                        </p:tav>
                                      </p:tavLst>
                                    </p:anim>
                                    <p:anim calcmode="lin" valueType="num">
                                      <p:cBhvr additive="base">
                                        <p:cTn id="185" dur="500" fill="hold"/>
                                        <p:tgtEl>
                                          <p:spTgt spid="66"/>
                                        </p:tgtEl>
                                        <p:attrNameLst>
                                          <p:attrName>ppt_y</p:attrName>
                                        </p:attrNameLst>
                                      </p:cBhvr>
                                      <p:tavLst>
                                        <p:tav tm="0">
                                          <p:val>
                                            <p:strVal val="#ppt_y"/>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67"/>
                                        </p:tgtEl>
                                        <p:attrNameLst>
                                          <p:attrName>style.visibility</p:attrName>
                                        </p:attrNameLst>
                                      </p:cBhvr>
                                      <p:to>
                                        <p:strVal val="visible"/>
                                      </p:to>
                                    </p:set>
                                    <p:anim calcmode="lin" valueType="num">
                                      <p:cBhvr additive="base">
                                        <p:cTn id="188" dur="500" fill="hold"/>
                                        <p:tgtEl>
                                          <p:spTgt spid="67"/>
                                        </p:tgtEl>
                                        <p:attrNameLst>
                                          <p:attrName>ppt_x</p:attrName>
                                        </p:attrNameLst>
                                      </p:cBhvr>
                                      <p:tavLst>
                                        <p:tav tm="0">
                                          <p:val>
                                            <p:strVal val="#ppt_x"/>
                                          </p:val>
                                        </p:tav>
                                        <p:tav tm="100000">
                                          <p:val>
                                            <p:strVal val="#ppt_x"/>
                                          </p:val>
                                        </p:tav>
                                      </p:tavLst>
                                    </p:anim>
                                    <p:anim calcmode="lin" valueType="num">
                                      <p:cBhvr additive="base">
                                        <p:cTn id="189" dur="500" fill="hold"/>
                                        <p:tgtEl>
                                          <p:spTgt spid="67"/>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68"/>
                                        </p:tgtEl>
                                        <p:attrNameLst>
                                          <p:attrName>style.visibility</p:attrName>
                                        </p:attrNameLst>
                                      </p:cBhvr>
                                      <p:to>
                                        <p:strVal val="visible"/>
                                      </p:to>
                                    </p:set>
                                    <p:anim calcmode="lin" valueType="num">
                                      <p:cBhvr additive="base">
                                        <p:cTn id="192" dur="500" fill="hold"/>
                                        <p:tgtEl>
                                          <p:spTgt spid="68"/>
                                        </p:tgtEl>
                                        <p:attrNameLst>
                                          <p:attrName>ppt_x</p:attrName>
                                        </p:attrNameLst>
                                      </p:cBhvr>
                                      <p:tavLst>
                                        <p:tav tm="0">
                                          <p:val>
                                            <p:strVal val="#ppt_x"/>
                                          </p:val>
                                        </p:tav>
                                        <p:tav tm="100000">
                                          <p:val>
                                            <p:strVal val="#ppt_x"/>
                                          </p:val>
                                        </p:tav>
                                      </p:tavLst>
                                    </p:anim>
                                    <p:anim calcmode="lin" valueType="num">
                                      <p:cBhvr additive="base">
                                        <p:cTn id="193" dur="500" fill="hold"/>
                                        <p:tgtEl>
                                          <p:spTgt spid="68"/>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69"/>
                                        </p:tgtEl>
                                        <p:attrNameLst>
                                          <p:attrName>style.visibility</p:attrName>
                                        </p:attrNameLst>
                                      </p:cBhvr>
                                      <p:to>
                                        <p:strVal val="visible"/>
                                      </p:to>
                                    </p:set>
                                    <p:anim calcmode="lin" valueType="num">
                                      <p:cBhvr additive="base">
                                        <p:cTn id="196" dur="500" fill="hold"/>
                                        <p:tgtEl>
                                          <p:spTgt spid="69"/>
                                        </p:tgtEl>
                                        <p:attrNameLst>
                                          <p:attrName>ppt_x</p:attrName>
                                        </p:attrNameLst>
                                      </p:cBhvr>
                                      <p:tavLst>
                                        <p:tav tm="0">
                                          <p:val>
                                            <p:strVal val="#ppt_x"/>
                                          </p:val>
                                        </p:tav>
                                        <p:tav tm="100000">
                                          <p:val>
                                            <p:strVal val="#ppt_x"/>
                                          </p:val>
                                        </p:tav>
                                      </p:tavLst>
                                    </p:anim>
                                    <p:anim calcmode="lin" valueType="num">
                                      <p:cBhvr additive="base">
                                        <p:cTn id="197" dur="500" fill="hold"/>
                                        <p:tgtEl>
                                          <p:spTgt spid="69"/>
                                        </p:tgtEl>
                                        <p:attrNameLst>
                                          <p:attrName>ppt_y</p:attrName>
                                        </p:attrNameLst>
                                      </p:cBhvr>
                                      <p:tavLst>
                                        <p:tav tm="0">
                                          <p:val>
                                            <p:strVal val="1+#ppt_h/2"/>
                                          </p:val>
                                        </p:tav>
                                        <p:tav tm="100000">
                                          <p:val>
                                            <p:strVal val="#ppt_y"/>
                                          </p:val>
                                        </p:tav>
                                      </p:tavLst>
                                    </p:anim>
                                  </p:childTnLst>
                                </p:cTn>
                              </p:par>
                              <p:par>
                                <p:cTn id="198" presetID="2" presetClass="entr" presetSubtype="4"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anim calcmode="lin" valueType="num">
                                      <p:cBhvr additive="base">
                                        <p:cTn id="200" dur="500" fill="hold"/>
                                        <p:tgtEl>
                                          <p:spTgt spid="70"/>
                                        </p:tgtEl>
                                        <p:attrNameLst>
                                          <p:attrName>ppt_x</p:attrName>
                                        </p:attrNameLst>
                                      </p:cBhvr>
                                      <p:tavLst>
                                        <p:tav tm="0">
                                          <p:val>
                                            <p:strVal val="#ppt_x"/>
                                          </p:val>
                                        </p:tav>
                                        <p:tav tm="100000">
                                          <p:val>
                                            <p:strVal val="#ppt_x"/>
                                          </p:val>
                                        </p:tav>
                                      </p:tavLst>
                                    </p:anim>
                                    <p:anim calcmode="lin" valueType="num">
                                      <p:cBhvr additive="base">
                                        <p:cTn id="201" dur="500" fill="hold"/>
                                        <p:tgtEl>
                                          <p:spTgt spid="70"/>
                                        </p:tgtEl>
                                        <p:attrNameLst>
                                          <p:attrName>ppt_y</p:attrName>
                                        </p:attrNameLst>
                                      </p:cBhvr>
                                      <p:tavLst>
                                        <p:tav tm="0">
                                          <p:val>
                                            <p:strVal val="1+#ppt_h/2"/>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71"/>
                                        </p:tgtEl>
                                        <p:attrNameLst>
                                          <p:attrName>style.visibility</p:attrName>
                                        </p:attrNameLst>
                                      </p:cBhvr>
                                      <p:to>
                                        <p:strVal val="visible"/>
                                      </p:to>
                                    </p:set>
                                    <p:anim calcmode="lin" valueType="num">
                                      <p:cBhvr additive="base">
                                        <p:cTn id="204" dur="500" fill="hold"/>
                                        <p:tgtEl>
                                          <p:spTgt spid="71"/>
                                        </p:tgtEl>
                                        <p:attrNameLst>
                                          <p:attrName>ppt_x</p:attrName>
                                        </p:attrNameLst>
                                      </p:cBhvr>
                                      <p:tavLst>
                                        <p:tav tm="0">
                                          <p:val>
                                            <p:strVal val="#ppt_x"/>
                                          </p:val>
                                        </p:tav>
                                        <p:tav tm="100000">
                                          <p:val>
                                            <p:strVal val="#ppt_x"/>
                                          </p:val>
                                        </p:tav>
                                      </p:tavLst>
                                    </p:anim>
                                    <p:anim calcmode="lin" valueType="num">
                                      <p:cBhvr additive="base">
                                        <p:cTn id="205" dur="500" fill="hold"/>
                                        <p:tgtEl>
                                          <p:spTgt spid="71"/>
                                        </p:tgtEl>
                                        <p:attrNameLst>
                                          <p:attrName>ppt_y</p:attrName>
                                        </p:attrNameLst>
                                      </p:cBhvr>
                                      <p:tavLst>
                                        <p:tav tm="0">
                                          <p:val>
                                            <p:strVal val="1+#ppt_h/2"/>
                                          </p:val>
                                        </p:tav>
                                        <p:tav tm="100000">
                                          <p:val>
                                            <p:strVal val="#ppt_y"/>
                                          </p:val>
                                        </p:tav>
                                      </p:tavLst>
                                    </p:anim>
                                  </p:childTnLst>
                                </p:cTn>
                              </p:par>
                              <p:par>
                                <p:cTn id="206" presetID="2" presetClass="entr" presetSubtype="4" fill="hold" grpId="0" nodeType="withEffect">
                                  <p:stCondLst>
                                    <p:cond delay="0"/>
                                  </p:stCondLst>
                                  <p:childTnLst>
                                    <p:set>
                                      <p:cBhvr>
                                        <p:cTn id="207" dur="1" fill="hold">
                                          <p:stCondLst>
                                            <p:cond delay="0"/>
                                          </p:stCondLst>
                                        </p:cTn>
                                        <p:tgtEl>
                                          <p:spTgt spid="72"/>
                                        </p:tgtEl>
                                        <p:attrNameLst>
                                          <p:attrName>style.visibility</p:attrName>
                                        </p:attrNameLst>
                                      </p:cBhvr>
                                      <p:to>
                                        <p:strVal val="visible"/>
                                      </p:to>
                                    </p:set>
                                    <p:anim calcmode="lin" valueType="num">
                                      <p:cBhvr additive="base">
                                        <p:cTn id="208" dur="500" fill="hold"/>
                                        <p:tgtEl>
                                          <p:spTgt spid="72"/>
                                        </p:tgtEl>
                                        <p:attrNameLst>
                                          <p:attrName>ppt_x</p:attrName>
                                        </p:attrNameLst>
                                      </p:cBhvr>
                                      <p:tavLst>
                                        <p:tav tm="0">
                                          <p:val>
                                            <p:strVal val="#ppt_x"/>
                                          </p:val>
                                        </p:tav>
                                        <p:tav tm="100000">
                                          <p:val>
                                            <p:strVal val="#ppt_x"/>
                                          </p:val>
                                        </p:tav>
                                      </p:tavLst>
                                    </p:anim>
                                    <p:anim calcmode="lin" valueType="num">
                                      <p:cBhvr additive="base">
                                        <p:cTn id="209" dur="500" fill="hold"/>
                                        <p:tgtEl>
                                          <p:spTgt spid="72"/>
                                        </p:tgtEl>
                                        <p:attrNameLst>
                                          <p:attrName>ppt_y</p:attrName>
                                        </p:attrNameLst>
                                      </p:cBhvr>
                                      <p:tavLst>
                                        <p:tav tm="0">
                                          <p:val>
                                            <p:strVal val="1+#ppt_h/2"/>
                                          </p:val>
                                        </p:tav>
                                        <p:tav tm="100000">
                                          <p:val>
                                            <p:strVal val="#ppt_y"/>
                                          </p:val>
                                        </p:tav>
                                      </p:tavLst>
                                    </p:anim>
                                  </p:childTnLst>
                                </p:cTn>
                              </p:par>
                              <p:par>
                                <p:cTn id="210" presetID="2" presetClass="entr" presetSubtype="4" fill="hold" grpId="0" nodeType="withEffect">
                                  <p:stCondLst>
                                    <p:cond delay="0"/>
                                  </p:stCondLst>
                                  <p:childTnLst>
                                    <p:set>
                                      <p:cBhvr>
                                        <p:cTn id="211" dur="1" fill="hold">
                                          <p:stCondLst>
                                            <p:cond delay="0"/>
                                          </p:stCondLst>
                                        </p:cTn>
                                        <p:tgtEl>
                                          <p:spTgt spid="73"/>
                                        </p:tgtEl>
                                        <p:attrNameLst>
                                          <p:attrName>style.visibility</p:attrName>
                                        </p:attrNameLst>
                                      </p:cBhvr>
                                      <p:to>
                                        <p:strVal val="visible"/>
                                      </p:to>
                                    </p:set>
                                    <p:anim calcmode="lin" valueType="num">
                                      <p:cBhvr additive="base">
                                        <p:cTn id="212" dur="500" fill="hold"/>
                                        <p:tgtEl>
                                          <p:spTgt spid="73"/>
                                        </p:tgtEl>
                                        <p:attrNameLst>
                                          <p:attrName>ppt_x</p:attrName>
                                        </p:attrNameLst>
                                      </p:cBhvr>
                                      <p:tavLst>
                                        <p:tav tm="0">
                                          <p:val>
                                            <p:strVal val="#ppt_x"/>
                                          </p:val>
                                        </p:tav>
                                        <p:tav tm="100000">
                                          <p:val>
                                            <p:strVal val="#ppt_x"/>
                                          </p:val>
                                        </p:tav>
                                      </p:tavLst>
                                    </p:anim>
                                    <p:anim calcmode="lin" valueType="num">
                                      <p:cBhvr additive="base">
                                        <p:cTn id="213" dur="500" fill="hold"/>
                                        <p:tgtEl>
                                          <p:spTgt spid="73"/>
                                        </p:tgtEl>
                                        <p:attrNameLst>
                                          <p:attrName>ppt_y</p:attrName>
                                        </p:attrNameLst>
                                      </p:cBhvr>
                                      <p:tavLst>
                                        <p:tav tm="0">
                                          <p:val>
                                            <p:strVal val="1+#ppt_h/2"/>
                                          </p:val>
                                        </p:tav>
                                        <p:tav tm="100000">
                                          <p:val>
                                            <p:strVal val="#ppt_y"/>
                                          </p:val>
                                        </p:tav>
                                      </p:tavLst>
                                    </p:anim>
                                  </p:childTnLst>
                                </p:cTn>
                              </p:par>
                              <p:par>
                                <p:cTn id="214" presetID="2" presetClass="entr" presetSubtype="4" fill="hold" grpId="0" nodeType="withEffect">
                                  <p:stCondLst>
                                    <p:cond delay="0"/>
                                  </p:stCondLst>
                                  <p:childTnLst>
                                    <p:set>
                                      <p:cBhvr>
                                        <p:cTn id="215" dur="1" fill="hold">
                                          <p:stCondLst>
                                            <p:cond delay="0"/>
                                          </p:stCondLst>
                                        </p:cTn>
                                        <p:tgtEl>
                                          <p:spTgt spid="74"/>
                                        </p:tgtEl>
                                        <p:attrNameLst>
                                          <p:attrName>style.visibility</p:attrName>
                                        </p:attrNameLst>
                                      </p:cBhvr>
                                      <p:to>
                                        <p:strVal val="visible"/>
                                      </p:to>
                                    </p:set>
                                    <p:anim calcmode="lin" valueType="num">
                                      <p:cBhvr additive="base">
                                        <p:cTn id="216" dur="500" fill="hold"/>
                                        <p:tgtEl>
                                          <p:spTgt spid="74"/>
                                        </p:tgtEl>
                                        <p:attrNameLst>
                                          <p:attrName>ppt_x</p:attrName>
                                        </p:attrNameLst>
                                      </p:cBhvr>
                                      <p:tavLst>
                                        <p:tav tm="0">
                                          <p:val>
                                            <p:strVal val="#ppt_x"/>
                                          </p:val>
                                        </p:tav>
                                        <p:tav tm="100000">
                                          <p:val>
                                            <p:strVal val="#ppt_x"/>
                                          </p:val>
                                        </p:tav>
                                      </p:tavLst>
                                    </p:anim>
                                    <p:anim calcmode="lin" valueType="num">
                                      <p:cBhvr additive="base">
                                        <p:cTn id="217" dur="500" fill="hold"/>
                                        <p:tgtEl>
                                          <p:spTgt spid="74"/>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75"/>
                                        </p:tgtEl>
                                        <p:attrNameLst>
                                          <p:attrName>style.visibility</p:attrName>
                                        </p:attrNameLst>
                                      </p:cBhvr>
                                      <p:to>
                                        <p:strVal val="visible"/>
                                      </p:to>
                                    </p:set>
                                    <p:anim calcmode="lin" valueType="num">
                                      <p:cBhvr additive="base">
                                        <p:cTn id="220" dur="500" fill="hold"/>
                                        <p:tgtEl>
                                          <p:spTgt spid="75"/>
                                        </p:tgtEl>
                                        <p:attrNameLst>
                                          <p:attrName>ppt_x</p:attrName>
                                        </p:attrNameLst>
                                      </p:cBhvr>
                                      <p:tavLst>
                                        <p:tav tm="0">
                                          <p:val>
                                            <p:strVal val="#ppt_x"/>
                                          </p:val>
                                        </p:tav>
                                        <p:tav tm="100000">
                                          <p:val>
                                            <p:strVal val="#ppt_x"/>
                                          </p:val>
                                        </p:tav>
                                      </p:tavLst>
                                    </p:anim>
                                    <p:anim calcmode="lin" valueType="num">
                                      <p:cBhvr additive="base">
                                        <p:cTn id="221" dur="500" fill="hold"/>
                                        <p:tgtEl>
                                          <p:spTgt spid="75"/>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76"/>
                                        </p:tgtEl>
                                        <p:attrNameLst>
                                          <p:attrName>style.visibility</p:attrName>
                                        </p:attrNameLst>
                                      </p:cBhvr>
                                      <p:to>
                                        <p:strVal val="visible"/>
                                      </p:to>
                                    </p:set>
                                    <p:anim calcmode="lin" valueType="num">
                                      <p:cBhvr additive="base">
                                        <p:cTn id="224" dur="500" fill="hold"/>
                                        <p:tgtEl>
                                          <p:spTgt spid="76"/>
                                        </p:tgtEl>
                                        <p:attrNameLst>
                                          <p:attrName>ppt_x</p:attrName>
                                        </p:attrNameLst>
                                      </p:cBhvr>
                                      <p:tavLst>
                                        <p:tav tm="0">
                                          <p:val>
                                            <p:strVal val="#ppt_x"/>
                                          </p:val>
                                        </p:tav>
                                        <p:tav tm="100000">
                                          <p:val>
                                            <p:strVal val="#ppt_x"/>
                                          </p:val>
                                        </p:tav>
                                      </p:tavLst>
                                    </p:anim>
                                    <p:anim calcmode="lin" valueType="num">
                                      <p:cBhvr additive="base">
                                        <p:cTn id="225" dur="500" fill="hold"/>
                                        <p:tgtEl>
                                          <p:spTgt spid="76"/>
                                        </p:tgtEl>
                                        <p:attrNameLst>
                                          <p:attrName>ppt_y</p:attrName>
                                        </p:attrNameLst>
                                      </p:cBhvr>
                                      <p:tavLst>
                                        <p:tav tm="0">
                                          <p:val>
                                            <p:strVal val="1+#ppt_h/2"/>
                                          </p:val>
                                        </p:tav>
                                        <p:tav tm="100000">
                                          <p:val>
                                            <p:strVal val="#ppt_y"/>
                                          </p:val>
                                        </p:tav>
                                      </p:tavLst>
                                    </p:anim>
                                  </p:childTnLst>
                                </p:cTn>
                              </p:par>
                              <p:par>
                                <p:cTn id="226" presetID="2" presetClass="entr" presetSubtype="4" fill="hold" grpId="0" nodeType="withEffect">
                                  <p:stCondLst>
                                    <p:cond delay="0"/>
                                  </p:stCondLst>
                                  <p:childTnLst>
                                    <p:set>
                                      <p:cBhvr>
                                        <p:cTn id="227" dur="1" fill="hold">
                                          <p:stCondLst>
                                            <p:cond delay="0"/>
                                          </p:stCondLst>
                                        </p:cTn>
                                        <p:tgtEl>
                                          <p:spTgt spid="77"/>
                                        </p:tgtEl>
                                        <p:attrNameLst>
                                          <p:attrName>style.visibility</p:attrName>
                                        </p:attrNameLst>
                                      </p:cBhvr>
                                      <p:to>
                                        <p:strVal val="visible"/>
                                      </p:to>
                                    </p:set>
                                    <p:anim calcmode="lin" valueType="num">
                                      <p:cBhvr additive="base">
                                        <p:cTn id="228" dur="500" fill="hold"/>
                                        <p:tgtEl>
                                          <p:spTgt spid="77"/>
                                        </p:tgtEl>
                                        <p:attrNameLst>
                                          <p:attrName>ppt_x</p:attrName>
                                        </p:attrNameLst>
                                      </p:cBhvr>
                                      <p:tavLst>
                                        <p:tav tm="0">
                                          <p:val>
                                            <p:strVal val="#ppt_x"/>
                                          </p:val>
                                        </p:tav>
                                        <p:tav tm="100000">
                                          <p:val>
                                            <p:strVal val="#ppt_x"/>
                                          </p:val>
                                        </p:tav>
                                      </p:tavLst>
                                    </p:anim>
                                    <p:anim calcmode="lin" valueType="num">
                                      <p:cBhvr additive="base">
                                        <p:cTn id="229" dur="500" fill="hold"/>
                                        <p:tgtEl>
                                          <p:spTgt spid="77"/>
                                        </p:tgtEl>
                                        <p:attrNameLst>
                                          <p:attrName>ppt_y</p:attrName>
                                        </p:attrNameLst>
                                      </p:cBhvr>
                                      <p:tavLst>
                                        <p:tav tm="0">
                                          <p:val>
                                            <p:strVal val="1+#ppt_h/2"/>
                                          </p:val>
                                        </p:tav>
                                        <p:tav tm="100000">
                                          <p:val>
                                            <p:strVal val="#ppt_y"/>
                                          </p:val>
                                        </p:tav>
                                      </p:tavLst>
                                    </p:anim>
                                  </p:childTnLst>
                                </p:cTn>
                              </p:par>
                              <p:par>
                                <p:cTn id="230" presetID="2" presetClass="entr" presetSubtype="4" fill="hold" grpId="0" nodeType="withEffect">
                                  <p:stCondLst>
                                    <p:cond delay="0"/>
                                  </p:stCondLst>
                                  <p:childTnLst>
                                    <p:set>
                                      <p:cBhvr>
                                        <p:cTn id="231" dur="1" fill="hold">
                                          <p:stCondLst>
                                            <p:cond delay="0"/>
                                          </p:stCondLst>
                                        </p:cTn>
                                        <p:tgtEl>
                                          <p:spTgt spid="78"/>
                                        </p:tgtEl>
                                        <p:attrNameLst>
                                          <p:attrName>style.visibility</p:attrName>
                                        </p:attrNameLst>
                                      </p:cBhvr>
                                      <p:to>
                                        <p:strVal val="visible"/>
                                      </p:to>
                                    </p:set>
                                    <p:anim calcmode="lin" valueType="num">
                                      <p:cBhvr additive="base">
                                        <p:cTn id="232" dur="500" fill="hold"/>
                                        <p:tgtEl>
                                          <p:spTgt spid="78"/>
                                        </p:tgtEl>
                                        <p:attrNameLst>
                                          <p:attrName>ppt_x</p:attrName>
                                        </p:attrNameLst>
                                      </p:cBhvr>
                                      <p:tavLst>
                                        <p:tav tm="0">
                                          <p:val>
                                            <p:strVal val="#ppt_x"/>
                                          </p:val>
                                        </p:tav>
                                        <p:tav tm="100000">
                                          <p:val>
                                            <p:strVal val="#ppt_x"/>
                                          </p:val>
                                        </p:tav>
                                      </p:tavLst>
                                    </p:anim>
                                    <p:anim calcmode="lin" valueType="num">
                                      <p:cBhvr additive="base">
                                        <p:cTn id="233" dur="500" fill="hold"/>
                                        <p:tgtEl>
                                          <p:spTgt spid="78"/>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79"/>
                                        </p:tgtEl>
                                        <p:attrNameLst>
                                          <p:attrName>style.visibility</p:attrName>
                                        </p:attrNameLst>
                                      </p:cBhvr>
                                      <p:to>
                                        <p:strVal val="visible"/>
                                      </p:to>
                                    </p:set>
                                    <p:anim calcmode="lin" valueType="num">
                                      <p:cBhvr additive="base">
                                        <p:cTn id="236" dur="500" fill="hold"/>
                                        <p:tgtEl>
                                          <p:spTgt spid="79"/>
                                        </p:tgtEl>
                                        <p:attrNameLst>
                                          <p:attrName>ppt_x</p:attrName>
                                        </p:attrNameLst>
                                      </p:cBhvr>
                                      <p:tavLst>
                                        <p:tav tm="0">
                                          <p:val>
                                            <p:strVal val="#ppt_x"/>
                                          </p:val>
                                        </p:tav>
                                        <p:tav tm="100000">
                                          <p:val>
                                            <p:strVal val="#ppt_x"/>
                                          </p:val>
                                        </p:tav>
                                      </p:tavLst>
                                    </p:anim>
                                    <p:anim calcmode="lin" valueType="num">
                                      <p:cBhvr additive="base">
                                        <p:cTn id="237" dur="500" fill="hold"/>
                                        <p:tgtEl>
                                          <p:spTgt spid="79"/>
                                        </p:tgtEl>
                                        <p:attrNameLst>
                                          <p:attrName>ppt_y</p:attrName>
                                        </p:attrNameLst>
                                      </p:cBhvr>
                                      <p:tavLst>
                                        <p:tav tm="0">
                                          <p:val>
                                            <p:strVal val="1+#ppt_h/2"/>
                                          </p:val>
                                        </p:tav>
                                        <p:tav tm="100000">
                                          <p:val>
                                            <p:strVal val="#ppt_y"/>
                                          </p:val>
                                        </p:tav>
                                      </p:tavLst>
                                    </p:anim>
                                  </p:childTnLst>
                                </p:cTn>
                              </p:par>
                              <p:par>
                                <p:cTn id="238" presetID="2" presetClass="entr" presetSubtype="4" fill="hold" grpId="0" nodeType="withEffect">
                                  <p:stCondLst>
                                    <p:cond delay="0"/>
                                  </p:stCondLst>
                                  <p:childTnLst>
                                    <p:set>
                                      <p:cBhvr>
                                        <p:cTn id="239" dur="1" fill="hold">
                                          <p:stCondLst>
                                            <p:cond delay="0"/>
                                          </p:stCondLst>
                                        </p:cTn>
                                        <p:tgtEl>
                                          <p:spTgt spid="80"/>
                                        </p:tgtEl>
                                        <p:attrNameLst>
                                          <p:attrName>style.visibility</p:attrName>
                                        </p:attrNameLst>
                                      </p:cBhvr>
                                      <p:to>
                                        <p:strVal val="visible"/>
                                      </p:to>
                                    </p:set>
                                    <p:anim calcmode="lin" valueType="num">
                                      <p:cBhvr additive="base">
                                        <p:cTn id="240" dur="500" fill="hold"/>
                                        <p:tgtEl>
                                          <p:spTgt spid="80"/>
                                        </p:tgtEl>
                                        <p:attrNameLst>
                                          <p:attrName>ppt_x</p:attrName>
                                        </p:attrNameLst>
                                      </p:cBhvr>
                                      <p:tavLst>
                                        <p:tav tm="0">
                                          <p:val>
                                            <p:strVal val="#ppt_x"/>
                                          </p:val>
                                        </p:tav>
                                        <p:tav tm="100000">
                                          <p:val>
                                            <p:strVal val="#ppt_x"/>
                                          </p:val>
                                        </p:tav>
                                      </p:tavLst>
                                    </p:anim>
                                    <p:anim calcmode="lin" valueType="num">
                                      <p:cBhvr additive="base">
                                        <p:cTn id="241" dur="500" fill="hold"/>
                                        <p:tgtEl>
                                          <p:spTgt spid="80"/>
                                        </p:tgtEl>
                                        <p:attrNameLst>
                                          <p:attrName>ppt_y</p:attrName>
                                        </p:attrNameLst>
                                      </p:cBhvr>
                                      <p:tavLst>
                                        <p:tav tm="0">
                                          <p:val>
                                            <p:strVal val="1+#ppt_h/2"/>
                                          </p:val>
                                        </p:tav>
                                        <p:tav tm="100000">
                                          <p:val>
                                            <p:strVal val="#ppt_y"/>
                                          </p:val>
                                        </p:tav>
                                      </p:tavLst>
                                    </p:anim>
                                  </p:childTnLst>
                                </p:cTn>
                              </p:par>
                              <p:par>
                                <p:cTn id="242" presetID="2" presetClass="entr" presetSubtype="1" fill="hold" grpId="0" nodeType="withEffect">
                                  <p:stCondLst>
                                    <p:cond delay="0"/>
                                  </p:stCondLst>
                                  <p:childTnLst>
                                    <p:set>
                                      <p:cBhvr>
                                        <p:cTn id="243" dur="1" fill="hold">
                                          <p:stCondLst>
                                            <p:cond delay="0"/>
                                          </p:stCondLst>
                                        </p:cTn>
                                        <p:tgtEl>
                                          <p:spTgt spid="81"/>
                                        </p:tgtEl>
                                        <p:attrNameLst>
                                          <p:attrName>style.visibility</p:attrName>
                                        </p:attrNameLst>
                                      </p:cBhvr>
                                      <p:to>
                                        <p:strVal val="visible"/>
                                      </p:to>
                                    </p:set>
                                    <p:anim calcmode="lin" valueType="num">
                                      <p:cBhvr additive="base">
                                        <p:cTn id="244" dur="500" fill="hold"/>
                                        <p:tgtEl>
                                          <p:spTgt spid="81"/>
                                        </p:tgtEl>
                                        <p:attrNameLst>
                                          <p:attrName>ppt_x</p:attrName>
                                        </p:attrNameLst>
                                      </p:cBhvr>
                                      <p:tavLst>
                                        <p:tav tm="0">
                                          <p:val>
                                            <p:strVal val="#ppt_x"/>
                                          </p:val>
                                        </p:tav>
                                        <p:tav tm="100000">
                                          <p:val>
                                            <p:strVal val="#ppt_x"/>
                                          </p:val>
                                        </p:tav>
                                      </p:tavLst>
                                    </p:anim>
                                    <p:anim calcmode="lin" valueType="num">
                                      <p:cBhvr additive="base">
                                        <p:cTn id="245" dur="500" fill="hold"/>
                                        <p:tgtEl>
                                          <p:spTgt spid="81"/>
                                        </p:tgtEl>
                                        <p:attrNameLst>
                                          <p:attrName>ppt_y</p:attrName>
                                        </p:attrNameLst>
                                      </p:cBhvr>
                                      <p:tavLst>
                                        <p:tav tm="0">
                                          <p:val>
                                            <p:strVal val="0-#ppt_h/2"/>
                                          </p:val>
                                        </p:tav>
                                        <p:tav tm="100000">
                                          <p:val>
                                            <p:strVal val="#ppt_y"/>
                                          </p:val>
                                        </p:tav>
                                      </p:tavLst>
                                    </p:anim>
                                  </p:childTnLst>
                                </p:cTn>
                              </p:par>
                              <p:par>
                                <p:cTn id="246" presetID="2" presetClass="entr" presetSubtype="4" fill="hold" grpId="0" nodeType="withEffect">
                                  <p:stCondLst>
                                    <p:cond delay="0"/>
                                  </p:stCondLst>
                                  <p:childTnLst>
                                    <p:set>
                                      <p:cBhvr>
                                        <p:cTn id="247" dur="1" fill="hold">
                                          <p:stCondLst>
                                            <p:cond delay="0"/>
                                          </p:stCondLst>
                                        </p:cTn>
                                        <p:tgtEl>
                                          <p:spTgt spid="82"/>
                                        </p:tgtEl>
                                        <p:attrNameLst>
                                          <p:attrName>style.visibility</p:attrName>
                                        </p:attrNameLst>
                                      </p:cBhvr>
                                      <p:to>
                                        <p:strVal val="visible"/>
                                      </p:to>
                                    </p:set>
                                    <p:anim calcmode="lin" valueType="num">
                                      <p:cBhvr additive="base">
                                        <p:cTn id="248" dur="500" fill="hold"/>
                                        <p:tgtEl>
                                          <p:spTgt spid="82"/>
                                        </p:tgtEl>
                                        <p:attrNameLst>
                                          <p:attrName>ppt_x</p:attrName>
                                        </p:attrNameLst>
                                      </p:cBhvr>
                                      <p:tavLst>
                                        <p:tav tm="0">
                                          <p:val>
                                            <p:strVal val="#ppt_x"/>
                                          </p:val>
                                        </p:tav>
                                        <p:tav tm="100000">
                                          <p:val>
                                            <p:strVal val="#ppt_x"/>
                                          </p:val>
                                        </p:tav>
                                      </p:tavLst>
                                    </p:anim>
                                    <p:anim calcmode="lin" valueType="num">
                                      <p:cBhvr additive="base">
                                        <p:cTn id="249" dur="500" fill="hold"/>
                                        <p:tgtEl>
                                          <p:spTgt spid="82"/>
                                        </p:tgtEl>
                                        <p:attrNameLst>
                                          <p:attrName>ppt_y</p:attrName>
                                        </p:attrNameLst>
                                      </p:cBhvr>
                                      <p:tavLst>
                                        <p:tav tm="0">
                                          <p:val>
                                            <p:strVal val="1+#ppt_h/2"/>
                                          </p:val>
                                        </p:tav>
                                        <p:tav tm="100000">
                                          <p:val>
                                            <p:strVal val="#ppt_y"/>
                                          </p:val>
                                        </p:tav>
                                      </p:tavLst>
                                    </p:anim>
                                  </p:childTnLst>
                                </p:cTn>
                              </p:par>
                              <p:par>
                                <p:cTn id="250" presetID="2" presetClass="entr" presetSubtype="4" fill="hold" grpId="0" nodeType="withEffect">
                                  <p:stCondLst>
                                    <p:cond delay="0"/>
                                  </p:stCondLst>
                                  <p:childTnLst>
                                    <p:set>
                                      <p:cBhvr>
                                        <p:cTn id="251" dur="1" fill="hold">
                                          <p:stCondLst>
                                            <p:cond delay="0"/>
                                          </p:stCondLst>
                                        </p:cTn>
                                        <p:tgtEl>
                                          <p:spTgt spid="83"/>
                                        </p:tgtEl>
                                        <p:attrNameLst>
                                          <p:attrName>style.visibility</p:attrName>
                                        </p:attrNameLst>
                                      </p:cBhvr>
                                      <p:to>
                                        <p:strVal val="visible"/>
                                      </p:to>
                                    </p:set>
                                    <p:anim calcmode="lin" valueType="num">
                                      <p:cBhvr additive="base">
                                        <p:cTn id="252" dur="500" fill="hold"/>
                                        <p:tgtEl>
                                          <p:spTgt spid="83"/>
                                        </p:tgtEl>
                                        <p:attrNameLst>
                                          <p:attrName>ppt_x</p:attrName>
                                        </p:attrNameLst>
                                      </p:cBhvr>
                                      <p:tavLst>
                                        <p:tav tm="0">
                                          <p:val>
                                            <p:strVal val="#ppt_x"/>
                                          </p:val>
                                        </p:tav>
                                        <p:tav tm="100000">
                                          <p:val>
                                            <p:strVal val="#ppt_x"/>
                                          </p:val>
                                        </p:tav>
                                      </p:tavLst>
                                    </p:anim>
                                    <p:anim calcmode="lin" valueType="num">
                                      <p:cBhvr additive="base">
                                        <p:cTn id="253" dur="500" fill="hold"/>
                                        <p:tgtEl>
                                          <p:spTgt spid="83"/>
                                        </p:tgtEl>
                                        <p:attrNameLst>
                                          <p:attrName>ppt_y</p:attrName>
                                        </p:attrNameLst>
                                      </p:cBhvr>
                                      <p:tavLst>
                                        <p:tav tm="0">
                                          <p:val>
                                            <p:strVal val="1+#ppt_h/2"/>
                                          </p:val>
                                        </p:tav>
                                        <p:tav tm="100000">
                                          <p:val>
                                            <p:strVal val="#ppt_y"/>
                                          </p:val>
                                        </p:tav>
                                      </p:tavLst>
                                    </p:anim>
                                  </p:childTnLst>
                                </p:cTn>
                              </p:par>
                              <p:par>
                                <p:cTn id="254" presetID="2" presetClass="entr" presetSubtype="3" fill="hold" grpId="0" nodeType="withEffect">
                                  <p:stCondLst>
                                    <p:cond delay="0"/>
                                  </p:stCondLst>
                                  <p:childTnLst>
                                    <p:set>
                                      <p:cBhvr>
                                        <p:cTn id="255" dur="1" fill="hold">
                                          <p:stCondLst>
                                            <p:cond delay="0"/>
                                          </p:stCondLst>
                                        </p:cTn>
                                        <p:tgtEl>
                                          <p:spTgt spid="84"/>
                                        </p:tgtEl>
                                        <p:attrNameLst>
                                          <p:attrName>style.visibility</p:attrName>
                                        </p:attrNameLst>
                                      </p:cBhvr>
                                      <p:to>
                                        <p:strVal val="visible"/>
                                      </p:to>
                                    </p:set>
                                    <p:anim calcmode="lin" valueType="num">
                                      <p:cBhvr additive="base">
                                        <p:cTn id="256" dur="500" fill="hold"/>
                                        <p:tgtEl>
                                          <p:spTgt spid="84"/>
                                        </p:tgtEl>
                                        <p:attrNameLst>
                                          <p:attrName>ppt_x</p:attrName>
                                        </p:attrNameLst>
                                      </p:cBhvr>
                                      <p:tavLst>
                                        <p:tav tm="0">
                                          <p:val>
                                            <p:strVal val="1+#ppt_w/2"/>
                                          </p:val>
                                        </p:tav>
                                        <p:tav tm="100000">
                                          <p:val>
                                            <p:strVal val="#ppt_x"/>
                                          </p:val>
                                        </p:tav>
                                      </p:tavLst>
                                    </p:anim>
                                    <p:anim calcmode="lin" valueType="num">
                                      <p:cBhvr additive="base">
                                        <p:cTn id="257" dur="500" fill="hold"/>
                                        <p:tgtEl>
                                          <p:spTgt spid="84"/>
                                        </p:tgtEl>
                                        <p:attrNameLst>
                                          <p:attrName>ppt_y</p:attrName>
                                        </p:attrNameLst>
                                      </p:cBhvr>
                                      <p:tavLst>
                                        <p:tav tm="0">
                                          <p:val>
                                            <p:strVal val="0-#ppt_h/2"/>
                                          </p:val>
                                        </p:tav>
                                        <p:tav tm="100000">
                                          <p:val>
                                            <p:strVal val="#ppt_y"/>
                                          </p:val>
                                        </p:tav>
                                      </p:tavLst>
                                    </p:anim>
                                  </p:childTnLst>
                                </p:cTn>
                              </p:par>
                              <p:par>
                                <p:cTn id="258" presetID="2" presetClass="entr" presetSubtype="2" fill="hold" grpId="0" nodeType="withEffect">
                                  <p:stCondLst>
                                    <p:cond delay="0"/>
                                  </p:stCondLst>
                                  <p:childTnLst>
                                    <p:set>
                                      <p:cBhvr>
                                        <p:cTn id="259" dur="1" fill="hold">
                                          <p:stCondLst>
                                            <p:cond delay="0"/>
                                          </p:stCondLst>
                                        </p:cTn>
                                        <p:tgtEl>
                                          <p:spTgt spid="85"/>
                                        </p:tgtEl>
                                        <p:attrNameLst>
                                          <p:attrName>style.visibility</p:attrName>
                                        </p:attrNameLst>
                                      </p:cBhvr>
                                      <p:to>
                                        <p:strVal val="visible"/>
                                      </p:to>
                                    </p:set>
                                    <p:anim calcmode="lin" valueType="num">
                                      <p:cBhvr additive="base">
                                        <p:cTn id="260" dur="500" fill="hold"/>
                                        <p:tgtEl>
                                          <p:spTgt spid="85"/>
                                        </p:tgtEl>
                                        <p:attrNameLst>
                                          <p:attrName>ppt_x</p:attrName>
                                        </p:attrNameLst>
                                      </p:cBhvr>
                                      <p:tavLst>
                                        <p:tav tm="0">
                                          <p:val>
                                            <p:strVal val="1+#ppt_w/2"/>
                                          </p:val>
                                        </p:tav>
                                        <p:tav tm="100000">
                                          <p:val>
                                            <p:strVal val="#ppt_x"/>
                                          </p:val>
                                        </p:tav>
                                      </p:tavLst>
                                    </p:anim>
                                    <p:anim calcmode="lin" valueType="num">
                                      <p:cBhvr additive="base">
                                        <p:cTn id="261" dur="500" fill="hold"/>
                                        <p:tgtEl>
                                          <p:spTgt spid="85"/>
                                        </p:tgtEl>
                                        <p:attrNameLst>
                                          <p:attrName>ppt_y</p:attrName>
                                        </p:attrNameLst>
                                      </p:cBhvr>
                                      <p:tavLst>
                                        <p:tav tm="0">
                                          <p:val>
                                            <p:strVal val="#ppt_y"/>
                                          </p:val>
                                        </p:tav>
                                        <p:tav tm="100000">
                                          <p:val>
                                            <p:strVal val="#ppt_y"/>
                                          </p:val>
                                        </p:tav>
                                      </p:tavLst>
                                    </p:anim>
                                  </p:childTnLst>
                                </p:cTn>
                              </p:par>
                              <p:par>
                                <p:cTn id="262" presetID="2" presetClass="entr" presetSubtype="12" fill="hold" grpId="0" nodeType="withEffect">
                                  <p:stCondLst>
                                    <p:cond delay="0"/>
                                  </p:stCondLst>
                                  <p:childTnLst>
                                    <p:set>
                                      <p:cBhvr>
                                        <p:cTn id="263" dur="1" fill="hold">
                                          <p:stCondLst>
                                            <p:cond delay="0"/>
                                          </p:stCondLst>
                                        </p:cTn>
                                        <p:tgtEl>
                                          <p:spTgt spid="86"/>
                                        </p:tgtEl>
                                        <p:attrNameLst>
                                          <p:attrName>style.visibility</p:attrName>
                                        </p:attrNameLst>
                                      </p:cBhvr>
                                      <p:to>
                                        <p:strVal val="visible"/>
                                      </p:to>
                                    </p:set>
                                    <p:anim calcmode="lin" valueType="num">
                                      <p:cBhvr additive="base">
                                        <p:cTn id="264" dur="500" fill="hold"/>
                                        <p:tgtEl>
                                          <p:spTgt spid="86"/>
                                        </p:tgtEl>
                                        <p:attrNameLst>
                                          <p:attrName>ppt_x</p:attrName>
                                        </p:attrNameLst>
                                      </p:cBhvr>
                                      <p:tavLst>
                                        <p:tav tm="0">
                                          <p:val>
                                            <p:strVal val="0-#ppt_w/2"/>
                                          </p:val>
                                        </p:tav>
                                        <p:tav tm="100000">
                                          <p:val>
                                            <p:strVal val="#ppt_x"/>
                                          </p:val>
                                        </p:tav>
                                      </p:tavLst>
                                    </p:anim>
                                    <p:anim calcmode="lin" valueType="num">
                                      <p:cBhvr additive="base">
                                        <p:cTn id="265" dur="500" fill="hold"/>
                                        <p:tgtEl>
                                          <p:spTgt spid="86"/>
                                        </p:tgtEl>
                                        <p:attrNameLst>
                                          <p:attrName>ppt_y</p:attrName>
                                        </p:attrNameLst>
                                      </p:cBhvr>
                                      <p:tavLst>
                                        <p:tav tm="0">
                                          <p:val>
                                            <p:strVal val="1+#ppt_h/2"/>
                                          </p:val>
                                        </p:tav>
                                        <p:tav tm="100000">
                                          <p:val>
                                            <p:strVal val="#ppt_y"/>
                                          </p:val>
                                        </p:tav>
                                      </p:tavLst>
                                    </p:anim>
                                  </p:childTnLst>
                                </p:cTn>
                              </p:par>
                              <p:par>
                                <p:cTn id="266" presetID="2" presetClass="entr" presetSubtype="4" fill="hold" grpId="0" nodeType="withEffect">
                                  <p:stCondLst>
                                    <p:cond delay="0"/>
                                  </p:stCondLst>
                                  <p:childTnLst>
                                    <p:set>
                                      <p:cBhvr>
                                        <p:cTn id="267" dur="1" fill="hold">
                                          <p:stCondLst>
                                            <p:cond delay="0"/>
                                          </p:stCondLst>
                                        </p:cTn>
                                        <p:tgtEl>
                                          <p:spTgt spid="87"/>
                                        </p:tgtEl>
                                        <p:attrNameLst>
                                          <p:attrName>style.visibility</p:attrName>
                                        </p:attrNameLst>
                                      </p:cBhvr>
                                      <p:to>
                                        <p:strVal val="visible"/>
                                      </p:to>
                                    </p:set>
                                    <p:anim calcmode="lin" valueType="num">
                                      <p:cBhvr additive="base">
                                        <p:cTn id="268" dur="500" fill="hold"/>
                                        <p:tgtEl>
                                          <p:spTgt spid="87"/>
                                        </p:tgtEl>
                                        <p:attrNameLst>
                                          <p:attrName>ppt_x</p:attrName>
                                        </p:attrNameLst>
                                      </p:cBhvr>
                                      <p:tavLst>
                                        <p:tav tm="0">
                                          <p:val>
                                            <p:strVal val="#ppt_x"/>
                                          </p:val>
                                        </p:tav>
                                        <p:tav tm="100000">
                                          <p:val>
                                            <p:strVal val="#ppt_x"/>
                                          </p:val>
                                        </p:tav>
                                      </p:tavLst>
                                    </p:anim>
                                    <p:anim calcmode="lin" valueType="num">
                                      <p:cBhvr additive="base">
                                        <p:cTn id="269" dur="500" fill="hold"/>
                                        <p:tgtEl>
                                          <p:spTgt spid="87"/>
                                        </p:tgtEl>
                                        <p:attrNameLst>
                                          <p:attrName>ppt_y</p:attrName>
                                        </p:attrNameLst>
                                      </p:cBhvr>
                                      <p:tavLst>
                                        <p:tav tm="0">
                                          <p:val>
                                            <p:strVal val="1+#ppt_h/2"/>
                                          </p:val>
                                        </p:tav>
                                        <p:tav tm="100000">
                                          <p:val>
                                            <p:strVal val="#ppt_y"/>
                                          </p:val>
                                        </p:tav>
                                      </p:tavLst>
                                    </p:anim>
                                  </p:childTnLst>
                                </p:cTn>
                              </p:par>
                              <p:par>
                                <p:cTn id="270" presetID="2" presetClass="entr" presetSubtype="4" fill="hold" grpId="0" nodeType="withEffect">
                                  <p:stCondLst>
                                    <p:cond delay="0"/>
                                  </p:stCondLst>
                                  <p:childTnLst>
                                    <p:set>
                                      <p:cBhvr>
                                        <p:cTn id="271" dur="1" fill="hold">
                                          <p:stCondLst>
                                            <p:cond delay="0"/>
                                          </p:stCondLst>
                                        </p:cTn>
                                        <p:tgtEl>
                                          <p:spTgt spid="88"/>
                                        </p:tgtEl>
                                        <p:attrNameLst>
                                          <p:attrName>style.visibility</p:attrName>
                                        </p:attrNameLst>
                                      </p:cBhvr>
                                      <p:to>
                                        <p:strVal val="visible"/>
                                      </p:to>
                                    </p:set>
                                    <p:anim calcmode="lin" valueType="num">
                                      <p:cBhvr additive="base">
                                        <p:cTn id="272" dur="500" fill="hold"/>
                                        <p:tgtEl>
                                          <p:spTgt spid="88"/>
                                        </p:tgtEl>
                                        <p:attrNameLst>
                                          <p:attrName>ppt_x</p:attrName>
                                        </p:attrNameLst>
                                      </p:cBhvr>
                                      <p:tavLst>
                                        <p:tav tm="0">
                                          <p:val>
                                            <p:strVal val="#ppt_x"/>
                                          </p:val>
                                        </p:tav>
                                        <p:tav tm="100000">
                                          <p:val>
                                            <p:strVal val="#ppt_x"/>
                                          </p:val>
                                        </p:tav>
                                      </p:tavLst>
                                    </p:anim>
                                    <p:anim calcmode="lin" valueType="num">
                                      <p:cBhvr additive="base">
                                        <p:cTn id="273" dur="500" fill="hold"/>
                                        <p:tgtEl>
                                          <p:spTgt spid="88"/>
                                        </p:tgtEl>
                                        <p:attrNameLst>
                                          <p:attrName>ppt_y</p:attrName>
                                        </p:attrNameLst>
                                      </p:cBhvr>
                                      <p:tavLst>
                                        <p:tav tm="0">
                                          <p:val>
                                            <p:strVal val="1+#ppt_h/2"/>
                                          </p:val>
                                        </p:tav>
                                        <p:tav tm="100000">
                                          <p:val>
                                            <p:strVal val="#ppt_y"/>
                                          </p:val>
                                        </p:tav>
                                      </p:tavLst>
                                    </p:anim>
                                  </p:childTnLst>
                                </p:cTn>
                              </p:par>
                              <p:par>
                                <p:cTn id="274" presetID="2" presetClass="entr" presetSubtype="4" fill="hold" grpId="0" nodeType="withEffect">
                                  <p:stCondLst>
                                    <p:cond delay="0"/>
                                  </p:stCondLst>
                                  <p:childTnLst>
                                    <p:set>
                                      <p:cBhvr>
                                        <p:cTn id="275" dur="1" fill="hold">
                                          <p:stCondLst>
                                            <p:cond delay="0"/>
                                          </p:stCondLst>
                                        </p:cTn>
                                        <p:tgtEl>
                                          <p:spTgt spid="89"/>
                                        </p:tgtEl>
                                        <p:attrNameLst>
                                          <p:attrName>style.visibility</p:attrName>
                                        </p:attrNameLst>
                                      </p:cBhvr>
                                      <p:to>
                                        <p:strVal val="visible"/>
                                      </p:to>
                                    </p:set>
                                    <p:anim calcmode="lin" valueType="num">
                                      <p:cBhvr additive="base">
                                        <p:cTn id="276" dur="500" fill="hold"/>
                                        <p:tgtEl>
                                          <p:spTgt spid="89"/>
                                        </p:tgtEl>
                                        <p:attrNameLst>
                                          <p:attrName>ppt_x</p:attrName>
                                        </p:attrNameLst>
                                      </p:cBhvr>
                                      <p:tavLst>
                                        <p:tav tm="0">
                                          <p:val>
                                            <p:strVal val="#ppt_x"/>
                                          </p:val>
                                        </p:tav>
                                        <p:tav tm="100000">
                                          <p:val>
                                            <p:strVal val="#ppt_x"/>
                                          </p:val>
                                        </p:tav>
                                      </p:tavLst>
                                    </p:anim>
                                    <p:anim calcmode="lin" valueType="num">
                                      <p:cBhvr additive="base">
                                        <p:cTn id="277" dur="500" fill="hold"/>
                                        <p:tgtEl>
                                          <p:spTgt spid="89"/>
                                        </p:tgtEl>
                                        <p:attrNameLst>
                                          <p:attrName>ppt_y</p:attrName>
                                        </p:attrNameLst>
                                      </p:cBhvr>
                                      <p:tavLst>
                                        <p:tav tm="0">
                                          <p:val>
                                            <p:strVal val="1+#ppt_h/2"/>
                                          </p:val>
                                        </p:tav>
                                        <p:tav tm="100000">
                                          <p:val>
                                            <p:strVal val="#ppt_y"/>
                                          </p:val>
                                        </p:tav>
                                      </p:tavLst>
                                    </p:anim>
                                  </p:childTnLst>
                                </p:cTn>
                              </p:par>
                              <p:par>
                                <p:cTn id="278" presetID="2" presetClass="entr" presetSubtype="8" fill="hold" grpId="0" nodeType="withEffect">
                                  <p:stCondLst>
                                    <p:cond delay="0"/>
                                  </p:stCondLst>
                                  <p:childTnLst>
                                    <p:set>
                                      <p:cBhvr>
                                        <p:cTn id="279" dur="1" fill="hold">
                                          <p:stCondLst>
                                            <p:cond delay="0"/>
                                          </p:stCondLst>
                                        </p:cTn>
                                        <p:tgtEl>
                                          <p:spTgt spid="90"/>
                                        </p:tgtEl>
                                        <p:attrNameLst>
                                          <p:attrName>style.visibility</p:attrName>
                                        </p:attrNameLst>
                                      </p:cBhvr>
                                      <p:to>
                                        <p:strVal val="visible"/>
                                      </p:to>
                                    </p:set>
                                    <p:anim calcmode="lin" valueType="num">
                                      <p:cBhvr additive="base">
                                        <p:cTn id="280" dur="500" fill="hold"/>
                                        <p:tgtEl>
                                          <p:spTgt spid="90"/>
                                        </p:tgtEl>
                                        <p:attrNameLst>
                                          <p:attrName>ppt_x</p:attrName>
                                        </p:attrNameLst>
                                      </p:cBhvr>
                                      <p:tavLst>
                                        <p:tav tm="0">
                                          <p:val>
                                            <p:strVal val="0-#ppt_w/2"/>
                                          </p:val>
                                        </p:tav>
                                        <p:tav tm="100000">
                                          <p:val>
                                            <p:strVal val="#ppt_x"/>
                                          </p:val>
                                        </p:tav>
                                      </p:tavLst>
                                    </p:anim>
                                    <p:anim calcmode="lin" valueType="num">
                                      <p:cBhvr additive="base">
                                        <p:cTn id="281" dur="500" fill="hold"/>
                                        <p:tgtEl>
                                          <p:spTgt spid="90"/>
                                        </p:tgtEl>
                                        <p:attrNameLst>
                                          <p:attrName>ppt_y</p:attrName>
                                        </p:attrNameLst>
                                      </p:cBhvr>
                                      <p:tavLst>
                                        <p:tav tm="0">
                                          <p:val>
                                            <p:strVal val="#ppt_y"/>
                                          </p:val>
                                        </p:tav>
                                        <p:tav tm="100000">
                                          <p:val>
                                            <p:strVal val="#ppt_y"/>
                                          </p:val>
                                        </p:tav>
                                      </p:tavLst>
                                    </p:anim>
                                  </p:childTnLst>
                                </p:cTn>
                              </p:par>
                              <p:par>
                                <p:cTn id="282" presetID="2" presetClass="entr" presetSubtype="4" fill="hold" grpId="0" nodeType="withEffect">
                                  <p:stCondLst>
                                    <p:cond delay="0"/>
                                  </p:stCondLst>
                                  <p:childTnLst>
                                    <p:set>
                                      <p:cBhvr>
                                        <p:cTn id="283" dur="1" fill="hold">
                                          <p:stCondLst>
                                            <p:cond delay="0"/>
                                          </p:stCondLst>
                                        </p:cTn>
                                        <p:tgtEl>
                                          <p:spTgt spid="91"/>
                                        </p:tgtEl>
                                        <p:attrNameLst>
                                          <p:attrName>style.visibility</p:attrName>
                                        </p:attrNameLst>
                                      </p:cBhvr>
                                      <p:to>
                                        <p:strVal val="visible"/>
                                      </p:to>
                                    </p:set>
                                    <p:anim calcmode="lin" valueType="num">
                                      <p:cBhvr additive="base">
                                        <p:cTn id="284" dur="500" fill="hold"/>
                                        <p:tgtEl>
                                          <p:spTgt spid="91"/>
                                        </p:tgtEl>
                                        <p:attrNameLst>
                                          <p:attrName>ppt_x</p:attrName>
                                        </p:attrNameLst>
                                      </p:cBhvr>
                                      <p:tavLst>
                                        <p:tav tm="0">
                                          <p:val>
                                            <p:strVal val="#ppt_x"/>
                                          </p:val>
                                        </p:tav>
                                        <p:tav tm="100000">
                                          <p:val>
                                            <p:strVal val="#ppt_x"/>
                                          </p:val>
                                        </p:tav>
                                      </p:tavLst>
                                    </p:anim>
                                    <p:anim calcmode="lin" valueType="num">
                                      <p:cBhvr additive="base">
                                        <p:cTn id="285" dur="500" fill="hold"/>
                                        <p:tgtEl>
                                          <p:spTgt spid="91"/>
                                        </p:tgtEl>
                                        <p:attrNameLst>
                                          <p:attrName>ppt_y</p:attrName>
                                        </p:attrNameLst>
                                      </p:cBhvr>
                                      <p:tavLst>
                                        <p:tav tm="0">
                                          <p:val>
                                            <p:strVal val="1+#ppt_h/2"/>
                                          </p:val>
                                        </p:tav>
                                        <p:tav tm="100000">
                                          <p:val>
                                            <p:strVal val="#ppt_y"/>
                                          </p:val>
                                        </p:tav>
                                      </p:tavLst>
                                    </p:anim>
                                  </p:childTnLst>
                                </p:cTn>
                              </p:par>
                              <p:par>
                                <p:cTn id="286" presetID="2" presetClass="entr" presetSubtype="4" fill="hold" grpId="0" nodeType="withEffect">
                                  <p:stCondLst>
                                    <p:cond delay="0"/>
                                  </p:stCondLst>
                                  <p:childTnLst>
                                    <p:set>
                                      <p:cBhvr>
                                        <p:cTn id="287" dur="1" fill="hold">
                                          <p:stCondLst>
                                            <p:cond delay="0"/>
                                          </p:stCondLst>
                                        </p:cTn>
                                        <p:tgtEl>
                                          <p:spTgt spid="92"/>
                                        </p:tgtEl>
                                        <p:attrNameLst>
                                          <p:attrName>style.visibility</p:attrName>
                                        </p:attrNameLst>
                                      </p:cBhvr>
                                      <p:to>
                                        <p:strVal val="visible"/>
                                      </p:to>
                                    </p:set>
                                    <p:anim calcmode="lin" valueType="num">
                                      <p:cBhvr additive="base">
                                        <p:cTn id="288" dur="500" fill="hold"/>
                                        <p:tgtEl>
                                          <p:spTgt spid="92"/>
                                        </p:tgtEl>
                                        <p:attrNameLst>
                                          <p:attrName>ppt_x</p:attrName>
                                        </p:attrNameLst>
                                      </p:cBhvr>
                                      <p:tavLst>
                                        <p:tav tm="0">
                                          <p:val>
                                            <p:strVal val="#ppt_x"/>
                                          </p:val>
                                        </p:tav>
                                        <p:tav tm="100000">
                                          <p:val>
                                            <p:strVal val="#ppt_x"/>
                                          </p:val>
                                        </p:tav>
                                      </p:tavLst>
                                    </p:anim>
                                    <p:anim calcmode="lin" valueType="num">
                                      <p:cBhvr additive="base">
                                        <p:cTn id="289" dur="500" fill="hold"/>
                                        <p:tgtEl>
                                          <p:spTgt spid="92"/>
                                        </p:tgtEl>
                                        <p:attrNameLst>
                                          <p:attrName>ppt_y</p:attrName>
                                        </p:attrNameLst>
                                      </p:cBhvr>
                                      <p:tavLst>
                                        <p:tav tm="0">
                                          <p:val>
                                            <p:strVal val="1+#ppt_h/2"/>
                                          </p:val>
                                        </p:tav>
                                        <p:tav tm="100000">
                                          <p:val>
                                            <p:strVal val="#ppt_y"/>
                                          </p:val>
                                        </p:tav>
                                      </p:tavLst>
                                    </p:anim>
                                  </p:childTnLst>
                                </p:cTn>
                              </p:par>
                              <p:par>
                                <p:cTn id="290" presetID="2" presetClass="entr" presetSubtype="4" fill="hold" grpId="0" nodeType="withEffect">
                                  <p:stCondLst>
                                    <p:cond delay="0"/>
                                  </p:stCondLst>
                                  <p:childTnLst>
                                    <p:set>
                                      <p:cBhvr>
                                        <p:cTn id="291" dur="1" fill="hold">
                                          <p:stCondLst>
                                            <p:cond delay="0"/>
                                          </p:stCondLst>
                                        </p:cTn>
                                        <p:tgtEl>
                                          <p:spTgt spid="93"/>
                                        </p:tgtEl>
                                        <p:attrNameLst>
                                          <p:attrName>style.visibility</p:attrName>
                                        </p:attrNameLst>
                                      </p:cBhvr>
                                      <p:to>
                                        <p:strVal val="visible"/>
                                      </p:to>
                                    </p:set>
                                    <p:anim calcmode="lin" valueType="num">
                                      <p:cBhvr additive="base">
                                        <p:cTn id="292" dur="500" fill="hold"/>
                                        <p:tgtEl>
                                          <p:spTgt spid="93"/>
                                        </p:tgtEl>
                                        <p:attrNameLst>
                                          <p:attrName>ppt_x</p:attrName>
                                        </p:attrNameLst>
                                      </p:cBhvr>
                                      <p:tavLst>
                                        <p:tav tm="0">
                                          <p:val>
                                            <p:strVal val="#ppt_x"/>
                                          </p:val>
                                        </p:tav>
                                        <p:tav tm="100000">
                                          <p:val>
                                            <p:strVal val="#ppt_x"/>
                                          </p:val>
                                        </p:tav>
                                      </p:tavLst>
                                    </p:anim>
                                    <p:anim calcmode="lin" valueType="num">
                                      <p:cBhvr additive="base">
                                        <p:cTn id="293" dur="500" fill="hold"/>
                                        <p:tgtEl>
                                          <p:spTgt spid="93"/>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94"/>
                                        </p:tgtEl>
                                        <p:attrNameLst>
                                          <p:attrName>style.visibility</p:attrName>
                                        </p:attrNameLst>
                                      </p:cBhvr>
                                      <p:to>
                                        <p:strVal val="visible"/>
                                      </p:to>
                                    </p:set>
                                    <p:anim calcmode="lin" valueType="num">
                                      <p:cBhvr additive="base">
                                        <p:cTn id="296" dur="500" fill="hold"/>
                                        <p:tgtEl>
                                          <p:spTgt spid="94"/>
                                        </p:tgtEl>
                                        <p:attrNameLst>
                                          <p:attrName>ppt_x</p:attrName>
                                        </p:attrNameLst>
                                      </p:cBhvr>
                                      <p:tavLst>
                                        <p:tav tm="0">
                                          <p:val>
                                            <p:strVal val="#ppt_x"/>
                                          </p:val>
                                        </p:tav>
                                        <p:tav tm="100000">
                                          <p:val>
                                            <p:strVal val="#ppt_x"/>
                                          </p:val>
                                        </p:tav>
                                      </p:tavLst>
                                    </p:anim>
                                    <p:anim calcmode="lin" valueType="num">
                                      <p:cBhvr additive="base">
                                        <p:cTn id="297" dur="500" fill="hold"/>
                                        <p:tgtEl>
                                          <p:spTgt spid="94"/>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95"/>
                                        </p:tgtEl>
                                        <p:attrNameLst>
                                          <p:attrName>style.visibility</p:attrName>
                                        </p:attrNameLst>
                                      </p:cBhvr>
                                      <p:to>
                                        <p:strVal val="visible"/>
                                      </p:to>
                                    </p:set>
                                    <p:anim calcmode="lin" valueType="num">
                                      <p:cBhvr additive="base">
                                        <p:cTn id="300" dur="500" fill="hold"/>
                                        <p:tgtEl>
                                          <p:spTgt spid="95"/>
                                        </p:tgtEl>
                                        <p:attrNameLst>
                                          <p:attrName>ppt_x</p:attrName>
                                        </p:attrNameLst>
                                      </p:cBhvr>
                                      <p:tavLst>
                                        <p:tav tm="0">
                                          <p:val>
                                            <p:strVal val="#ppt_x"/>
                                          </p:val>
                                        </p:tav>
                                        <p:tav tm="100000">
                                          <p:val>
                                            <p:strVal val="#ppt_x"/>
                                          </p:val>
                                        </p:tav>
                                      </p:tavLst>
                                    </p:anim>
                                    <p:anim calcmode="lin" valueType="num">
                                      <p:cBhvr additive="base">
                                        <p:cTn id="301" dur="500" fill="hold"/>
                                        <p:tgtEl>
                                          <p:spTgt spid="95"/>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96"/>
                                        </p:tgtEl>
                                        <p:attrNameLst>
                                          <p:attrName>style.visibility</p:attrName>
                                        </p:attrNameLst>
                                      </p:cBhvr>
                                      <p:to>
                                        <p:strVal val="visible"/>
                                      </p:to>
                                    </p:set>
                                    <p:anim calcmode="lin" valueType="num">
                                      <p:cBhvr additive="base">
                                        <p:cTn id="304" dur="500" fill="hold"/>
                                        <p:tgtEl>
                                          <p:spTgt spid="96"/>
                                        </p:tgtEl>
                                        <p:attrNameLst>
                                          <p:attrName>ppt_x</p:attrName>
                                        </p:attrNameLst>
                                      </p:cBhvr>
                                      <p:tavLst>
                                        <p:tav tm="0">
                                          <p:val>
                                            <p:strVal val="#ppt_x"/>
                                          </p:val>
                                        </p:tav>
                                        <p:tav tm="100000">
                                          <p:val>
                                            <p:strVal val="#ppt_x"/>
                                          </p:val>
                                        </p:tav>
                                      </p:tavLst>
                                    </p:anim>
                                    <p:anim calcmode="lin" valueType="num">
                                      <p:cBhvr additive="base">
                                        <p:cTn id="305" dur="500" fill="hold"/>
                                        <p:tgtEl>
                                          <p:spTgt spid="96"/>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97"/>
                                        </p:tgtEl>
                                        <p:attrNameLst>
                                          <p:attrName>style.visibility</p:attrName>
                                        </p:attrNameLst>
                                      </p:cBhvr>
                                      <p:to>
                                        <p:strVal val="visible"/>
                                      </p:to>
                                    </p:set>
                                    <p:anim calcmode="lin" valueType="num">
                                      <p:cBhvr additive="base">
                                        <p:cTn id="308" dur="500" fill="hold"/>
                                        <p:tgtEl>
                                          <p:spTgt spid="97"/>
                                        </p:tgtEl>
                                        <p:attrNameLst>
                                          <p:attrName>ppt_x</p:attrName>
                                        </p:attrNameLst>
                                      </p:cBhvr>
                                      <p:tavLst>
                                        <p:tav tm="0">
                                          <p:val>
                                            <p:strVal val="#ppt_x"/>
                                          </p:val>
                                        </p:tav>
                                        <p:tav tm="100000">
                                          <p:val>
                                            <p:strVal val="#ppt_x"/>
                                          </p:val>
                                        </p:tav>
                                      </p:tavLst>
                                    </p:anim>
                                    <p:anim calcmode="lin" valueType="num">
                                      <p:cBhvr additive="base">
                                        <p:cTn id="309" dur="500" fill="hold"/>
                                        <p:tgtEl>
                                          <p:spTgt spid="97"/>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98"/>
                                        </p:tgtEl>
                                        <p:attrNameLst>
                                          <p:attrName>style.visibility</p:attrName>
                                        </p:attrNameLst>
                                      </p:cBhvr>
                                      <p:to>
                                        <p:strVal val="visible"/>
                                      </p:to>
                                    </p:set>
                                    <p:anim calcmode="lin" valueType="num">
                                      <p:cBhvr additive="base">
                                        <p:cTn id="312" dur="500" fill="hold"/>
                                        <p:tgtEl>
                                          <p:spTgt spid="98"/>
                                        </p:tgtEl>
                                        <p:attrNameLst>
                                          <p:attrName>ppt_x</p:attrName>
                                        </p:attrNameLst>
                                      </p:cBhvr>
                                      <p:tavLst>
                                        <p:tav tm="0">
                                          <p:val>
                                            <p:strVal val="#ppt_x"/>
                                          </p:val>
                                        </p:tav>
                                        <p:tav tm="100000">
                                          <p:val>
                                            <p:strVal val="#ppt_x"/>
                                          </p:val>
                                        </p:tav>
                                      </p:tavLst>
                                    </p:anim>
                                    <p:anim calcmode="lin" valueType="num">
                                      <p:cBhvr additive="base">
                                        <p:cTn id="313" dur="500" fill="hold"/>
                                        <p:tgtEl>
                                          <p:spTgt spid="98"/>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99"/>
                                        </p:tgtEl>
                                        <p:attrNameLst>
                                          <p:attrName>style.visibility</p:attrName>
                                        </p:attrNameLst>
                                      </p:cBhvr>
                                      <p:to>
                                        <p:strVal val="visible"/>
                                      </p:to>
                                    </p:set>
                                    <p:anim calcmode="lin" valueType="num">
                                      <p:cBhvr additive="base">
                                        <p:cTn id="316" dur="500" fill="hold"/>
                                        <p:tgtEl>
                                          <p:spTgt spid="99"/>
                                        </p:tgtEl>
                                        <p:attrNameLst>
                                          <p:attrName>ppt_x</p:attrName>
                                        </p:attrNameLst>
                                      </p:cBhvr>
                                      <p:tavLst>
                                        <p:tav tm="0">
                                          <p:val>
                                            <p:strVal val="#ppt_x"/>
                                          </p:val>
                                        </p:tav>
                                        <p:tav tm="100000">
                                          <p:val>
                                            <p:strVal val="#ppt_x"/>
                                          </p:val>
                                        </p:tav>
                                      </p:tavLst>
                                    </p:anim>
                                    <p:anim calcmode="lin" valueType="num">
                                      <p:cBhvr additive="base">
                                        <p:cTn id="317" dur="500" fill="hold"/>
                                        <p:tgtEl>
                                          <p:spTgt spid="99"/>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100"/>
                                        </p:tgtEl>
                                        <p:attrNameLst>
                                          <p:attrName>style.visibility</p:attrName>
                                        </p:attrNameLst>
                                      </p:cBhvr>
                                      <p:to>
                                        <p:strVal val="visible"/>
                                      </p:to>
                                    </p:set>
                                    <p:anim calcmode="lin" valueType="num">
                                      <p:cBhvr additive="base">
                                        <p:cTn id="320" dur="500" fill="hold"/>
                                        <p:tgtEl>
                                          <p:spTgt spid="100"/>
                                        </p:tgtEl>
                                        <p:attrNameLst>
                                          <p:attrName>ppt_x</p:attrName>
                                        </p:attrNameLst>
                                      </p:cBhvr>
                                      <p:tavLst>
                                        <p:tav tm="0">
                                          <p:val>
                                            <p:strVal val="#ppt_x"/>
                                          </p:val>
                                        </p:tav>
                                        <p:tav tm="100000">
                                          <p:val>
                                            <p:strVal val="#ppt_x"/>
                                          </p:val>
                                        </p:tav>
                                      </p:tavLst>
                                    </p:anim>
                                    <p:anim calcmode="lin" valueType="num">
                                      <p:cBhvr additive="base">
                                        <p:cTn id="321" dur="500" fill="hold"/>
                                        <p:tgtEl>
                                          <p:spTgt spid="100"/>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101"/>
                                        </p:tgtEl>
                                        <p:attrNameLst>
                                          <p:attrName>style.visibility</p:attrName>
                                        </p:attrNameLst>
                                      </p:cBhvr>
                                      <p:to>
                                        <p:strVal val="visible"/>
                                      </p:to>
                                    </p:set>
                                    <p:anim calcmode="lin" valueType="num">
                                      <p:cBhvr additive="base">
                                        <p:cTn id="324" dur="500" fill="hold"/>
                                        <p:tgtEl>
                                          <p:spTgt spid="101"/>
                                        </p:tgtEl>
                                        <p:attrNameLst>
                                          <p:attrName>ppt_x</p:attrName>
                                        </p:attrNameLst>
                                      </p:cBhvr>
                                      <p:tavLst>
                                        <p:tav tm="0">
                                          <p:val>
                                            <p:strVal val="#ppt_x"/>
                                          </p:val>
                                        </p:tav>
                                        <p:tav tm="100000">
                                          <p:val>
                                            <p:strVal val="#ppt_x"/>
                                          </p:val>
                                        </p:tav>
                                      </p:tavLst>
                                    </p:anim>
                                    <p:anim calcmode="lin" valueType="num">
                                      <p:cBhvr additive="base">
                                        <p:cTn id="325" dur="500" fill="hold"/>
                                        <p:tgtEl>
                                          <p:spTgt spid="101"/>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102"/>
                                        </p:tgtEl>
                                        <p:attrNameLst>
                                          <p:attrName>style.visibility</p:attrName>
                                        </p:attrNameLst>
                                      </p:cBhvr>
                                      <p:to>
                                        <p:strVal val="visible"/>
                                      </p:to>
                                    </p:set>
                                    <p:anim calcmode="lin" valueType="num">
                                      <p:cBhvr additive="base">
                                        <p:cTn id="328" dur="500" fill="hold"/>
                                        <p:tgtEl>
                                          <p:spTgt spid="102"/>
                                        </p:tgtEl>
                                        <p:attrNameLst>
                                          <p:attrName>ppt_x</p:attrName>
                                        </p:attrNameLst>
                                      </p:cBhvr>
                                      <p:tavLst>
                                        <p:tav tm="0">
                                          <p:val>
                                            <p:strVal val="#ppt_x"/>
                                          </p:val>
                                        </p:tav>
                                        <p:tav tm="100000">
                                          <p:val>
                                            <p:strVal val="#ppt_x"/>
                                          </p:val>
                                        </p:tav>
                                      </p:tavLst>
                                    </p:anim>
                                    <p:anim calcmode="lin" valueType="num">
                                      <p:cBhvr additive="base">
                                        <p:cTn id="329" dur="500" fill="hold"/>
                                        <p:tgtEl>
                                          <p:spTgt spid="102"/>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103"/>
                                        </p:tgtEl>
                                        <p:attrNameLst>
                                          <p:attrName>style.visibility</p:attrName>
                                        </p:attrNameLst>
                                      </p:cBhvr>
                                      <p:to>
                                        <p:strVal val="visible"/>
                                      </p:to>
                                    </p:set>
                                    <p:anim calcmode="lin" valueType="num">
                                      <p:cBhvr additive="base">
                                        <p:cTn id="332" dur="500" fill="hold"/>
                                        <p:tgtEl>
                                          <p:spTgt spid="103"/>
                                        </p:tgtEl>
                                        <p:attrNameLst>
                                          <p:attrName>ppt_x</p:attrName>
                                        </p:attrNameLst>
                                      </p:cBhvr>
                                      <p:tavLst>
                                        <p:tav tm="0">
                                          <p:val>
                                            <p:strVal val="#ppt_x"/>
                                          </p:val>
                                        </p:tav>
                                        <p:tav tm="100000">
                                          <p:val>
                                            <p:strVal val="#ppt_x"/>
                                          </p:val>
                                        </p:tav>
                                      </p:tavLst>
                                    </p:anim>
                                    <p:anim calcmode="lin" valueType="num">
                                      <p:cBhvr additive="base">
                                        <p:cTn id="333" dur="500" fill="hold"/>
                                        <p:tgtEl>
                                          <p:spTgt spid="103"/>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104"/>
                                        </p:tgtEl>
                                        <p:attrNameLst>
                                          <p:attrName>style.visibility</p:attrName>
                                        </p:attrNameLst>
                                      </p:cBhvr>
                                      <p:to>
                                        <p:strVal val="visible"/>
                                      </p:to>
                                    </p:set>
                                    <p:anim calcmode="lin" valueType="num">
                                      <p:cBhvr additive="base">
                                        <p:cTn id="336" dur="500" fill="hold"/>
                                        <p:tgtEl>
                                          <p:spTgt spid="104"/>
                                        </p:tgtEl>
                                        <p:attrNameLst>
                                          <p:attrName>ppt_x</p:attrName>
                                        </p:attrNameLst>
                                      </p:cBhvr>
                                      <p:tavLst>
                                        <p:tav tm="0">
                                          <p:val>
                                            <p:strVal val="#ppt_x"/>
                                          </p:val>
                                        </p:tav>
                                        <p:tav tm="100000">
                                          <p:val>
                                            <p:strVal val="#ppt_x"/>
                                          </p:val>
                                        </p:tav>
                                      </p:tavLst>
                                    </p:anim>
                                    <p:anim calcmode="lin" valueType="num">
                                      <p:cBhvr additive="base">
                                        <p:cTn id="337" dur="500" fill="hold"/>
                                        <p:tgtEl>
                                          <p:spTgt spid="104"/>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105"/>
                                        </p:tgtEl>
                                        <p:attrNameLst>
                                          <p:attrName>style.visibility</p:attrName>
                                        </p:attrNameLst>
                                      </p:cBhvr>
                                      <p:to>
                                        <p:strVal val="visible"/>
                                      </p:to>
                                    </p:set>
                                    <p:anim calcmode="lin" valueType="num">
                                      <p:cBhvr additive="base">
                                        <p:cTn id="340" dur="500" fill="hold"/>
                                        <p:tgtEl>
                                          <p:spTgt spid="105"/>
                                        </p:tgtEl>
                                        <p:attrNameLst>
                                          <p:attrName>ppt_x</p:attrName>
                                        </p:attrNameLst>
                                      </p:cBhvr>
                                      <p:tavLst>
                                        <p:tav tm="0">
                                          <p:val>
                                            <p:strVal val="#ppt_x"/>
                                          </p:val>
                                        </p:tav>
                                        <p:tav tm="100000">
                                          <p:val>
                                            <p:strVal val="#ppt_x"/>
                                          </p:val>
                                        </p:tav>
                                      </p:tavLst>
                                    </p:anim>
                                    <p:anim calcmode="lin" valueType="num">
                                      <p:cBhvr additive="base">
                                        <p:cTn id="341" dur="500" fill="hold"/>
                                        <p:tgtEl>
                                          <p:spTgt spid="105"/>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106"/>
                                        </p:tgtEl>
                                        <p:attrNameLst>
                                          <p:attrName>style.visibility</p:attrName>
                                        </p:attrNameLst>
                                      </p:cBhvr>
                                      <p:to>
                                        <p:strVal val="visible"/>
                                      </p:to>
                                    </p:set>
                                    <p:anim calcmode="lin" valueType="num">
                                      <p:cBhvr additive="base">
                                        <p:cTn id="344" dur="500" fill="hold"/>
                                        <p:tgtEl>
                                          <p:spTgt spid="106"/>
                                        </p:tgtEl>
                                        <p:attrNameLst>
                                          <p:attrName>ppt_x</p:attrName>
                                        </p:attrNameLst>
                                      </p:cBhvr>
                                      <p:tavLst>
                                        <p:tav tm="0">
                                          <p:val>
                                            <p:strVal val="#ppt_x"/>
                                          </p:val>
                                        </p:tav>
                                        <p:tav tm="100000">
                                          <p:val>
                                            <p:strVal val="#ppt_x"/>
                                          </p:val>
                                        </p:tav>
                                      </p:tavLst>
                                    </p:anim>
                                    <p:anim calcmode="lin" valueType="num">
                                      <p:cBhvr additive="base">
                                        <p:cTn id="345" dur="500" fill="hold"/>
                                        <p:tgtEl>
                                          <p:spTgt spid="106"/>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107"/>
                                        </p:tgtEl>
                                        <p:attrNameLst>
                                          <p:attrName>style.visibility</p:attrName>
                                        </p:attrNameLst>
                                      </p:cBhvr>
                                      <p:to>
                                        <p:strVal val="visible"/>
                                      </p:to>
                                    </p:set>
                                    <p:anim calcmode="lin" valueType="num">
                                      <p:cBhvr additive="base">
                                        <p:cTn id="348" dur="500" fill="hold"/>
                                        <p:tgtEl>
                                          <p:spTgt spid="107"/>
                                        </p:tgtEl>
                                        <p:attrNameLst>
                                          <p:attrName>ppt_x</p:attrName>
                                        </p:attrNameLst>
                                      </p:cBhvr>
                                      <p:tavLst>
                                        <p:tav tm="0">
                                          <p:val>
                                            <p:strVal val="#ppt_x"/>
                                          </p:val>
                                        </p:tav>
                                        <p:tav tm="100000">
                                          <p:val>
                                            <p:strVal val="#ppt_x"/>
                                          </p:val>
                                        </p:tav>
                                      </p:tavLst>
                                    </p:anim>
                                    <p:anim calcmode="lin" valueType="num">
                                      <p:cBhvr additive="base">
                                        <p:cTn id="349" dur="500" fill="hold"/>
                                        <p:tgtEl>
                                          <p:spTgt spid="107"/>
                                        </p:tgtEl>
                                        <p:attrNameLst>
                                          <p:attrName>ppt_y</p:attrName>
                                        </p:attrNameLst>
                                      </p:cBhvr>
                                      <p:tavLst>
                                        <p:tav tm="0">
                                          <p:val>
                                            <p:strVal val="1+#ppt_h/2"/>
                                          </p:val>
                                        </p:tav>
                                        <p:tav tm="100000">
                                          <p:val>
                                            <p:strVal val="#ppt_y"/>
                                          </p:val>
                                        </p:tav>
                                      </p:tavLst>
                                    </p:anim>
                                  </p:childTnLst>
                                </p:cTn>
                              </p:par>
                            </p:childTnLst>
                          </p:cTn>
                        </p:par>
                        <p:par>
                          <p:cTn id="350" fill="hold">
                            <p:stCondLst>
                              <p:cond delay="3000"/>
                            </p:stCondLst>
                            <p:childTnLst>
                              <p:par>
                                <p:cTn id="351" presetID="47" presetClass="entr" presetSubtype="0" fill="hold" grpId="0" nodeType="afterEffect">
                                  <p:stCondLst>
                                    <p:cond delay="0"/>
                                  </p:stCondLst>
                                  <p:childTnLst>
                                    <p:set>
                                      <p:cBhvr>
                                        <p:cTn id="352" dur="1" fill="hold">
                                          <p:stCondLst>
                                            <p:cond delay="0"/>
                                          </p:stCondLst>
                                        </p:cTn>
                                        <p:tgtEl>
                                          <p:spTgt spid="108"/>
                                        </p:tgtEl>
                                        <p:attrNameLst>
                                          <p:attrName>style.visibility</p:attrName>
                                        </p:attrNameLst>
                                      </p:cBhvr>
                                      <p:to>
                                        <p:strVal val="visible"/>
                                      </p:to>
                                    </p:set>
                                    <p:animEffect transition="in" filter="fade">
                                      <p:cBhvr>
                                        <p:cTn id="353" dur="1000"/>
                                        <p:tgtEl>
                                          <p:spTgt spid="108"/>
                                        </p:tgtEl>
                                      </p:cBhvr>
                                    </p:animEffect>
                                    <p:anim calcmode="lin" valueType="num">
                                      <p:cBhvr>
                                        <p:cTn id="354" dur="1000" fill="hold"/>
                                        <p:tgtEl>
                                          <p:spTgt spid="108"/>
                                        </p:tgtEl>
                                        <p:attrNameLst>
                                          <p:attrName>ppt_x</p:attrName>
                                        </p:attrNameLst>
                                      </p:cBhvr>
                                      <p:tavLst>
                                        <p:tav tm="0">
                                          <p:val>
                                            <p:strVal val="#ppt_x"/>
                                          </p:val>
                                        </p:tav>
                                        <p:tav tm="100000">
                                          <p:val>
                                            <p:strVal val="#ppt_x"/>
                                          </p:val>
                                        </p:tav>
                                      </p:tavLst>
                                    </p:anim>
                                    <p:anim calcmode="lin" valueType="num">
                                      <p:cBhvr>
                                        <p:cTn id="355" dur="1000" fill="hold"/>
                                        <p:tgtEl>
                                          <p:spTgt spid="108"/>
                                        </p:tgtEl>
                                        <p:attrNameLst>
                                          <p:attrName>ppt_y</p:attrName>
                                        </p:attrNameLst>
                                      </p:cBhvr>
                                      <p:tavLst>
                                        <p:tav tm="0">
                                          <p:val>
                                            <p:strVal val="#ppt_y-.1"/>
                                          </p:val>
                                        </p:tav>
                                        <p:tav tm="100000">
                                          <p:val>
                                            <p:strVal val="#ppt_y"/>
                                          </p:val>
                                        </p:tav>
                                      </p:tavLst>
                                    </p:anim>
                                  </p:childTnLst>
                                </p:cTn>
                              </p:par>
                            </p:childTnLst>
                          </p:cTn>
                        </p:par>
                        <p:par>
                          <p:cTn id="356" fill="hold">
                            <p:stCondLst>
                              <p:cond delay="4000"/>
                            </p:stCondLst>
                            <p:childTnLst>
                              <p:par>
                                <p:cTn id="357" presetID="22" presetClass="entr" presetSubtype="8" fill="hold" nodeType="afterEffect">
                                  <p:stCondLst>
                                    <p:cond delay="0"/>
                                  </p:stCondLst>
                                  <p:childTnLst>
                                    <p:set>
                                      <p:cBhvr>
                                        <p:cTn id="358" dur="1" fill="hold">
                                          <p:stCondLst>
                                            <p:cond delay="0"/>
                                          </p:stCondLst>
                                        </p:cTn>
                                        <p:tgtEl>
                                          <p:spTgt spid="109"/>
                                        </p:tgtEl>
                                        <p:attrNameLst>
                                          <p:attrName>style.visibility</p:attrName>
                                        </p:attrNameLst>
                                      </p:cBhvr>
                                      <p:to>
                                        <p:strVal val="visible"/>
                                      </p:to>
                                    </p:set>
                                    <p:animEffect transition="in" filter="wipe(left)">
                                      <p:cBhvr>
                                        <p:cTn id="359" dur="500"/>
                                        <p:tgtEl>
                                          <p:spTgt spid="109"/>
                                        </p:tgtEl>
                                      </p:cBhvr>
                                    </p:animEffect>
                                  </p:childTnLst>
                                </p:cTn>
                              </p:par>
                            </p:childTnLst>
                          </p:cTn>
                        </p:par>
                        <p:par>
                          <p:cTn id="360" fill="hold">
                            <p:stCondLst>
                              <p:cond delay="4500"/>
                            </p:stCondLst>
                            <p:childTnLst>
                              <p:par>
                                <p:cTn id="361" presetID="22" presetClass="entr" presetSubtype="8" fill="hold" grpId="0" nodeType="afterEffect">
                                  <p:stCondLst>
                                    <p:cond delay="0"/>
                                  </p:stCondLst>
                                  <p:childTnLst>
                                    <p:set>
                                      <p:cBhvr>
                                        <p:cTn id="362" dur="1" fill="hold">
                                          <p:stCondLst>
                                            <p:cond delay="0"/>
                                          </p:stCondLst>
                                        </p:cTn>
                                        <p:tgtEl>
                                          <p:spTgt spid="110"/>
                                        </p:tgtEl>
                                        <p:attrNameLst>
                                          <p:attrName>style.visibility</p:attrName>
                                        </p:attrNameLst>
                                      </p:cBhvr>
                                      <p:to>
                                        <p:strVal val="visible"/>
                                      </p:to>
                                    </p:set>
                                    <p:animEffect transition="in" filter="wipe(left)">
                                      <p:cBhvr>
                                        <p:cTn id="363" dur="500"/>
                                        <p:tgtEl>
                                          <p:spTgt spid="110"/>
                                        </p:tgtEl>
                                      </p:cBhvr>
                                    </p:animEffect>
                                  </p:childTnLst>
                                </p:cTn>
                              </p:par>
                              <p:par>
                                <p:cTn id="364" presetID="22" presetClass="entr" presetSubtype="8" fill="hold" grpId="0" nodeType="withEffect">
                                  <p:stCondLst>
                                    <p:cond delay="0"/>
                                  </p:stCondLst>
                                  <p:childTnLst>
                                    <p:set>
                                      <p:cBhvr>
                                        <p:cTn id="365" dur="1" fill="hold">
                                          <p:stCondLst>
                                            <p:cond delay="0"/>
                                          </p:stCondLst>
                                        </p:cTn>
                                        <p:tgtEl>
                                          <p:spTgt spid="111"/>
                                        </p:tgtEl>
                                        <p:attrNameLst>
                                          <p:attrName>style.visibility</p:attrName>
                                        </p:attrNameLst>
                                      </p:cBhvr>
                                      <p:to>
                                        <p:strVal val="visible"/>
                                      </p:to>
                                    </p:set>
                                    <p:animEffect transition="in" filter="wipe(left)">
                                      <p:cBhvr>
                                        <p:cTn id="366" dur="500"/>
                                        <p:tgtEl>
                                          <p:spTgt spid="111"/>
                                        </p:tgtEl>
                                      </p:cBhvr>
                                    </p:animEffect>
                                  </p:childTnLst>
                                </p:cTn>
                              </p:par>
                            </p:childTnLst>
                          </p:cTn>
                        </p:par>
                        <p:par>
                          <p:cTn id="367" fill="hold">
                            <p:stCondLst>
                              <p:cond delay="5000"/>
                            </p:stCondLst>
                            <p:childTnLst>
                              <p:par>
                                <p:cTn id="368" presetID="47" presetClass="entr" presetSubtype="0" fill="hold" grpId="0" nodeType="afterEffect">
                                  <p:stCondLst>
                                    <p:cond delay="0"/>
                                  </p:stCondLst>
                                  <p:childTnLst>
                                    <p:set>
                                      <p:cBhvr>
                                        <p:cTn id="369" dur="1" fill="hold">
                                          <p:stCondLst>
                                            <p:cond delay="0"/>
                                          </p:stCondLst>
                                        </p:cTn>
                                        <p:tgtEl>
                                          <p:spTgt spid="112"/>
                                        </p:tgtEl>
                                        <p:attrNameLst>
                                          <p:attrName>style.visibility</p:attrName>
                                        </p:attrNameLst>
                                      </p:cBhvr>
                                      <p:to>
                                        <p:strVal val="visible"/>
                                      </p:to>
                                    </p:set>
                                    <p:animEffect transition="in" filter="fade">
                                      <p:cBhvr>
                                        <p:cTn id="370" dur="1000"/>
                                        <p:tgtEl>
                                          <p:spTgt spid="112"/>
                                        </p:tgtEl>
                                      </p:cBhvr>
                                    </p:animEffect>
                                    <p:anim calcmode="lin" valueType="num">
                                      <p:cBhvr>
                                        <p:cTn id="371" dur="1000" fill="hold"/>
                                        <p:tgtEl>
                                          <p:spTgt spid="112"/>
                                        </p:tgtEl>
                                        <p:attrNameLst>
                                          <p:attrName>ppt_x</p:attrName>
                                        </p:attrNameLst>
                                      </p:cBhvr>
                                      <p:tavLst>
                                        <p:tav tm="0">
                                          <p:val>
                                            <p:strVal val="#ppt_x"/>
                                          </p:val>
                                        </p:tav>
                                        <p:tav tm="100000">
                                          <p:val>
                                            <p:strVal val="#ppt_x"/>
                                          </p:val>
                                        </p:tav>
                                      </p:tavLst>
                                    </p:anim>
                                    <p:anim calcmode="lin" valueType="num">
                                      <p:cBhvr>
                                        <p:cTn id="372" dur="1000" fill="hold"/>
                                        <p:tgtEl>
                                          <p:spTgt spid="112"/>
                                        </p:tgtEl>
                                        <p:attrNameLst>
                                          <p:attrName>ppt_y</p:attrName>
                                        </p:attrNameLst>
                                      </p:cBhvr>
                                      <p:tavLst>
                                        <p:tav tm="0">
                                          <p:val>
                                            <p:strVal val="#ppt_y-.1"/>
                                          </p:val>
                                        </p:tav>
                                        <p:tav tm="100000">
                                          <p:val>
                                            <p:strVal val="#ppt_y"/>
                                          </p:val>
                                        </p:tav>
                                      </p:tavLst>
                                    </p:anim>
                                  </p:childTnLst>
                                </p:cTn>
                              </p:par>
                            </p:childTnLst>
                          </p:cTn>
                        </p:par>
                        <p:par>
                          <p:cTn id="373" fill="hold">
                            <p:stCondLst>
                              <p:cond delay="6000"/>
                            </p:stCondLst>
                            <p:childTnLst>
                              <p:par>
                                <p:cTn id="374" presetID="22" presetClass="entr" presetSubtype="8" fill="hold" nodeType="afterEffect">
                                  <p:stCondLst>
                                    <p:cond delay="0"/>
                                  </p:stCondLst>
                                  <p:childTnLst>
                                    <p:set>
                                      <p:cBhvr>
                                        <p:cTn id="375" dur="1" fill="hold">
                                          <p:stCondLst>
                                            <p:cond delay="0"/>
                                          </p:stCondLst>
                                        </p:cTn>
                                        <p:tgtEl>
                                          <p:spTgt spid="113"/>
                                        </p:tgtEl>
                                        <p:attrNameLst>
                                          <p:attrName>style.visibility</p:attrName>
                                        </p:attrNameLst>
                                      </p:cBhvr>
                                      <p:to>
                                        <p:strVal val="visible"/>
                                      </p:to>
                                    </p:set>
                                    <p:animEffect transition="in" filter="wipe(left)">
                                      <p:cBhvr>
                                        <p:cTn id="376" dur="500"/>
                                        <p:tgtEl>
                                          <p:spTgt spid="113"/>
                                        </p:tgtEl>
                                      </p:cBhvr>
                                    </p:animEffect>
                                  </p:childTnLst>
                                </p:cTn>
                              </p:par>
                            </p:childTnLst>
                          </p:cTn>
                        </p:par>
                        <p:par>
                          <p:cTn id="377" fill="hold">
                            <p:stCondLst>
                              <p:cond delay="6500"/>
                            </p:stCondLst>
                            <p:childTnLst>
                              <p:par>
                                <p:cTn id="378" presetID="22" presetClass="entr" presetSubtype="8" fill="hold" grpId="0" nodeType="afterEffect">
                                  <p:stCondLst>
                                    <p:cond delay="0"/>
                                  </p:stCondLst>
                                  <p:childTnLst>
                                    <p:set>
                                      <p:cBhvr>
                                        <p:cTn id="379" dur="1" fill="hold">
                                          <p:stCondLst>
                                            <p:cond delay="0"/>
                                          </p:stCondLst>
                                        </p:cTn>
                                        <p:tgtEl>
                                          <p:spTgt spid="114"/>
                                        </p:tgtEl>
                                        <p:attrNameLst>
                                          <p:attrName>style.visibility</p:attrName>
                                        </p:attrNameLst>
                                      </p:cBhvr>
                                      <p:to>
                                        <p:strVal val="visible"/>
                                      </p:to>
                                    </p:set>
                                    <p:animEffect transition="in" filter="wipe(left)">
                                      <p:cBhvr>
                                        <p:cTn id="380" dur="500"/>
                                        <p:tgtEl>
                                          <p:spTgt spid="114"/>
                                        </p:tgtEl>
                                      </p:cBhvr>
                                    </p:animEffect>
                                  </p:childTnLst>
                                </p:cTn>
                              </p:par>
                              <p:par>
                                <p:cTn id="381" presetID="22" presetClass="entr" presetSubtype="8" fill="hold" grpId="0" nodeType="withEffect">
                                  <p:stCondLst>
                                    <p:cond delay="0"/>
                                  </p:stCondLst>
                                  <p:childTnLst>
                                    <p:set>
                                      <p:cBhvr>
                                        <p:cTn id="382" dur="1" fill="hold">
                                          <p:stCondLst>
                                            <p:cond delay="0"/>
                                          </p:stCondLst>
                                        </p:cTn>
                                        <p:tgtEl>
                                          <p:spTgt spid="115"/>
                                        </p:tgtEl>
                                        <p:attrNameLst>
                                          <p:attrName>style.visibility</p:attrName>
                                        </p:attrNameLst>
                                      </p:cBhvr>
                                      <p:to>
                                        <p:strVal val="visible"/>
                                      </p:to>
                                    </p:set>
                                    <p:animEffect transition="in" filter="wipe(left)">
                                      <p:cBhvr>
                                        <p:cTn id="383" dur="500"/>
                                        <p:tgtEl>
                                          <p:spTgt spid="115"/>
                                        </p:tgtEl>
                                      </p:cBhvr>
                                    </p:animEffect>
                                  </p:childTnLst>
                                </p:cTn>
                              </p:par>
                            </p:childTnLst>
                          </p:cTn>
                        </p:par>
                        <p:par>
                          <p:cTn id="384" fill="hold">
                            <p:stCondLst>
                              <p:cond delay="7000"/>
                            </p:stCondLst>
                            <p:childTnLst>
                              <p:par>
                                <p:cTn id="385" presetID="47" presetClass="entr" presetSubtype="0" fill="hold" grpId="0" nodeType="afterEffect">
                                  <p:stCondLst>
                                    <p:cond delay="0"/>
                                  </p:stCondLst>
                                  <p:childTnLst>
                                    <p:set>
                                      <p:cBhvr>
                                        <p:cTn id="386" dur="1" fill="hold">
                                          <p:stCondLst>
                                            <p:cond delay="0"/>
                                          </p:stCondLst>
                                        </p:cTn>
                                        <p:tgtEl>
                                          <p:spTgt spid="116"/>
                                        </p:tgtEl>
                                        <p:attrNameLst>
                                          <p:attrName>style.visibility</p:attrName>
                                        </p:attrNameLst>
                                      </p:cBhvr>
                                      <p:to>
                                        <p:strVal val="visible"/>
                                      </p:to>
                                    </p:set>
                                    <p:animEffect transition="in" filter="fade">
                                      <p:cBhvr>
                                        <p:cTn id="387" dur="1000"/>
                                        <p:tgtEl>
                                          <p:spTgt spid="116"/>
                                        </p:tgtEl>
                                      </p:cBhvr>
                                    </p:animEffect>
                                    <p:anim calcmode="lin" valueType="num">
                                      <p:cBhvr>
                                        <p:cTn id="388" dur="1000" fill="hold"/>
                                        <p:tgtEl>
                                          <p:spTgt spid="116"/>
                                        </p:tgtEl>
                                        <p:attrNameLst>
                                          <p:attrName>ppt_x</p:attrName>
                                        </p:attrNameLst>
                                      </p:cBhvr>
                                      <p:tavLst>
                                        <p:tav tm="0">
                                          <p:val>
                                            <p:strVal val="#ppt_x"/>
                                          </p:val>
                                        </p:tav>
                                        <p:tav tm="100000">
                                          <p:val>
                                            <p:strVal val="#ppt_x"/>
                                          </p:val>
                                        </p:tav>
                                      </p:tavLst>
                                    </p:anim>
                                    <p:anim calcmode="lin" valueType="num">
                                      <p:cBhvr>
                                        <p:cTn id="389" dur="1000" fill="hold"/>
                                        <p:tgtEl>
                                          <p:spTgt spid="116"/>
                                        </p:tgtEl>
                                        <p:attrNameLst>
                                          <p:attrName>ppt_y</p:attrName>
                                        </p:attrNameLst>
                                      </p:cBhvr>
                                      <p:tavLst>
                                        <p:tav tm="0">
                                          <p:val>
                                            <p:strVal val="#ppt_y-.1"/>
                                          </p:val>
                                        </p:tav>
                                        <p:tav tm="100000">
                                          <p:val>
                                            <p:strVal val="#ppt_y"/>
                                          </p:val>
                                        </p:tav>
                                      </p:tavLst>
                                    </p:anim>
                                  </p:childTnLst>
                                </p:cTn>
                              </p:par>
                            </p:childTnLst>
                          </p:cTn>
                        </p:par>
                        <p:par>
                          <p:cTn id="390" fill="hold">
                            <p:stCondLst>
                              <p:cond delay="8000"/>
                            </p:stCondLst>
                            <p:childTnLst>
                              <p:par>
                                <p:cTn id="391" presetID="22" presetClass="entr" presetSubtype="8" fill="hold" nodeType="afterEffect">
                                  <p:stCondLst>
                                    <p:cond delay="0"/>
                                  </p:stCondLst>
                                  <p:childTnLst>
                                    <p:set>
                                      <p:cBhvr>
                                        <p:cTn id="392" dur="1" fill="hold">
                                          <p:stCondLst>
                                            <p:cond delay="0"/>
                                          </p:stCondLst>
                                        </p:cTn>
                                        <p:tgtEl>
                                          <p:spTgt spid="117"/>
                                        </p:tgtEl>
                                        <p:attrNameLst>
                                          <p:attrName>style.visibility</p:attrName>
                                        </p:attrNameLst>
                                      </p:cBhvr>
                                      <p:to>
                                        <p:strVal val="visible"/>
                                      </p:to>
                                    </p:set>
                                    <p:animEffect transition="in" filter="wipe(left)">
                                      <p:cBhvr>
                                        <p:cTn id="393" dur="500"/>
                                        <p:tgtEl>
                                          <p:spTgt spid="117"/>
                                        </p:tgtEl>
                                      </p:cBhvr>
                                    </p:animEffect>
                                  </p:childTnLst>
                                </p:cTn>
                              </p:par>
                            </p:childTnLst>
                          </p:cTn>
                        </p:par>
                        <p:par>
                          <p:cTn id="394" fill="hold">
                            <p:stCondLst>
                              <p:cond delay="8500"/>
                            </p:stCondLst>
                            <p:childTnLst>
                              <p:par>
                                <p:cTn id="395" presetID="22" presetClass="entr" presetSubtype="8" fill="hold" grpId="0" nodeType="afterEffect">
                                  <p:stCondLst>
                                    <p:cond delay="0"/>
                                  </p:stCondLst>
                                  <p:childTnLst>
                                    <p:set>
                                      <p:cBhvr>
                                        <p:cTn id="396" dur="1" fill="hold">
                                          <p:stCondLst>
                                            <p:cond delay="0"/>
                                          </p:stCondLst>
                                        </p:cTn>
                                        <p:tgtEl>
                                          <p:spTgt spid="118"/>
                                        </p:tgtEl>
                                        <p:attrNameLst>
                                          <p:attrName>style.visibility</p:attrName>
                                        </p:attrNameLst>
                                      </p:cBhvr>
                                      <p:to>
                                        <p:strVal val="visible"/>
                                      </p:to>
                                    </p:set>
                                    <p:animEffect transition="in" filter="wipe(left)">
                                      <p:cBhvr>
                                        <p:cTn id="397" dur="500"/>
                                        <p:tgtEl>
                                          <p:spTgt spid="118"/>
                                        </p:tgtEl>
                                      </p:cBhvr>
                                    </p:animEffect>
                                  </p:childTnLst>
                                </p:cTn>
                              </p:par>
                              <p:par>
                                <p:cTn id="398" presetID="22" presetClass="entr" presetSubtype="8" fill="hold" grpId="0" nodeType="withEffect">
                                  <p:stCondLst>
                                    <p:cond delay="0"/>
                                  </p:stCondLst>
                                  <p:childTnLst>
                                    <p:set>
                                      <p:cBhvr>
                                        <p:cTn id="399" dur="1" fill="hold">
                                          <p:stCondLst>
                                            <p:cond delay="0"/>
                                          </p:stCondLst>
                                        </p:cTn>
                                        <p:tgtEl>
                                          <p:spTgt spid="119"/>
                                        </p:tgtEl>
                                        <p:attrNameLst>
                                          <p:attrName>style.visibility</p:attrName>
                                        </p:attrNameLst>
                                      </p:cBhvr>
                                      <p:to>
                                        <p:strVal val="visible"/>
                                      </p:to>
                                    </p:set>
                                    <p:animEffect transition="in" filter="wipe(left)">
                                      <p:cBhvr>
                                        <p:cTn id="400" dur="500"/>
                                        <p:tgtEl>
                                          <p:spTgt spid="119"/>
                                        </p:tgtEl>
                                      </p:cBhvr>
                                    </p:animEffect>
                                  </p:childTnLst>
                                </p:cTn>
                              </p:par>
                            </p:childTnLst>
                          </p:cTn>
                        </p:par>
                      </p:childTnLst>
                    </p:cTn>
                  </p:par>
                  <p:par>
                    <p:cTn id="401" fill="hold">
                      <p:stCondLst>
                        <p:cond delay="indefinite"/>
                      </p:stCondLst>
                      <p:childTnLst>
                        <p:par>
                          <p:cTn id="402" fill="hold">
                            <p:stCondLst>
                              <p:cond delay="0"/>
                            </p:stCondLst>
                            <p:childTnLst>
                              <p:par>
                                <p:cTn id="403" presetID="47" presetClass="entr" presetSubtype="0" fill="hold" grpId="0" nodeType="clickEffect">
                                  <p:stCondLst>
                                    <p:cond delay="0"/>
                                  </p:stCondLst>
                                  <p:childTnLst>
                                    <p:set>
                                      <p:cBhvr>
                                        <p:cTn id="404" dur="1" fill="hold">
                                          <p:stCondLst>
                                            <p:cond delay="0"/>
                                          </p:stCondLst>
                                        </p:cTn>
                                        <p:tgtEl>
                                          <p:spTgt spid="3"/>
                                        </p:tgtEl>
                                        <p:attrNameLst>
                                          <p:attrName>style.visibility</p:attrName>
                                        </p:attrNameLst>
                                      </p:cBhvr>
                                      <p:to>
                                        <p:strVal val="visible"/>
                                      </p:to>
                                    </p:set>
                                    <p:animEffect transition="in" filter="fade">
                                      <p:cBhvr>
                                        <p:cTn id="405" dur="1000"/>
                                        <p:tgtEl>
                                          <p:spTgt spid="3"/>
                                        </p:tgtEl>
                                      </p:cBhvr>
                                    </p:animEffect>
                                    <p:anim calcmode="lin" valueType="num">
                                      <p:cBhvr>
                                        <p:cTn id="406" dur="1000" fill="hold"/>
                                        <p:tgtEl>
                                          <p:spTgt spid="3"/>
                                        </p:tgtEl>
                                        <p:attrNameLst>
                                          <p:attrName>ppt_x</p:attrName>
                                        </p:attrNameLst>
                                      </p:cBhvr>
                                      <p:tavLst>
                                        <p:tav tm="0">
                                          <p:val>
                                            <p:strVal val="#ppt_x"/>
                                          </p:val>
                                        </p:tav>
                                        <p:tav tm="100000">
                                          <p:val>
                                            <p:strVal val="#ppt_x"/>
                                          </p:val>
                                        </p:tav>
                                      </p:tavLst>
                                    </p:anim>
                                    <p:anim calcmode="lin" valueType="num">
                                      <p:cBhvr>
                                        <p:cTn id="40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P spid="54" grpId="0" animBg="1"/>
      <p:bldP spid="55" grpId="0" animBg="1"/>
      <p:bldP spid="56" grpId="0" animBg="1"/>
      <p:bldP spid="57"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10" grpId="0"/>
      <p:bldP spid="111" grpId="0"/>
      <p:bldP spid="112" grpId="0" animBg="1"/>
      <p:bldP spid="114" grpId="0"/>
      <p:bldP spid="115" grpId="0"/>
      <p:bldP spid="116" grpId="0" animBg="1"/>
      <p:bldP spid="118" grpId="0"/>
      <p:bldP spid="119"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465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p:cNvSpPr>
            <a:spLocks noChangeArrowheads="1"/>
          </p:cNvSpPr>
          <p:nvPr/>
        </p:nvSpPr>
        <p:spPr bwMode="auto">
          <a:xfrm>
            <a:off x="5355029" y="2074539"/>
            <a:ext cx="18865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/path/to/../to/local/</a:t>
            </a:r>
            <a:endParaRPr lang="zh-CN"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0" name="Rectangle 39"/>
          <p:cNvSpPr>
            <a:spLocks noChangeArrowheads="1"/>
          </p:cNvSpPr>
          <p:nvPr/>
        </p:nvSpPr>
        <p:spPr bwMode="auto">
          <a:xfrm>
            <a:off x="1772581" y="2074540"/>
            <a:ext cx="18865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/path/to/../to/local</a:t>
            </a:r>
            <a:endParaRPr lang="zh-CN" altLang="zh-CN" sz="20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矩形 10"/>
          <p:cNvSpPr/>
          <p:nvPr/>
        </p:nvSpPr>
        <p:spPr>
          <a:xfrm>
            <a:off x="564452" y="1212821"/>
            <a:ext cx="8015096" cy="767574"/>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如何判断绝对路径还是相对路径：首部留空</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如何判断是文件还是目录：尾部留空</a:t>
            </a:r>
          </a:p>
        </p:txBody>
      </p:sp>
      <p:sp>
        <p:nvSpPr>
          <p:cNvPr id="7" name="Rectangle 39">
            <a:extLst>
              <a:ext uri="{FF2B5EF4-FFF2-40B4-BE49-F238E27FC236}">
                <a16:creationId xmlns:a16="http://schemas.microsoft.com/office/drawing/2014/main" id="{70DADD92-0B74-B02A-DB53-8F95397A4290}"/>
              </a:ext>
            </a:extLst>
          </p:cNvPr>
          <p:cNvSpPr>
            <a:spLocks noChangeArrowheads="1"/>
          </p:cNvSpPr>
          <p:nvPr/>
        </p:nvSpPr>
        <p:spPr bwMode="auto">
          <a:xfrm>
            <a:off x="415925" y="759460"/>
            <a:ext cx="28930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更多细节：如何存储路径</a:t>
            </a:r>
          </a:p>
        </p:txBody>
      </p:sp>
      <p:pic>
        <p:nvPicPr>
          <p:cNvPr id="8" name="图片 7" descr="1">
            <a:extLst>
              <a:ext uri="{FF2B5EF4-FFF2-40B4-BE49-F238E27FC236}">
                <a16:creationId xmlns:a16="http://schemas.microsoft.com/office/drawing/2014/main" id="{585FBD89-5E12-12F2-35DB-18A5C5E7CCF2}"/>
              </a:ext>
            </a:extLst>
          </p:cNvPr>
          <p:cNvPicPr>
            <a:picLocks noChangeAspect="1"/>
          </p:cNvPicPr>
          <p:nvPr/>
        </p:nvPicPr>
        <p:blipFill>
          <a:blip r:embed="rId3"/>
          <a:stretch>
            <a:fillRect/>
          </a:stretch>
        </p:blipFill>
        <p:spPr>
          <a:xfrm>
            <a:off x="1673515" y="2476463"/>
            <a:ext cx="2084654" cy="2547911"/>
          </a:xfrm>
          <a:prstGeom prst="rect">
            <a:avLst/>
          </a:prstGeom>
        </p:spPr>
      </p:pic>
      <p:pic>
        <p:nvPicPr>
          <p:cNvPr id="9" name="图片 8" descr="1">
            <a:extLst>
              <a:ext uri="{FF2B5EF4-FFF2-40B4-BE49-F238E27FC236}">
                <a16:creationId xmlns:a16="http://schemas.microsoft.com/office/drawing/2014/main" id="{335A6B33-8631-F04F-7434-F4A61ED51550}"/>
              </a:ext>
            </a:extLst>
          </p:cNvPr>
          <p:cNvPicPr>
            <a:picLocks noChangeAspect="1"/>
          </p:cNvPicPr>
          <p:nvPr/>
        </p:nvPicPr>
        <p:blipFill>
          <a:blip r:embed="rId4"/>
          <a:stretch>
            <a:fillRect/>
          </a:stretch>
        </p:blipFill>
        <p:spPr>
          <a:xfrm>
            <a:off x="5385832" y="2476463"/>
            <a:ext cx="1824917" cy="2511372"/>
          </a:xfrm>
          <a:prstGeom prst="rect">
            <a:avLst/>
          </a:prstGeom>
        </p:spPr>
      </p:pic>
    </p:spTree>
    <p:extLst>
      <p:ext uri="{BB962C8B-B14F-4D97-AF65-F5344CB8AC3E}">
        <p14:creationId xmlns:p14="http://schemas.microsoft.com/office/powerpoint/2010/main" val="515339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8" fill="hold" grpId="0" nodeType="afterEffect">
                                  <p:stCondLst>
                                    <p:cond delay="0"/>
                                  </p:stCondLst>
                                  <p:iterate type="lt">
                                    <p:tmPct val="8000"/>
                                  </p:iterate>
                                  <p:childTnLst>
                                    <p:set>
                                      <p:cBhvr>
                                        <p:cTn id="26" dur="1" fill="hold">
                                          <p:stCondLst>
                                            <p:cond delay="0"/>
                                          </p:stCondLst>
                                        </p:cTn>
                                        <p:tgtEl>
                                          <p:spTgt spid="11"/>
                                        </p:tgtEl>
                                        <p:attrNameLst>
                                          <p:attrName>style.visibility</p:attrName>
                                        </p:attrNameLst>
                                      </p:cBhvr>
                                      <p:to>
                                        <p:strVal val="visible"/>
                                      </p:to>
                                    </p:set>
                                    <p:animEffect transition="in" filter="wipe(left)">
                                      <p:cBhvr>
                                        <p:cTn id="27" dur="3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53465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复杂工程问题：</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LDir</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和 </a:t>
            </a:r>
            <a:r>
              <a:rPr lang="en-US" altLang="zh-CN" sz="2000" dirty="0" err="1">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LFileInfo</a:t>
            </a:r>
            <a:r>
              <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的语义和设计</a:t>
            </a:r>
            <a:endParaRPr lang="en-US" altLang="zh-CN" sz="2000" dirty="0">
              <a:solidFill>
                <a:schemeClr val="accent1"/>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11" name="矩形 10"/>
          <p:cNvSpPr/>
          <p:nvPr/>
        </p:nvSpPr>
        <p:spPr>
          <a:xfrm>
            <a:off x="564452" y="1212821"/>
            <a:ext cx="8015096" cy="767574"/>
          </a:xfrm>
          <a:prstGeom prst="rect">
            <a:avLst/>
          </a:prstGeom>
        </p:spPr>
        <p:txBody>
          <a:bodyPr wrap="square" lIns="91431" tIns="45716" rIns="91431" bIns="45716">
            <a:spAutoFit/>
          </a:bodyPr>
          <a:lstStyle/>
          <a:p>
            <a:pPr>
              <a:lnSpc>
                <a:spcPct val="150000"/>
              </a:lnSpc>
              <a:spcBef>
                <a:spcPts val="600"/>
              </a:spcBef>
              <a:spcAft>
                <a:spcPts val="600"/>
              </a:spcAft>
              <a:defRPr/>
            </a:pPr>
            <a:r>
              <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Windows </a:t>
            </a: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下盘符的存在是有意义的。但是 </a:t>
            </a:r>
            <a:r>
              <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Linux </a:t>
            </a: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下没有盘符的概念，例如 </a:t>
            </a:r>
            <a:r>
              <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d: </a:t>
            </a: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会被认为是一个相对路径</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如何合理地将盘符以及绝对、相对路径综合考虑进来</a:t>
            </a:r>
          </a:p>
        </p:txBody>
      </p:sp>
      <p:sp>
        <p:nvSpPr>
          <p:cNvPr id="7" name="Rectangle 39">
            <a:extLst>
              <a:ext uri="{FF2B5EF4-FFF2-40B4-BE49-F238E27FC236}">
                <a16:creationId xmlns:a16="http://schemas.microsoft.com/office/drawing/2014/main" id="{70DADD92-0B74-B02A-DB53-8F95397A4290}"/>
              </a:ext>
            </a:extLst>
          </p:cNvPr>
          <p:cNvSpPr>
            <a:spLocks noChangeArrowheads="1"/>
          </p:cNvSpPr>
          <p:nvPr/>
        </p:nvSpPr>
        <p:spPr bwMode="auto">
          <a:xfrm>
            <a:off x="415924" y="759460"/>
            <a:ext cx="23799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更多细节：考虑盘符</a:t>
            </a:r>
          </a:p>
        </p:txBody>
      </p:sp>
      <p:pic>
        <p:nvPicPr>
          <p:cNvPr id="4" name="图片 3" descr="1">
            <a:extLst>
              <a:ext uri="{FF2B5EF4-FFF2-40B4-BE49-F238E27FC236}">
                <a16:creationId xmlns:a16="http://schemas.microsoft.com/office/drawing/2014/main" id="{76D619BC-77CD-ADE0-D053-74F576E9E352}"/>
              </a:ext>
            </a:extLst>
          </p:cNvPr>
          <p:cNvPicPr>
            <a:picLocks noChangeAspect="1"/>
          </p:cNvPicPr>
          <p:nvPr/>
        </p:nvPicPr>
        <p:blipFill>
          <a:blip r:embed="rId3"/>
          <a:stretch>
            <a:fillRect/>
          </a:stretch>
        </p:blipFill>
        <p:spPr>
          <a:xfrm>
            <a:off x="1907387" y="2125979"/>
            <a:ext cx="5329226" cy="2840726"/>
          </a:xfrm>
          <a:prstGeom prst="rect">
            <a:avLst/>
          </a:prstGeom>
        </p:spPr>
      </p:pic>
    </p:spTree>
    <p:extLst>
      <p:ext uri="{BB962C8B-B14F-4D97-AF65-F5344CB8AC3E}">
        <p14:creationId xmlns:p14="http://schemas.microsoft.com/office/powerpoint/2010/main" val="446919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8000"/>
                                  </p:iterate>
                                  <p:childTnLst>
                                    <p:set>
                                      <p:cBhvr>
                                        <p:cTn id="12" dur="1" fill="hold">
                                          <p:stCondLst>
                                            <p:cond delay="0"/>
                                          </p:stCondLst>
                                        </p:cTn>
                                        <p:tgtEl>
                                          <p:spTgt spid="11"/>
                                        </p:tgtEl>
                                        <p:attrNameLst>
                                          <p:attrName>style.visibility</p:attrName>
                                        </p:attrNameLst>
                                      </p:cBhvr>
                                      <p:to>
                                        <p:strVal val="visible"/>
                                      </p:to>
                                    </p:set>
                                    <p:animEffect transition="in" filter="wipe(left)">
                                      <p:cBhvr>
                                        <p:cTn id="13" dur="3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1067D-4021-61CE-88DE-1D20330110F9}"/>
              </a:ext>
            </a:extLst>
          </p:cNvPr>
          <p:cNvSpPr>
            <a:spLocks noGrp="1"/>
          </p:cNvSpPr>
          <p:nvPr>
            <p:ph type="title"/>
          </p:nvPr>
        </p:nvSpPr>
        <p:spPr/>
        <p:txBody>
          <a:bodyPr/>
          <a:lstStyle/>
          <a:p>
            <a:r>
              <a:rPr lang="en-US" altLang="zh-CN" dirty="0"/>
              <a:t>TODO</a:t>
            </a:r>
            <a:endParaRPr lang="zh-CN" altLang="en-US" dirty="0"/>
          </a:p>
        </p:txBody>
      </p:sp>
      <p:sp>
        <p:nvSpPr>
          <p:cNvPr id="3" name="内容占位符 2">
            <a:extLst>
              <a:ext uri="{FF2B5EF4-FFF2-40B4-BE49-F238E27FC236}">
                <a16:creationId xmlns:a16="http://schemas.microsoft.com/office/drawing/2014/main" id="{E3F91688-D5AD-8426-1537-8047C3EC7F14}"/>
              </a:ext>
            </a:extLst>
          </p:cNvPr>
          <p:cNvSpPr>
            <a:spLocks noGrp="1"/>
          </p:cNvSpPr>
          <p:nvPr>
            <p:ph idx="1"/>
          </p:nvPr>
        </p:nvSpPr>
        <p:spPr/>
        <p:txBody>
          <a:bodyPr/>
          <a:lstStyle/>
          <a:p>
            <a:r>
              <a:rPr lang="en-US" altLang="zh-CN" dirty="0"/>
              <a:t>TODO</a:t>
            </a:r>
            <a:endParaRPr lang="zh-CN" altLang="en-US" dirty="0"/>
          </a:p>
        </p:txBody>
      </p:sp>
    </p:spTree>
    <p:extLst>
      <p:ext uri="{BB962C8B-B14F-4D97-AF65-F5344CB8AC3E}">
        <p14:creationId xmlns:p14="http://schemas.microsoft.com/office/powerpoint/2010/main" val="127905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1383712" cy="526811"/>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知识技能学习情况</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收获及体会</a:t>
            </a:r>
          </a:p>
        </p:txBody>
      </p:sp>
      <p:sp>
        <p:nvSpPr>
          <p:cNvPr id="3" name="矩形 2"/>
          <p:cNvSpPr/>
          <p:nvPr/>
        </p:nvSpPr>
        <p:spPr>
          <a:xfrm>
            <a:off x="5364088" y="2070506"/>
            <a:ext cx="216024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实习总结</a:t>
            </a:r>
          </a:p>
        </p:txBody>
      </p:sp>
      <p:sp>
        <p:nvSpPr>
          <p:cNvPr id="4" name="矩形 3"/>
          <p:cNvSpPr/>
          <p:nvPr/>
        </p:nvSpPr>
        <p:spPr>
          <a:xfrm>
            <a:off x="4513220" y="1790523"/>
            <a:ext cx="85086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04</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94112" y="1125349"/>
            <a:ext cx="2555776" cy="47429"/>
            <a:chOff x="2190216" y="0"/>
            <a:chExt cx="4752528" cy="108012"/>
          </a:xfrm>
        </p:grpSpPr>
        <p:sp>
          <p:nvSpPr>
            <p:cNvPr id="5" name="矩形 4"/>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6" name="矩形 5"/>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5754612"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9"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rgbClr val="88AD79"/>
                </a:solidFill>
                <a:latin typeface="印品黑体" panose="00000500000000000000" pitchFamily="2" charset="-122"/>
                <a:ea typeface="印品黑体" panose="00000500000000000000" pitchFamily="2" charset="-122"/>
                <a:sym typeface="inpin heiti" panose="00000500000000000000" pitchFamily="2" charset="-122"/>
              </a:rPr>
              <a:t>目  录</a:t>
            </a:r>
            <a:endParaRPr lang="en-US" altLang="zh-CN" sz="2800" b="1" dirty="0">
              <a:ln w="6350">
                <a:noFill/>
              </a:ln>
              <a:solidFill>
                <a:srgbClr val="88AD79"/>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en-US" altLang="zh-CN" sz="1600" dirty="0">
                <a:ln w="6350">
                  <a:noFill/>
                </a:ln>
                <a:solidFill>
                  <a:schemeClr val="tx1">
                    <a:lumMod val="50000"/>
                    <a:lumOff val="50000"/>
                  </a:schemeClr>
                </a:solidFill>
                <a:latin typeface="印品黑体" panose="00000500000000000000" pitchFamily="2" charset="-122"/>
                <a:ea typeface="印品黑体" panose="00000500000000000000" pitchFamily="2" charset="-122"/>
                <a:cs typeface="Arial" panose="020B0604020202020204" pitchFamily="34" charset="0"/>
                <a:sym typeface="inpin heiti" panose="00000500000000000000" pitchFamily="2" charset="-122"/>
              </a:rPr>
              <a:t>CONTENTS</a:t>
            </a:r>
            <a:endParaRPr lang="zh-CN" altLang="en-US" sz="1600" dirty="0">
              <a:ln w="6350">
                <a:noFill/>
              </a:ln>
              <a:solidFill>
                <a:schemeClr val="tx1">
                  <a:lumMod val="50000"/>
                  <a:lumOff val="50000"/>
                </a:schemeClr>
              </a:solidFill>
              <a:latin typeface="印品黑体" panose="00000500000000000000" pitchFamily="2" charset="-122"/>
              <a:ea typeface="印品黑体" panose="00000500000000000000" pitchFamily="2" charset="-122"/>
              <a:cs typeface="Arial" panose="020B0604020202020204" pitchFamily="34" charset="0"/>
              <a:sym typeface="inpin heiti" panose="00000500000000000000" pitchFamily="2" charset="-122"/>
            </a:endParaRPr>
          </a:p>
        </p:txBody>
      </p:sp>
      <p:sp>
        <p:nvSpPr>
          <p:cNvPr id="11" name="Freeform 10"/>
          <p:cNvSpPr>
            <a:spLocks noEditPoints="1"/>
          </p:cNvSpPr>
          <p:nvPr/>
        </p:nvSpPr>
        <p:spPr bwMode="auto">
          <a:xfrm>
            <a:off x="3621140" y="17324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11"/>
          <p:cNvSpPr>
            <a:spLocks noEditPoints="1"/>
          </p:cNvSpPr>
          <p:nvPr/>
        </p:nvSpPr>
        <p:spPr bwMode="auto">
          <a:xfrm>
            <a:off x="6905862" y="17165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Freeform 12"/>
          <p:cNvSpPr>
            <a:spLocks noEditPoints="1"/>
          </p:cNvSpPr>
          <p:nvPr/>
        </p:nvSpPr>
        <p:spPr bwMode="auto">
          <a:xfrm>
            <a:off x="5285993" y="17199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13"/>
          <p:cNvSpPr>
            <a:spLocks noEditPoints="1"/>
          </p:cNvSpPr>
          <p:nvPr/>
        </p:nvSpPr>
        <p:spPr bwMode="auto">
          <a:xfrm>
            <a:off x="1921321" y="17289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5" name="组合 14"/>
          <p:cNvGrpSpPr/>
          <p:nvPr/>
        </p:nvGrpSpPr>
        <p:grpSpPr>
          <a:xfrm>
            <a:off x="4639262" y="2241408"/>
            <a:ext cx="1512542" cy="1895740"/>
            <a:chOff x="3818164" y="2571750"/>
            <a:chExt cx="1512542" cy="1895740"/>
          </a:xfrm>
        </p:grpSpPr>
        <p:grpSp>
          <p:nvGrpSpPr>
            <p:cNvPr id="16" name="组合 15"/>
            <p:cNvGrpSpPr/>
            <p:nvPr/>
          </p:nvGrpSpPr>
          <p:grpSpPr>
            <a:xfrm>
              <a:off x="3818164" y="2571750"/>
              <a:ext cx="1512542" cy="1895740"/>
              <a:chOff x="522514" y="3027330"/>
              <a:chExt cx="1512542" cy="1440160"/>
            </a:xfrm>
          </p:grpSpPr>
          <p:sp>
            <p:nvSpPr>
              <p:cNvPr id="19" name="矩形 18"/>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20" name="直接连接符 19"/>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243791" y="3098334"/>
              <a:ext cx="656417" cy="526811"/>
            </a:xfrm>
            <a:prstGeom prst="rect">
              <a:avLst/>
            </a:prstGeom>
          </p:spPr>
          <p:txBody>
            <a:bodyPr wrap="squar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课题</a:t>
              </a:r>
              <a:r>
                <a:rPr lang="en-US" altLang="zh-CN"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 1</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课题 </a:t>
              </a:r>
              <a:r>
                <a:rPr lang="en-US" altLang="zh-CN"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2</a:t>
              </a:r>
            </a:p>
          </p:txBody>
        </p:sp>
        <p:sp>
          <p:nvSpPr>
            <p:cNvPr id="18" name="矩形 17"/>
            <p:cNvSpPr/>
            <p:nvPr/>
          </p:nvSpPr>
          <p:spPr>
            <a:xfrm>
              <a:off x="4021470" y="2667289"/>
              <a:ext cx="110109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复杂工程问题</a:t>
              </a:r>
            </a:p>
          </p:txBody>
        </p:sp>
      </p:grpSp>
      <p:grpSp>
        <p:nvGrpSpPr>
          <p:cNvPr id="21" name="组合 20"/>
          <p:cNvGrpSpPr/>
          <p:nvPr/>
        </p:nvGrpSpPr>
        <p:grpSpPr>
          <a:xfrm>
            <a:off x="2988262" y="2241408"/>
            <a:ext cx="1512542" cy="1895740"/>
            <a:chOff x="2167164" y="2571750"/>
            <a:chExt cx="1512542" cy="1895740"/>
          </a:xfrm>
        </p:grpSpPr>
        <p:grpSp>
          <p:nvGrpSpPr>
            <p:cNvPr id="22" name="组合 21"/>
            <p:cNvGrpSpPr/>
            <p:nvPr/>
          </p:nvGrpSpPr>
          <p:grpSpPr>
            <a:xfrm>
              <a:off x="2167164" y="2571750"/>
              <a:ext cx="1512542" cy="1895740"/>
              <a:chOff x="522514" y="3027330"/>
              <a:chExt cx="1512542" cy="1440160"/>
            </a:xfrm>
          </p:grpSpPr>
          <p:sp>
            <p:nvSpPr>
              <p:cNvPr id="25" name="矩形 2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26" name="直接连接符 2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3864" y="3111789"/>
              <a:ext cx="690880" cy="55308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项目背景</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具体任务</a:t>
              </a:r>
            </a:p>
          </p:txBody>
        </p:sp>
        <p:sp>
          <p:nvSpPr>
            <p:cNvPr id="24" name="矩形 23"/>
            <p:cNvSpPr/>
            <p:nvPr/>
          </p:nvSpPr>
          <p:spPr>
            <a:xfrm>
              <a:off x="2521801" y="2667289"/>
              <a:ext cx="795020" cy="275590"/>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工作内容</a:t>
              </a:r>
            </a:p>
          </p:txBody>
        </p:sp>
      </p:grpSp>
      <p:grpSp>
        <p:nvGrpSpPr>
          <p:cNvPr id="27" name="组合 26"/>
          <p:cNvGrpSpPr/>
          <p:nvPr/>
        </p:nvGrpSpPr>
        <p:grpSpPr>
          <a:xfrm>
            <a:off x="1343612" y="2241408"/>
            <a:ext cx="1512542" cy="1895740"/>
            <a:chOff x="522514" y="2571750"/>
            <a:chExt cx="1512542" cy="1895740"/>
          </a:xfrm>
        </p:grpSpPr>
        <p:grpSp>
          <p:nvGrpSpPr>
            <p:cNvPr id="28" name="组合 27"/>
            <p:cNvGrpSpPr/>
            <p:nvPr/>
          </p:nvGrpSpPr>
          <p:grpSpPr>
            <a:xfrm>
              <a:off x="522514" y="2571750"/>
              <a:ext cx="1512542" cy="1895740"/>
              <a:chOff x="522514" y="3027330"/>
              <a:chExt cx="1512542" cy="1440160"/>
            </a:xfrm>
          </p:grpSpPr>
          <p:sp>
            <p:nvSpPr>
              <p:cNvPr id="31" name="矩形 3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32" name="直接连接符 3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921170" y="3111789"/>
              <a:ext cx="690880" cy="55308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公司概况</a:t>
              </a:r>
            </a:p>
            <a:p>
              <a:pPr algn="ct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岗位职责</a:t>
              </a:r>
            </a:p>
          </p:txBody>
        </p:sp>
        <p:sp>
          <p:nvSpPr>
            <p:cNvPr id="30" name="矩形 29"/>
            <p:cNvSpPr/>
            <p:nvPr/>
          </p:nvSpPr>
          <p:spPr>
            <a:xfrm>
              <a:off x="697527" y="2667289"/>
              <a:ext cx="1138170" cy="275590"/>
            </a:xfrm>
            <a:prstGeom prst="rect">
              <a:avLst/>
            </a:prstGeom>
          </p:spPr>
          <p:txBody>
            <a:bodyPr wrap="squar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实习概况</a:t>
              </a:r>
            </a:p>
          </p:txBody>
        </p:sp>
      </p:grpSp>
      <p:grpSp>
        <p:nvGrpSpPr>
          <p:cNvPr id="39" name="组合 38"/>
          <p:cNvGrpSpPr/>
          <p:nvPr/>
        </p:nvGrpSpPr>
        <p:grpSpPr>
          <a:xfrm>
            <a:off x="6296612" y="2241408"/>
            <a:ext cx="1512542" cy="1895740"/>
            <a:chOff x="5475514" y="2571750"/>
            <a:chExt cx="1512542" cy="1895740"/>
          </a:xfrm>
        </p:grpSpPr>
        <p:grpSp>
          <p:nvGrpSpPr>
            <p:cNvPr id="40" name="组合 39"/>
            <p:cNvGrpSpPr/>
            <p:nvPr/>
          </p:nvGrpSpPr>
          <p:grpSpPr>
            <a:xfrm>
              <a:off x="5475514" y="2571750"/>
              <a:ext cx="1512542" cy="1895740"/>
              <a:chOff x="522514" y="3027330"/>
              <a:chExt cx="1512542" cy="1440160"/>
            </a:xfrm>
          </p:grpSpPr>
          <p:sp>
            <p:nvSpPr>
              <p:cNvPr id="43" name="矩形 42"/>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44" name="直接连接符 4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5620925" y="3111789"/>
              <a:ext cx="1210588" cy="526811"/>
            </a:xfrm>
            <a:prstGeom prst="rect">
              <a:avLst/>
            </a:prstGeom>
          </p:spPr>
          <p:txBody>
            <a:bodyPr wrap="none">
              <a:spAutoFit/>
            </a:bodyPr>
            <a:lstStyle/>
            <a:p>
              <a:pP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知识技能学习情况</a:t>
              </a:r>
            </a:p>
            <a:p>
              <a:pPr>
                <a:lnSpc>
                  <a:spcPct val="150000"/>
                </a:lnSpc>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收获及体会</a:t>
              </a:r>
            </a:p>
          </p:txBody>
        </p:sp>
        <p:sp>
          <p:nvSpPr>
            <p:cNvPr id="42" name="矩形 41"/>
            <p:cNvSpPr/>
            <p:nvPr/>
          </p:nvSpPr>
          <p:spPr>
            <a:xfrm>
              <a:off x="5831373"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实习总结</a:t>
              </a:r>
            </a:p>
          </p:txBody>
        </p:sp>
      </p:grpSp>
    </p:spTree>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1+#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1+#ppt_w/2"/>
                                          </p:val>
                                        </p:tav>
                                        <p:tav tm="100000">
                                          <p:val>
                                            <p:strVal val="#ppt_x"/>
                                          </p:val>
                                        </p:tav>
                                      </p:tavLst>
                                    </p:anim>
                                    <p:anim calcmode="lin" valueType="num">
                                      <p:cBhvr additive="base">
                                        <p:cTn id="50"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ldLvl="0" animBg="1"/>
      <p:bldP spid="12" grpId="0" bldLvl="0" animBg="1"/>
      <p:bldP spid="13" grpId="0" bldLvl="0" animBg="1"/>
      <p:bldP spid="1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3247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知识技能学习情况</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cxnSp>
        <p:nvCxnSpPr>
          <p:cNvPr id="9" name="直接连接符 8"/>
          <p:cNvCxnSpPr/>
          <p:nvPr/>
        </p:nvCxnSpPr>
        <p:spPr>
          <a:xfrm>
            <a:off x="2700061" y="1913167"/>
            <a:ext cx="1597582" cy="1597582"/>
          </a:xfrm>
          <a:prstGeom prst="line">
            <a:avLst/>
          </a:prstGeom>
          <a:noFill/>
          <a:ln w="12700" cap="flat" cmpd="sng" algn="ctr">
            <a:solidFill>
              <a:srgbClr val="84CBC3"/>
            </a:solidFill>
            <a:prstDash val="solid"/>
          </a:ln>
          <a:effectLst/>
        </p:spPr>
      </p:cxnSp>
      <p:cxnSp>
        <p:nvCxnSpPr>
          <p:cNvPr id="10" name="直接连接符 9"/>
          <p:cNvCxnSpPr>
            <a:cxnSpLocks/>
          </p:cNvCxnSpPr>
          <p:nvPr/>
        </p:nvCxnSpPr>
        <p:spPr>
          <a:xfrm flipH="1">
            <a:off x="1194421" y="1913167"/>
            <a:ext cx="1513038" cy="1597582"/>
          </a:xfrm>
          <a:prstGeom prst="line">
            <a:avLst/>
          </a:prstGeom>
          <a:noFill/>
          <a:ln w="12700" cap="flat" cmpd="sng" algn="ctr">
            <a:solidFill>
              <a:srgbClr val="84CBC3"/>
            </a:solidFill>
            <a:prstDash val="solid"/>
          </a:ln>
          <a:effectLst/>
        </p:spPr>
      </p:cxnSp>
      <p:cxnSp>
        <p:nvCxnSpPr>
          <p:cNvPr id="12" name="直接连接符 11"/>
          <p:cNvCxnSpPr/>
          <p:nvPr/>
        </p:nvCxnSpPr>
        <p:spPr>
          <a:xfrm flipH="1">
            <a:off x="4288211" y="1913167"/>
            <a:ext cx="1597582" cy="1597582"/>
          </a:xfrm>
          <a:prstGeom prst="line">
            <a:avLst/>
          </a:prstGeom>
          <a:noFill/>
          <a:ln w="12700" cap="flat" cmpd="sng" algn="ctr">
            <a:solidFill>
              <a:srgbClr val="F8D158"/>
            </a:solidFill>
            <a:prstDash val="solid"/>
          </a:ln>
          <a:effectLst/>
        </p:spPr>
      </p:cxnSp>
      <p:cxnSp>
        <p:nvCxnSpPr>
          <p:cNvPr id="13" name="直接连接符 12"/>
          <p:cNvCxnSpPr/>
          <p:nvPr/>
        </p:nvCxnSpPr>
        <p:spPr>
          <a:xfrm>
            <a:off x="5875600" y="1913167"/>
            <a:ext cx="1597582" cy="1597582"/>
          </a:xfrm>
          <a:prstGeom prst="line">
            <a:avLst/>
          </a:prstGeom>
          <a:noFill/>
          <a:ln w="12700" cap="flat" cmpd="sng" algn="ctr">
            <a:solidFill>
              <a:srgbClr val="F8D158"/>
            </a:solidFill>
            <a:prstDash val="solid"/>
          </a:ln>
          <a:effectLst/>
        </p:spPr>
      </p:cxnSp>
      <p:sp>
        <p:nvSpPr>
          <p:cNvPr id="14" name="Rectangle 13" descr="FD1DDF730CE4456e89755B07FE1653D0# #Rectangle 13"/>
          <p:cNvSpPr>
            <a:spLocks noChangeArrowheads="1"/>
          </p:cNvSpPr>
          <p:nvPr/>
        </p:nvSpPr>
        <p:spPr bwMode="auto">
          <a:xfrm>
            <a:off x="1921139" y="3798272"/>
            <a:ext cx="159758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不同平台下的编译环境</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代码开发 </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IDE</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Vs Code</a:t>
            </a: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代码托管工具：</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Git</a:t>
            </a:r>
          </a:p>
        </p:txBody>
      </p:sp>
      <p:grpSp>
        <p:nvGrpSpPr>
          <p:cNvPr id="16" name="组合 15"/>
          <p:cNvGrpSpPr/>
          <p:nvPr/>
        </p:nvGrpSpPr>
        <p:grpSpPr>
          <a:xfrm>
            <a:off x="1921139" y="2207902"/>
            <a:ext cx="1584176" cy="1584176"/>
            <a:chOff x="1369994" y="2067694"/>
            <a:chExt cx="1584176" cy="1584176"/>
          </a:xfrm>
        </p:grpSpPr>
        <p:sp>
          <p:nvSpPr>
            <p:cNvPr id="17" name="菱形 16"/>
            <p:cNvSpPr/>
            <p:nvPr/>
          </p:nvSpPr>
          <p:spPr>
            <a:xfrm>
              <a:off x="1369994" y="2067694"/>
              <a:ext cx="1584176" cy="1584176"/>
            </a:xfrm>
            <a:prstGeom prst="diamond">
              <a:avLst/>
            </a:prstGeom>
            <a:solidFill>
              <a:srgbClr val="F8D15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8" name="TextBox 13"/>
            <p:cNvSpPr txBox="1"/>
            <p:nvPr/>
          </p:nvSpPr>
          <p:spPr>
            <a:xfrm flipH="1">
              <a:off x="1435604" y="2721283"/>
              <a:ext cx="144142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开发环境和工具</a:t>
              </a:r>
            </a:p>
          </p:txBody>
        </p:sp>
      </p:grpSp>
      <p:grpSp>
        <p:nvGrpSpPr>
          <p:cNvPr id="19" name="组合 18"/>
          <p:cNvGrpSpPr/>
          <p:nvPr/>
        </p:nvGrpSpPr>
        <p:grpSpPr>
          <a:xfrm>
            <a:off x="3518649" y="1631838"/>
            <a:ext cx="1584176" cy="1584176"/>
            <a:chOff x="3029144" y="1491630"/>
            <a:chExt cx="1584176" cy="1584176"/>
          </a:xfrm>
        </p:grpSpPr>
        <p:sp>
          <p:nvSpPr>
            <p:cNvPr id="20" name="菱形 19"/>
            <p:cNvSpPr/>
            <p:nvPr/>
          </p:nvSpPr>
          <p:spPr>
            <a:xfrm>
              <a:off x="3029144" y="1491630"/>
              <a:ext cx="1584176" cy="1584176"/>
            </a:xfrm>
            <a:prstGeom prst="diamond">
              <a:avLst/>
            </a:prstGeom>
            <a:solidFill>
              <a:srgbClr val="F5736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TextBox 16"/>
            <p:cNvSpPr txBox="1"/>
            <p:nvPr/>
          </p:nvSpPr>
          <p:spPr>
            <a:xfrm flipH="1">
              <a:off x="3374756" y="2129829"/>
              <a:ext cx="90281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预备知识</a:t>
              </a:r>
            </a:p>
          </p:txBody>
        </p:sp>
      </p:grpSp>
      <p:grpSp>
        <p:nvGrpSpPr>
          <p:cNvPr id="22" name="组合 21"/>
          <p:cNvGrpSpPr/>
          <p:nvPr/>
        </p:nvGrpSpPr>
        <p:grpSpPr>
          <a:xfrm>
            <a:off x="5107995" y="2207902"/>
            <a:ext cx="1584176" cy="1584176"/>
            <a:chOff x="4577170" y="2067694"/>
            <a:chExt cx="1584176" cy="1584176"/>
          </a:xfrm>
        </p:grpSpPr>
        <p:sp>
          <p:nvSpPr>
            <p:cNvPr id="23" name="菱形 22"/>
            <p:cNvSpPr/>
            <p:nvPr/>
          </p:nvSpPr>
          <p:spPr>
            <a:xfrm>
              <a:off x="4577170" y="2067694"/>
              <a:ext cx="1584176" cy="1584176"/>
            </a:xfrm>
            <a:prstGeom prst="diamond">
              <a:avLst/>
            </a:prstGeom>
            <a:solidFill>
              <a:srgbClr val="84CBC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TextBox 19"/>
            <p:cNvSpPr txBox="1"/>
            <p:nvPr/>
          </p:nvSpPr>
          <p:spPr>
            <a:xfrm flipH="1">
              <a:off x="4743484" y="2705893"/>
              <a:ext cx="126188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印品黑体" panose="00000500000000000000" pitchFamily="2" charset="-122"/>
                  <a:ea typeface="印品黑体" panose="00000500000000000000" pitchFamily="2" charset="-122"/>
                  <a:sym typeface="inpin heiti" panose="00000500000000000000" pitchFamily="2" charset="-122"/>
                </a:rPr>
                <a:t>新知识点学习</a:t>
              </a:r>
            </a:p>
          </p:txBody>
        </p:sp>
      </p:grpSp>
      <p:sp>
        <p:nvSpPr>
          <p:cNvPr id="28" name="Rectangle 13" descr="FD1DDF730CE4456e89755B07FE1653D0# #Rectangle 13"/>
          <p:cNvSpPr>
            <a:spLocks noChangeArrowheads="1"/>
          </p:cNvSpPr>
          <p:nvPr/>
        </p:nvSpPr>
        <p:spPr bwMode="auto">
          <a:xfrm>
            <a:off x="3575312" y="1101737"/>
            <a:ext cx="1470849"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语言基础</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STL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的一定了解</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Linux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系统的基础命令</a:t>
            </a:r>
            <a:endParaRPr lang="en-US" altLang="zh-CN" sz="90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29" name="Rectangle 13" descr="FD1DDF730CE4456e89755B07FE1653D0# #Rectangle 13"/>
          <p:cNvSpPr>
            <a:spLocks noChangeArrowheads="1"/>
          </p:cNvSpPr>
          <p:nvPr/>
        </p:nvSpPr>
        <p:spPr bwMode="auto">
          <a:xfrm>
            <a:off x="5164604" y="3757626"/>
            <a:ext cx="147095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None/>
              <a:defRPr/>
            </a:pPr>
            <a:r>
              <a:rPr lang="en-US" altLang="zh-CN" sz="1050" dirty="0" err="1">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CMake</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工具</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Conan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包管理器</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a:p>
            <a:pPr algn="ctr" eaLnBrk="1" hangingPunct="1">
              <a:spcBef>
                <a:spcPct val="0"/>
              </a:spcBef>
              <a:buNone/>
              <a:defRPr/>
            </a:pP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对 </a:t>
            </a:r>
            <a:r>
              <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STL </a:t>
            </a:r>
            <a:r>
              <a:rPr lang="zh-CN" altLang="en-US"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的进一步理解</a:t>
            </a:r>
            <a:endParaRPr lang="en-US" altLang="zh-CN" sz="1050" dirty="0">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Tree>
    <p:extLst>
      <p:ext uri="{BB962C8B-B14F-4D97-AF65-F5344CB8AC3E}">
        <p14:creationId xmlns:p14="http://schemas.microsoft.com/office/powerpoint/2010/main" val="559265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300"/>
                                        <p:tgtEl>
                                          <p:spTgt spid="10"/>
                                        </p:tgtEl>
                                      </p:cBhvr>
                                    </p:animEffect>
                                  </p:childTnLst>
                                </p:cTn>
                              </p:par>
                            </p:childTnLst>
                          </p:cTn>
                        </p:par>
                        <p:par>
                          <p:cTn id="14" fill="hold">
                            <p:stCondLst>
                              <p:cond delay="1300"/>
                            </p:stCondLst>
                            <p:childTnLst>
                              <p:par>
                                <p:cTn id="15" presetID="2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300"/>
                                        <p:tgtEl>
                                          <p:spTgt spid="9"/>
                                        </p:tgtEl>
                                      </p:cBhvr>
                                    </p:animEffect>
                                  </p:childTnLst>
                                </p:cTn>
                              </p:par>
                            </p:childTnLst>
                          </p:cTn>
                        </p:par>
                        <p:par>
                          <p:cTn id="18" fill="hold">
                            <p:stCondLst>
                              <p:cond delay="1600"/>
                            </p:stCondLst>
                            <p:childTnLst>
                              <p:par>
                                <p:cTn id="19" presetID="2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300"/>
                                        <p:tgtEl>
                                          <p:spTgt spid="12"/>
                                        </p:tgtEl>
                                      </p:cBhvr>
                                    </p:animEffect>
                                  </p:childTnLst>
                                </p:cTn>
                              </p:par>
                            </p:childTnLst>
                          </p:cTn>
                        </p:par>
                        <p:par>
                          <p:cTn id="22" fill="hold">
                            <p:stCondLst>
                              <p:cond delay="190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300"/>
                                        <p:tgtEl>
                                          <p:spTgt spid="13"/>
                                        </p:tgtEl>
                                      </p:cBhvr>
                                    </p:animEffect>
                                  </p:childTnLst>
                                </p:cTn>
                              </p:par>
                            </p:childTnLst>
                          </p:cTn>
                        </p:par>
                        <p:par>
                          <p:cTn id="26" fill="hold">
                            <p:stCondLst>
                              <p:cond delay="2200"/>
                            </p:stCondLst>
                            <p:childTnLst>
                              <p:par>
                                <p:cTn id="27" presetID="47" presetClass="entr" presetSubtype="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800"/>
                                        <p:tgtEl>
                                          <p:spTgt spid="16"/>
                                        </p:tgtEl>
                                      </p:cBhvr>
                                    </p:animEffect>
                                    <p:anim calcmode="lin" valueType="num">
                                      <p:cBhvr>
                                        <p:cTn id="30" dur="800" fill="hold"/>
                                        <p:tgtEl>
                                          <p:spTgt spid="16"/>
                                        </p:tgtEl>
                                        <p:attrNameLst>
                                          <p:attrName>ppt_x</p:attrName>
                                        </p:attrNameLst>
                                      </p:cBhvr>
                                      <p:tavLst>
                                        <p:tav tm="0">
                                          <p:val>
                                            <p:strVal val="#ppt_x"/>
                                          </p:val>
                                        </p:tav>
                                        <p:tav tm="100000">
                                          <p:val>
                                            <p:strVal val="#ppt_x"/>
                                          </p:val>
                                        </p:tav>
                                      </p:tavLst>
                                    </p:anim>
                                    <p:anim calcmode="lin" valueType="num">
                                      <p:cBhvr>
                                        <p:cTn id="31" dur="8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800"/>
                                        <p:tgtEl>
                                          <p:spTgt spid="14"/>
                                        </p:tgtEl>
                                      </p:cBhvr>
                                    </p:animEffect>
                                    <p:anim calcmode="lin" valueType="num">
                                      <p:cBhvr>
                                        <p:cTn id="35" dur="800" fill="hold"/>
                                        <p:tgtEl>
                                          <p:spTgt spid="14"/>
                                        </p:tgtEl>
                                        <p:attrNameLst>
                                          <p:attrName>ppt_x</p:attrName>
                                        </p:attrNameLst>
                                      </p:cBhvr>
                                      <p:tavLst>
                                        <p:tav tm="0">
                                          <p:val>
                                            <p:strVal val="#ppt_x"/>
                                          </p:val>
                                        </p:tav>
                                        <p:tav tm="100000">
                                          <p:val>
                                            <p:strVal val="#ppt_x"/>
                                          </p:val>
                                        </p:tav>
                                      </p:tavLst>
                                    </p:anim>
                                    <p:anim calcmode="lin" valueType="num">
                                      <p:cBhvr>
                                        <p:cTn id="36" dur="800" fill="hold"/>
                                        <p:tgtEl>
                                          <p:spTgt spid="14"/>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800"/>
                                        <p:tgtEl>
                                          <p:spTgt spid="19"/>
                                        </p:tgtEl>
                                      </p:cBhvr>
                                    </p:animEffect>
                                    <p:anim calcmode="lin" valueType="num">
                                      <p:cBhvr>
                                        <p:cTn id="41" dur="800" fill="hold"/>
                                        <p:tgtEl>
                                          <p:spTgt spid="19"/>
                                        </p:tgtEl>
                                        <p:attrNameLst>
                                          <p:attrName>ppt_x</p:attrName>
                                        </p:attrNameLst>
                                      </p:cBhvr>
                                      <p:tavLst>
                                        <p:tav tm="0">
                                          <p:val>
                                            <p:strVal val="#ppt_x"/>
                                          </p:val>
                                        </p:tav>
                                        <p:tav tm="100000">
                                          <p:val>
                                            <p:strVal val="#ppt_x"/>
                                          </p:val>
                                        </p:tav>
                                      </p:tavLst>
                                    </p:anim>
                                    <p:anim calcmode="lin" valueType="num">
                                      <p:cBhvr>
                                        <p:cTn id="42" dur="800" fill="hold"/>
                                        <p:tgtEl>
                                          <p:spTgt spid="19"/>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800"/>
                                        <p:tgtEl>
                                          <p:spTgt spid="28"/>
                                        </p:tgtEl>
                                      </p:cBhvr>
                                    </p:animEffect>
                                    <p:anim calcmode="lin" valueType="num">
                                      <p:cBhvr>
                                        <p:cTn id="46" dur="800" fill="hold"/>
                                        <p:tgtEl>
                                          <p:spTgt spid="28"/>
                                        </p:tgtEl>
                                        <p:attrNameLst>
                                          <p:attrName>ppt_x</p:attrName>
                                        </p:attrNameLst>
                                      </p:cBhvr>
                                      <p:tavLst>
                                        <p:tav tm="0">
                                          <p:val>
                                            <p:strVal val="#ppt_x"/>
                                          </p:val>
                                        </p:tav>
                                        <p:tav tm="100000">
                                          <p:val>
                                            <p:strVal val="#ppt_x"/>
                                          </p:val>
                                        </p:tav>
                                      </p:tavLst>
                                    </p:anim>
                                    <p:anim calcmode="lin" valueType="num">
                                      <p:cBhvr>
                                        <p:cTn id="47" dur="800" fill="hold"/>
                                        <p:tgtEl>
                                          <p:spTgt spid="28"/>
                                        </p:tgtEl>
                                        <p:attrNameLst>
                                          <p:attrName>ppt_y</p:attrName>
                                        </p:attrNameLst>
                                      </p:cBhvr>
                                      <p:tavLst>
                                        <p:tav tm="0">
                                          <p:val>
                                            <p:strVal val="#ppt_y-.1"/>
                                          </p:val>
                                        </p:tav>
                                        <p:tav tm="100000">
                                          <p:val>
                                            <p:strVal val="#ppt_y"/>
                                          </p:val>
                                        </p:tav>
                                      </p:tavLst>
                                    </p:anim>
                                  </p:childTnLst>
                                </p:cTn>
                              </p:par>
                            </p:childTnLst>
                          </p:cTn>
                        </p:par>
                        <p:par>
                          <p:cTn id="48" fill="hold">
                            <p:stCondLst>
                              <p:cond delay="3800"/>
                            </p:stCondLst>
                            <p:childTnLst>
                              <p:par>
                                <p:cTn id="49" presetID="47"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800"/>
                                        <p:tgtEl>
                                          <p:spTgt spid="22"/>
                                        </p:tgtEl>
                                      </p:cBhvr>
                                    </p:animEffect>
                                    <p:anim calcmode="lin" valueType="num">
                                      <p:cBhvr>
                                        <p:cTn id="52" dur="800" fill="hold"/>
                                        <p:tgtEl>
                                          <p:spTgt spid="22"/>
                                        </p:tgtEl>
                                        <p:attrNameLst>
                                          <p:attrName>ppt_x</p:attrName>
                                        </p:attrNameLst>
                                      </p:cBhvr>
                                      <p:tavLst>
                                        <p:tav tm="0">
                                          <p:val>
                                            <p:strVal val="#ppt_x"/>
                                          </p:val>
                                        </p:tav>
                                        <p:tav tm="100000">
                                          <p:val>
                                            <p:strVal val="#ppt_x"/>
                                          </p:val>
                                        </p:tav>
                                      </p:tavLst>
                                    </p:anim>
                                    <p:anim calcmode="lin" valueType="num">
                                      <p:cBhvr>
                                        <p:cTn id="53" dur="8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800"/>
                                        <p:tgtEl>
                                          <p:spTgt spid="29"/>
                                        </p:tgtEl>
                                      </p:cBhvr>
                                    </p:animEffect>
                                    <p:anim calcmode="lin" valueType="num">
                                      <p:cBhvr>
                                        <p:cTn id="57" dur="800" fill="hold"/>
                                        <p:tgtEl>
                                          <p:spTgt spid="29"/>
                                        </p:tgtEl>
                                        <p:attrNameLst>
                                          <p:attrName>ppt_x</p:attrName>
                                        </p:attrNameLst>
                                      </p:cBhvr>
                                      <p:tavLst>
                                        <p:tav tm="0">
                                          <p:val>
                                            <p:strVal val="#ppt_x"/>
                                          </p:val>
                                        </p:tav>
                                        <p:tav tm="100000">
                                          <p:val>
                                            <p:strVal val="#ppt_x"/>
                                          </p:val>
                                        </p:tav>
                                      </p:tavLst>
                                    </p:anim>
                                    <p:anim calcmode="lin" valueType="num">
                                      <p:cBhvr>
                                        <p:cTn id="58" dur="8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收获及体会</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8" name="组合 7"/>
          <p:cNvGrpSpPr/>
          <p:nvPr/>
        </p:nvGrpSpPr>
        <p:grpSpPr>
          <a:xfrm flipV="1">
            <a:off x="2943557" y="1312665"/>
            <a:ext cx="3256886" cy="2762240"/>
            <a:chOff x="2501702" y="1313926"/>
            <a:chExt cx="3727202" cy="3161127"/>
          </a:xfrm>
        </p:grpSpPr>
        <p:sp>
          <p:nvSpPr>
            <p:cNvPr id="9" name="等腰三角形 6"/>
            <p:cNvSpPr/>
            <p:nvPr/>
          </p:nvSpPr>
          <p:spPr>
            <a:xfrm>
              <a:off x="3470077" y="1313926"/>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等腰三角形 7"/>
            <p:cNvSpPr/>
            <p:nvPr/>
          </p:nvSpPr>
          <p:spPr>
            <a:xfrm>
              <a:off x="4463852" y="2974450"/>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rgbClr val="F8D1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等腰三角形 10"/>
            <p:cNvSpPr/>
            <p:nvPr/>
          </p:nvSpPr>
          <p:spPr>
            <a:xfrm rot="10800000">
              <a:off x="3458832" y="2871676"/>
              <a:ext cx="1822450" cy="1551623"/>
            </a:xfrm>
            <a:prstGeom prst="triangle">
              <a:avLst/>
            </a:pr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等腰三角形 11"/>
            <p:cNvSpPr/>
            <p:nvPr/>
          </p:nvSpPr>
          <p:spPr>
            <a:xfrm>
              <a:off x="2501702" y="2974450"/>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13" name="TextBox 14"/>
          <p:cNvSpPr txBox="1"/>
          <p:nvPr/>
        </p:nvSpPr>
        <p:spPr>
          <a:xfrm>
            <a:off x="899591" y="2034486"/>
            <a:ext cx="2348437" cy="707886"/>
          </a:xfrm>
          <a:prstGeom prst="rect">
            <a:avLst/>
          </a:prstGeom>
          <a:noFill/>
          <a:ln>
            <a:noFill/>
            <a:prstDash val="sysDash"/>
          </a:ln>
        </p:spPr>
        <p:txBody>
          <a:bodyPr wrap="square" rtlCol="0">
            <a:spAutoFit/>
          </a:bodyPr>
          <a:lstStyle/>
          <a:p>
            <a:pPr>
              <a:lnSpc>
                <a:spcPct val="114000"/>
              </a:lnSpc>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微软雅黑" panose="020B0503020204020204" pitchFamily="34" charset="-122"/>
              </a:rPr>
              <a:t>搞清楚这个技术是什么，有什么用处，有什么特性，以及如何有效的使用和引入到项目中</a:t>
            </a:r>
          </a:p>
        </p:txBody>
      </p:sp>
      <p:sp>
        <p:nvSpPr>
          <p:cNvPr id="14" name="矩形 13"/>
          <p:cNvSpPr/>
          <p:nvPr/>
        </p:nvSpPr>
        <p:spPr>
          <a:xfrm>
            <a:off x="1331640" y="1695932"/>
            <a:ext cx="1440160"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WHAT</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grpSp>
        <p:nvGrpSpPr>
          <p:cNvPr id="15" name="组合 14"/>
          <p:cNvGrpSpPr/>
          <p:nvPr/>
        </p:nvGrpSpPr>
        <p:grpSpPr>
          <a:xfrm>
            <a:off x="5441137" y="1312665"/>
            <a:ext cx="408423" cy="584775"/>
            <a:chOff x="5210487" y="1340290"/>
            <a:chExt cx="408423" cy="584775"/>
          </a:xfrm>
        </p:grpSpPr>
        <p:sp>
          <p:nvSpPr>
            <p:cNvPr id="16" name="椭圆 15"/>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18"/>
            <p:cNvSpPr txBox="1"/>
            <p:nvPr/>
          </p:nvSpPr>
          <p:spPr>
            <a:xfrm>
              <a:off x="5219442" y="1340290"/>
              <a:ext cx="399468"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2</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nvGrpSpPr>
          <p:cNvPr id="18" name="组合 17"/>
          <p:cNvGrpSpPr/>
          <p:nvPr/>
        </p:nvGrpSpPr>
        <p:grpSpPr>
          <a:xfrm>
            <a:off x="3323903" y="1312665"/>
            <a:ext cx="390818" cy="584775"/>
            <a:chOff x="5210487" y="1340290"/>
            <a:chExt cx="390818" cy="584775"/>
          </a:xfrm>
        </p:grpSpPr>
        <p:sp>
          <p:nvSpPr>
            <p:cNvPr id="19" name="椭圆 18"/>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0" name="TextBox 21"/>
            <p:cNvSpPr txBox="1"/>
            <p:nvPr/>
          </p:nvSpPr>
          <p:spPr>
            <a:xfrm>
              <a:off x="5219442" y="1340290"/>
              <a:ext cx="327334"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1</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nvGrpSpPr>
          <p:cNvPr id="21" name="组合 20"/>
          <p:cNvGrpSpPr/>
          <p:nvPr/>
        </p:nvGrpSpPr>
        <p:grpSpPr>
          <a:xfrm>
            <a:off x="4359836" y="3140668"/>
            <a:ext cx="411629" cy="584775"/>
            <a:chOff x="5210487" y="1340290"/>
            <a:chExt cx="411629" cy="584775"/>
          </a:xfrm>
        </p:grpSpPr>
        <p:sp>
          <p:nvSpPr>
            <p:cNvPr id="22" name="椭圆 21"/>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TextBox 24"/>
            <p:cNvSpPr txBox="1"/>
            <p:nvPr/>
          </p:nvSpPr>
          <p:spPr>
            <a:xfrm>
              <a:off x="5219442" y="1340290"/>
              <a:ext cx="402674" cy="584775"/>
            </a:xfrm>
            <a:prstGeom prst="rect">
              <a:avLst/>
            </a:prstGeom>
            <a:noFill/>
          </p:spPr>
          <p:txBody>
            <a:bodyPr wrap="none" rtlCol="0">
              <a:spAutoFit/>
            </a:bodyPr>
            <a:lstStyle/>
            <a:p>
              <a:r>
                <a:rPr lang="en-US" altLang="zh-CN"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3</a:t>
              </a:r>
              <a:endParaRPr lang="zh-CN" altLang="en-US" sz="3200"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endParaRPr>
            </a:p>
          </p:txBody>
        </p:sp>
      </p:grpSp>
      <p:sp>
        <p:nvSpPr>
          <p:cNvPr id="24" name="Freeform 18">
            <a:hlinkClick r:id="rId3"/>
          </p:cNvPr>
          <p:cNvSpPr>
            <a:spLocks noEditPoints="1"/>
          </p:cNvSpPr>
          <p:nvPr/>
        </p:nvSpPr>
        <p:spPr bwMode="auto">
          <a:xfrm>
            <a:off x="4269515" y="1929383"/>
            <a:ext cx="597156" cy="60741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endParaRPr lang="zh-CN" altLang="en-US" sz="1013" dirty="0">
              <a:solidFill>
                <a:prstClr val="black"/>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TextBox 26"/>
          <p:cNvSpPr txBox="1"/>
          <p:nvPr/>
        </p:nvSpPr>
        <p:spPr>
          <a:xfrm>
            <a:off x="5904280" y="2034486"/>
            <a:ext cx="2304256" cy="707886"/>
          </a:xfrm>
          <a:prstGeom prst="rect">
            <a:avLst/>
          </a:prstGeom>
          <a:noFill/>
          <a:ln>
            <a:noFill/>
            <a:prstDash val="sysDash"/>
          </a:ln>
        </p:spPr>
        <p:txBody>
          <a:bodyPr wrap="square" rtlCol="0">
            <a:spAutoFit/>
          </a:bodyPr>
          <a:lstStyle/>
          <a:p>
            <a:pPr>
              <a:lnSpc>
                <a:spcPct val="114000"/>
              </a:lnSpc>
            </a:pPr>
            <a:r>
              <a:rPr lang="zh-CN" altLang="en-US" sz="1200" dirty="0">
                <a:solidFill>
                  <a:srgbClr val="000000"/>
                </a:solidFill>
                <a:latin typeface="Source Han Sans Normal" panose="020B0400000000000000" pitchFamily="34" charset="-122"/>
                <a:ea typeface="Source Han Sans Normal" panose="020B0400000000000000" pitchFamily="34" charset="-122"/>
                <a:sym typeface="微软雅黑" panose="020B0503020204020204" pitchFamily="34" charset="-122"/>
              </a:rPr>
              <a:t>搞清楚这个技术的原理是什么，相关底层逻辑是如何实现的，弄清楚技术执行的流程和逻辑</a:t>
            </a:r>
          </a:p>
        </p:txBody>
      </p:sp>
      <p:sp>
        <p:nvSpPr>
          <p:cNvPr id="26" name="矩形 25"/>
          <p:cNvSpPr/>
          <p:nvPr/>
        </p:nvSpPr>
        <p:spPr>
          <a:xfrm>
            <a:off x="6336328" y="1695932"/>
            <a:ext cx="1440160"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HOW</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27" name="TextBox 28"/>
          <p:cNvSpPr txBox="1"/>
          <p:nvPr/>
        </p:nvSpPr>
        <p:spPr>
          <a:xfrm>
            <a:off x="2758145" y="4432476"/>
            <a:ext cx="3619896" cy="497380"/>
          </a:xfrm>
          <a:prstGeom prst="rect">
            <a:avLst/>
          </a:prstGeom>
          <a:noFill/>
          <a:ln>
            <a:noFill/>
            <a:prstDash val="sysDash"/>
          </a:ln>
        </p:spPr>
        <p:txBody>
          <a:bodyPr wrap="square" rtlCol="0">
            <a:spAutoFit/>
          </a:bodyPr>
          <a:lstStyle/>
          <a:p>
            <a:pPr>
              <a:lnSpc>
                <a:spcPct val="114000"/>
              </a:lnSpc>
            </a:pPr>
            <a:r>
              <a:rPr lang="zh-CN" altLang="en-US" sz="1200" dirty="0">
                <a:solidFill>
                  <a:srgbClr val="000000"/>
                </a:solidFill>
                <a:latin typeface="Source Han Sans Normal" panose="020B0400000000000000" pitchFamily="34" charset="-122"/>
                <a:ea typeface="Source Han Sans Normal" panose="020B0400000000000000" pitchFamily="34" charset="-122"/>
                <a:sym typeface="微软雅黑" panose="020B0503020204020204" pitchFamily="34" charset="-122"/>
              </a:rPr>
              <a:t>为什么要这样设计，这样设计的优劣是什么？是否还能举一反三出更好的决策或者其他的应用场景</a:t>
            </a:r>
          </a:p>
        </p:txBody>
      </p:sp>
      <p:sp>
        <p:nvSpPr>
          <p:cNvPr id="28" name="矩形 27"/>
          <p:cNvSpPr/>
          <p:nvPr/>
        </p:nvSpPr>
        <p:spPr>
          <a:xfrm>
            <a:off x="4223962" y="4114398"/>
            <a:ext cx="701624" cy="338554"/>
          </a:xfrm>
          <a:prstGeom prst="rect">
            <a:avLst/>
          </a:prstGeom>
          <a:noFill/>
          <a:ln>
            <a:noFill/>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WHY</a:t>
            </a:r>
            <a:endParaRPr lang="zh-CN" altLang="en-US" sz="1600" dirty="0">
              <a:solidFill>
                <a:schemeClr val="tx1">
                  <a:lumMod val="75000"/>
                  <a:lumOff val="25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endParaRPr>
          </a:p>
        </p:txBody>
      </p:sp>
      <p:sp>
        <p:nvSpPr>
          <p:cNvPr id="3" name="Rectangle 39">
            <a:extLst>
              <a:ext uri="{FF2B5EF4-FFF2-40B4-BE49-F238E27FC236}">
                <a16:creationId xmlns:a16="http://schemas.microsoft.com/office/drawing/2014/main" id="{DDBB52F0-924C-130B-7D33-D85A8FC6710D}"/>
              </a:ext>
            </a:extLst>
          </p:cNvPr>
          <p:cNvSpPr>
            <a:spLocks noChangeArrowheads="1"/>
          </p:cNvSpPr>
          <p:nvPr/>
        </p:nvSpPr>
        <p:spPr bwMode="auto">
          <a:xfrm>
            <a:off x="415925" y="759460"/>
            <a:ext cx="1094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技术提升</a:t>
            </a:r>
          </a:p>
        </p:txBody>
      </p:sp>
    </p:spTree>
    <p:extLst>
      <p:ext uri="{BB962C8B-B14F-4D97-AF65-F5344CB8AC3E}">
        <p14:creationId xmlns:p14="http://schemas.microsoft.com/office/powerpoint/2010/main" val="14483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750"/>
                                  </p:stCondLst>
                                  <p:childTnLst>
                                    <p:set>
                                      <p:cBhvr>
                                        <p:cTn id="11" dur="1" fill="hold">
                                          <p:stCondLst>
                                            <p:cond delay="0"/>
                                          </p:stCondLst>
                                        </p:cTn>
                                        <p:tgtEl>
                                          <p:spTgt spid="8"/>
                                        </p:tgtEl>
                                        <p:attrNameLst>
                                          <p:attrName>style.visibility</p:attrName>
                                        </p:attrNameLst>
                                      </p:cBhvr>
                                      <p:to>
                                        <p:strVal val="visible"/>
                                      </p:to>
                                    </p:set>
                                    <p:anim calcmode="lin" valueType="num">
                                      <p:cBhvr>
                                        <p:cTn id="12" dur="750" fill="hold"/>
                                        <p:tgtEl>
                                          <p:spTgt spid="8"/>
                                        </p:tgtEl>
                                        <p:attrNameLst>
                                          <p:attrName>ppt_w</p:attrName>
                                        </p:attrNameLst>
                                      </p:cBhvr>
                                      <p:tavLst>
                                        <p:tav tm="0">
                                          <p:val>
                                            <p:fltVal val="0"/>
                                          </p:val>
                                        </p:tav>
                                        <p:tav tm="100000">
                                          <p:val>
                                            <p:strVal val="#ppt_w"/>
                                          </p:val>
                                        </p:tav>
                                      </p:tavLst>
                                    </p:anim>
                                    <p:anim calcmode="lin" valueType="num">
                                      <p:cBhvr>
                                        <p:cTn id="13" dur="750" fill="hold"/>
                                        <p:tgtEl>
                                          <p:spTgt spid="8"/>
                                        </p:tgtEl>
                                        <p:attrNameLst>
                                          <p:attrName>ppt_h</p:attrName>
                                        </p:attrNameLst>
                                      </p:cBhvr>
                                      <p:tavLst>
                                        <p:tav tm="0">
                                          <p:val>
                                            <p:fltVal val="0"/>
                                          </p:val>
                                        </p:tav>
                                        <p:tav tm="100000">
                                          <p:val>
                                            <p:strVal val="#ppt_h"/>
                                          </p:val>
                                        </p:tav>
                                      </p:tavLst>
                                    </p:anim>
                                    <p:anim calcmode="lin" valueType="num">
                                      <p:cBhvr>
                                        <p:cTn id="14" dur="750" fill="hold"/>
                                        <p:tgtEl>
                                          <p:spTgt spid="8"/>
                                        </p:tgtEl>
                                        <p:attrNameLst>
                                          <p:attrName>style.rotation</p:attrName>
                                        </p:attrNameLst>
                                      </p:cBhvr>
                                      <p:tavLst>
                                        <p:tav tm="0">
                                          <p:val>
                                            <p:fltVal val="90"/>
                                          </p:val>
                                        </p:tav>
                                        <p:tav tm="100000">
                                          <p:val>
                                            <p:fltVal val="0"/>
                                          </p:val>
                                        </p:tav>
                                      </p:tavLst>
                                    </p:anim>
                                    <p:animEffect transition="in" filter="fade">
                                      <p:cBhvr>
                                        <p:cTn id="15" dur="750"/>
                                        <p:tgtEl>
                                          <p:spTgt spid="8"/>
                                        </p:tgtEl>
                                      </p:cBhvr>
                                    </p:animEffect>
                                  </p:childTnLst>
                                </p:cTn>
                              </p:par>
                              <p:par>
                                <p:cTn id="16" presetID="53" presetClass="entr" presetSubtype="16" fill="hold" grpId="0" nodeType="withEffect">
                                  <p:stCondLst>
                                    <p:cond delay="150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par>
                                <p:cTn id="21" presetID="53" presetClass="entr" presetSubtype="16" fill="hold" nodeType="withEffect">
                                  <p:stCondLst>
                                    <p:cond delay="150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par>
                                <p:cTn id="26" presetID="53" presetClass="entr" presetSubtype="16" fill="hold" nodeType="withEffect">
                                  <p:stCondLst>
                                    <p:cond delay="150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2000"/>
                                  </p:stCondLst>
                                  <p:childTnLst>
                                    <p:set>
                                      <p:cBhvr>
                                        <p:cTn id="37" dur="1" fill="hold">
                                          <p:stCondLst>
                                            <p:cond delay="0"/>
                                          </p:stCondLst>
                                        </p:cTn>
                                        <p:tgtEl>
                                          <p:spTgt spid="25"/>
                                        </p:tgtEl>
                                        <p:attrNameLst>
                                          <p:attrName>style.visibility</p:attrName>
                                        </p:attrNameLst>
                                      </p:cBhvr>
                                      <p:to>
                                        <p:strVal val="visible"/>
                                      </p:to>
                                    </p:set>
                                    <p:anim calcmode="lin" valueType="num">
                                      <p:cBhvr>
                                        <p:cTn id="38" dur="750" fill="hold"/>
                                        <p:tgtEl>
                                          <p:spTgt spid="25"/>
                                        </p:tgtEl>
                                        <p:attrNameLst>
                                          <p:attrName>ppt_w</p:attrName>
                                        </p:attrNameLst>
                                      </p:cBhvr>
                                      <p:tavLst>
                                        <p:tav tm="0">
                                          <p:val>
                                            <p:fltVal val="0"/>
                                          </p:val>
                                        </p:tav>
                                        <p:tav tm="100000">
                                          <p:val>
                                            <p:strVal val="#ppt_w"/>
                                          </p:val>
                                        </p:tav>
                                      </p:tavLst>
                                    </p:anim>
                                    <p:anim calcmode="lin" valueType="num">
                                      <p:cBhvr>
                                        <p:cTn id="39" dur="750" fill="hold"/>
                                        <p:tgtEl>
                                          <p:spTgt spid="25"/>
                                        </p:tgtEl>
                                        <p:attrNameLst>
                                          <p:attrName>ppt_h</p:attrName>
                                        </p:attrNameLst>
                                      </p:cBhvr>
                                      <p:tavLst>
                                        <p:tav tm="0">
                                          <p:val>
                                            <p:fltVal val="0"/>
                                          </p:val>
                                        </p:tav>
                                        <p:tav tm="100000">
                                          <p:val>
                                            <p:strVal val="#ppt_h"/>
                                          </p:val>
                                        </p:tav>
                                      </p:tavLst>
                                    </p:anim>
                                    <p:animEffect transition="in" filter="fade">
                                      <p:cBhvr>
                                        <p:cTn id="40" dur="750"/>
                                        <p:tgtEl>
                                          <p:spTgt spid="25"/>
                                        </p:tgtEl>
                                      </p:cBhvr>
                                    </p:animEffect>
                                  </p:childTnLst>
                                </p:cTn>
                              </p:par>
                              <p:par>
                                <p:cTn id="41" presetID="53" presetClass="entr" presetSubtype="16" fill="hold" grpId="0" nodeType="withEffect">
                                  <p:stCondLst>
                                    <p:cond delay="2000"/>
                                  </p:stCondLst>
                                  <p:childTnLst>
                                    <p:set>
                                      <p:cBhvr>
                                        <p:cTn id="42" dur="1" fill="hold">
                                          <p:stCondLst>
                                            <p:cond delay="0"/>
                                          </p:stCondLst>
                                        </p:cTn>
                                        <p:tgtEl>
                                          <p:spTgt spid="26"/>
                                        </p:tgtEl>
                                        <p:attrNameLst>
                                          <p:attrName>style.visibility</p:attrName>
                                        </p:attrNameLst>
                                      </p:cBhvr>
                                      <p:to>
                                        <p:strVal val="visible"/>
                                      </p:to>
                                    </p:set>
                                    <p:anim calcmode="lin" valueType="num">
                                      <p:cBhvr>
                                        <p:cTn id="43" dur="750" fill="hold"/>
                                        <p:tgtEl>
                                          <p:spTgt spid="26"/>
                                        </p:tgtEl>
                                        <p:attrNameLst>
                                          <p:attrName>ppt_w</p:attrName>
                                        </p:attrNameLst>
                                      </p:cBhvr>
                                      <p:tavLst>
                                        <p:tav tm="0">
                                          <p:val>
                                            <p:fltVal val="0"/>
                                          </p:val>
                                        </p:tav>
                                        <p:tav tm="100000">
                                          <p:val>
                                            <p:strVal val="#ppt_w"/>
                                          </p:val>
                                        </p:tav>
                                      </p:tavLst>
                                    </p:anim>
                                    <p:anim calcmode="lin" valueType="num">
                                      <p:cBhvr>
                                        <p:cTn id="44" dur="750" fill="hold"/>
                                        <p:tgtEl>
                                          <p:spTgt spid="26"/>
                                        </p:tgtEl>
                                        <p:attrNameLst>
                                          <p:attrName>ppt_h</p:attrName>
                                        </p:attrNameLst>
                                      </p:cBhvr>
                                      <p:tavLst>
                                        <p:tav tm="0">
                                          <p:val>
                                            <p:fltVal val="0"/>
                                          </p:val>
                                        </p:tav>
                                        <p:tav tm="100000">
                                          <p:val>
                                            <p:strVal val="#ppt_h"/>
                                          </p:val>
                                        </p:tav>
                                      </p:tavLst>
                                    </p:anim>
                                    <p:animEffect transition="in" filter="fade">
                                      <p:cBhvr>
                                        <p:cTn id="45" dur="750"/>
                                        <p:tgtEl>
                                          <p:spTgt spid="26"/>
                                        </p:tgtEl>
                                      </p:cBhvr>
                                    </p:animEffect>
                                  </p:childTnLst>
                                </p:cTn>
                              </p:par>
                              <p:par>
                                <p:cTn id="46" presetID="53" presetClass="entr" presetSubtype="16" fill="hold" grpId="0" nodeType="withEffect">
                                  <p:stCondLst>
                                    <p:cond delay="2000"/>
                                  </p:stCondLst>
                                  <p:childTnLst>
                                    <p:set>
                                      <p:cBhvr>
                                        <p:cTn id="47" dur="1" fill="hold">
                                          <p:stCondLst>
                                            <p:cond delay="0"/>
                                          </p:stCondLst>
                                        </p:cTn>
                                        <p:tgtEl>
                                          <p:spTgt spid="28"/>
                                        </p:tgtEl>
                                        <p:attrNameLst>
                                          <p:attrName>style.visibility</p:attrName>
                                        </p:attrNameLst>
                                      </p:cBhvr>
                                      <p:to>
                                        <p:strVal val="visible"/>
                                      </p:to>
                                    </p:set>
                                    <p:anim calcmode="lin" valueType="num">
                                      <p:cBhvr>
                                        <p:cTn id="48" dur="750" fill="hold"/>
                                        <p:tgtEl>
                                          <p:spTgt spid="28"/>
                                        </p:tgtEl>
                                        <p:attrNameLst>
                                          <p:attrName>ppt_w</p:attrName>
                                        </p:attrNameLst>
                                      </p:cBhvr>
                                      <p:tavLst>
                                        <p:tav tm="0">
                                          <p:val>
                                            <p:fltVal val="0"/>
                                          </p:val>
                                        </p:tav>
                                        <p:tav tm="100000">
                                          <p:val>
                                            <p:strVal val="#ppt_w"/>
                                          </p:val>
                                        </p:tav>
                                      </p:tavLst>
                                    </p:anim>
                                    <p:anim calcmode="lin" valueType="num">
                                      <p:cBhvr>
                                        <p:cTn id="49" dur="750" fill="hold"/>
                                        <p:tgtEl>
                                          <p:spTgt spid="28"/>
                                        </p:tgtEl>
                                        <p:attrNameLst>
                                          <p:attrName>ppt_h</p:attrName>
                                        </p:attrNameLst>
                                      </p:cBhvr>
                                      <p:tavLst>
                                        <p:tav tm="0">
                                          <p:val>
                                            <p:fltVal val="0"/>
                                          </p:val>
                                        </p:tav>
                                        <p:tav tm="100000">
                                          <p:val>
                                            <p:strVal val="#ppt_h"/>
                                          </p:val>
                                        </p:tav>
                                      </p:tavLst>
                                    </p:anim>
                                    <p:animEffect transition="in" filter="fade">
                                      <p:cBhvr>
                                        <p:cTn id="50" dur="750"/>
                                        <p:tgtEl>
                                          <p:spTgt spid="28"/>
                                        </p:tgtEl>
                                      </p:cBhvr>
                                    </p:animEffect>
                                  </p:childTnLst>
                                </p:cTn>
                              </p:par>
                              <p:par>
                                <p:cTn id="51" presetID="53" presetClass="entr" presetSubtype="16" fill="hold" grpId="0" nodeType="withEffect">
                                  <p:stCondLst>
                                    <p:cond delay="2000"/>
                                  </p:stCondLst>
                                  <p:childTnLst>
                                    <p:set>
                                      <p:cBhvr>
                                        <p:cTn id="52" dur="1" fill="hold">
                                          <p:stCondLst>
                                            <p:cond delay="0"/>
                                          </p:stCondLst>
                                        </p:cTn>
                                        <p:tgtEl>
                                          <p:spTgt spid="13"/>
                                        </p:tgtEl>
                                        <p:attrNameLst>
                                          <p:attrName>style.visibility</p:attrName>
                                        </p:attrNameLst>
                                      </p:cBhvr>
                                      <p:to>
                                        <p:strVal val="visible"/>
                                      </p:to>
                                    </p:set>
                                    <p:anim calcmode="lin" valueType="num">
                                      <p:cBhvr>
                                        <p:cTn id="53" dur="750" fill="hold"/>
                                        <p:tgtEl>
                                          <p:spTgt spid="13"/>
                                        </p:tgtEl>
                                        <p:attrNameLst>
                                          <p:attrName>ppt_w</p:attrName>
                                        </p:attrNameLst>
                                      </p:cBhvr>
                                      <p:tavLst>
                                        <p:tav tm="0">
                                          <p:val>
                                            <p:fltVal val="0"/>
                                          </p:val>
                                        </p:tav>
                                        <p:tav tm="100000">
                                          <p:val>
                                            <p:strVal val="#ppt_w"/>
                                          </p:val>
                                        </p:tav>
                                      </p:tavLst>
                                    </p:anim>
                                    <p:anim calcmode="lin" valueType="num">
                                      <p:cBhvr>
                                        <p:cTn id="54" dur="750" fill="hold"/>
                                        <p:tgtEl>
                                          <p:spTgt spid="13"/>
                                        </p:tgtEl>
                                        <p:attrNameLst>
                                          <p:attrName>ppt_h</p:attrName>
                                        </p:attrNameLst>
                                      </p:cBhvr>
                                      <p:tavLst>
                                        <p:tav tm="0">
                                          <p:val>
                                            <p:fltVal val="0"/>
                                          </p:val>
                                        </p:tav>
                                        <p:tav tm="100000">
                                          <p:val>
                                            <p:strVal val="#ppt_h"/>
                                          </p:val>
                                        </p:tav>
                                      </p:tavLst>
                                    </p:anim>
                                    <p:animEffect transition="in" filter="fade">
                                      <p:cBhvr>
                                        <p:cTn id="55" dur="750"/>
                                        <p:tgtEl>
                                          <p:spTgt spid="13"/>
                                        </p:tgtEl>
                                      </p:cBhvr>
                                    </p:animEffect>
                                  </p:childTnLst>
                                </p:cTn>
                              </p:par>
                              <p:par>
                                <p:cTn id="56" presetID="53" presetClass="entr" presetSubtype="16" fill="hold" grpId="0" nodeType="withEffect">
                                  <p:stCondLst>
                                    <p:cond delay="2000"/>
                                  </p:stCondLst>
                                  <p:childTnLst>
                                    <p:set>
                                      <p:cBhvr>
                                        <p:cTn id="57" dur="1" fill="hold">
                                          <p:stCondLst>
                                            <p:cond delay="0"/>
                                          </p:stCondLst>
                                        </p:cTn>
                                        <p:tgtEl>
                                          <p:spTgt spid="14"/>
                                        </p:tgtEl>
                                        <p:attrNameLst>
                                          <p:attrName>style.visibility</p:attrName>
                                        </p:attrNameLst>
                                      </p:cBhvr>
                                      <p:to>
                                        <p:strVal val="visible"/>
                                      </p:to>
                                    </p:set>
                                    <p:anim calcmode="lin" valueType="num">
                                      <p:cBhvr>
                                        <p:cTn id="58" dur="750" fill="hold"/>
                                        <p:tgtEl>
                                          <p:spTgt spid="14"/>
                                        </p:tgtEl>
                                        <p:attrNameLst>
                                          <p:attrName>ppt_w</p:attrName>
                                        </p:attrNameLst>
                                      </p:cBhvr>
                                      <p:tavLst>
                                        <p:tav tm="0">
                                          <p:val>
                                            <p:fltVal val="0"/>
                                          </p:val>
                                        </p:tav>
                                        <p:tav tm="100000">
                                          <p:val>
                                            <p:strVal val="#ppt_w"/>
                                          </p:val>
                                        </p:tav>
                                      </p:tavLst>
                                    </p:anim>
                                    <p:anim calcmode="lin" valueType="num">
                                      <p:cBhvr>
                                        <p:cTn id="59" dur="750" fill="hold"/>
                                        <p:tgtEl>
                                          <p:spTgt spid="14"/>
                                        </p:tgtEl>
                                        <p:attrNameLst>
                                          <p:attrName>ppt_h</p:attrName>
                                        </p:attrNameLst>
                                      </p:cBhvr>
                                      <p:tavLst>
                                        <p:tav tm="0">
                                          <p:val>
                                            <p:fltVal val="0"/>
                                          </p:val>
                                        </p:tav>
                                        <p:tav tm="100000">
                                          <p:val>
                                            <p:strVal val="#ppt_h"/>
                                          </p:val>
                                        </p:tav>
                                      </p:tavLst>
                                    </p:anim>
                                    <p:animEffect transition="in" filter="fade">
                                      <p:cBhvr>
                                        <p:cTn id="60" dur="750"/>
                                        <p:tgtEl>
                                          <p:spTgt spid="14"/>
                                        </p:tgtEl>
                                      </p:cBhvr>
                                    </p:animEffect>
                                  </p:childTnLst>
                                </p:cTn>
                              </p:par>
                              <p:par>
                                <p:cTn id="61" presetID="53" presetClass="entr" presetSubtype="16" fill="hold" grpId="0" nodeType="withEffect">
                                  <p:stCondLst>
                                    <p:cond delay="2000"/>
                                  </p:stCondLst>
                                  <p:childTnLst>
                                    <p:set>
                                      <p:cBhvr>
                                        <p:cTn id="62" dur="1" fill="hold">
                                          <p:stCondLst>
                                            <p:cond delay="0"/>
                                          </p:stCondLst>
                                        </p:cTn>
                                        <p:tgtEl>
                                          <p:spTgt spid="27"/>
                                        </p:tgtEl>
                                        <p:attrNameLst>
                                          <p:attrName>style.visibility</p:attrName>
                                        </p:attrNameLst>
                                      </p:cBhvr>
                                      <p:to>
                                        <p:strVal val="visible"/>
                                      </p:to>
                                    </p:set>
                                    <p:anim calcmode="lin" valueType="num">
                                      <p:cBhvr>
                                        <p:cTn id="63" dur="750" fill="hold"/>
                                        <p:tgtEl>
                                          <p:spTgt spid="27"/>
                                        </p:tgtEl>
                                        <p:attrNameLst>
                                          <p:attrName>ppt_w</p:attrName>
                                        </p:attrNameLst>
                                      </p:cBhvr>
                                      <p:tavLst>
                                        <p:tav tm="0">
                                          <p:val>
                                            <p:fltVal val="0"/>
                                          </p:val>
                                        </p:tav>
                                        <p:tav tm="100000">
                                          <p:val>
                                            <p:strVal val="#ppt_w"/>
                                          </p:val>
                                        </p:tav>
                                      </p:tavLst>
                                    </p:anim>
                                    <p:anim calcmode="lin" valueType="num">
                                      <p:cBhvr>
                                        <p:cTn id="64" dur="750" fill="hold"/>
                                        <p:tgtEl>
                                          <p:spTgt spid="27"/>
                                        </p:tgtEl>
                                        <p:attrNameLst>
                                          <p:attrName>ppt_h</p:attrName>
                                        </p:attrNameLst>
                                      </p:cBhvr>
                                      <p:tavLst>
                                        <p:tav tm="0">
                                          <p:val>
                                            <p:fltVal val="0"/>
                                          </p:val>
                                        </p:tav>
                                        <p:tav tm="100000">
                                          <p:val>
                                            <p:strVal val="#ppt_h"/>
                                          </p:val>
                                        </p:tav>
                                      </p:tavLst>
                                    </p:anim>
                                    <p:animEffect transition="in" filter="fade">
                                      <p:cBhvr>
                                        <p:cTn id="65" dur="75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1000"/>
                                        <p:tgtEl>
                                          <p:spTgt spid="3"/>
                                        </p:tgtEl>
                                      </p:cBhvr>
                                    </p:animEffect>
                                    <p:anim calcmode="lin" valueType="num">
                                      <p:cBhvr>
                                        <p:cTn id="71" dur="1000" fill="hold"/>
                                        <p:tgtEl>
                                          <p:spTgt spid="3"/>
                                        </p:tgtEl>
                                        <p:attrNameLst>
                                          <p:attrName>ppt_x</p:attrName>
                                        </p:attrNameLst>
                                      </p:cBhvr>
                                      <p:tavLst>
                                        <p:tav tm="0">
                                          <p:val>
                                            <p:strVal val="#ppt_x"/>
                                          </p:val>
                                        </p:tav>
                                        <p:tav tm="100000">
                                          <p:val>
                                            <p:strVal val="#ppt_x"/>
                                          </p:val>
                                        </p:tav>
                                      </p:tavLst>
                                    </p:anim>
                                    <p:anim calcmode="lin" valueType="num">
                                      <p:cBhvr>
                                        <p:cTn id="7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24" grpId="0" animBg="1"/>
      <p:bldP spid="25" grpId="0"/>
      <p:bldP spid="26" grpId="0"/>
      <p:bldP spid="27" grpId="0"/>
      <p:bldP spid="28"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实习总结 收获及体会</a:t>
            </a:r>
            <a:endParaRPr lang="en-US" altLang="zh-CN"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空心弧 7"/>
          <p:cNvSpPr/>
          <p:nvPr/>
        </p:nvSpPr>
        <p:spPr>
          <a:xfrm>
            <a:off x="3171844" y="1714795"/>
            <a:ext cx="2800311" cy="2801171"/>
          </a:xfrm>
          <a:prstGeom prst="blockArc">
            <a:avLst>
              <a:gd name="adj1" fmla="val 11691848"/>
              <a:gd name="adj2" fmla="val 20744621"/>
              <a:gd name="adj3" fmla="val 20448"/>
            </a:avLst>
          </a:pr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空心弧 8"/>
          <p:cNvSpPr/>
          <p:nvPr/>
        </p:nvSpPr>
        <p:spPr>
          <a:xfrm flipV="1">
            <a:off x="5372089" y="1248936"/>
            <a:ext cx="2800311" cy="2801171"/>
          </a:xfrm>
          <a:prstGeom prst="blockArc">
            <a:avLst>
              <a:gd name="adj1" fmla="val 11691848"/>
              <a:gd name="adj2" fmla="val 20744621"/>
              <a:gd name="adj3" fmla="val 20448"/>
            </a:avLst>
          </a:pr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空心弧 9"/>
          <p:cNvSpPr/>
          <p:nvPr/>
        </p:nvSpPr>
        <p:spPr>
          <a:xfrm flipV="1">
            <a:off x="971600" y="1248936"/>
            <a:ext cx="2800311" cy="2801171"/>
          </a:xfrm>
          <a:prstGeom prst="blockArc">
            <a:avLst>
              <a:gd name="adj1" fmla="val 11691848"/>
              <a:gd name="adj2" fmla="val 20744621"/>
              <a:gd name="adj3" fmla="val 20448"/>
            </a:avLst>
          </a:pr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任意多边形 10"/>
          <p:cNvSpPr/>
          <p:nvPr/>
        </p:nvSpPr>
        <p:spPr>
          <a:xfrm>
            <a:off x="4223164" y="2821639"/>
            <a:ext cx="697674" cy="703478"/>
          </a:xfrm>
          <a:custGeom>
            <a:avLst/>
            <a:gdLst>
              <a:gd name="connsiteX0" fmla="*/ 306653 w 617988"/>
              <a:gd name="connsiteY0" fmla="*/ 188483 h 633881"/>
              <a:gd name="connsiteX1" fmla="*/ 175019 w 617988"/>
              <a:gd name="connsiteY1" fmla="*/ 320117 h 633881"/>
              <a:gd name="connsiteX2" fmla="*/ 306653 w 617988"/>
              <a:gd name="connsiteY2" fmla="*/ 451751 h 633881"/>
              <a:gd name="connsiteX3" fmla="*/ 438287 w 617988"/>
              <a:gd name="connsiteY3" fmla="*/ 320117 h 633881"/>
              <a:gd name="connsiteX4" fmla="*/ 306653 w 617988"/>
              <a:gd name="connsiteY4" fmla="*/ 188483 h 633881"/>
              <a:gd name="connsiteX5" fmla="*/ 285953 w 617988"/>
              <a:gd name="connsiteY5" fmla="*/ 0 h 633881"/>
              <a:gd name="connsiteX6" fmla="*/ 459295 w 617988"/>
              <a:gd name="connsiteY6" fmla="*/ 39564 h 633881"/>
              <a:gd name="connsiteX7" fmla="*/ 447529 w 617988"/>
              <a:gd name="connsiteY7" fmla="*/ 91116 h 633881"/>
              <a:gd name="connsiteX8" fmla="*/ 454510 w 617988"/>
              <a:gd name="connsiteY8" fmla="*/ 94905 h 633881"/>
              <a:gd name="connsiteX9" fmla="*/ 492555 w 617988"/>
              <a:gd name="connsiteY9" fmla="*/ 127851 h 633881"/>
              <a:gd name="connsiteX10" fmla="*/ 540843 w 617988"/>
              <a:gd name="connsiteY10" fmla="*/ 104597 h 633881"/>
              <a:gd name="connsiteX11" fmla="*/ 617988 w 617988"/>
              <a:gd name="connsiteY11" fmla="*/ 264789 h 633881"/>
              <a:gd name="connsiteX12" fmla="*/ 568969 w 617988"/>
              <a:gd name="connsiteY12" fmla="*/ 288395 h 633881"/>
              <a:gd name="connsiteX13" fmla="*/ 572565 w 617988"/>
              <a:gd name="connsiteY13" fmla="*/ 316940 h 633881"/>
              <a:gd name="connsiteX14" fmla="*/ 569654 w 617988"/>
              <a:gd name="connsiteY14" fmla="*/ 345815 h 633881"/>
              <a:gd name="connsiteX15" fmla="*/ 617988 w 617988"/>
              <a:gd name="connsiteY15" fmla="*/ 369091 h 633881"/>
              <a:gd name="connsiteX16" fmla="*/ 540843 w 617988"/>
              <a:gd name="connsiteY16" fmla="*/ 529284 h 633881"/>
              <a:gd name="connsiteX17" fmla="*/ 493746 w 617988"/>
              <a:gd name="connsiteY17" fmla="*/ 506603 h 633881"/>
              <a:gd name="connsiteX18" fmla="*/ 454510 w 617988"/>
              <a:gd name="connsiteY18" fmla="*/ 538975 h 633881"/>
              <a:gd name="connsiteX19" fmla="*/ 447440 w 617988"/>
              <a:gd name="connsiteY19" fmla="*/ 542374 h 633881"/>
              <a:gd name="connsiteX20" fmla="*/ 459295 w 617988"/>
              <a:gd name="connsiteY20" fmla="*/ 594316 h 633881"/>
              <a:gd name="connsiteX21" fmla="*/ 285953 w 617988"/>
              <a:gd name="connsiteY21" fmla="*/ 633881 h 633881"/>
              <a:gd name="connsiteX22" fmla="*/ 273654 w 617988"/>
              <a:gd name="connsiteY22" fmla="*/ 579996 h 633881"/>
              <a:gd name="connsiteX23" fmla="*/ 225175 w 617988"/>
              <a:gd name="connsiteY23" fmla="*/ 572667 h 633881"/>
              <a:gd name="connsiteX24" fmla="*/ 217312 w 617988"/>
              <a:gd name="connsiteY24" fmla="*/ 569232 h 633881"/>
              <a:gd name="connsiteX25" fmla="*/ 184266 w 617988"/>
              <a:gd name="connsiteY25" fmla="*/ 610670 h 633881"/>
              <a:gd name="connsiteX26" fmla="*/ 45256 w 617988"/>
              <a:gd name="connsiteY26" fmla="*/ 499814 h 633881"/>
              <a:gd name="connsiteX27" fmla="*/ 78629 w 617988"/>
              <a:gd name="connsiteY27" fmla="*/ 457966 h 633881"/>
              <a:gd name="connsiteX28" fmla="*/ 58077 w 617988"/>
              <a:gd name="connsiteY28" fmla="*/ 421167 h 633881"/>
              <a:gd name="connsiteX29" fmla="*/ 53320 w 617988"/>
              <a:gd name="connsiteY29" fmla="*/ 405840 h 633881"/>
              <a:gd name="connsiteX30" fmla="*/ 0 w 617988"/>
              <a:gd name="connsiteY30" fmla="*/ 405840 h 633881"/>
              <a:gd name="connsiteX31" fmla="*/ 0 w 617988"/>
              <a:gd name="connsiteY31" fmla="*/ 228040 h 633881"/>
              <a:gd name="connsiteX32" fmla="*/ 53320 w 617988"/>
              <a:gd name="connsiteY32" fmla="*/ 228040 h 633881"/>
              <a:gd name="connsiteX33" fmla="*/ 58077 w 617988"/>
              <a:gd name="connsiteY33" fmla="*/ 212714 h 633881"/>
              <a:gd name="connsiteX34" fmla="*/ 79637 w 617988"/>
              <a:gd name="connsiteY34" fmla="*/ 177179 h 633881"/>
              <a:gd name="connsiteX35" fmla="*/ 45255 w 617988"/>
              <a:gd name="connsiteY35" fmla="*/ 134066 h 633881"/>
              <a:gd name="connsiteX36" fmla="*/ 184265 w 617988"/>
              <a:gd name="connsiteY36" fmla="*/ 23210 h 633881"/>
              <a:gd name="connsiteX37" fmla="*/ 217510 w 617988"/>
              <a:gd name="connsiteY37" fmla="*/ 64898 h 633881"/>
              <a:gd name="connsiteX38" fmla="*/ 225175 w 617988"/>
              <a:gd name="connsiteY38" fmla="*/ 61213 h 633881"/>
              <a:gd name="connsiteX39" fmla="*/ 273654 w 617988"/>
              <a:gd name="connsiteY39" fmla="*/ 53884 h 63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7988" h="633881">
                <a:moveTo>
                  <a:pt x="306653" y="188483"/>
                </a:moveTo>
                <a:cubicBezTo>
                  <a:pt x="233954" y="188483"/>
                  <a:pt x="175019" y="247418"/>
                  <a:pt x="175019" y="320117"/>
                </a:cubicBezTo>
                <a:cubicBezTo>
                  <a:pt x="175019" y="392816"/>
                  <a:pt x="233954" y="451751"/>
                  <a:pt x="306653" y="451751"/>
                </a:cubicBezTo>
                <a:cubicBezTo>
                  <a:pt x="379352" y="451751"/>
                  <a:pt x="438287" y="392816"/>
                  <a:pt x="438287" y="320117"/>
                </a:cubicBezTo>
                <a:cubicBezTo>
                  <a:pt x="438287" y="247418"/>
                  <a:pt x="379352" y="188483"/>
                  <a:pt x="306653" y="188483"/>
                </a:cubicBezTo>
                <a:close/>
                <a:moveTo>
                  <a:pt x="285953" y="0"/>
                </a:moveTo>
                <a:lnTo>
                  <a:pt x="459295" y="39564"/>
                </a:lnTo>
                <a:lnTo>
                  <a:pt x="447529" y="91116"/>
                </a:lnTo>
                <a:lnTo>
                  <a:pt x="454510" y="94905"/>
                </a:lnTo>
                <a:lnTo>
                  <a:pt x="492555" y="127851"/>
                </a:lnTo>
                <a:lnTo>
                  <a:pt x="540843" y="104597"/>
                </a:lnTo>
                <a:lnTo>
                  <a:pt x="617988" y="264789"/>
                </a:lnTo>
                <a:lnTo>
                  <a:pt x="568969" y="288395"/>
                </a:lnTo>
                <a:lnTo>
                  <a:pt x="572565" y="316940"/>
                </a:lnTo>
                <a:lnTo>
                  <a:pt x="569654" y="345815"/>
                </a:lnTo>
                <a:lnTo>
                  <a:pt x="617988" y="369091"/>
                </a:lnTo>
                <a:lnTo>
                  <a:pt x="540843" y="529284"/>
                </a:lnTo>
                <a:lnTo>
                  <a:pt x="493746" y="506603"/>
                </a:lnTo>
                <a:lnTo>
                  <a:pt x="454510" y="538975"/>
                </a:lnTo>
                <a:lnTo>
                  <a:pt x="447440" y="542374"/>
                </a:lnTo>
                <a:lnTo>
                  <a:pt x="459295" y="594316"/>
                </a:lnTo>
                <a:lnTo>
                  <a:pt x="285953" y="633881"/>
                </a:lnTo>
                <a:lnTo>
                  <a:pt x="273654" y="579996"/>
                </a:lnTo>
                <a:lnTo>
                  <a:pt x="225175" y="572667"/>
                </a:lnTo>
                <a:lnTo>
                  <a:pt x="217312" y="569232"/>
                </a:lnTo>
                <a:lnTo>
                  <a:pt x="184266" y="610670"/>
                </a:lnTo>
                <a:lnTo>
                  <a:pt x="45256" y="499814"/>
                </a:lnTo>
                <a:lnTo>
                  <a:pt x="78629" y="457966"/>
                </a:lnTo>
                <a:lnTo>
                  <a:pt x="58077" y="421167"/>
                </a:lnTo>
                <a:lnTo>
                  <a:pt x="53320" y="405840"/>
                </a:lnTo>
                <a:lnTo>
                  <a:pt x="0" y="405840"/>
                </a:lnTo>
                <a:lnTo>
                  <a:pt x="0" y="228040"/>
                </a:lnTo>
                <a:lnTo>
                  <a:pt x="53320" y="228040"/>
                </a:lnTo>
                <a:lnTo>
                  <a:pt x="58077" y="212714"/>
                </a:lnTo>
                <a:lnTo>
                  <a:pt x="79637" y="177179"/>
                </a:lnTo>
                <a:lnTo>
                  <a:pt x="45255" y="134066"/>
                </a:lnTo>
                <a:lnTo>
                  <a:pt x="184265" y="23210"/>
                </a:lnTo>
                <a:lnTo>
                  <a:pt x="217510" y="64898"/>
                </a:lnTo>
                <a:lnTo>
                  <a:pt x="225175" y="61213"/>
                </a:lnTo>
                <a:lnTo>
                  <a:pt x="273654" y="53884"/>
                </a:lnTo>
                <a:close/>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任意多边形 11"/>
          <p:cNvSpPr/>
          <p:nvPr/>
        </p:nvSpPr>
        <p:spPr>
          <a:xfrm rot="19800796">
            <a:off x="2070491" y="2355508"/>
            <a:ext cx="697784" cy="708212"/>
          </a:xfrm>
          <a:custGeom>
            <a:avLst/>
            <a:gdLst>
              <a:gd name="connsiteX0" fmla="*/ 470653 w 1412563"/>
              <a:gd name="connsiteY0" fmla="*/ 9354 h 1458403"/>
              <a:gd name="connsiteX1" fmla="*/ 682800 w 1412563"/>
              <a:gd name="connsiteY1" fmla="*/ 70106 h 1458403"/>
              <a:gd name="connsiteX2" fmla="*/ 694477 w 1412563"/>
              <a:gd name="connsiteY2" fmla="*/ 86905 h 1458403"/>
              <a:gd name="connsiteX3" fmla="*/ 756682 w 1412563"/>
              <a:gd name="connsiteY3" fmla="*/ 320998 h 1458403"/>
              <a:gd name="connsiteX4" fmla="*/ 1270875 w 1412563"/>
              <a:gd name="connsiteY4" fmla="*/ 320998 h 1458403"/>
              <a:gd name="connsiteX5" fmla="*/ 1412563 w 1412563"/>
              <a:gd name="connsiteY5" fmla="*/ 575975 h 1458403"/>
              <a:gd name="connsiteX6" fmla="*/ 824437 w 1412563"/>
              <a:gd name="connsiteY6" fmla="*/ 575975 h 1458403"/>
              <a:gd name="connsiteX7" fmla="*/ 925560 w 1412563"/>
              <a:gd name="connsiteY7" fmla="*/ 956529 h 1458403"/>
              <a:gd name="connsiteX8" fmla="*/ 1102841 w 1412563"/>
              <a:gd name="connsiteY8" fmla="*/ 956529 h 1458403"/>
              <a:gd name="connsiteX9" fmla="*/ 1259040 w 1412563"/>
              <a:gd name="connsiteY9" fmla="*/ 1237620 h 1458403"/>
              <a:gd name="connsiteX10" fmla="*/ 874979 w 1412563"/>
              <a:gd name="connsiteY10" fmla="*/ 1237620 h 1458403"/>
              <a:gd name="connsiteX11" fmla="*/ 515914 w 1412563"/>
              <a:gd name="connsiteY11" fmla="*/ 1458403 h 1458403"/>
              <a:gd name="connsiteX12" fmla="*/ 501740 w 1412563"/>
              <a:gd name="connsiteY12" fmla="*/ 1137141 h 1458403"/>
              <a:gd name="connsiteX13" fmla="*/ 638801 w 1412563"/>
              <a:gd name="connsiteY13" fmla="*/ 1052864 h 1458403"/>
              <a:gd name="connsiteX14" fmla="*/ 504515 w 1412563"/>
              <a:gd name="connsiteY14" fmla="*/ 688582 h 1458403"/>
              <a:gd name="connsiteX15" fmla="*/ 12857 w 1412563"/>
              <a:gd name="connsiteY15" fmla="*/ 990894 h 1458403"/>
              <a:gd name="connsiteX16" fmla="*/ 0 w 1412563"/>
              <a:gd name="connsiteY16" fmla="*/ 699478 h 1458403"/>
              <a:gd name="connsiteX17" fmla="*/ 414565 w 1412563"/>
              <a:gd name="connsiteY17" fmla="*/ 444569 h 1458403"/>
              <a:gd name="connsiteX18" fmla="*/ 332782 w 1412563"/>
              <a:gd name="connsiteY18" fmla="*/ 222714 h 1458403"/>
              <a:gd name="connsiteX19" fmla="*/ 332282 w 1412563"/>
              <a:gd name="connsiteY19" fmla="*/ 220317 h 1458403"/>
              <a:gd name="connsiteX20" fmla="*/ 470653 w 1412563"/>
              <a:gd name="connsiteY20" fmla="*/ 9354 h 1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2563" h="1458403">
                <a:moveTo>
                  <a:pt x="470653" y="9354"/>
                </a:moveTo>
                <a:cubicBezTo>
                  <a:pt x="549488" y="-15591"/>
                  <a:pt x="632294" y="10938"/>
                  <a:pt x="682800" y="70106"/>
                </a:cubicBezTo>
                <a:lnTo>
                  <a:pt x="694477" y="86905"/>
                </a:lnTo>
                <a:lnTo>
                  <a:pt x="756682" y="320998"/>
                </a:lnTo>
                <a:lnTo>
                  <a:pt x="1270875" y="320998"/>
                </a:lnTo>
                <a:lnTo>
                  <a:pt x="1412563" y="575975"/>
                </a:lnTo>
                <a:lnTo>
                  <a:pt x="824437" y="575975"/>
                </a:lnTo>
                <a:lnTo>
                  <a:pt x="925560" y="956529"/>
                </a:lnTo>
                <a:lnTo>
                  <a:pt x="1102841" y="956529"/>
                </a:lnTo>
                <a:lnTo>
                  <a:pt x="1259040" y="1237620"/>
                </a:lnTo>
                <a:lnTo>
                  <a:pt x="874979" y="1237620"/>
                </a:lnTo>
                <a:lnTo>
                  <a:pt x="515914" y="1458403"/>
                </a:lnTo>
                <a:lnTo>
                  <a:pt x="501740" y="1137141"/>
                </a:lnTo>
                <a:lnTo>
                  <a:pt x="638801" y="1052864"/>
                </a:lnTo>
                <a:lnTo>
                  <a:pt x="504515" y="688582"/>
                </a:lnTo>
                <a:lnTo>
                  <a:pt x="12857" y="990894"/>
                </a:lnTo>
                <a:lnTo>
                  <a:pt x="0" y="699478"/>
                </a:lnTo>
                <a:lnTo>
                  <a:pt x="414565" y="444569"/>
                </a:lnTo>
                <a:lnTo>
                  <a:pt x="332782" y="222714"/>
                </a:lnTo>
                <a:lnTo>
                  <a:pt x="332282" y="220317"/>
                </a:lnTo>
                <a:cubicBezTo>
                  <a:pt x="322587" y="127975"/>
                  <a:pt x="378680" y="38456"/>
                  <a:pt x="470653" y="9354"/>
                </a:cubicBezTo>
                <a:close/>
              </a:path>
            </a:pathLst>
          </a:custGeom>
          <a:solidFill>
            <a:srgbClr val="84CBC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矩形 12"/>
          <p:cNvSpPr/>
          <p:nvPr/>
        </p:nvSpPr>
        <p:spPr>
          <a:xfrm>
            <a:off x="1702117" y="3553397"/>
            <a:ext cx="1434531"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重视设计和思考</a:t>
            </a:r>
          </a:p>
        </p:txBody>
      </p:sp>
      <p:sp>
        <p:nvSpPr>
          <p:cNvPr id="14" name="矩形 13"/>
          <p:cNvSpPr/>
          <p:nvPr/>
        </p:nvSpPr>
        <p:spPr>
          <a:xfrm>
            <a:off x="5887844" y="3553397"/>
            <a:ext cx="1768799"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端正态度、脚踏实地</a:t>
            </a:r>
          </a:p>
        </p:txBody>
      </p:sp>
      <p:sp>
        <p:nvSpPr>
          <p:cNvPr id="15" name="矩形 14"/>
          <p:cNvSpPr/>
          <p:nvPr/>
        </p:nvSpPr>
        <p:spPr>
          <a:xfrm>
            <a:off x="3959932" y="1835968"/>
            <a:ext cx="1224136" cy="300082"/>
          </a:xfrm>
          <a:prstGeom prst="rect">
            <a:avLst/>
          </a:prstGeom>
          <a:noFill/>
          <a:ln>
            <a:noFill/>
          </a:ln>
        </p:spPr>
        <p:txBody>
          <a:bodyPr wrap="square">
            <a:spAutoFit/>
          </a:bodyPr>
          <a:lstStyle/>
          <a:p>
            <a:pPr algn="dist"/>
            <a:r>
              <a:rPr lang="zh-CN" altLang="en-US" dirty="0">
                <a:solidFill>
                  <a:schemeClr val="bg1"/>
                </a:solidFill>
                <a:latin typeface="印品黑体" panose="00000500000000000000" pitchFamily="2" charset="-122"/>
                <a:ea typeface="印品黑体" panose="00000500000000000000" pitchFamily="2" charset="-122"/>
                <a:sym typeface="inpin heiti" panose="00000500000000000000" pitchFamily="2" charset="-122"/>
              </a:rPr>
              <a:t>多阅读多记录</a:t>
            </a:r>
          </a:p>
        </p:txBody>
      </p:sp>
      <p:sp>
        <p:nvSpPr>
          <p:cNvPr id="16" name="TextBox 70"/>
          <p:cNvSpPr txBox="1"/>
          <p:nvPr/>
        </p:nvSpPr>
        <p:spPr>
          <a:xfrm>
            <a:off x="5987132" y="1478295"/>
            <a:ext cx="1570222" cy="461665"/>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不断探索，肯下功夫</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just"/>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团队协作，一起努力</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72"/>
          <p:cNvSpPr txBox="1"/>
          <p:nvPr/>
        </p:nvSpPr>
        <p:spPr>
          <a:xfrm>
            <a:off x="1252854" y="1478295"/>
            <a:ext cx="2333055" cy="646331"/>
          </a:xfrm>
          <a:prstGeom prst="rect">
            <a:avLst/>
          </a:prstGeom>
          <a:noFill/>
          <a:ln>
            <a:noFill/>
            <a:prstDash val="sysDash"/>
          </a:ln>
        </p:spPr>
        <p:txBody>
          <a:bodyPr wrap="square" rtlCol="0">
            <a:spAutoFit/>
          </a:bodyPr>
          <a:lstStyle/>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设计和思考优先于代码编写</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设计花费时间远大于写代码时间</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良好的设计决定了产品的上限</a:t>
            </a:r>
          </a:p>
        </p:txBody>
      </p:sp>
      <p:sp>
        <p:nvSpPr>
          <p:cNvPr id="18" name="任意多边形 17"/>
          <p:cNvSpPr/>
          <p:nvPr/>
        </p:nvSpPr>
        <p:spPr>
          <a:xfrm rot="1799204" flipH="1">
            <a:off x="6394278" y="2355508"/>
            <a:ext cx="697784" cy="708212"/>
          </a:xfrm>
          <a:custGeom>
            <a:avLst/>
            <a:gdLst>
              <a:gd name="connsiteX0" fmla="*/ 470653 w 1412563"/>
              <a:gd name="connsiteY0" fmla="*/ 9354 h 1458403"/>
              <a:gd name="connsiteX1" fmla="*/ 682800 w 1412563"/>
              <a:gd name="connsiteY1" fmla="*/ 70106 h 1458403"/>
              <a:gd name="connsiteX2" fmla="*/ 694477 w 1412563"/>
              <a:gd name="connsiteY2" fmla="*/ 86905 h 1458403"/>
              <a:gd name="connsiteX3" fmla="*/ 756682 w 1412563"/>
              <a:gd name="connsiteY3" fmla="*/ 320998 h 1458403"/>
              <a:gd name="connsiteX4" fmla="*/ 1270875 w 1412563"/>
              <a:gd name="connsiteY4" fmla="*/ 320998 h 1458403"/>
              <a:gd name="connsiteX5" fmla="*/ 1412563 w 1412563"/>
              <a:gd name="connsiteY5" fmla="*/ 575975 h 1458403"/>
              <a:gd name="connsiteX6" fmla="*/ 824437 w 1412563"/>
              <a:gd name="connsiteY6" fmla="*/ 575975 h 1458403"/>
              <a:gd name="connsiteX7" fmla="*/ 925560 w 1412563"/>
              <a:gd name="connsiteY7" fmla="*/ 956529 h 1458403"/>
              <a:gd name="connsiteX8" fmla="*/ 1102841 w 1412563"/>
              <a:gd name="connsiteY8" fmla="*/ 956529 h 1458403"/>
              <a:gd name="connsiteX9" fmla="*/ 1259040 w 1412563"/>
              <a:gd name="connsiteY9" fmla="*/ 1237620 h 1458403"/>
              <a:gd name="connsiteX10" fmla="*/ 874979 w 1412563"/>
              <a:gd name="connsiteY10" fmla="*/ 1237620 h 1458403"/>
              <a:gd name="connsiteX11" fmla="*/ 515914 w 1412563"/>
              <a:gd name="connsiteY11" fmla="*/ 1458403 h 1458403"/>
              <a:gd name="connsiteX12" fmla="*/ 501740 w 1412563"/>
              <a:gd name="connsiteY12" fmla="*/ 1137141 h 1458403"/>
              <a:gd name="connsiteX13" fmla="*/ 638801 w 1412563"/>
              <a:gd name="connsiteY13" fmla="*/ 1052864 h 1458403"/>
              <a:gd name="connsiteX14" fmla="*/ 504515 w 1412563"/>
              <a:gd name="connsiteY14" fmla="*/ 688582 h 1458403"/>
              <a:gd name="connsiteX15" fmla="*/ 12857 w 1412563"/>
              <a:gd name="connsiteY15" fmla="*/ 990894 h 1458403"/>
              <a:gd name="connsiteX16" fmla="*/ 0 w 1412563"/>
              <a:gd name="connsiteY16" fmla="*/ 699478 h 1458403"/>
              <a:gd name="connsiteX17" fmla="*/ 414565 w 1412563"/>
              <a:gd name="connsiteY17" fmla="*/ 444569 h 1458403"/>
              <a:gd name="connsiteX18" fmla="*/ 332782 w 1412563"/>
              <a:gd name="connsiteY18" fmla="*/ 222714 h 1458403"/>
              <a:gd name="connsiteX19" fmla="*/ 332282 w 1412563"/>
              <a:gd name="connsiteY19" fmla="*/ 220317 h 1458403"/>
              <a:gd name="connsiteX20" fmla="*/ 470653 w 1412563"/>
              <a:gd name="connsiteY20" fmla="*/ 9354 h 145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12563" h="1458403">
                <a:moveTo>
                  <a:pt x="470653" y="9354"/>
                </a:moveTo>
                <a:cubicBezTo>
                  <a:pt x="549488" y="-15591"/>
                  <a:pt x="632294" y="10938"/>
                  <a:pt x="682800" y="70106"/>
                </a:cubicBezTo>
                <a:lnTo>
                  <a:pt x="694477" y="86905"/>
                </a:lnTo>
                <a:lnTo>
                  <a:pt x="756682" y="320998"/>
                </a:lnTo>
                <a:lnTo>
                  <a:pt x="1270875" y="320998"/>
                </a:lnTo>
                <a:lnTo>
                  <a:pt x="1412563" y="575975"/>
                </a:lnTo>
                <a:lnTo>
                  <a:pt x="824437" y="575975"/>
                </a:lnTo>
                <a:lnTo>
                  <a:pt x="925560" y="956529"/>
                </a:lnTo>
                <a:lnTo>
                  <a:pt x="1102841" y="956529"/>
                </a:lnTo>
                <a:lnTo>
                  <a:pt x="1259040" y="1237620"/>
                </a:lnTo>
                <a:lnTo>
                  <a:pt x="874979" y="1237620"/>
                </a:lnTo>
                <a:lnTo>
                  <a:pt x="515914" y="1458403"/>
                </a:lnTo>
                <a:lnTo>
                  <a:pt x="501740" y="1137141"/>
                </a:lnTo>
                <a:lnTo>
                  <a:pt x="638801" y="1052864"/>
                </a:lnTo>
                <a:lnTo>
                  <a:pt x="504515" y="688582"/>
                </a:lnTo>
                <a:lnTo>
                  <a:pt x="12857" y="990894"/>
                </a:lnTo>
                <a:lnTo>
                  <a:pt x="0" y="699478"/>
                </a:lnTo>
                <a:lnTo>
                  <a:pt x="414565" y="444569"/>
                </a:lnTo>
                <a:lnTo>
                  <a:pt x="332782" y="222714"/>
                </a:lnTo>
                <a:lnTo>
                  <a:pt x="332282" y="220317"/>
                </a:lnTo>
                <a:cubicBezTo>
                  <a:pt x="322587" y="127975"/>
                  <a:pt x="378680" y="38456"/>
                  <a:pt x="470653" y="9354"/>
                </a:cubicBezTo>
                <a:close/>
              </a:path>
            </a:pathLst>
          </a:custGeom>
          <a:solidFill>
            <a:srgbClr val="F57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9" name="TextBox 74"/>
          <p:cNvSpPr txBox="1"/>
          <p:nvPr/>
        </p:nvSpPr>
        <p:spPr>
          <a:xfrm>
            <a:off x="3462805" y="3795886"/>
            <a:ext cx="2182101" cy="646331"/>
          </a:xfrm>
          <a:prstGeom prst="rect">
            <a:avLst/>
          </a:prstGeom>
          <a:noFill/>
          <a:ln>
            <a:noFill/>
            <a:prstDash val="sysDash"/>
          </a:ln>
        </p:spPr>
        <p:txBody>
          <a:bodyPr wrap="square" rtlCol="0">
            <a:spAutoFit/>
          </a:bodyPr>
          <a:lstStyle/>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rPr>
              <a:t>做好记录，方便后续复习回顾</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不断学习，不断提升自己</a:t>
            </a:r>
            <a:endParaRPr lang="en-US" altLang="zh-CN"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endParaRPr>
          </a:p>
          <a:p>
            <a:pPr algn="ct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相互交流，互相进步</a:t>
            </a:r>
          </a:p>
        </p:txBody>
      </p:sp>
      <p:sp>
        <p:nvSpPr>
          <p:cNvPr id="3" name="Rectangle 39">
            <a:extLst>
              <a:ext uri="{FF2B5EF4-FFF2-40B4-BE49-F238E27FC236}">
                <a16:creationId xmlns:a16="http://schemas.microsoft.com/office/drawing/2014/main" id="{DF74D13D-EC2C-4051-E17D-097C101C6E6C}"/>
              </a:ext>
            </a:extLst>
          </p:cNvPr>
          <p:cNvSpPr>
            <a:spLocks noChangeArrowheads="1"/>
          </p:cNvSpPr>
          <p:nvPr/>
        </p:nvSpPr>
        <p:spPr bwMode="auto">
          <a:xfrm>
            <a:off x="415925" y="759460"/>
            <a:ext cx="15242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职业素养提升</a:t>
            </a:r>
          </a:p>
        </p:txBody>
      </p:sp>
    </p:spTree>
    <p:extLst>
      <p:ext uri="{BB962C8B-B14F-4D97-AF65-F5344CB8AC3E}">
        <p14:creationId xmlns:p14="http://schemas.microsoft.com/office/powerpoint/2010/main" val="4052555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6" presetClass="entr" presetSubtype="37" fill="hold" grpId="0" nodeType="withEffect">
                                  <p:stCondLst>
                                    <p:cond delay="75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750"/>
                                        <p:tgtEl>
                                          <p:spTgt spid="8"/>
                                        </p:tgtEl>
                                      </p:cBhvr>
                                    </p:animEffect>
                                  </p:childTnLst>
                                </p:cTn>
                              </p:par>
                              <p:par>
                                <p:cTn id="13" presetID="22" presetClass="entr" presetSubtype="8" fill="hold" grpId="0" nodeType="withEffect">
                                  <p:stCondLst>
                                    <p:cond delay="15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750"/>
                                        <p:tgtEl>
                                          <p:spTgt spid="9"/>
                                        </p:tgtEl>
                                      </p:cBhvr>
                                    </p:animEffect>
                                  </p:childTnLst>
                                </p:cTn>
                              </p:par>
                              <p:par>
                                <p:cTn id="16" presetID="22" presetClass="entr" presetSubtype="2" fill="hold" grpId="0" nodeType="withEffect">
                                  <p:stCondLst>
                                    <p:cond delay="150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750"/>
                                        <p:tgtEl>
                                          <p:spTgt spid="10"/>
                                        </p:tgtEl>
                                      </p:cBhvr>
                                    </p:animEffect>
                                  </p:childTnLst>
                                </p:cTn>
                              </p:par>
                              <p:par>
                                <p:cTn id="19" presetID="53" presetClass="entr" presetSubtype="16" fill="hold" grpId="0" nodeType="withEffect">
                                  <p:stCondLst>
                                    <p:cond delay="20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53" presetClass="entr" presetSubtype="16" fill="hold" grpId="0" nodeType="withEffect">
                                  <p:stCondLst>
                                    <p:cond delay="20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20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42" presetClass="entr" presetSubtype="0" fill="hold" grpId="0" nodeType="withEffect">
                                  <p:stCondLst>
                                    <p:cond delay="25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750"/>
                                        <p:tgtEl>
                                          <p:spTgt spid="18"/>
                                        </p:tgtEl>
                                      </p:cBhvr>
                                    </p:animEffect>
                                    <p:anim calcmode="lin" valueType="num">
                                      <p:cBhvr>
                                        <p:cTn id="37" dur="750" fill="hold"/>
                                        <p:tgtEl>
                                          <p:spTgt spid="18"/>
                                        </p:tgtEl>
                                        <p:attrNameLst>
                                          <p:attrName>ppt_x</p:attrName>
                                        </p:attrNameLst>
                                      </p:cBhvr>
                                      <p:tavLst>
                                        <p:tav tm="0">
                                          <p:val>
                                            <p:strVal val="#ppt_x"/>
                                          </p:val>
                                        </p:tav>
                                        <p:tav tm="100000">
                                          <p:val>
                                            <p:strVal val="#ppt_x"/>
                                          </p:val>
                                        </p:tav>
                                      </p:tavLst>
                                    </p:anim>
                                    <p:anim calcmode="lin" valueType="num">
                                      <p:cBhvr>
                                        <p:cTn id="38" dur="75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750"/>
                                        <p:tgtEl>
                                          <p:spTgt spid="11"/>
                                        </p:tgtEl>
                                      </p:cBhvr>
                                    </p:animEffect>
                                    <p:anim calcmode="lin" valueType="num">
                                      <p:cBhvr>
                                        <p:cTn id="42" dur="750" fill="hold"/>
                                        <p:tgtEl>
                                          <p:spTgt spid="11"/>
                                        </p:tgtEl>
                                        <p:attrNameLst>
                                          <p:attrName>ppt_x</p:attrName>
                                        </p:attrNameLst>
                                      </p:cBhvr>
                                      <p:tavLst>
                                        <p:tav tm="0">
                                          <p:val>
                                            <p:strVal val="#ppt_x"/>
                                          </p:val>
                                        </p:tav>
                                        <p:tav tm="100000">
                                          <p:val>
                                            <p:strVal val="#ppt_x"/>
                                          </p:val>
                                        </p:tav>
                                      </p:tavLst>
                                    </p:anim>
                                    <p:anim calcmode="lin" valueType="num">
                                      <p:cBhvr>
                                        <p:cTn id="43" dur="75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5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750"/>
                                        <p:tgtEl>
                                          <p:spTgt spid="12"/>
                                        </p:tgtEl>
                                      </p:cBhvr>
                                    </p:animEffect>
                                    <p:anim calcmode="lin" valueType="num">
                                      <p:cBhvr>
                                        <p:cTn id="47" dur="750" fill="hold"/>
                                        <p:tgtEl>
                                          <p:spTgt spid="12"/>
                                        </p:tgtEl>
                                        <p:attrNameLst>
                                          <p:attrName>ppt_x</p:attrName>
                                        </p:attrNameLst>
                                      </p:cBhvr>
                                      <p:tavLst>
                                        <p:tav tm="0">
                                          <p:val>
                                            <p:strVal val="#ppt_x"/>
                                          </p:val>
                                        </p:tav>
                                        <p:tav tm="100000">
                                          <p:val>
                                            <p:strVal val="#ppt_x"/>
                                          </p:val>
                                        </p:tav>
                                      </p:tavLst>
                                    </p:anim>
                                    <p:anim calcmode="lin" valueType="num">
                                      <p:cBhvr>
                                        <p:cTn id="48" dur="750" fill="hold"/>
                                        <p:tgtEl>
                                          <p:spTgt spid="12"/>
                                        </p:tgtEl>
                                        <p:attrNameLst>
                                          <p:attrName>ppt_y</p:attrName>
                                        </p:attrNameLst>
                                      </p:cBhvr>
                                      <p:tavLst>
                                        <p:tav tm="0">
                                          <p:val>
                                            <p:strVal val="#ppt_y+.1"/>
                                          </p:val>
                                        </p:tav>
                                        <p:tav tm="100000">
                                          <p:val>
                                            <p:strVal val="#ppt_y"/>
                                          </p:val>
                                        </p:tav>
                                      </p:tavLst>
                                    </p:anim>
                                  </p:childTnLst>
                                </p:cTn>
                              </p:par>
                              <p:par>
                                <p:cTn id="49" presetID="53" presetClass="entr" presetSubtype="16" fill="hold" grpId="0" nodeType="withEffect">
                                  <p:stCondLst>
                                    <p:cond delay="325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par>
                                <p:cTn id="54" presetID="53" presetClass="entr" presetSubtype="16" fill="hold" grpId="0" nodeType="withEffect">
                                  <p:stCondLst>
                                    <p:cond delay="325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par>
                                <p:cTn id="59" presetID="53" presetClass="entr" presetSubtype="16" fill="hold" grpId="0" nodeType="withEffect">
                                  <p:stCondLst>
                                    <p:cond delay="325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1000"/>
                                        <p:tgtEl>
                                          <p:spTgt spid="3"/>
                                        </p:tgtEl>
                                      </p:cBhvr>
                                    </p:animEffect>
                                    <p:anim calcmode="lin" valueType="num">
                                      <p:cBhvr>
                                        <p:cTn id="69" dur="1000" fill="hold"/>
                                        <p:tgtEl>
                                          <p:spTgt spid="3"/>
                                        </p:tgtEl>
                                        <p:attrNameLst>
                                          <p:attrName>ppt_x</p:attrName>
                                        </p:attrNameLst>
                                      </p:cBhvr>
                                      <p:tavLst>
                                        <p:tav tm="0">
                                          <p:val>
                                            <p:strVal val="#ppt_x"/>
                                          </p:val>
                                        </p:tav>
                                        <p:tav tm="100000">
                                          <p:val>
                                            <p:strVal val="#ppt_x"/>
                                          </p:val>
                                        </p:tav>
                                      </p:tavLst>
                                    </p:anim>
                                    <p:anim calcmode="lin" valueType="num">
                                      <p:cBhvr>
                                        <p:cTn id="7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animBg="1"/>
      <p:bldP spid="13" grpId="0"/>
      <p:bldP spid="14" grpId="0"/>
      <p:bldP spid="15" grpId="0"/>
      <p:bldP spid="16" grpId="0"/>
      <p:bldP spid="17" grpId="0"/>
      <p:bldP spid="18" grpId="0" animBg="1"/>
      <p:bldP spid="19"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TextBox 21"/>
          <p:cNvSpPr txBox="1"/>
          <p:nvPr/>
        </p:nvSpPr>
        <p:spPr>
          <a:xfrm>
            <a:off x="1475656" y="2088545"/>
            <a:ext cx="6192688" cy="706755"/>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汇报完毕，感谢聆听</a:t>
            </a:r>
          </a:p>
        </p:txBody>
      </p:sp>
      <p:sp>
        <p:nvSpPr>
          <p:cNvPr id="6" name="圆角矩形 5"/>
          <p:cNvSpPr/>
          <p:nvPr/>
        </p:nvSpPr>
        <p:spPr>
          <a:xfrm>
            <a:off x="2286000" y="3154938"/>
            <a:ext cx="4573568" cy="3385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 typeface="Arial" panose="020B0604020202020204" pitchFamily="34" charset="0"/>
              <a:buNone/>
            </a:pPr>
            <a:r>
              <a:rPr lang="en-US" sz="1600" dirty="0">
                <a:solidFill>
                  <a:schemeClr val="bg1">
                    <a:lumMod val="50000"/>
                  </a:schemeClr>
                </a:solidFill>
                <a:latin typeface="Times New Roman" panose="02020603050405020304" pitchFamily="18" charset="0"/>
                <a:ea typeface="印品黑体" panose="00000500000000000000" pitchFamily="2" charset="-122"/>
                <a:cs typeface="Times New Roman" panose="02020603050405020304" pitchFamily="18" charset="0"/>
                <a:sym typeface="inpin heiti" panose="00000500000000000000" pitchFamily="2" charset="-122"/>
              </a:rPr>
              <a:t>Thanks for listening!</a:t>
            </a:r>
          </a:p>
        </p:txBody>
      </p:sp>
      <p:grpSp>
        <p:nvGrpSpPr>
          <p:cNvPr id="7" name="组合 6"/>
          <p:cNvGrpSpPr/>
          <p:nvPr/>
        </p:nvGrpSpPr>
        <p:grpSpPr>
          <a:xfrm>
            <a:off x="3069081" y="4183426"/>
            <a:ext cx="174306" cy="174304"/>
            <a:chOff x="801291" y="3535885"/>
            <a:chExt cx="219347" cy="219347"/>
          </a:xfrm>
        </p:grpSpPr>
        <p:sp>
          <p:nvSpPr>
            <p:cNvPr id="8"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9" name="组合 8"/>
            <p:cNvGrpSpPr/>
            <p:nvPr/>
          </p:nvGrpSpPr>
          <p:grpSpPr>
            <a:xfrm>
              <a:off x="860980" y="3583766"/>
              <a:ext cx="100336" cy="114060"/>
              <a:chOff x="860980" y="3583766"/>
              <a:chExt cx="100336" cy="114060"/>
            </a:xfrm>
          </p:grpSpPr>
          <p:sp>
            <p:nvSpPr>
              <p:cNvPr id="1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rgbClr val="FFFF00"/>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grpSp>
        <p:nvGrpSpPr>
          <p:cNvPr id="12" name="Group 14"/>
          <p:cNvGrpSpPr/>
          <p:nvPr/>
        </p:nvGrpSpPr>
        <p:grpSpPr bwMode="auto">
          <a:xfrm>
            <a:off x="4813893" y="4183426"/>
            <a:ext cx="174306" cy="174304"/>
            <a:chOff x="4248" y="3024"/>
            <a:chExt cx="600" cy="599"/>
          </a:xfrm>
        </p:grpSpPr>
        <p:sp>
          <p:nvSpPr>
            <p:cNvPr id="13"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14" name="Group 16"/>
            <p:cNvGrpSpPr/>
            <p:nvPr/>
          </p:nvGrpSpPr>
          <p:grpSpPr bwMode="auto">
            <a:xfrm>
              <a:off x="4441" y="3144"/>
              <a:ext cx="215" cy="345"/>
              <a:chOff x="4441" y="3144"/>
              <a:chExt cx="215" cy="345"/>
            </a:xfrm>
          </p:grpSpPr>
          <p:sp>
            <p:nvSpPr>
              <p:cNvPr id="1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grpSp>
      <p:sp>
        <p:nvSpPr>
          <p:cNvPr id="17" name="Text Box 19"/>
          <p:cNvSpPr txBox="1">
            <a:spLocks noChangeArrowheads="1"/>
          </p:cNvSpPr>
          <p:nvPr/>
        </p:nvSpPr>
        <p:spPr bwMode="auto">
          <a:xfrm>
            <a:off x="3256382" y="4132079"/>
            <a:ext cx="12496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指导老师：王伟东</a:t>
            </a:r>
          </a:p>
        </p:txBody>
      </p:sp>
      <p:sp>
        <p:nvSpPr>
          <p:cNvPr id="18" name="Text Box 20"/>
          <p:cNvSpPr txBox="1">
            <a:spLocks noChangeArrowheads="1"/>
          </p:cNvSpPr>
          <p:nvPr/>
        </p:nvSpPr>
        <p:spPr bwMode="auto">
          <a:xfrm>
            <a:off x="5017069" y="4132079"/>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印品黑体" panose="00000500000000000000" pitchFamily="2" charset="-122"/>
                <a:ea typeface="印品黑体" panose="00000500000000000000" pitchFamily="2" charset="-122"/>
                <a:sym typeface="inpin heiti" panose="00000500000000000000" pitchFamily="2" charset="-122"/>
              </a:rPr>
              <a:t>答辩人：刘治学</a:t>
            </a:r>
          </a:p>
        </p:txBody>
      </p:sp>
      <p:grpSp>
        <p:nvGrpSpPr>
          <p:cNvPr id="19" name="组合 18"/>
          <p:cNvGrpSpPr/>
          <p:nvPr/>
        </p:nvGrpSpPr>
        <p:grpSpPr>
          <a:xfrm>
            <a:off x="0" y="2881833"/>
            <a:ext cx="9144000" cy="118717"/>
            <a:chOff x="2190216" y="0"/>
            <a:chExt cx="7128792" cy="108012"/>
          </a:xfrm>
        </p:grpSpPr>
        <p:sp>
          <p:nvSpPr>
            <p:cNvPr id="20" name="矩形 19"/>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1" name="矩形 20"/>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2" name="矩形 21"/>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3" name="矩形 22"/>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4" name="矩形 23"/>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25" name="矩形 24"/>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5"/>
                                        </p:tgtEl>
                                        <p:attrNameLst>
                                          <p:attrName>style.visibility</p:attrName>
                                        </p:attrNameLst>
                                      </p:cBhvr>
                                      <p:to>
                                        <p:strVal val="visible"/>
                                      </p:to>
                                    </p:set>
                                    <p:set>
                                      <p:cBhvr>
                                        <p:cTn id="12" dur="455" fill="hold">
                                          <p:stCondLst>
                                            <p:cond delay="0"/>
                                          </p:stCondLst>
                                        </p:cTn>
                                        <p:tgtEl>
                                          <p:spTgt spid="5"/>
                                        </p:tgtEl>
                                        <p:attrNameLst>
                                          <p:attrName>style.rotation</p:attrName>
                                        </p:attrNameLst>
                                      </p:cBhvr>
                                      <p:to>
                                        <p:strVal val="-45.0"/>
                                      </p:to>
                                    </p:set>
                                    <p:anim calcmode="lin" valueType="num">
                                      <p:cBhvr>
                                        <p:cTn id="13"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iterate type="lt">
                                    <p:tmPct val="10000"/>
                                  </p:iterate>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17"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3570" y="2676794"/>
            <a:ext cx="870751" cy="526811"/>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公司概况</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岗位职责</a:t>
            </a:r>
            <a:endParaRPr lang="en-US"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5" name="矩形 4"/>
          <p:cNvSpPr/>
          <p:nvPr/>
        </p:nvSpPr>
        <p:spPr>
          <a:xfrm>
            <a:off x="5363845" y="2070735"/>
            <a:ext cx="193929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实习概况</a:t>
            </a:r>
          </a:p>
        </p:txBody>
      </p:sp>
      <p:sp>
        <p:nvSpPr>
          <p:cNvPr id="6" name="矩形 5"/>
          <p:cNvSpPr/>
          <p:nvPr/>
        </p:nvSpPr>
        <p:spPr>
          <a:xfrm>
            <a:off x="4573570" y="1790523"/>
            <a:ext cx="849330"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01</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7" name="组合 6"/>
          <p:cNvGrpSpPr/>
          <p:nvPr/>
        </p:nvGrpSpPr>
        <p:grpSpPr>
          <a:xfrm>
            <a:off x="0" y="2517743"/>
            <a:ext cx="9144000" cy="65793"/>
            <a:chOff x="2190216" y="0"/>
            <a:chExt cx="7128792" cy="108012"/>
          </a:xfrm>
        </p:grpSpPr>
        <p:sp>
          <p:nvSpPr>
            <p:cNvPr id="8" name="矩形 7"/>
            <p:cNvSpPr/>
            <p:nvPr/>
          </p:nvSpPr>
          <p:spPr>
            <a:xfrm>
              <a:off x="2190216"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3378348"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4566480"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5754612"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矩形 11"/>
            <p:cNvSpPr/>
            <p:nvPr/>
          </p:nvSpPr>
          <p:spPr>
            <a:xfrm>
              <a:off x="6942744" y="0"/>
              <a:ext cx="1188132" cy="108012"/>
            </a:xfrm>
            <a:prstGeom prst="rect">
              <a:avLst/>
            </a:prstGeom>
            <a:solidFill>
              <a:srgbClr val="3AB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矩形 12"/>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实习概况 公司概况</a:t>
            </a:r>
          </a:p>
        </p:txBody>
      </p:sp>
      <p:sp>
        <p:nvSpPr>
          <p:cNvPr id="8" name="矩形 7"/>
          <p:cNvSpPr/>
          <p:nvPr/>
        </p:nvSpPr>
        <p:spPr>
          <a:xfrm>
            <a:off x="564604" y="817643"/>
            <a:ext cx="8015096" cy="920750"/>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成都中科合迅科技有限公司，成立于 2013 年，是专业从事自主安全可控军用软件研发和网络空间军事装备研制的高科技企业。公司专注于软件开发系列工具的研发，针对以国防军工行业为代表的“关基”领域构建了一套自主研发、安全可信的支持未来工业数字化发展的软件集成开发平台。全国有超过 50 家的军队、军工科研客户。</a:t>
            </a:r>
          </a:p>
        </p:txBody>
      </p:sp>
      <p:sp>
        <p:nvSpPr>
          <p:cNvPr id="3" name="Rectangle 39"/>
          <p:cNvSpPr>
            <a:spLocks noChangeArrowheads="1"/>
          </p:cNvSpPr>
          <p:nvPr/>
        </p:nvSpPr>
        <p:spPr bwMode="auto">
          <a:xfrm>
            <a:off x="415925" y="1967230"/>
            <a:ext cx="10731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荣誉资质</a:t>
            </a:r>
          </a:p>
        </p:txBody>
      </p:sp>
      <p:pic>
        <p:nvPicPr>
          <p:cNvPr id="4" name="图片 3"/>
          <p:cNvPicPr>
            <a:picLocks noChangeAspect="1"/>
          </p:cNvPicPr>
          <p:nvPr/>
        </p:nvPicPr>
        <p:blipFill>
          <a:blip r:embed="rId4"/>
          <a:stretch>
            <a:fillRect/>
          </a:stretch>
        </p:blipFill>
        <p:spPr>
          <a:xfrm>
            <a:off x="207010" y="2356485"/>
            <a:ext cx="2819400" cy="2514600"/>
          </a:xfrm>
          <a:prstGeom prst="rect">
            <a:avLst/>
          </a:prstGeom>
        </p:spPr>
      </p:pic>
      <p:pic>
        <p:nvPicPr>
          <p:cNvPr id="5" name="图片 4"/>
          <p:cNvPicPr>
            <a:picLocks noChangeAspect="1"/>
          </p:cNvPicPr>
          <p:nvPr/>
        </p:nvPicPr>
        <p:blipFill>
          <a:blip r:embed="rId5"/>
          <a:stretch>
            <a:fillRect/>
          </a:stretch>
        </p:blipFill>
        <p:spPr>
          <a:xfrm>
            <a:off x="3162300" y="2356485"/>
            <a:ext cx="2819400" cy="2514600"/>
          </a:xfrm>
          <a:prstGeom prst="rect">
            <a:avLst/>
          </a:prstGeom>
        </p:spPr>
      </p:pic>
      <p:pic>
        <p:nvPicPr>
          <p:cNvPr id="6" name="图片 5"/>
          <p:cNvPicPr>
            <a:picLocks noChangeAspect="1"/>
          </p:cNvPicPr>
          <p:nvPr/>
        </p:nvPicPr>
        <p:blipFill>
          <a:blip r:embed="rId6"/>
          <a:stretch>
            <a:fillRect/>
          </a:stretch>
        </p:blipFill>
        <p:spPr>
          <a:xfrm>
            <a:off x="6111875" y="2356485"/>
            <a:ext cx="2819400" cy="25146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8000"/>
                                  </p:iterate>
                                  <p:childTnLst>
                                    <p:set>
                                      <p:cBhvr>
                                        <p:cTn id="12" dur="1" fill="hold">
                                          <p:stCondLst>
                                            <p:cond delay="0"/>
                                          </p:stCondLst>
                                        </p:cTn>
                                        <p:tgtEl>
                                          <p:spTgt spid="8"/>
                                        </p:tgtEl>
                                        <p:attrNameLst>
                                          <p:attrName>style.visibility</p:attrName>
                                        </p:attrNameLst>
                                      </p:cBhvr>
                                      <p:to>
                                        <p:strVal val="visible"/>
                                      </p:to>
                                    </p:set>
                                    <p:animEffect transition="in" filter="wipe(left)">
                                      <p:cBhvr>
                                        <p:cTn id="13" dur="3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实习概况 岗位职责</a:t>
            </a:r>
          </a:p>
        </p:txBody>
      </p:sp>
      <p:sp>
        <p:nvSpPr>
          <p:cNvPr id="3" name="Rectangle 39"/>
          <p:cNvSpPr>
            <a:spLocks noChangeArrowheads="1"/>
          </p:cNvSpPr>
          <p:nvPr/>
        </p:nvSpPr>
        <p:spPr bwMode="auto">
          <a:xfrm>
            <a:off x="7743190" y="2137410"/>
            <a:ext cx="10731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合迅智灵</a:t>
            </a:r>
          </a:p>
        </p:txBody>
      </p:sp>
      <p:sp>
        <p:nvSpPr>
          <p:cNvPr id="10" name="Rectangle 39"/>
          <p:cNvSpPr>
            <a:spLocks noChangeArrowheads="1"/>
          </p:cNvSpPr>
          <p:nvPr/>
        </p:nvSpPr>
        <p:spPr bwMode="auto">
          <a:xfrm>
            <a:off x="415925" y="2125980"/>
            <a:ext cx="109156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zh-CN" sz="2000" dirty="0">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核心业务</a:t>
            </a:r>
          </a:p>
        </p:txBody>
      </p:sp>
      <p:pic>
        <p:nvPicPr>
          <p:cNvPr id="4" name="图片 9" descr="图片1"/>
          <p:cNvPicPr>
            <a:picLocks noChangeAspect="1"/>
          </p:cNvPicPr>
          <p:nvPr/>
        </p:nvPicPr>
        <p:blipFill>
          <a:blip r:embed="rId4"/>
          <a:stretch>
            <a:fillRect/>
          </a:stretch>
        </p:blipFill>
        <p:spPr>
          <a:xfrm>
            <a:off x="415925" y="2489200"/>
            <a:ext cx="3849370" cy="2250440"/>
          </a:xfrm>
          <a:prstGeom prst="rect">
            <a:avLst/>
          </a:prstGeom>
          <a:noFill/>
          <a:ln w="9525">
            <a:noFill/>
          </a:ln>
        </p:spPr>
      </p:pic>
      <p:pic>
        <p:nvPicPr>
          <p:cNvPr id="5" name="图片 11" descr="D:\浏览器下载\图片1.png图片1"/>
          <p:cNvPicPr>
            <a:picLocks noChangeAspect="1"/>
          </p:cNvPicPr>
          <p:nvPr/>
        </p:nvPicPr>
        <p:blipFill>
          <a:blip r:embed="rId5"/>
          <a:stretch>
            <a:fillRect/>
          </a:stretch>
        </p:blipFill>
        <p:spPr>
          <a:xfrm>
            <a:off x="4723130" y="2489200"/>
            <a:ext cx="4093210" cy="2249805"/>
          </a:xfrm>
          <a:prstGeom prst="rect">
            <a:avLst/>
          </a:prstGeom>
          <a:noFill/>
          <a:ln w="9525">
            <a:noFill/>
          </a:ln>
        </p:spPr>
      </p:pic>
      <p:sp>
        <p:nvSpPr>
          <p:cNvPr id="11" name="矩形 10"/>
          <p:cNvSpPr/>
          <p:nvPr/>
        </p:nvSpPr>
        <p:spPr>
          <a:xfrm>
            <a:off x="564604" y="817643"/>
            <a:ext cx="8015096" cy="1075055"/>
          </a:xfrm>
          <a:prstGeom prst="rect">
            <a:avLst/>
          </a:prstGeom>
        </p:spPr>
        <p:txBody>
          <a:bodyPr wrap="square" lIns="91431" tIns="45716" rIns="91431" bIns="45716">
            <a:spAutoFit/>
          </a:bodyPr>
          <a:lstStyle/>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公司的核心业务可以简单概括为“一个核心产品，两个基本能力，两个数字化方向”。</a:t>
            </a:r>
          </a:p>
          <a:p>
            <a:pPr>
              <a:lnSpc>
                <a:spcPct val="150000"/>
              </a:lnSpc>
              <a:spcBef>
                <a:spcPts val="600"/>
              </a:spcBef>
              <a:spcAft>
                <a:spcPts val="600"/>
              </a:spcAft>
              <a:defRPr/>
            </a:pPr>
            <a:r>
              <a:rPr lang="zh-CN" altLang="en-US" sz="1200" dirty="0">
                <a:solidFill>
                  <a:schemeClr val="tx1">
                    <a:lumMod val="75000"/>
                    <a:lumOff val="25000"/>
                  </a:schemeClr>
                </a:solidFill>
                <a:latin typeface="印品黑体" panose="00000500000000000000" pitchFamily="2" charset="-122"/>
                <a:ea typeface="印品黑体" panose="00000500000000000000" pitchFamily="2" charset="-122"/>
                <a:sym typeface="inpin heiti" panose="00000500000000000000" pitchFamily="2" charset="-122"/>
              </a:rPr>
              <a:t>合迅智灵由集成开发环境和软件开发工具包组成，它可以帮助用户在国产软硬件平台上实现更先进、更高效、更可靠的应用软件研发流程。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8" fill="hold" grpId="0" nodeType="afterEffect">
                                  <p:stCondLst>
                                    <p:cond delay="0"/>
                                  </p:stCondLst>
                                  <p:iterate type="lt">
                                    <p:tmPct val="8000"/>
                                  </p:iterate>
                                  <p:childTnLst>
                                    <p:set>
                                      <p:cBhvr>
                                        <p:cTn id="26" dur="1" fill="hold">
                                          <p:stCondLst>
                                            <p:cond delay="0"/>
                                          </p:stCondLst>
                                        </p:cTn>
                                        <p:tgtEl>
                                          <p:spTgt spid="11"/>
                                        </p:tgtEl>
                                        <p:attrNameLst>
                                          <p:attrName>style.visibility</p:attrName>
                                        </p:attrNameLst>
                                      </p:cBhvr>
                                      <p:to>
                                        <p:strVal val="visible"/>
                                      </p:to>
                                    </p:set>
                                    <p:animEffect transition="in" filter="wipe(left)">
                                      <p:cBhvr>
                                        <p:cTn id="2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862330" cy="553085"/>
          </a:xfrm>
          <a:prstGeom prst="rect">
            <a:avLst/>
          </a:prstGeom>
        </p:spPr>
        <p:txBody>
          <a:bodyPr wrap="none">
            <a:spAutoFit/>
          </a:bodyPr>
          <a:lstStyle/>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项目背景</a:t>
            </a:r>
          </a:p>
          <a:p>
            <a:pPr marL="171450" indent="-171450">
              <a:lnSpc>
                <a:spcPct val="150000"/>
              </a:lnSpc>
              <a:buFont typeface="Wingdings" panose="05000000000000000000" pitchFamily="2" charset="2"/>
              <a:buChar char="ü"/>
            </a:pPr>
            <a:r>
              <a:rPr lang="zh-CN" altLang="en-US" sz="10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具体任务</a:t>
            </a:r>
          </a:p>
        </p:txBody>
      </p:sp>
      <p:sp>
        <p:nvSpPr>
          <p:cNvPr id="3" name="矩形 2"/>
          <p:cNvSpPr/>
          <p:nvPr/>
        </p:nvSpPr>
        <p:spPr>
          <a:xfrm>
            <a:off x="5364088" y="2070506"/>
            <a:ext cx="2520280" cy="398780"/>
          </a:xfrm>
          <a:prstGeom prst="rect">
            <a:avLst/>
          </a:prstGeom>
        </p:spPr>
        <p:txBody>
          <a:bodyPr wrap="square">
            <a:spAutoFit/>
          </a:bodyPr>
          <a:lstStyle/>
          <a:p>
            <a:r>
              <a:rPr lang="zh-CN" altLang="en-US" sz="2000" b="1" dirty="0">
                <a:ln w="6350">
                  <a:noFill/>
                </a:ln>
                <a:solidFill>
                  <a:schemeClr val="tx1">
                    <a:lumMod val="50000"/>
                    <a:lumOff val="50000"/>
                  </a:schemeClr>
                </a:solidFill>
                <a:latin typeface="印品黑体" panose="00000500000000000000" pitchFamily="2" charset="-122"/>
                <a:ea typeface="印品黑体" panose="00000500000000000000" pitchFamily="2" charset="-122"/>
                <a:sym typeface="inpin heiti" panose="00000500000000000000" pitchFamily="2" charset="-122"/>
              </a:rPr>
              <a:t>工作内容</a:t>
            </a:r>
          </a:p>
        </p:txBody>
      </p:sp>
      <p:sp>
        <p:nvSpPr>
          <p:cNvPr id="4" name="矩形 3"/>
          <p:cNvSpPr/>
          <p:nvPr/>
        </p:nvSpPr>
        <p:spPr>
          <a:xfrm>
            <a:off x="4483100" y="1790523"/>
            <a:ext cx="880988" cy="769441"/>
          </a:xfrm>
          <a:prstGeom prst="rect">
            <a:avLst/>
          </a:prstGeom>
        </p:spPr>
        <p:txBody>
          <a:bodyPr wrap="square">
            <a:spAutoFit/>
          </a:bodyPr>
          <a:lstStyle/>
          <a:p>
            <a:pPr algn="ctr"/>
            <a:r>
              <a:rPr lang="en-US" altLang="zh-CN"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rPr>
              <a:t>02</a:t>
            </a:r>
            <a:endParaRPr lang="zh-CN" altLang="en-US" sz="4400" dirty="0">
              <a:ln w="6350">
                <a:noFill/>
              </a:ln>
              <a:solidFill>
                <a:schemeClr val="bg1">
                  <a:lumMod val="50000"/>
                </a:schemeClr>
              </a:solidFill>
              <a:latin typeface="印品黑体" panose="00000500000000000000" pitchFamily="2" charset="-122"/>
              <a:ea typeface="印品黑体" panose="00000500000000000000" pitchFamily="2" charset="-122"/>
              <a:sym typeface="inpin heiti" panose="00000500000000000000" pitchFamily="2" charset="-122"/>
            </a:endParaRPr>
          </a:p>
        </p:txBody>
      </p:sp>
      <p:grpSp>
        <p:nvGrpSpPr>
          <p:cNvPr id="5" name="组合 4"/>
          <p:cNvGrpSpPr/>
          <p:nvPr/>
        </p:nvGrpSpPr>
        <p:grpSpPr>
          <a:xfrm>
            <a:off x="0" y="2466706"/>
            <a:ext cx="9144000" cy="105044"/>
            <a:chOff x="2190216" y="0"/>
            <a:chExt cx="7128792" cy="108012"/>
          </a:xfrm>
        </p:grpSpPr>
        <p:sp>
          <p:nvSpPr>
            <p:cNvPr id="6" name="矩形 5"/>
            <p:cNvSpPr/>
            <p:nvPr/>
          </p:nvSpPr>
          <p:spPr>
            <a:xfrm>
              <a:off x="2190216" y="0"/>
              <a:ext cx="1188132" cy="108012"/>
            </a:xfrm>
            <a:prstGeom prst="rect">
              <a:avLst/>
            </a:prstGeom>
            <a:solidFill>
              <a:srgbClr val="CF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7" name="矩形 6"/>
            <p:cNvSpPr/>
            <p:nvPr/>
          </p:nvSpPr>
          <p:spPr>
            <a:xfrm>
              <a:off x="3378348" y="0"/>
              <a:ext cx="1188132" cy="108012"/>
            </a:xfrm>
            <a:prstGeom prst="rect">
              <a:avLst/>
            </a:prstGeom>
            <a:solidFill>
              <a:srgbClr val="F67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8" name="矩形 7"/>
            <p:cNvSpPr/>
            <p:nvPr/>
          </p:nvSpPr>
          <p:spPr>
            <a:xfrm>
              <a:off x="4566480" y="0"/>
              <a:ext cx="1188132" cy="108012"/>
            </a:xfrm>
            <a:prstGeom prst="rect">
              <a:avLst/>
            </a:prstGeom>
            <a:solidFill>
              <a:srgbClr val="FFC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矩形 8"/>
            <p:cNvSpPr/>
            <p:nvPr/>
          </p:nvSpPr>
          <p:spPr>
            <a:xfrm>
              <a:off x="5754612" y="0"/>
              <a:ext cx="1188132" cy="108012"/>
            </a:xfrm>
            <a:prstGeom prst="rect">
              <a:avLst/>
            </a:prstGeom>
            <a:solidFill>
              <a:srgbClr val="9AC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矩形 9"/>
            <p:cNvSpPr/>
            <p:nvPr/>
          </p:nvSpPr>
          <p:spPr>
            <a:xfrm>
              <a:off x="6942744" y="0"/>
              <a:ext cx="1188132" cy="108012"/>
            </a:xfrm>
            <a:prstGeom prst="rect">
              <a:avLst/>
            </a:prstGeom>
            <a:solidFill>
              <a:srgbClr val="88A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inpin heiti"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圆角矩形 7"/>
          <p:cNvSpPr>
            <a:spLocks noChangeArrowheads="1"/>
          </p:cNvSpPr>
          <p:nvPr/>
        </p:nvSpPr>
        <p:spPr bwMode="auto">
          <a:xfrm>
            <a:off x="1774562" y="1449077"/>
            <a:ext cx="2065849" cy="485522"/>
          </a:xfrm>
          <a:prstGeom prst="roundRect">
            <a:avLst>
              <a:gd name="adj" fmla="val 50000"/>
            </a:avLst>
          </a:prstGeom>
          <a:solidFill>
            <a:srgbClr val="1D69A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文本框 12"/>
          <p:cNvSpPr>
            <a:spLocks noChangeArrowheads="1"/>
          </p:cNvSpPr>
          <p:nvPr/>
        </p:nvSpPr>
        <p:spPr bwMode="auto">
          <a:xfrm>
            <a:off x="2360308" y="1524608"/>
            <a:ext cx="99060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最终目的</a:t>
            </a:r>
          </a:p>
        </p:txBody>
      </p:sp>
      <p:sp>
        <p:nvSpPr>
          <p:cNvPr id="10" name="Freeform 12"/>
          <p:cNvSpPr>
            <a:spLocks noEditPoints="1" noChangeArrowheads="1"/>
          </p:cNvSpPr>
          <p:nvPr/>
        </p:nvSpPr>
        <p:spPr bwMode="auto">
          <a:xfrm>
            <a:off x="1185509" y="1449077"/>
            <a:ext cx="418882" cy="421262"/>
          </a:xfrm>
          <a:custGeom>
            <a:avLst/>
            <a:gdLst>
              <a:gd name="T0" fmla="*/ 2147483647 w 85"/>
              <a:gd name="T1" fmla="*/ 2147483647 h 85"/>
              <a:gd name="T2" fmla="*/ 2147483647 w 85"/>
              <a:gd name="T3" fmla="*/ 2147483647 h 85"/>
              <a:gd name="T4" fmla="*/ 2147483647 w 85"/>
              <a:gd name="T5" fmla="*/ 2147483647 h 85"/>
              <a:gd name="T6" fmla="*/ 2147483647 w 85"/>
              <a:gd name="T7" fmla="*/ 2147483647 h 85"/>
              <a:gd name="T8" fmla="*/ 2147483647 w 85"/>
              <a:gd name="T9" fmla="*/ 2147483647 h 85"/>
              <a:gd name="T10" fmla="*/ 2147483647 w 85"/>
              <a:gd name="T11" fmla="*/ 2147483647 h 85"/>
              <a:gd name="T12" fmla="*/ 2147483647 w 85"/>
              <a:gd name="T13" fmla="*/ 2147483647 h 85"/>
              <a:gd name="T14" fmla="*/ 2147483647 w 85"/>
              <a:gd name="T15" fmla="*/ 2147483647 h 85"/>
              <a:gd name="T16" fmla="*/ 2147483647 w 85"/>
              <a:gd name="T17" fmla="*/ 2147483647 h 85"/>
              <a:gd name="T18" fmla="*/ 2147483647 w 85"/>
              <a:gd name="T19" fmla="*/ 2147483647 h 85"/>
              <a:gd name="T20" fmla="*/ 2147483647 w 85"/>
              <a:gd name="T21" fmla="*/ 2147483647 h 85"/>
              <a:gd name="T22" fmla="*/ 2147483647 w 85"/>
              <a:gd name="T23" fmla="*/ 2147483647 h 85"/>
              <a:gd name="T24" fmla="*/ 2147483647 w 85"/>
              <a:gd name="T25" fmla="*/ 2147483647 h 85"/>
              <a:gd name="T26" fmla="*/ 2147483647 w 85"/>
              <a:gd name="T27" fmla="*/ 2147483647 h 85"/>
              <a:gd name="T28" fmla="*/ 2147483647 w 85"/>
              <a:gd name="T29" fmla="*/ 2147483647 h 85"/>
              <a:gd name="T30" fmla="*/ 2147483647 w 85"/>
              <a:gd name="T31" fmla="*/ 2147483647 h 85"/>
              <a:gd name="T32" fmla="*/ 2147483647 w 85"/>
              <a:gd name="T33" fmla="*/ 2147483647 h 85"/>
              <a:gd name="T34" fmla="*/ 2147483647 w 85"/>
              <a:gd name="T35" fmla="*/ 2147483647 h 85"/>
              <a:gd name="T36" fmla="*/ 2147483647 w 85"/>
              <a:gd name="T37" fmla="*/ 2147483647 h 85"/>
              <a:gd name="T38" fmla="*/ 2147483647 w 85"/>
              <a:gd name="T39" fmla="*/ 2147483647 h 85"/>
              <a:gd name="T40" fmla="*/ 2147483647 w 85"/>
              <a:gd name="T41" fmla="*/ 2147483647 h 85"/>
              <a:gd name="T42" fmla="*/ 2147483647 w 85"/>
              <a:gd name="T43" fmla="*/ 2147483647 h 85"/>
              <a:gd name="T44" fmla="*/ 2147483647 w 85"/>
              <a:gd name="T45" fmla="*/ 2147483647 h 85"/>
              <a:gd name="T46" fmla="*/ 2147483647 w 85"/>
              <a:gd name="T47" fmla="*/ 0 h 85"/>
              <a:gd name="T48" fmla="*/ 2147483647 w 85"/>
              <a:gd name="T49" fmla="*/ 0 h 85"/>
              <a:gd name="T50" fmla="*/ 2147483647 w 85"/>
              <a:gd name="T51" fmla="*/ 2147483647 h 85"/>
              <a:gd name="T52" fmla="*/ 2147483647 w 85"/>
              <a:gd name="T53" fmla="*/ 2147483647 h 85"/>
              <a:gd name="T54" fmla="*/ 2147483647 w 85"/>
              <a:gd name="T55" fmla="*/ 2147483647 h 85"/>
              <a:gd name="T56" fmla="*/ 2147483647 w 85"/>
              <a:gd name="T57" fmla="*/ 2147483647 h 85"/>
              <a:gd name="T58" fmla="*/ 2147483647 w 85"/>
              <a:gd name="T59" fmla="*/ 2147483647 h 85"/>
              <a:gd name="T60" fmla="*/ 2147483647 w 85"/>
              <a:gd name="T61" fmla="*/ 2147483647 h 85"/>
              <a:gd name="T62" fmla="*/ 2147483647 w 85"/>
              <a:gd name="T63" fmla="*/ 2147483647 h 85"/>
              <a:gd name="T64" fmla="*/ 2147483647 w 85"/>
              <a:gd name="T65" fmla="*/ 2147483647 h 85"/>
              <a:gd name="T66" fmla="*/ 2147483647 w 85"/>
              <a:gd name="T67" fmla="*/ 0 h 85"/>
              <a:gd name="T68" fmla="*/ 0 w 85"/>
              <a:gd name="T69" fmla="*/ 2147483647 h 85"/>
              <a:gd name="T70" fmla="*/ 0 w 85"/>
              <a:gd name="T71" fmla="*/ 2147483647 h 85"/>
              <a:gd name="T72" fmla="*/ 2147483647 w 85"/>
              <a:gd name="T73" fmla="*/ 2147483647 h 85"/>
              <a:gd name="T74" fmla="*/ 2147483647 w 85"/>
              <a:gd name="T75" fmla="*/ 2147483647 h 85"/>
              <a:gd name="T76" fmla="*/ 0 w 85"/>
              <a:gd name="T77" fmla="*/ 2147483647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
              <a:gd name="T118" fmla="*/ 0 h 85"/>
              <a:gd name="T119" fmla="*/ 85 w 8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1D69A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圆角矩形 13"/>
          <p:cNvSpPr>
            <a:spLocks noChangeArrowheads="1"/>
          </p:cNvSpPr>
          <p:nvPr/>
        </p:nvSpPr>
        <p:spPr bwMode="auto">
          <a:xfrm>
            <a:off x="1809072" y="2298741"/>
            <a:ext cx="2065849" cy="483142"/>
          </a:xfrm>
          <a:prstGeom prst="roundRect">
            <a:avLst>
              <a:gd name="adj" fmla="val 50000"/>
            </a:avLst>
          </a:prstGeom>
          <a:solidFill>
            <a:srgbClr val="84CBC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Freeform 5"/>
          <p:cNvSpPr>
            <a:spLocks noEditPoints="1" noChangeArrowheads="1"/>
          </p:cNvSpPr>
          <p:nvPr/>
        </p:nvSpPr>
        <p:spPr bwMode="auto">
          <a:xfrm>
            <a:off x="1172419" y="2291601"/>
            <a:ext cx="443872" cy="446252"/>
          </a:xfrm>
          <a:custGeom>
            <a:avLst/>
            <a:gdLst>
              <a:gd name="T0" fmla="*/ 2147483647 w 104"/>
              <a:gd name="T1" fmla="*/ 2147483647 h 104"/>
              <a:gd name="T2" fmla="*/ 2147483647 w 104"/>
              <a:gd name="T3" fmla="*/ 2147483647 h 104"/>
              <a:gd name="T4" fmla="*/ 2147483647 w 104"/>
              <a:gd name="T5" fmla="*/ 2147483647 h 104"/>
              <a:gd name="T6" fmla="*/ 2147483647 w 104"/>
              <a:gd name="T7" fmla="*/ 0 h 104"/>
              <a:gd name="T8" fmla="*/ 0 w 104"/>
              <a:gd name="T9" fmla="*/ 2147483647 h 104"/>
              <a:gd name="T10" fmla="*/ 2147483647 w 104"/>
              <a:gd name="T11" fmla="*/ 2147483647 h 104"/>
              <a:gd name="T12" fmla="*/ 2147483647 w 104"/>
              <a:gd name="T13" fmla="*/ 2147483647 h 104"/>
              <a:gd name="T14" fmla="*/ 2147483647 w 104"/>
              <a:gd name="T15" fmla="*/ 0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2147483647 w 104"/>
              <a:gd name="T45" fmla="*/ 2147483647 h 104"/>
              <a:gd name="T46" fmla="*/ 2147483647 w 104"/>
              <a:gd name="T47" fmla="*/ 2147483647 h 104"/>
              <a:gd name="T48" fmla="*/ 2147483647 w 104"/>
              <a:gd name="T49" fmla="*/ 2147483647 h 104"/>
              <a:gd name="T50" fmla="*/ 2147483647 w 104"/>
              <a:gd name="T51" fmla="*/ 2147483647 h 104"/>
              <a:gd name="T52" fmla="*/ 2147483647 w 104"/>
              <a:gd name="T53" fmla="*/ 2147483647 h 104"/>
              <a:gd name="T54" fmla="*/ 2147483647 w 104"/>
              <a:gd name="T55" fmla="*/ 2147483647 h 104"/>
              <a:gd name="T56" fmla="*/ 2147483647 w 104"/>
              <a:gd name="T57" fmla="*/ 2147483647 h 104"/>
              <a:gd name="T58" fmla="*/ 2147483647 w 104"/>
              <a:gd name="T59" fmla="*/ 2147483647 h 104"/>
              <a:gd name="T60" fmla="*/ 2147483647 w 104"/>
              <a:gd name="T61" fmla="*/ 2147483647 h 104"/>
              <a:gd name="T62" fmla="*/ 2147483647 w 104"/>
              <a:gd name="T63" fmla="*/ 2147483647 h 104"/>
              <a:gd name="T64" fmla="*/ 2147483647 w 104"/>
              <a:gd name="T65" fmla="*/ 2147483647 h 104"/>
              <a:gd name="T66" fmla="*/ 2147483647 w 104"/>
              <a:gd name="T67" fmla="*/ 2147483647 h 104"/>
              <a:gd name="T68" fmla="*/ 2147483647 w 104"/>
              <a:gd name="T69" fmla="*/ 2147483647 h 104"/>
              <a:gd name="T70" fmla="*/ 2147483647 w 104"/>
              <a:gd name="T71" fmla="*/ 2147483647 h 104"/>
              <a:gd name="T72" fmla="*/ 2147483647 w 104"/>
              <a:gd name="T73" fmla="*/ 2147483647 h 104"/>
              <a:gd name="T74" fmla="*/ 2147483647 w 104"/>
              <a:gd name="T75" fmla="*/ 2147483647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4"/>
              <a:gd name="T115" fmla="*/ 0 h 104"/>
              <a:gd name="T116" fmla="*/ 104 w 104"/>
              <a:gd name="T117" fmla="*/ 104 h 1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84CBC3"/>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圆角矩形 18"/>
          <p:cNvSpPr>
            <a:spLocks noChangeArrowheads="1"/>
          </p:cNvSpPr>
          <p:nvPr/>
        </p:nvSpPr>
        <p:spPr bwMode="auto">
          <a:xfrm>
            <a:off x="1817402" y="3141265"/>
            <a:ext cx="2064659" cy="483142"/>
          </a:xfrm>
          <a:prstGeom prst="roundRect">
            <a:avLst>
              <a:gd name="adj" fmla="val 50000"/>
            </a:avLst>
          </a:prstGeom>
          <a:solidFill>
            <a:srgbClr val="F8D158"/>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Freeform 22"/>
          <p:cNvSpPr>
            <a:spLocks noEditPoints="1" noChangeArrowheads="1"/>
          </p:cNvSpPr>
          <p:nvPr/>
        </p:nvSpPr>
        <p:spPr bwMode="auto">
          <a:xfrm>
            <a:off x="1164089" y="3181725"/>
            <a:ext cx="483142" cy="390322"/>
          </a:xfrm>
          <a:custGeom>
            <a:avLst/>
            <a:gdLst>
              <a:gd name="T0" fmla="*/ 2147483647 w 109"/>
              <a:gd name="T1" fmla="*/ 2147483647 h 88"/>
              <a:gd name="T2" fmla="*/ 2147483647 w 109"/>
              <a:gd name="T3" fmla="*/ 2147483647 h 88"/>
              <a:gd name="T4" fmla="*/ 2147483647 w 109"/>
              <a:gd name="T5" fmla="*/ 2147483647 h 88"/>
              <a:gd name="T6" fmla="*/ 2147483647 w 109"/>
              <a:gd name="T7" fmla="*/ 0 h 88"/>
              <a:gd name="T8" fmla="*/ 2147483647 w 109"/>
              <a:gd name="T9" fmla="*/ 2147483647 h 88"/>
              <a:gd name="T10" fmla="*/ 2147483647 w 109"/>
              <a:gd name="T11" fmla="*/ 2147483647 h 88"/>
              <a:gd name="T12" fmla="*/ 2147483647 w 109"/>
              <a:gd name="T13" fmla="*/ 2147483647 h 88"/>
              <a:gd name="T14" fmla="*/ 2147483647 w 109"/>
              <a:gd name="T15" fmla="*/ 2147483647 h 88"/>
              <a:gd name="T16" fmla="*/ 2147483647 w 109"/>
              <a:gd name="T17" fmla="*/ 2147483647 h 88"/>
              <a:gd name="T18" fmla="*/ 0 w 109"/>
              <a:gd name="T19" fmla="*/ 2147483647 h 88"/>
              <a:gd name="T20" fmla="*/ 2147483647 w 109"/>
              <a:gd name="T21" fmla="*/ 2147483647 h 88"/>
              <a:gd name="T22" fmla="*/ 2147483647 w 109"/>
              <a:gd name="T23" fmla="*/ 2147483647 h 88"/>
              <a:gd name="T24" fmla="*/ 2147483647 w 109"/>
              <a:gd name="T25" fmla="*/ 2147483647 h 88"/>
              <a:gd name="T26" fmla="*/ 2147483647 w 109"/>
              <a:gd name="T27" fmla="*/ 2147483647 h 88"/>
              <a:gd name="T28" fmla="*/ 2147483647 w 109"/>
              <a:gd name="T29" fmla="*/ 2147483647 h 88"/>
              <a:gd name="T30" fmla="*/ 2147483647 w 109"/>
              <a:gd name="T31" fmla="*/ 2147483647 h 88"/>
              <a:gd name="T32" fmla="*/ 2147483647 w 109"/>
              <a:gd name="T33" fmla="*/ 2147483647 h 88"/>
              <a:gd name="T34" fmla="*/ 2147483647 w 109"/>
              <a:gd name="T35" fmla="*/ 2147483647 h 88"/>
              <a:gd name="T36" fmla="*/ 2147483647 w 109"/>
              <a:gd name="T37" fmla="*/ 2147483647 h 88"/>
              <a:gd name="T38" fmla="*/ 2147483647 w 109"/>
              <a:gd name="T39" fmla="*/ 2147483647 h 88"/>
              <a:gd name="T40" fmla="*/ 2147483647 w 109"/>
              <a:gd name="T41" fmla="*/ 2147483647 h 88"/>
              <a:gd name="T42" fmla="*/ 2147483647 w 109"/>
              <a:gd name="T43" fmla="*/ 2147483647 h 88"/>
              <a:gd name="T44" fmla="*/ 2147483647 w 109"/>
              <a:gd name="T45" fmla="*/ 2147483647 h 88"/>
              <a:gd name="T46" fmla="*/ 2147483647 w 109"/>
              <a:gd name="T47" fmla="*/ 2147483647 h 88"/>
              <a:gd name="T48" fmla="*/ 2147483647 w 109"/>
              <a:gd name="T49" fmla="*/ 2147483647 h 88"/>
              <a:gd name="T50" fmla="*/ 2147483647 w 109"/>
              <a:gd name="T51" fmla="*/ 2147483647 h 88"/>
              <a:gd name="T52" fmla="*/ 2147483647 w 109"/>
              <a:gd name="T53" fmla="*/ 2147483647 h 88"/>
              <a:gd name="T54" fmla="*/ 2147483647 w 109"/>
              <a:gd name="T55" fmla="*/ 2147483647 h 88"/>
              <a:gd name="T56" fmla="*/ 2147483647 w 109"/>
              <a:gd name="T57" fmla="*/ 2147483647 h 88"/>
              <a:gd name="T58" fmla="*/ 2147483647 w 109"/>
              <a:gd name="T59" fmla="*/ 2147483647 h 88"/>
              <a:gd name="T60" fmla="*/ 2147483647 w 109"/>
              <a:gd name="T61" fmla="*/ 2147483647 h 88"/>
              <a:gd name="T62" fmla="*/ 2147483647 w 109"/>
              <a:gd name="T63" fmla="*/ 2147483647 h 88"/>
              <a:gd name="T64" fmla="*/ 2147483647 w 109"/>
              <a:gd name="T65" fmla="*/ 2147483647 h 88"/>
              <a:gd name="T66" fmla="*/ 2147483647 w 109"/>
              <a:gd name="T67" fmla="*/ 2147483647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88"/>
              <a:gd name="T104" fmla="*/ 109 w 109"/>
              <a:gd name="T105" fmla="*/ 88 h 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F8D158"/>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圆角矩形 23"/>
          <p:cNvSpPr>
            <a:spLocks noChangeArrowheads="1"/>
          </p:cNvSpPr>
          <p:nvPr/>
        </p:nvSpPr>
        <p:spPr bwMode="auto">
          <a:xfrm>
            <a:off x="1791222" y="3982598"/>
            <a:ext cx="2065849" cy="484332"/>
          </a:xfrm>
          <a:prstGeom prst="roundRect">
            <a:avLst>
              <a:gd name="adj" fmla="val 50000"/>
            </a:avLst>
          </a:prstGeom>
          <a:solidFill>
            <a:srgbClr val="F5736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5"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6" name="Freeform 24"/>
          <p:cNvSpPr>
            <a:spLocks noEditPoints="1" noChangeArrowheads="1"/>
          </p:cNvSpPr>
          <p:nvPr/>
        </p:nvSpPr>
        <p:spPr bwMode="auto">
          <a:xfrm>
            <a:off x="1159329" y="3983789"/>
            <a:ext cx="471242" cy="487902"/>
          </a:xfrm>
          <a:custGeom>
            <a:avLst/>
            <a:gdLst>
              <a:gd name="T0" fmla="*/ 2147483647 w 89"/>
              <a:gd name="T1" fmla="*/ 2147483647 h 92"/>
              <a:gd name="T2" fmla="*/ 2147483647 w 89"/>
              <a:gd name="T3" fmla="*/ 2147483647 h 92"/>
              <a:gd name="T4" fmla="*/ 2147483647 w 89"/>
              <a:gd name="T5" fmla="*/ 2147483647 h 92"/>
              <a:gd name="T6" fmla="*/ 2147483647 w 89"/>
              <a:gd name="T7" fmla="*/ 2147483647 h 92"/>
              <a:gd name="T8" fmla="*/ 2147483647 w 89"/>
              <a:gd name="T9" fmla="*/ 2147483647 h 92"/>
              <a:gd name="T10" fmla="*/ 2147483647 w 89"/>
              <a:gd name="T11" fmla="*/ 2147483647 h 92"/>
              <a:gd name="T12" fmla="*/ 2147483647 w 89"/>
              <a:gd name="T13" fmla="*/ 2147483647 h 92"/>
              <a:gd name="T14" fmla="*/ 2147483647 w 89"/>
              <a:gd name="T15" fmla="*/ 2147483647 h 92"/>
              <a:gd name="T16" fmla="*/ 2147483647 w 89"/>
              <a:gd name="T17" fmla="*/ 2147483647 h 92"/>
              <a:gd name="T18" fmla="*/ 2147483647 w 89"/>
              <a:gd name="T19" fmla="*/ 2147483647 h 92"/>
              <a:gd name="T20" fmla="*/ 2147483647 w 89"/>
              <a:gd name="T21" fmla="*/ 2147483647 h 92"/>
              <a:gd name="T22" fmla="*/ 2147483647 w 89"/>
              <a:gd name="T23" fmla="*/ 2147483647 h 92"/>
              <a:gd name="T24" fmla="*/ 2147483647 w 89"/>
              <a:gd name="T25" fmla="*/ 2147483647 h 92"/>
              <a:gd name="T26" fmla="*/ 2147483647 w 89"/>
              <a:gd name="T27" fmla="*/ 2147483647 h 92"/>
              <a:gd name="T28" fmla="*/ 2147483647 w 89"/>
              <a:gd name="T29" fmla="*/ 2147483647 h 92"/>
              <a:gd name="T30" fmla="*/ 2147483647 w 89"/>
              <a:gd name="T31" fmla="*/ 2147483647 h 92"/>
              <a:gd name="T32" fmla="*/ 2147483647 w 89"/>
              <a:gd name="T33" fmla="*/ 2147483647 h 92"/>
              <a:gd name="T34" fmla="*/ 2147483647 w 89"/>
              <a:gd name="T35" fmla="*/ 2147483647 h 92"/>
              <a:gd name="T36" fmla="*/ 2147483647 w 89"/>
              <a:gd name="T37" fmla="*/ 2147483647 h 92"/>
              <a:gd name="T38" fmla="*/ 2147483647 w 89"/>
              <a:gd name="T39" fmla="*/ 2147483647 h 92"/>
              <a:gd name="T40" fmla="*/ 2147483647 w 89"/>
              <a:gd name="T41" fmla="*/ 2147483647 h 92"/>
              <a:gd name="T42" fmla="*/ 2147483647 w 89"/>
              <a:gd name="T43" fmla="*/ 2147483647 h 92"/>
              <a:gd name="T44" fmla="*/ 2147483647 w 89"/>
              <a:gd name="T45" fmla="*/ 2147483647 h 92"/>
              <a:gd name="T46" fmla="*/ 2147483647 w 89"/>
              <a:gd name="T47" fmla="*/ 2147483647 h 92"/>
              <a:gd name="T48" fmla="*/ 2147483647 w 89"/>
              <a:gd name="T49" fmla="*/ 2147483647 h 92"/>
              <a:gd name="T50" fmla="*/ 2147483647 w 89"/>
              <a:gd name="T51" fmla="*/ 2147483647 h 92"/>
              <a:gd name="T52" fmla="*/ 2147483647 w 89"/>
              <a:gd name="T53" fmla="*/ 2147483647 h 92"/>
              <a:gd name="T54" fmla="*/ 2147483647 w 89"/>
              <a:gd name="T55" fmla="*/ 2147483647 h 92"/>
              <a:gd name="T56" fmla="*/ 2147483647 w 89"/>
              <a:gd name="T57" fmla="*/ 2147483647 h 92"/>
              <a:gd name="T58" fmla="*/ 2147483647 w 89"/>
              <a:gd name="T59" fmla="*/ 2147483647 h 92"/>
              <a:gd name="T60" fmla="*/ 2147483647 w 89"/>
              <a:gd name="T61" fmla="*/ 2147483647 h 92"/>
              <a:gd name="T62" fmla="*/ 2147483647 w 89"/>
              <a:gd name="T63" fmla="*/ 2147483647 h 92"/>
              <a:gd name="T64" fmla="*/ 2147483647 w 89"/>
              <a:gd name="T65" fmla="*/ 2147483647 h 92"/>
              <a:gd name="T66" fmla="*/ 2147483647 w 89"/>
              <a:gd name="T67" fmla="*/ 2147483647 h 92"/>
              <a:gd name="T68" fmla="*/ 2147483647 w 89"/>
              <a:gd name="T69" fmla="*/ 2147483647 h 92"/>
              <a:gd name="T70" fmla="*/ 2147483647 w 89"/>
              <a:gd name="T71" fmla="*/ 2147483647 h 92"/>
              <a:gd name="T72" fmla="*/ 2147483647 w 89"/>
              <a:gd name="T73" fmla="*/ 2147483647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F57365"/>
          </a:solidFill>
          <a:ln>
            <a:noFill/>
          </a:ln>
        </p:spPr>
        <p:txBody>
          <a:bodyPr anchor="ctr"/>
          <a:lstStyle/>
          <a:p>
            <a:endParaRPr lang="zh-CN" altLang="en-US" sz="118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7" name="TextBox 47"/>
          <p:cNvSpPr>
            <a:spLocks noChangeArrowheads="1"/>
          </p:cNvSpPr>
          <p:nvPr/>
        </p:nvSpPr>
        <p:spPr bwMode="auto">
          <a:xfrm>
            <a:off x="4020101" y="2288031"/>
            <a:ext cx="4318529"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对比 </a:t>
            </a:r>
            <a:r>
              <a:rPr 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STL</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Boost</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：提供图形界面</a:t>
            </a:r>
          </a:p>
          <a:p>
            <a:pPr eaLnBrk="1" hangingPunct="1"/>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对比 </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MFC</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a:t>
            </a:r>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GTK</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：跨平台能力</a:t>
            </a:r>
          </a:p>
        </p:txBody>
      </p:sp>
      <p:sp>
        <p:nvSpPr>
          <p:cNvPr id="18" name="TextBox 48"/>
          <p:cNvSpPr>
            <a:spLocks noChangeArrowheads="1"/>
          </p:cNvSpPr>
          <p:nvPr/>
        </p:nvSpPr>
        <p:spPr bwMode="auto">
          <a:xfrm>
            <a:off x="4020185" y="3130550"/>
            <a:ext cx="463677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Qt </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仍然是业界占据统治地位的产品</a:t>
            </a:r>
          </a:p>
          <a:p>
            <a:pPr eaLnBrk="1" hangingPunct="1"/>
            <a:r>
              <a:rPr lang="en-US" altLang="zh-CN"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LarkSDK </a:t>
            </a:r>
            <a:r>
              <a:rPr lang="zh-CN" altLang="en-US" sz="1575" dirty="0">
                <a:solidFill>
                  <a:srgbClr val="000000"/>
                </a:solidFill>
                <a:latin typeface="Times New Roman" panose="02020603050405020304" charset="0"/>
                <a:ea typeface="印品黑体" panose="00000500000000000000" pitchFamily="2" charset="-122"/>
                <a:sym typeface="inpin heiti" panose="00000500000000000000" pitchFamily="2" charset="-122"/>
              </a:rPr>
              <a:t>更轻量、更简单、更年轻、更懂国产生态</a:t>
            </a:r>
          </a:p>
        </p:txBody>
      </p:sp>
      <p:sp>
        <p:nvSpPr>
          <p:cNvPr id="19" name="TextBox 50"/>
          <p:cNvSpPr>
            <a:spLocks noChangeArrowheads="1"/>
          </p:cNvSpPr>
          <p:nvPr/>
        </p:nvSpPr>
        <p:spPr bwMode="auto">
          <a:xfrm>
            <a:off x="4020185" y="3971925"/>
            <a:ext cx="481076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国外厂商开发平台：非国人完全自主控制等重要问题</a:t>
            </a:r>
          </a:p>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国产软件开发平台：生态不成熟</a:t>
            </a:r>
          </a:p>
        </p:txBody>
      </p:sp>
      <p:sp>
        <p:nvSpPr>
          <p:cNvPr id="20" name="TextBox 51"/>
          <p:cNvSpPr>
            <a:spLocks noChangeArrowheads="1"/>
          </p:cNvSpPr>
          <p:nvPr/>
        </p:nvSpPr>
        <p:spPr bwMode="auto">
          <a:xfrm>
            <a:off x="4020101" y="1525363"/>
            <a:ext cx="4318529"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dirty="0">
                <a:solidFill>
                  <a:srgbClr val="000000"/>
                </a:solidFill>
                <a:latin typeface="印品黑体" panose="00000500000000000000" pitchFamily="2" charset="-122"/>
                <a:ea typeface="印品黑体" panose="00000500000000000000" pitchFamily="2" charset="-122"/>
                <a:sym typeface="inpin heiti" panose="00000500000000000000" pitchFamily="2" charset="-122"/>
              </a:rPr>
              <a:t>简化应用程序的开发</a:t>
            </a:r>
          </a:p>
        </p:txBody>
      </p:sp>
      <p:sp>
        <p:nvSpPr>
          <p:cNvPr id="21" name="文本框 12"/>
          <p:cNvSpPr>
            <a:spLocks noChangeArrowheads="1"/>
          </p:cNvSpPr>
          <p:nvPr/>
        </p:nvSpPr>
        <p:spPr bwMode="auto">
          <a:xfrm>
            <a:off x="2144408" y="2373626"/>
            <a:ext cx="139446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与其他库对比</a:t>
            </a:r>
          </a:p>
        </p:txBody>
      </p:sp>
      <p:sp>
        <p:nvSpPr>
          <p:cNvPr id="22" name="文本框 12"/>
          <p:cNvSpPr>
            <a:spLocks noChangeArrowheads="1"/>
          </p:cNvSpPr>
          <p:nvPr/>
        </p:nvSpPr>
        <p:spPr bwMode="auto">
          <a:xfrm>
            <a:off x="2311348" y="3210120"/>
            <a:ext cx="1011555"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与</a:t>
            </a:r>
            <a:r>
              <a:rPr lang="en-US" altLang="zh-CN"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Qt</a:t>
            </a:r>
            <a:r>
              <a:rPr lang="zh-CN" altLang="en-US" sz="1575" b="1" dirty="0">
                <a:solidFill>
                  <a:srgbClr val="FFFFFF"/>
                </a:solidFill>
                <a:latin typeface="Times New Roman" panose="02020603050405020304" charset="0"/>
                <a:ea typeface="印品黑体" panose="00000500000000000000" pitchFamily="2" charset="-122"/>
                <a:sym typeface="inpin heiti" panose="00000500000000000000" pitchFamily="2" charset="-122"/>
              </a:rPr>
              <a:t>对比</a:t>
            </a:r>
          </a:p>
        </p:txBody>
      </p:sp>
      <p:sp>
        <p:nvSpPr>
          <p:cNvPr id="23" name="文本框 12"/>
          <p:cNvSpPr>
            <a:spLocks noChangeArrowheads="1"/>
          </p:cNvSpPr>
          <p:nvPr/>
        </p:nvSpPr>
        <p:spPr bwMode="auto">
          <a:xfrm>
            <a:off x="2158378" y="4060579"/>
            <a:ext cx="1394460" cy="33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5" b="1" dirty="0">
                <a:solidFill>
                  <a:srgbClr val="FFFFFF"/>
                </a:solidFill>
                <a:latin typeface="印品黑体" panose="00000500000000000000" pitchFamily="2" charset="-122"/>
                <a:ea typeface="印品黑体" panose="00000500000000000000" pitchFamily="2" charset="-122"/>
                <a:sym typeface="inpin heiti" panose="00000500000000000000" pitchFamily="2" charset="-122"/>
              </a:rPr>
              <a:t>国产化大趋势</a:t>
            </a:r>
          </a:p>
        </p:txBody>
      </p:sp>
      <p:sp>
        <p:nvSpPr>
          <p:cNvPr id="3" name="Rectangle 39"/>
          <p:cNvSpPr>
            <a:spLocks noChangeArrowheads="1"/>
          </p:cNvSpPr>
          <p:nvPr/>
        </p:nvSpPr>
        <p:spPr bwMode="auto">
          <a:xfrm>
            <a:off x="415925" y="759460"/>
            <a:ext cx="663067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LarkSDK: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一款通用 </a:t>
            </a:r>
            <a:r>
              <a:rPr lang="en-US" altLang="zh-CN"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C++ </a:t>
            </a: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开发框架，合迅智灵基础开发平台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0-#ppt_w/2"/>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0-#ppt_w/2"/>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0-#ppt_w/2"/>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ppt_x</p:attrName>
                                        </p:attrNameLst>
                                      </p:cBhvr>
                                      <p:tavLst>
                                        <p:tav tm="0">
                                          <p:val>
                                            <p:strVal val="0-#ppt_w/2"/>
                                          </p:val>
                                        </p:tav>
                                        <p:tav tm="100000">
                                          <p:val>
                                            <p:strVal val="#ppt_x"/>
                                          </p:val>
                                        </p:tav>
                                      </p:tavLst>
                                    </p:anim>
                                    <p:anim calcmode="lin" valueType="num">
                                      <p:cBhvr>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ppt_x</p:attrName>
                                        </p:attrNameLst>
                                      </p:cBhvr>
                                      <p:tavLst>
                                        <p:tav tm="0">
                                          <p:val>
                                            <p:strVal val="1+#ppt_w/2"/>
                                          </p:val>
                                        </p:tav>
                                        <p:tav tm="100000">
                                          <p:val>
                                            <p:strVal val="#ppt_x"/>
                                          </p:val>
                                        </p:tav>
                                      </p:tavLst>
                                    </p:anim>
                                    <p:anim calcmode="lin" valueType="num">
                                      <p:cBhvr>
                                        <p:cTn id="31" dur="500" fill="hold"/>
                                        <p:tgtEl>
                                          <p:spTgt spid="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ppt_x</p:attrName>
                                        </p:attrNameLst>
                                      </p:cBhvr>
                                      <p:tavLst>
                                        <p:tav tm="0">
                                          <p:val>
                                            <p:strVal val="1+#ppt_w/2"/>
                                          </p:val>
                                        </p:tav>
                                        <p:tav tm="100000">
                                          <p:val>
                                            <p:strVal val="#ppt_x"/>
                                          </p:val>
                                        </p:tav>
                                      </p:tavLst>
                                    </p:anim>
                                    <p:anim calcmode="lin" valueType="num">
                                      <p:cBhvr>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ppt_x</p:attrName>
                                        </p:attrNameLst>
                                      </p:cBhvr>
                                      <p:tavLst>
                                        <p:tav tm="0">
                                          <p:val>
                                            <p:strVal val="1+#ppt_w/2"/>
                                          </p:val>
                                        </p:tav>
                                        <p:tav tm="100000">
                                          <p:val>
                                            <p:strVal val="#ppt_x"/>
                                          </p:val>
                                        </p:tav>
                                      </p:tavLst>
                                    </p:anim>
                                    <p:anim calcmode="lin" valueType="num">
                                      <p:cBhvr>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ppt_x</p:attrName>
                                        </p:attrNameLst>
                                      </p:cBhvr>
                                      <p:tavLst>
                                        <p:tav tm="0">
                                          <p:val>
                                            <p:strVal val="1+#ppt_w/2"/>
                                          </p:val>
                                        </p:tav>
                                        <p:tav tm="100000">
                                          <p:val>
                                            <p:strVal val="#ppt_x"/>
                                          </p:val>
                                        </p:tav>
                                      </p:tavLst>
                                    </p:anim>
                                    <p:anim calcmode="lin" valueType="num">
                                      <p:cBhvr>
                                        <p:cTn id="43" dur="500" fill="hold"/>
                                        <p:tgtEl>
                                          <p:spTgt spid="15"/>
                                        </p:tgtEl>
                                        <p:attrNameLst>
                                          <p:attrName>ppt_y</p:attrName>
                                        </p:attrNameLst>
                                      </p:cBhvr>
                                      <p:tavLst>
                                        <p:tav tm="0">
                                          <p:val>
                                            <p:strVal val="#ppt_y"/>
                                          </p:val>
                                        </p:tav>
                                        <p:tav tm="100000">
                                          <p:val>
                                            <p:strVal val="#ppt_y"/>
                                          </p:val>
                                        </p:tav>
                                      </p:tavLst>
                                    </p:anim>
                                  </p:childTnLst>
                                </p:cTn>
                              </p:par>
                              <p:par>
                                <p:cTn id="44" presetID="41" presetClass="entr" presetSubtype="0" fill="hold" grpId="0" nodeType="withEffect">
                                  <p:stCondLst>
                                    <p:cond delay="0"/>
                                  </p:stCondLst>
                                  <p:iterate type="lt">
                                    <p:tmPct val="10000"/>
                                  </p:iterate>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9"/>
                                        </p:tgtEl>
                                        <p:attrNameLst>
                                          <p:attrName>ppt_y</p:attrName>
                                        </p:attrNameLst>
                                      </p:cBhvr>
                                      <p:tavLst>
                                        <p:tav tm="0">
                                          <p:val>
                                            <p:strVal val="#ppt_y"/>
                                          </p:val>
                                        </p:tav>
                                        <p:tav tm="100000">
                                          <p:val>
                                            <p:strVal val="#ppt_y"/>
                                          </p:val>
                                        </p:tav>
                                      </p:tavLst>
                                    </p:anim>
                                    <p:anim calcmode="lin" valueType="num">
                                      <p:cBhvr>
                                        <p:cTn id="4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9"/>
                                        </p:tgtEl>
                                        <p:attrNameLst>
                                          <p:attrName>ppt_w</p:attrName>
                                        </p:attrNameLst>
                                      </p:cBhvr>
                                      <p:tavLst>
                                        <p:tav tm="0">
                                          <p:val>
                                            <p:strVal val="#ppt_w/10"/>
                                          </p:val>
                                        </p:tav>
                                        <p:tav tm="50000">
                                          <p:val>
                                            <p:strVal val="#ppt_w+.01"/>
                                          </p:val>
                                        </p:tav>
                                        <p:tav tm="100000">
                                          <p:val>
                                            <p:strVal val="#ppt_w"/>
                                          </p:val>
                                        </p:tav>
                                      </p:tavLst>
                                    </p:anim>
                                    <p:animEffect>
                                      <p:cBhvr>
                                        <p:cTn id="50" dur="500" tmFilter="0,0; .5, 1; 1, 1"/>
                                        <p:tgtEl>
                                          <p:spTgt spid="9"/>
                                        </p:tgtEl>
                                      </p:cBhvr>
                                    </p:animEffect>
                                  </p:childTnLst>
                                </p:cTn>
                              </p:par>
                            </p:childTnLst>
                          </p:cTn>
                        </p:par>
                        <p:par>
                          <p:cTn id="51" fill="hold">
                            <p:stCondLst>
                              <p:cond delay="649"/>
                            </p:stCondLst>
                            <p:childTnLst>
                              <p:par>
                                <p:cTn id="52" presetID="42"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par>
                          <p:cTn id="57" fill="hold">
                            <p:stCondLst>
                              <p:cond delay="1649"/>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21"/>
                                        </p:tgtEl>
                                        <p:attrNameLst>
                                          <p:attrName>ppt_y</p:attrName>
                                        </p:attrNameLst>
                                      </p:cBhvr>
                                      <p:tavLst>
                                        <p:tav tm="0">
                                          <p:val>
                                            <p:strVal val="#ppt_y"/>
                                          </p:val>
                                        </p:tav>
                                        <p:tav tm="100000">
                                          <p:val>
                                            <p:strVal val="#ppt_y"/>
                                          </p:val>
                                        </p:tav>
                                      </p:tavLst>
                                    </p:anim>
                                    <p:anim calcmode="lin" valueType="num">
                                      <p:cBhvr>
                                        <p:cTn id="62"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21"/>
                                        </p:tgtEl>
                                        <p:attrNameLst>
                                          <p:attrName>ppt_w</p:attrName>
                                        </p:attrNameLst>
                                      </p:cBhvr>
                                      <p:tavLst>
                                        <p:tav tm="0">
                                          <p:val>
                                            <p:strVal val="#ppt_w/10"/>
                                          </p:val>
                                        </p:tav>
                                        <p:tav tm="50000">
                                          <p:val>
                                            <p:strVal val="#ppt_w+.01"/>
                                          </p:val>
                                        </p:tav>
                                        <p:tav tm="100000">
                                          <p:val>
                                            <p:strVal val="#ppt_w"/>
                                          </p:val>
                                        </p:tav>
                                      </p:tavLst>
                                    </p:anim>
                                    <p:animEffect>
                                      <p:cBhvr>
                                        <p:cTn id="64" dur="500" tmFilter="0,0; .5, 1; 1, 1"/>
                                        <p:tgtEl>
                                          <p:spTgt spid="21"/>
                                        </p:tgtEl>
                                      </p:cBhvr>
                                    </p:animEffect>
                                  </p:childTnLst>
                                </p:cTn>
                              </p:par>
                            </p:childTnLst>
                          </p:cTn>
                        </p:par>
                        <p:par>
                          <p:cTn id="65" fill="hold">
                            <p:stCondLst>
                              <p:cond delay="2400"/>
                            </p:stCondLst>
                            <p:childTnLst>
                              <p:par>
                                <p:cTn id="66" presetID="42"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par>
                          <p:cTn id="71" fill="hold">
                            <p:stCondLst>
                              <p:cond delay="340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22"/>
                                        </p:tgtEl>
                                        <p:attrNameLst>
                                          <p:attrName>ppt_y</p:attrName>
                                        </p:attrNameLst>
                                      </p:cBhvr>
                                      <p:tavLst>
                                        <p:tav tm="0">
                                          <p:val>
                                            <p:strVal val="#ppt_y"/>
                                          </p:val>
                                        </p:tav>
                                        <p:tav tm="100000">
                                          <p:val>
                                            <p:strVal val="#ppt_y"/>
                                          </p:val>
                                        </p:tav>
                                      </p:tavLst>
                                    </p:anim>
                                    <p:anim calcmode="lin" valueType="num">
                                      <p:cBhvr>
                                        <p:cTn id="7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78" dur="500" tmFilter="0,0; .5, 1; 1, 1"/>
                                        <p:tgtEl>
                                          <p:spTgt spid="22"/>
                                        </p:tgtEl>
                                      </p:cBhvr>
                                    </p:animEffect>
                                  </p:childTnLst>
                                </p:cTn>
                              </p:par>
                            </p:childTnLst>
                          </p:cTn>
                        </p:par>
                        <p:par>
                          <p:cTn id="79" fill="hold">
                            <p:stCondLst>
                              <p:cond delay="4099"/>
                            </p:stCondLst>
                            <p:childTnLst>
                              <p:par>
                                <p:cTn id="80" presetID="42"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childTnLst>
                          </p:cTn>
                        </p:par>
                        <p:par>
                          <p:cTn id="85" fill="hold">
                            <p:stCondLst>
                              <p:cond delay="5099"/>
                            </p:stCondLst>
                            <p:childTnLst>
                              <p:par>
                                <p:cTn id="86" presetID="41" presetClass="entr" presetSubtype="0" fill="hold" grpId="0" nodeType="afterEffect">
                                  <p:stCondLst>
                                    <p:cond delay="0"/>
                                  </p:stCondLst>
                                  <p:iterate type="lt">
                                    <p:tmPct val="10000"/>
                                  </p:iterate>
                                  <p:childTnLst>
                                    <p:set>
                                      <p:cBhvr>
                                        <p:cTn id="87" dur="1" fill="hold">
                                          <p:stCondLst>
                                            <p:cond delay="0"/>
                                          </p:stCondLst>
                                        </p:cTn>
                                        <p:tgtEl>
                                          <p:spTgt spid="23"/>
                                        </p:tgtEl>
                                        <p:attrNameLst>
                                          <p:attrName>style.visibility</p:attrName>
                                        </p:attrNameLst>
                                      </p:cBhvr>
                                      <p:to>
                                        <p:strVal val="visible"/>
                                      </p:to>
                                    </p:set>
                                    <p:anim calcmode="lin" valueType="num">
                                      <p:cBhvr>
                                        <p:cTn id="88"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23"/>
                                        </p:tgtEl>
                                        <p:attrNameLst>
                                          <p:attrName>ppt_y</p:attrName>
                                        </p:attrNameLst>
                                      </p:cBhvr>
                                      <p:tavLst>
                                        <p:tav tm="0">
                                          <p:val>
                                            <p:strVal val="#ppt_y"/>
                                          </p:val>
                                        </p:tav>
                                        <p:tav tm="100000">
                                          <p:val>
                                            <p:strVal val="#ppt_y"/>
                                          </p:val>
                                        </p:tav>
                                      </p:tavLst>
                                    </p:anim>
                                    <p:anim calcmode="lin" valueType="num">
                                      <p:cBhvr>
                                        <p:cTn id="90"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23"/>
                                        </p:tgtEl>
                                        <p:attrNameLst>
                                          <p:attrName>ppt_w</p:attrName>
                                        </p:attrNameLst>
                                      </p:cBhvr>
                                      <p:tavLst>
                                        <p:tav tm="0">
                                          <p:val>
                                            <p:strVal val="#ppt_w/10"/>
                                          </p:val>
                                        </p:tav>
                                        <p:tav tm="50000">
                                          <p:val>
                                            <p:strVal val="#ppt_w+.01"/>
                                          </p:val>
                                        </p:tav>
                                        <p:tav tm="100000">
                                          <p:val>
                                            <p:strVal val="#ppt_w"/>
                                          </p:val>
                                        </p:tav>
                                      </p:tavLst>
                                    </p:anim>
                                    <p:animEffect>
                                      <p:cBhvr>
                                        <p:cTn id="92" dur="500" tmFilter="0,0; .5, 1; 1, 1"/>
                                        <p:tgtEl>
                                          <p:spTgt spid="23"/>
                                        </p:tgtEl>
                                      </p:cBhvr>
                                    </p:animEffect>
                                  </p:childTnLst>
                                </p:cTn>
                              </p:par>
                            </p:childTnLst>
                          </p:cTn>
                        </p:par>
                        <p:par>
                          <p:cTn id="93" fill="hold">
                            <p:stCondLst>
                              <p:cond delay="5849"/>
                            </p:stCondLst>
                            <p:childTnLst>
                              <p:par>
                                <p:cTn id="94" presetID="42" presetClass="entr" presetSubtype="0" fill="hold" grpId="0" nodeType="afterEffect">
                                  <p:stCondLst>
                                    <p:cond delay="0"/>
                                  </p:stCondLst>
                                  <p:childTnLst>
                                    <p:set>
                                      <p:cBhvr>
                                        <p:cTn id="95" dur="1" fill="hold">
                                          <p:stCondLst>
                                            <p:cond delay="0"/>
                                          </p:stCondLst>
                                        </p:cTn>
                                        <p:tgtEl>
                                          <p:spTgt spid="19"/>
                                        </p:tgtEl>
                                        <p:attrNameLst>
                                          <p:attrName>style.visibility</p:attrName>
                                        </p:attrNameLst>
                                      </p:cBhvr>
                                      <p:to>
                                        <p:strVal val="visible"/>
                                      </p:to>
                                    </p:set>
                                    <p:animEffect>
                                      <p:cBhvr>
                                        <p:cTn id="96" dur="1000"/>
                                        <p:tgtEl>
                                          <p:spTgt spid="19"/>
                                        </p:tgtEl>
                                      </p:cBhvr>
                                    </p:animEffect>
                                    <p:anim calcmode="lin" valueType="num">
                                      <p:cBhvr>
                                        <p:cTn id="97" dur="1000" fill="hold"/>
                                        <p:tgtEl>
                                          <p:spTgt spid="19"/>
                                        </p:tgtEl>
                                        <p:attrNameLst>
                                          <p:attrName>ppt_x</p:attrName>
                                        </p:attrNameLst>
                                      </p:cBhvr>
                                      <p:tavLst>
                                        <p:tav tm="0">
                                          <p:val>
                                            <p:strVal val="#ppt_x"/>
                                          </p:val>
                                        </p:tav>
                                        <p:tav tm="100000">
                                          <p:val>
                                            <p:strVal val="#ppt_x"/>
                                          </p:val>
                                        </p:tav>
                                      </p:tavLst>
                                    </p:anim>
                                    <p:anim calcmode="lin" valueType="num">
                                      <p:cBhvr>
                                        <p:cTn id="9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fade">
                                      <p:cBhvr>
                                        <p:cTn id="103" dur="1000"/>
                                        <p:tgtEl>
                                          <p:spTgt spid="3"/>
                                        </p:tgtEl>
                                      </p:cBhvr>
                                    </p:animEffect>
                                    <p:anim calcmode="lin" valueType="num">
                                      <p:cBhvr>
                                        <p:cTn id="104" dur="1000" fill="hold"/>
                                        <p:tgtEl>
                                          <p:spTgt spid="3"/>
                                        </p:tgtEl>
                                        <p:attrNameLst>
                                          <p:attrName>ppt_x</p:attrName>
                                        </p:attrNameLst>
                                      </p:cBhvr>
                                      <p:tavLst>
                                        <p:tav tm="0">
                                          <p:val>
                                            <p:strVal val="#ppt_x"/>
                                          </p:val>
                                        </p:tav>
                                        <p:tav tm="100000">
                                          <p:val>
                                            <p:strVal val="#ppt_x"/>
                                          </p:val>
                                        </p:tav>
                                      </p:tavLst>
                                    </p:anim>
                                    <p:anim calcmode="lin" valueType="num">
                                      <p:cBhvr>
                                        <p:cTn id="10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autoUpdateAnimBg="0"/>
      <p:bldP spid="9" grpId="0" bldLvl="0" autoUpdateAnimBg="0"/>
      <p:bldP spid="10" grpId="0" bldLvl="0" animBg="1"/>
      <p:bldP spid="11" grpId="0" bldLvl="0" animBg="1" autoUpdateAnimBg="0"/>
      <p:bldP spid="12" grpId="0" bldLvl="0" animBg="1"/>
      <p:bldP spid="13" grpId="0" bldLvl="0" animBg="1" autoUpdateAnimBg="0"/>
      <p:bldP spid="14" grpId="0" bldLvl="0" animBg="1"/>
      <p:bldP spid="15" grpId="0" bldLvl="0" animBg="1" autoUpdateAnimBg="0"/>
      <p:bldP spid="16" grpId="0" bldLvl="0" animBg="1"/>
      <p:bldP spid="17" grpId="0" bldLvl="0" autoUpdateAnimBg="0"/>
      <p:bldP spid="18" grpId="0" bldLvl="0" autoUpdateAnimBg="0"/>
      <p:bldP spid="19" grpId="0" bldLvl="0" autoUpdateAnimBg="0"/>
      <p:bldP spid="20" grpId="0" bldLvl="0" autoUpdateAnimBg="0"/>
      <p:bldP spid="21" grpId="0" bldLvl="0" autoUpdateAnimBg="0"/>
      <p:bldP spid="22" grpId="0" bldLvl="0" autoUpdateAnimBg="0"/>
      <p:bldP spid="23" grpId="0" bldLvl="0" autoUpdateAnimBg="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椭圆 3"/>
          <p:cNvSpPr>
            <a:spLocks noChangeArrowheads="1"/>
          </p:cNvSpPr>
          <p:nvPr/>
        </p:nvSpPr>
        <p:spPr bwMode="auto">
          <a:xfrm>
            <a:off x="993942" y="1265516"/>
            <a:ext cx="3330824" cy="3329635"/>
          </a:xfrm>
          <a:prstGeom prst="ellipse">
            <a:avLst/>
          </a:prstGeom>
          <a:noFill/>
          <a:ln w="9525">
            <a:solidFill>
              <a:srgbClr val="1C4885"/>
            </a:solidFill>
            <a:prstDash val="dash"/>
            <a:bevel/>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Oval 13"/>
          <p:cNvSpPr>
            <a:spLocks noChangeArrowheads="1"/>
          </p:cNvSpPr>
          <p:nvPr/>
        </p:nvSpPr>
        <p:spPr bwMode="auto">
          <a:xfrm>
            <a:off x="1474704" y="2817283"/>
            <a:ext cx="1263786" cy="1262595"/>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Oval 14"/>
          <p:cNvSpPr>
            <a:spLocks noChangeArrowheads="1"/>
          </p:cNvSpPr>
          <p:nvPr/>
        </p:nvSpPr>
        <p:spPr bwMode="auto">
          <a:xfrm>
            <a:off x="1580614" y="2923193"/>
            <a:ext cx="1040065" cy="1040065"/>
          </a:xfrm>
          <a:prstGeom prst="ellipse">
            <a:avLst/>
          </a:prstGeom>
          <a:solidFill>
            <a:srgbClr val="84CBC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Oval 18"/>
          <p:cNvSpPr>
            <a:spLocks noChangeArrowheads="1"/>
          </p:cNvSpPr>
          <p:nvPr/>
        </p:nvSpPr>
        <p:spPr bwMode="auto">
          <a:xfrm>
            <a:off x="2730159" y="2610222"/>
            <a:ext cx="126378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Oval 19"/>
          <p:cNvSpPr>
            <a:spLocks noChangeArrowheads="1"/>
          </p:cNvSpPr>
          <p:nvPr/>
        </p:nvSpPr>
        <p:spPr bwMode="auto">
          <a:xfrm>
            <a:off x="2836070" y="2716132"/>
            <a:ext cx="1040065" cy="1040065"/>
          </a:xfrm>
          <a:prstGeom prst="ellipse">
            <a:avLst/>
          </a:prstGeom>
          <a:solidFill>
            <a:srgbClr val="1D69A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Oval 23"/>
          <p:cNvSpPr>
            <a:spLocks noChangeArrowheads="1"/>
          </p:cNvSpPr>
          <p:nvPr/>
        </p:nvSpPr>
        <p:spPr bwMode="auto">
          <a:xfrm>
            <a:off x="1890015" y="1652267"/>
            <a:ext cx="126259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Oval 24"/>
          <p:cNvSpPr>
            <a:spLocks noChangeArrowheads="1"/>
          </p:cNvSpPr>
          <p:nvPr/>
        </p:nvSpPr>
        <p:spPr bwMode="auto">
          <a:xfrm>
            <a:off x="1995926" y="1758178"/>
            <a:ext cx="1040065" cy="1040065"/>
          </a:xfrm>
          <a:prstGeom prst="ellipse">
            <a:avLst/>
          </a:prstGeom>
          <a:solidFill>
            <a:srgbClr val="F5736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TextBox 10"/>
          <p:cNvSpPr>
            <a:spLocks noChangeArrowheads="1"/>
          </p:cNvSpPr>
          <p:nvPr/>
        </p:nvSpPr>
        <p:spPr bwMode="auto">
          <a:xfrm>
            <a:off x="4693668" y="1291696"/>
            <a:ext cx="144907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LarkSDK-Core</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6" name="TextBox 11"/>
          <p:cNvSpPr>
            <a:spLocks noChangeArrowheads="1"/>
          </p:cNvSpPr>
          <p:nvPr/>
        </p:nvSpPr>
        <p:spPr bwMode="auto">
          <a:xfrm>
            <a:off x="4693668" y="1566586"/>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核心类库，包含对象模型、事件机制、线程管理和主程序框架等</a:t>
            </a:r>
          </a:p>
        </p:txBody>
      </p:sp>
      <p:sp>
        <p:nvSpPr>
          <p:cNvPr id="17" name="TextBox 12"/>
          <p:cNvSpPr>
            <a:spLocks noChangeArrowheads="1"/>
          </p:cNvSpPr>
          <p:nvPr/>
        </p:nvSpPr>
        <p:spPr bwMode="auto">
          <a:xfrm>
            <a:off x="2048510" y="2128520"/>
            <a:ext cx="93408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LarkCore</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8" name="TextBox 14"/>
          <p:cNvSpPr>
            <a:spLocks noChangeArrowheads="1"/>
          </p:cNvSpPr>
          <p:nvPr/>
        </p:nvSpPr>
        <p:spPr bwMode="auto">
          <a:xfrm>
            <a:off x="1657985" y="3293110"/>
            <a:ext cx="88455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LarkUtil</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9" name="TextBox 15"/>
          <p:cNvSpPr>
            <a:spLocks noChangeArrowheads="1"/>
          </p:cNvSpPr>
          <p:nvPr/>
        </p:nvSpPr>
        <p:spPr bwMode="auto">
          <a:xfrm>
            <a:off x="2927985" y="3086100"/>
            <a:ext cx="86741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LarkGui</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0" name="TextBox 16"/>
          <p:cNvSpPr>
            <a:spLocks noChangeArrowheads="1"/>
          </p:cNvSpPr>
          <p:nvPr/>
        </p:nvSpPr>
        <p:spPr bwMode="auto">
          <a:xfrm>
            <a:off x="4693668" y="2467421"/>
            <a:ext cx="135763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LarkSDK-Util</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1" name="TextBox 17"/>
          <p:cNvSpPr>
            <a:spLocks noChangeArrowheads="1"/>
          </p:cNvSpPr>
          <p:nvPr/>
        </p:nvSpPr>
        <p:spPr bwMode="auto">
          <a:xfrm>
            <a:off x="4693668" y="2742312"/>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实用跨平台工具类库，包含常用的数据结构和算法</a:t>
            </a:r>
          </a:p>
        </p:txBody>
      </p:sp>
      <p:sp>
        <p:nvSpPr>
          <p:cNvPr id="22" name="TextBox 18"/>
          <p:cNvSpPr>
            <a:spLocks noChangeArrowheads="1"/>
          </p:cNvSpPr>
          <p:nvPr/>
        </p:nvSpPr>
        <p:spPr bwMode="auto">
          <a:xfrm>
            <a:off x="4693668" y="3633626"/>
            <a:ext cx="135763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LarkSDK-Gui</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3" name="TextBox 19"/>
          <p:cNvSpPr>
            <a:spLocks noChangeArrowheads="1"/>
          </p:cNvSpPr>
          <p:nvPr/>
        </p:nvSpPr>
        <p:spPr bwMode="auto">
          <a:xfrm>
            <a:off x="4693668" y="3908517"/>
            <a:ext cx="3671166"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图形绘制类库，包含跨平台图形绘制接口、基础窗体和常用组件，以及多绘图引擎支持等</a:t>
            </a:r>
          </a:p>
        </p:txBody>
      </p:sp>
      <p:sp>
        <p:nvSpPr>
          <p:cNvPr id="4" name="Rectangle 39"/>
          <p:cNvSpPr>
            <a:spLocks noChangeArrowheads="1"/>
          </p:cNvSpPr>
          <p:nvPr/>
        </p:nvSpPr>
        <p:spPr bwMode="auto">
          <a:xfrm>
            <a:off x="415925" y="759460"/>
            <a:ext cx="18465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三个主要子模块</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p:cBhvr>
                                        <p:cTn id="13" dur="1000"/>
                                        <p:tgtEl>
                                          <p:spTgt spid="8"/>
                                        </p:tgtEl>
                                      </p:cBhvr>
                                    </p:animEffect>
                                  </p:childTnLst>
                                </p:cTn>
                              </p:par>
                            </p:childTnLst>
                          </p:cTn>
                        </p:par>
                        <p:par>
                          <p:cTn id="14" fill="hold">
                            <p:stCondLst>
                              <p:cond delay="2000"/>
                            </p:stCondLst>
                            <p:childTnLst>
                              <p:par>
                                <p:cTn id="15" presetID="5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Scale>
                                      <p:cBhvr>
                                        <p:cTn id="1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8" dur="1000" decel="50000" fill="hold">
                                          <p:stCondLst>
                                            <p:cond delay="0"/>
                                          </p:stCondLst>
                                        </p:cTn>
                                        <p:tgtEl>
                                          <p:spTgt spid="13"/>
                                        </p:tgtEl>
                                        <p:attrNameLst>
                                          <p:attrName>ppt_x</p:attrName>
                                          <p:attrName>ppt_y</p:attrName>
                                        </p:attrNameLst>
                                      </p:cBhvr>
                                      <p:rCtr x="0" y="0"/>
                                    </p:animMotion>
                                    <p:animEffect>
                                      <p:cBhvr>
                                        <p:cTn id="19" dur="1000"/>
                                        <p:tgtEl>
                                          <p:spTgt spid="13"/>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Scale>
                                      <p:cBhvr>
                                        <p:cTn id="2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4"/>
                                        </p:tgtEl>
                                        <p:attrNameLst>
                                          <p:attrName>ppt_x</p:attrName>
                                          <p:attrName>ppt_y</p:attrName>
                                        </p:attrNameLst>
                                      </p:cBhvr>
                                      <p:rCtr x="0" y="0"/>
                                    </p:animMotion>
                                    <p:animEffect>
                                      <p:cBhvr>
                                        <p:cTn id="24" dur="1000"/>
                                        <p:tgtEl>
                                          <p:spTgt spid="14"/>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Scale>
                                      <p:cBhvr>
                                        <p:cTn id="2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17"/>
                                        </p:tgtEl>
                                        <p:attrNameLst>
                                          <p:attrName>ppt_x</p:attrName>
                                          <p:attrName>ppt_y</p:attrName>
                                        </p:attrNameLst>
                                      </p:cBhvr>
                                      <p:rCtr x="0" y="0"/>
                                    </p:animMotion>
                                    <p:animEffect>
                                      <p:cBhvr>
                                        <p:cTn id="29" dur="1000"/>
                                        <p:tgtEl>
                                          <p:spTgt spid="17"/>
                                        </p:tgtEl>
                                      </p:cBhvr>
                                    </p:animEffect>
                                  </p:childTnLst>
                                </p:cTn>
                              </p:par>
                            </p:childTnLst>
                          </p:cTn>
                        </p:par>
                        <p:par>
                          <p:cTn id="30" fill="hold">
                            <p:stCondLst>
                              <p:cond delay="3000"/>
                            </p:stCondLst>
                            <p:childTnLst>
                              <p:par>
                                <p:cTn id="31" presetID="52"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Scale>
                                      <p:cBhvr>
                                        <p:cTn id="3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4" dur="1000" decel="50000" fill="hold">
                                          <p:stCondLst>
                                            <p:cond delay="0"/>
                                          </p:stCondLst>
                                        </p:cTn>
                                        <p:tgtEl>
                                          <p:spTgt spid="9"/>
                                        </p:tgtEl>
                                        <p:attrNameLst>
                                          <p:attrName>ppt_x</p:attrName>
                                          <p:attrName>ppt_y</p:attrName>
                                        </p:attrNameLst>
                                      </p:cBhvr>
                                      <p:rCtr x="0" y="0"/>
                                    </p:animMotion>
                                    <p:animEffect>
                                      <p:cBhvr>
                                        <p:cTn id="35" dur="1000"/>
                                        <p:tgtEl>
                                          <p:spTgt spid="9"/>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Scale>
                                      <p:cBhvr>
                                        <p:cTn id="38"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9" dur="1000" decel="50000" fill="hold">
                                          <p:stCondLst>
                                            <p:cond delay="0"/>
                                          </p:stCondLst>
                                        </p:cTn>
                                        <p:tgtEl>
                                          <p:spTgt spid="10"/>
                                        </p:tgtEl>
                                        <p:attrNameLst>
                                          <p:attrName>ppt_x</p:attrName>
                                          <p:attrName>ppt_y</p:attrName>
                                        </p:attrNameLst>
                                      </p:cBhvr>
                                      <p:rCtr x="0" y="0"/>
                                    </p:animMotion>
                                    <p:animEffect>
                                      <p:cBhvr>
                                        <p:cTn id="40" dur="1000"/>
                                        <p:tgtEl>
                                          <p:spTgt spid="10"/>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Scale>
                                      <p:cBhvr>
                                        <p:cTn id="43"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18"/>
                                        </p:tgtEl>
                                        <p:attrNameLst>
                                          <p:attrName>ppt_x</p:attrName>
                                          <p:attrName>ppt_y</p:attrName>
                                        </p:attrNameLst>
                                      </p:cBhvr>
                                      <p:rCtr x="0" y="0"/>
                                    </p:animMotion>
                                    <p:animEffect>
                                      <p:cBhvr>
                                        <p:cTn id="45" dur="1000"/>
                                        <p:tgtEl>
                                          <p:spTgt spid="18"/>
                                        </p:tgtEl>
                                      </p:cBhvr>
                                    </p:animEffect>
                                  </p:childTnLst>
                                </p:cTn>
                              </p:par>
                            </p:childTnLst>
                          </p:cTn>
                        </p:par>
                        <p:par>
                          <p:cTn id="46" fill="hold">
                            <p:stCondLst>
                              <p:cond delay="4000"/>
                            </p:stCondLst>
                            <p:childTnLst>
                              <p:par>
                                <p:cTn id="47" presetID="52"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Scale>
                                      <p:cBhvr>
                                        <p:cTn id="49"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0" dur="1000" decel="50000" fill="hold">
                                          <p:stCondLst>
                                            <p:cond delay="0"/>
                                          </p:stCondLst>
                                        </p:cTn>
                                        <p:tgtEl>
                                          <p:spTgt spid="11"/>
                                        </p:tgtEl>
                                        <p:attrNameLst>
                                          <p:attrName>ppt_x</p:attrName>
                                          <p:attrName>ppt_y</p:attrName>
                                        </p:attrNameLst>
                                      </p:cBhvr>
                                      <p:rCtr x="0" y="0"/>
                                    </p:animMotion>
                                    <p:animEffect>
                                      <p:cBhvr>
                                        <p:cTn id="51" dur="1000"/>
                                        <p:tgtEl>
                                          <p:spTgt spid="11"/>
                                        </p:tgtEl>
                                      </p:cBhvr>
                                    </p:animEffect>
                                  </p:childTnLst>
                                </p:cTn>
                              </p:par>
                              <p:par>
                                <p:cTn id="52" presetID="52"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Scale>
                                      <p:cBhvr>
                                        <p:cTn id="54"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5" dur="1000" decel="50000" fill="hold">
                                          <p:stCondLst>
                                            <p:cond delay="0"/>
                                          </p:stCondLst>
                                        </p:cTn>
                                        <p:tgtEl>
                                          <p:spTgt spid="12"/>
                                        </p:tgtEl>
                                        <p:attrNameLst>
                                          <p:attrName>ppt_x</p:attrName>
                                          <p:attrName>ppt_y</p:attrName>
                                        </p:attrNameLst>
                                      </p:cBhvr>
                                      <p:rCtr x="0" y="0"/>
                                    </p:animMotion>
                                    <p:animEffect>
                                      <p:cBhvr>
                                        <p:cTn id="56" dur="1000"/>
                                        <p:tgtEl>
                                          <p:spTgt spid="12"/>
                                        </p:tgtEl>
                                      </p:cBhvr>
                                    </p:animEffect>
                                  </p:childTnLst>
                                </p:cTn>
                              </p:par>
                              <p:par>
                                <p:cTn id="57" presetID="52"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Scale>
                                      <p:cBhvr>
                                        <p:cTn id="59"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0" dur="1000" decel="50000" fill="hold">
                                          <p:stCondLst>
                                            <p:cond delay="0"/>
                                          </p:stCondLst>
                                        </p:cTn>
                                        <p:tgtEl>
                                          <p:spTgt spid="19"/>
                                        </p:tgtEl>
                                        <p:attrNameLst>
                                          <p:attrName>ppt_x</p:attrName>
                                          <p:attrName>ppt_y</p:attrName>
                                        </p:attrNameLst>
                                      </p:cBhvr>
                                      <p:rCtr x="0" y="0"/>
                                    </p:animMotion>
                                    <p:animEffect>
                                      <p:cBhvr>
                                        <p:cTn id="61" dur="1000"/>
                                        <p:tgtEl>
                                          <p:spTgt spid="19"/>
                                        </p:tgtEl>
                                      </p:cBhvr>
                                    </p:animEffect>
                                  </p:childTnLst>
                                </p:cTn>
                              </p:par>
                            </p:childTnLst>
                          </p:cTn>
                        </p:par>
                        <p:par>
                          <p:cTn id="62" fill="hold">
                            <p:stCondLst>
                              <p:cond delay="5000"/>
                            </p:stCondLst>
                            <p:childTnLst>
                              <p:par>
                                <p:cTn id="63" presetID="2" presetClass="entr" presetSubtype="6"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500" fill="hold"/>
                                        <p:tgtEl>
                                          <p:spTgt spid="15"/>
                                        </p:tgtEl>
                                        <p:attrNameLst>
                                          <p:attrName>ppt_x</p:attrName>
                                        </p:attrNameLst>
                                      </p:cBhvr>
                                      <p:tavLst>
                                        <p:tav tm="0">
                                          <p:val>
                                            <p:strVal val="1+#ppt_w/2"/>
                                          </p:val>
                                        </p:tav>
                                        <p:tav tm="100000">
                                          <p:val>
                                            <p:strVal val="#ppt_x"/>
                                          </p:val>
                                        </p:tav>
                                      </p:tavLst>
                                    </p:anim>
                                    <p:anim calcmode="lin" valueType="num">
                                      <p:cBhvr>
                                        <p:cTn id="66" dur="500" fill="hold"/>
                                        <p:tgtEl>
                                          <p:spTgt spid="15"/>
                                        </p:tgtEl>
                                        <p:attrNameLst>
                                          <p:attrName>ppt_y</p:attrName>
                                        </p:attrNameLst>
                                      </p:cBhvr>
                                      <p:tavLst>
                                        <p:tav tm="0">
                                          <p:val>
                                            <p:strVal val="1+#ppt_h/2"/>
                                          </p:val>
                                        </p:tav>
                                        <p:tav tm="100000">
                                          <p:val>
                                            <p:strVal val="#ppt_y"/>
                                          </p:val>
                                        </p:tav>
                                      </p:tavLst>
                                    </p:anim>
                                  </p:childTnLst>
                                </p:cTn>
                              </p:par>
                            </p:childTnLst>
                          </p:cTn>
                        </p:par>
                        <p:par>
                          <p:cTn id="67" fill="hold">
                            <p:stCondLst>
                              <p:cond delay="5500"/>
                            </p:stCondLst>
                            <p:childTnLst>
                              <p:par>
                                <p:cTn id="68" presetID="2" presetClass="entr" presetSubtype="6"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p:cTn id="70" dur="500" fill="hold"/>
                                        <p:tgtEl>
                                          <p:spTgt spid="20"/>
                                        </p:tgtEl>
                                        <p:attrNameLst>
                                          <p:attrName>ppt_x</p:attrName>
                                        </p:attrNameLst>
                                      </p:cBhvr>
                                      <p:tavLst>
                                        <p:tav tm="0">
                                          <p:val>
                                            <p:strVal val="1+#ppt_w/2"/>
                                          </p:val>
                                        </p:tav>
                                        <p:tav tm="100000">
                                          <p:val>
                                            <p:strVal val="#ppt_x"/>
                                          </p:val>
                                        </p:tav>
                                      </p:tavLst>
                                    </p:anim>
                                    <p:anim calcmode="lin" valueType="num">
                                      <p:cBhvr>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000"/>
                            </p:stCondLst>
                            <p:childTnLst>
                              <p:par>
                                <p:cTn id="73" presetID="2" presetClass="entr" presetSubtype="6"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ppt_x</p:attrName>
                                        </p:attrNameLst>
                                      </p:cBhvr>
                                      <p:tavLst>
                                        <p:tav tm="0">
                                          <p:val>
                                            <p:strVal val="1+#ppt_w/2"/>
                                          </p:val>
                                        </p:tav>
                                        <p:tav tm="100000">
                                          <p:val>
                                            <p:strVal val="#ppt_x"/>
                                          </p:val>
                                        </p:tav>
                                      </p:tavLst>
                                    </p:anim>
                                    <p:anim calcmode="lin" valueType="num">
                                      <p:cBhvr>
                                        <p:cTn id="76" dur="500" fill="hold"/>
                                        <p:tgtEl>
                                          <p:spTgt spid="22"/>
                                        </p:tgtEl>
                                        <p:attrNameLst>
                                          <p:attrName>ppt_y</p:attrName>
                                        </p:attrNameLst>
                                      </p:cBhvr>
                                      <p:tavLst>
                                        <p:tav tm="0">
                                          <p:val>
                                            <p:strVal val="1+#ppt_h/2"/>
                                          </p:val>
                                        </p:tav>
                                        <p:tav tm="100000">
                                          <p:val>
                                            <p:strVal val="#ppt_y"/>
                                          </p:val>
                                        </p:tav>
                                      </p:tavLst>
                                    </p:anim>
                                  </p:childTnLst>
                                </p:cTn>
                              </p:par>
                            </p:childTnLst>
                          </p:cTn>
                        </p:par>
                        <p:par>
                          <p:cTn id="77" fill="hold">
                            <p:stCondLst>
                              <p:cond delay="6500"/>
                            </p:stCondLst>
                            <p:childTnLst>
                              <p:par>
                                <p:cTn id="78" presetID="22" presetClass="entr" presetSubtype="1"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Effect>
                                      <p:cBhvr>
                                        <p:cTn id="80" dur="500"/>
                                        <p:tgtEl>
                                          <p:spTgt spid="16"/>
                                        </p:tgtEl>
                                      </p:cBhvr>
                                    </p:animEffect>
                                  </p:childTnLst>
                                </p:cTn>
                              </p:par>
                            </p:childTnLst>
                          </p:cTn>
                        </p:par>
                        <p:par>
                          <p:cTn id="81" fill="hold">
                            <p:stCondLst>
                              <p:cond delay="7000"/>
                            </p:stCondLst>
                            <p:childTnLst>
                              <p:par>
                                <p:cTn id="82" presetID="22" presetClass="entr" presetSubtype="1"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p:cBhvr>
                                        <p:cTn id="84" dur="500"/>
                                        <p:tgtEl>
                                          <p:spTgt spid="21"/>
                                        </p:tgtEl>
                                      </p:cBhvr>
                                    </p:animEffect>
                                  </p:childTnLst>
                                </p:cTn>
                              </p:par>
                            </p:childTnLst>
                          </p:cTn>
                        </p:par>
                        <p:par>
                          <p:cTn id="85" fill="hold">
                            <p:stCondLst>
                              <p:cond delay="7500"/>
                            </p:stCondLst>
                            <p:childTnLst>
                              <p:par>
                                <p:cTn id="86" presetID="22" presetClass="entr" presetSubtype="1"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fade">
                                      <p:cBhvr>
                                        <p:cTn id="93" dur="1000"/>
                                        <p:tgtEl>
                                          <p:spTgt spid="4"/>
                                        </p:tgtEl>
                                      </p:cBhvr>
                                    </p:animEffect>
                                    <p:anim calcmode="lin" valueType="num">
                                      <p:cBhvr>
                                        <p:cTn id="94" dur="1000" fill="hold"/>
                                        <p:tgtEl>
                                          <p:spTgt spid="4"/>
                                        </p:tgtEl>
                                        <p:attrNameLst>
                                          <p:attrName>ppt_x</p:attrName>
                                        </p:attrNameLst>
                                      </p:cBhvr>
                                      <p:tavLst>
                                        <p:tav tm="0">
                                          <p:val>
                                            <p:strVal val="#ppt_x"/>
                                          </p:val>
                                        </p:tav>
                                        <p:tav tm="100000">
                                          <p:val>
                                            <p:strVal val="#ppt_x"/>
                                          </p:val>
                                        </p:tav>
                                      </p:tavLst>
                                    </p:anim>
                                    <p:anim calcmode="lin" valueType="num">
                                      <p:cBhvr>
                                        <p:cTn id="9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autoUpdateAnimBg="0"/>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4" grpId="0" bldLvl="0" animBg="1" autoUpdateAnimBg="0"/>
      <p:bldP spid="15" grpId="0" bldLvl="0" autoUpdateAnimBg="0"/>
      <p:bldP spid="16" grpId="0" bldLvl="0" autoUpdateAnimBg="0"/>
      <p:bldP spid="17" grpId="0" bldLvl="0" autoUpdateAnimBg="0"/>
      <p:bldP spid="18" grpId="0" bldLvl="0" autoUpdateAnimBg="0"/>
      <p:bldP spid="19" grpId="0" bldLvl="0" autoUpdateAnimBg="0"/>
      <p:bldP spid="20" grpId="0" bldLvl="0" autoUpdateAnimBg="0"/>
      <p:bldP spid="21" grpId="0" bldLvl="0" autoUpdateAnimBg="0"/>
      <p:bldP spid="22" grpId="0" bldLvl="0" autoUpdateAnimBg="0"/>
      <p:bldP spid="23" grpId="0" bldLvl="0" autoUpdateAnimBg="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accent1"/>
                </a:solidFill>
                <a:latin typeface="印品黑体" panose="00000500000000000000" pitchFamily="2" charset="-122"/>
                <a:ea typeface="印品黑体" panose="00000500000000000000" pitchFamily="2" charset="-122"/>
                <a:sym typeface="inpin heiti" panose="00000500000000000000" pitchFamily="2" charset="-122"/>
              </a:rPr>
              <a:t>工作内容 项目背景</a:t>
            </a:r>
          </a:p>
        </p:txBody>
      </p:sp>
      <p:sp>
        <p:nvSpPr>
          <p:cNvPr id="8" name="椭圆 3"/>
          <p:cNvSpPr>
            <a:spLocks noChangeArrowheads="1"/>
          </p:cNvSpPr>
          <p:nvPr/>
        </p:nvSpPr>
        <p:spPr bwMode="auto">
          <a:xfrm>
            <a:off x="993942" y="1265516"/>
            <a:ext cx="3330824" cy="3329635"/>
          </a:xfrm>
          <a:prstGeom prst="ellipse">
            <a:avLst/>
          </a:prstGeom>
          <a:noFill/>
          <a:ln w="9525">
            <a:solidFill>
              <a:srgbClr val="1C4885"/>
            </a:solidFill>
            <a:prstDash val="dash"/>
            <a:bevel/>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9" name="Oval 13"/>
          <p:cNvSpPr>
            <a:spLocks noChangeArrowheads="1"/>
          </p:cNvSpPr>
          <p:nvPr/>
        </p:nvSpPr>
        <p:spPr bwMode="auto">
          <a:xfrm>
            <a:off x="1474704" y="2817283"/>
            <a:ext cx="1263786" cy="1262595"/>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0" name="Oval 14"/>
          <p:cNvSpPr>
            <a:spLocks noChangeArrowheads="1"/>
          </p:cNvSpPr>
          <p:nvPr/>
        </p:nvSpPr>
        <p:spPr bwMode="auto">
          <a:xfrm>
            <a:off x="1580614" y="2923193"/>
            <a:ext cx="1040065" cy="1040065"/>
          </a:xfrm>
          <a:prstGeom prst="ellipse">
            <a:avLst/>
          </a:prstGeom>
          <a:solidFill>
            <a:srgbClr val="84CBC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1" name="Oval 18"/>
          <p:cNvSpPr>
            <a:spLocks noChangeArrowheads="1"/>
          </p:cNvSpPr>
          <p:nvPr/>
        </p:nvSpPr>
        <p:spPr bwMode="auto">
          <a:xfrm>
            <a:off x="2730159" y="2610222"/>
            <a:ext cx="126378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2" name="Oval 19"/>
          <p:cNvSpPr>
            <a:spLocks noChangeArrowheads="1"/>
          </p:cNvSpPr>
          <p:nvPr/>
        </p:nvSpPr>
        <p:spPr bwMode="auto">
          <a:xfrm>
            <a:off x="2836070" y="2716132"/>
            <a:ext cx="1040065" cy="1040065"/>
          </a:xfrm>
          <a:prstGeom prst="ellipse">
            <a:avLst/>
          </a:prstGeom>
          <a:solidFill>
            <a:srgbClr val="1D69A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3" name="Oval 23"/>
          <p:cNvSpPr>
            <a:spLocks noChangeArrowheads="1"/>
          </p:cNvSpPr>
          <p:nvPr/>
        </p:nvSpPr>
        <p:spPr bwMode="auto">
          <a:xfrm>
            <a:off x="1890015" y="1652267"/>
            <a:ext cx="126259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4" name="Oval 24"/>
          <p:cNvSpPr>
            <a:spLocks noChangeArrowheads="1"/>
          </p:cNvSpPr>
          <p:nvPr/>
        </p:nvSpPr>
        <p:spPr bwMode="auto">
          <a:xfrm>
            <a:off x="1995926" y="1758178"/>
            <a:ext cx="1040065" cy="1040065"/>
          </a:xfrm>
          <a:prstGeom prst="ellipse">
            <a:avLst/>
          </a:prstGeom>
          <a:solidFill>
            <a:srgbClr val="F5736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dirty="0">
              <a:latin typeface="印品黑体" panose="00000500000000000000" pitchFamily="2" charset="-122"/>
              <a:ea typeface="印品黑体" panose="00000500000000000000" pitchFamily="2" charset="-122"/>
              <a:sym typeface="inpin heiti" panose="00000500000000000000" pitchFamily="2" charset="-122"/>
            </a:endParaRPr>
          </a:p>
        </p:txBody>
      </p:sp>
      <p:sp>
        <p:nvSpPr>
          <p:cNvPr id="15" name="TextBox 10"/>
          <p:cNvSpPr>
            <a:spLocks noChangeArrowheads="1"/>
          </p:cNvSpPr>
          <p:nvPr/>
        </p:nvSpPr>
        <p:spPr bwMode="auto">
          <a:xfrm>
            <a:off x="4693668" y="1291696"/>
            <a:ext cx="131572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LarkSDK-DB</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6" name="TextBox 11"/>
          <p:cNvSpPr>
            <a:spLocks noChangeArrowheads="1"/>
          </p:cNvSpPr>
          <p:nvPr/>
        </p:nvSpPr>
        <p:spPr bwMode="auto">
          <a:xfrm>
            <a:off x="4693668" y="1566586"/>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数据库支持模块</a:t>
            </a:r>
          </a:p>
        </p:txBody>
      </p:sp>
      <p:sp>
        <p:nvSpPr>
          <p:cNvPr id="17" name="TextBox 12"/>
          <p:cNvSpPr>
            <a:spLocks noChangeArrowheads="1"/>
          </p:cNvSpPr>
          <p:nvPr/>
        </p:nvSpPr>
        <p:spPr bwMode="auto">
          <a:xfrm>
            <a:off x="2048510" y="2128520"/>
            <a:ext cx="93408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LarkDB</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8" name="TextBox 14"/>
          <p:cNvSpPr>
            <a:spLocks noChangeArrowheads="1"/>
          </p:cNvSpPr>
          <p:nvPr/>
        </p:nvSpPr>
        <p:spPr bwMode="auto">
          <a:xfrm>
            <a:off x="1459230" y="3293110"/>
            <a:ext cx="129476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LarkNetwork</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19" name="TextBox 15"/>
          <p:cNvSpPr>
            <a:spLocks noChangeArrowheads="1"/>
          </p:cNvSpPr>
          <p:nvPr/>
        </p:nvSpPr>
        <p:spPr bwMode="auto">
          <a:xfrm>
            <a:off x="2887345" y="3086100"/>
            <a:ext cx="948690"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sz="1350" b="1" dirty="0">
                <a:solidFill>
                  <a:srgbClr val="F8F8F8"/>
                </a:solidFill>
                <a:latin typeface="Times New Roman" panose="02020603050405020304" charset="0"/>
                <a:ea typeface="印品黑体" panose="00000500000000000000" pitchFamily="2" charset="-122"/>
                <a:sym typeface="inpin heiti" panose="00000500000000000000" pitchFamily="2" charset="-122"/>
              </a:rPr>
              <a:t>LarkXml</a:t>
            </a:r>
            <a:endParaRPr lang="en-US"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0" name="TextBox 16"/>
          <p:cNvSpPr>
            <a:spLocks noChangeArrowheads="1"/>
          </p:cNvSpPr>
          <p:nvPr/>
        </p:nvSpPr>
        <p:spPr bwMode="auto">
          <a:xfrm>
            <a:off x="4693668" y="2467421"/>
            <a:ext cx="176022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LarkSDK-Network</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1" name="TextBox 17"/>
          <p:cNvSpPr>
            <a:spLocks noChangeArrowheads="1"/>
          </p:cNvSpPr>
          <p:nvPr/>
        </p:nvSpPr>
        <p:spPr bwMode="auto">
          <a:xfrm>
            <a:off x="4693668" y="2742312"/>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网络编程支持模块</a:t>
            </a:r>
          </a:p>
        </p:txBody>
      </p:sp>
      <p:sp>
        <p:nvSpPr>
          <p:cNvPr id="22" name="TextBox 18"/>
          <p:cNvSpPr>
            <a:spLocks noChangeArrowheads="1"/>
          </p:cNvSpPr>
          <p:nvPr/>
        </p:nvSpPr>
        <p:spPr bwMode="auto">
          <a:xfrm>
            <a:off x="4693668" y="3633626"/>
            <a:ext cx="140017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500" b="1" dirty="0">
                <a:latin typeface="Times New Roman" panose="02020603050405020304" charset="0"/>
                <a:ea typeface="印品黑体" panose="00000500000000000000" pitchFamily="2" charset="-122"/>
                <a:sym typeface="inpin heiti" panose="00000500000000000000" pitchFamily="2" charset="-122"/>
              </a:rPr>
              <a:t>LarkSDK-Xml</a:t>
            </a:r>
            <a:endParaRPr lang="en-US" altLang="zh-CN" sz="1575" dirty="0">
              <a:latin typeface="Times New Roman" panose="02020603050405020304" charset="0"/>
              <a:ea typeface="印品黑体" panose="00000500000000000000" pitchFamily="2" charset="-122"/>
              <a:sym typeface="inpin heiti" panose="00000500000000000000" pitchFamily="2" charset="-122"/>
            </a:endParaRPr>
          </a:p>
        </p:txBody>
      </p:sp>
      <p:sp>
        <p:nvSpPr>
          <p:cNvPr id="23" name="TextBox 19"/>
          <p:cNvSpPr>
            <a:spLocks noChangeArrowheads="1"/>
          </p:cNvSpPr>
          <p:nvPr/>
        </p:nvSpPr>
        <p:spPr bwMode="auto">
          <a:xfrm>
            <a:off x="4693668" y="3908517"/>
            <a:ext cx="3671166"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350" dirty="0">
                <a:latin typeface="印品黑体" panose="00000500000000000000" pitchFamily="2" charset="-122"/>
                <a:ea typeface="印品黑体" panose="00000500000000000000" pitchFamily="2" charset="-122"/>
                <a:sym typeface="inpin heiti" panose="00000500000000000000" pitchFamily="2" charset="-122"/>
              </a:rPr>
              <a:t>XML </a:t>
            </a:r>
            <a:r>
              <a:rPr lang="zh-CN" altLang="en-US" sz="1350" dirty="0">
                <a:latin typeface="印品黑体" panose="00000500000000000000" pitchFamily="2" charset="-122"/>
                <a:ea typeface="印品黑体" panose="00000500000000000000" pitchFamily="2" charset="-122"/>
                <a:sym typeface="inpin heiti" panose="00000500000000000000" pitchFamily="2" charset="-122"/>
              </a:rPr>
              <a:t>支持模块</a:t>
            </a:r>
          </a:p>
        </p:txBody>
      </p:sp>
      <p:sp>
        <p:nvSpPr>
          <p:cNvPr id="4" name="Rectangle 39"/>
          <p:cNvSpPr>
            <a:spLocks noChangeArrowheads="1"/>
          </p:cNvSpPr>
          <p:nvPr/>
        </p:nvSpPr>
        <p:spPr bwMode="auto">
          <a:xfrm>
            <a:off x="415925" y="759460"/>
            <a:ext cx="184658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000" dirty="0">
                <a:solidFill>
                  <a:schemeClr val="bg1">
                    <a:lumMod val="50000"/>
                  </a:schemeClr>
                </a:solidFill>
                <a:latin typeface="Times New Roman" panose="02020603050405020304" charset="0"/>
                <a:ea typeface="印品黑体" panose="00000500000000000000" pitchFamily="2" charset="-122"/>
                <a:sym typeface="inpin heiti" panose="00000500000000000000" pitchFamily="2" charset="-122"/>
              </a:rPr>
              <a:t>三个附加模块</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0">
        <p15:prstTrans prst="origami"/>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p:cBhvr>
                                        <p:cTn id="13" dur="1000"/>
                                        <p:tgtEl>
                                          <p:spTgt spid="8"/>
                                        </p:tgtEl>
                                      </p:cBhvr>
                                    </p:animEffect>
                                  </p:childTnLst>
                                </p:cTn>
                              </p:par>
                            </p:childTnLst>
                          </p:cTn>
                        </p:par>
                        <p:par>
                          <p:cTn id="14" fill="hold">
                            <p:stCondLst>
                              <p:cond delay="2000"/>
                            </p:stCondLst>
                            <p:childTnLst>
                              <p:par>
                                <p:cTn id="15" presetID="5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Scale>
                                      <p:cBhvr>
                                        <p:cTn id="1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8" dur="1000" decel="50000" fill="hold">
                                          <p:stCondLst>
                                            <p:cond delay="0"/>
                                          </p:stCondLst>
                                        </p:cTn>
                                        <p:tgtEl>
                                          <p:spTgt spid="13"/>
                                        </p:tgtEl>
                                        <p:attrNameLst>
                                          <p:attrName>ppt_x</p:attrName>
                                          <p:attrName>ppt_y</p:attrName>
                                        </p:attrNameLst>
                                      </p:cBhvr>
                                      <p:rCtr x="0" y="0"/>
                                    </p:animMotion>
                                    <p:animEffect>
                                      <p:cBhvr>
                                        <p:cTn id="19" dur="1000"/>
                                        <p:tgtEl>
                                          <p:spTgt spid="13"/>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Scale>
                                      <p:cBhvr>
                                        <p:cTn id="2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4"/>
                                        </p:tgtEl>
                                        <p:attrNameLst>
                                          <p:attrName>ppt_x</p:attrName>
                                          <p:attrName>ppt_y</p:attrName>
                                        </p:attrNameLst>
                                      </p:cBhvr>
                                      <p:rCtr x="0" y="0"/>
                                    </p:animMotion>
                                    <p:animEffect>
                                      <p:cBhvr>
                                        <p:cTn id="24" dur="1000"/>
                                        <p:tgtEl>
                                          <p:spTgt spid="14"/>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Scale>
                                      <p:cBhvr>
                                        <p:cTn id="2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17"/>
                                        </p:tgtEl>
                                        <p:attrNameLst>
                                          <p:attrName>ppt_x</p:attrName>
                                          <p:attrName>ppt_y</p:attrName>
                                        </p:attrNameLst>
                                      </p:cBhvr>
                                      <p:rCtr x="0" y="0"/>
                                    </p:animMotion>
                                    <p:animEffect>
                                      <p:cBhvr>
                                        <p:cTn id="29" dur="1000"/>
                                        <p:tgtEl>
                                          <p:spTgt spid="17"/>
                                        </p:tgtEl>
                                      </p:cBhvr>
                                    </p:animEffect>
                                  </p:childTnLst>
                                </p:cTn>
                              </p:par>
                            </p:childTnLst>
                          </p:cTn>
                        </p:par>
                        <p:par>
                          <p:cTn id="30" fill="hold">
                            <p:stCondLst>
                              <p:cond delay="3000"/>
                            </p:stCondLst>
                            <p:childTnLst>
                              <p:par>
                                <p:cTn id="31" presetID="52"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Scale>
                                      <p:cBhvr>
                                        <p:cTn id="3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4" dur="1000" decel="50000" fill="hold">
                                          <p:stCondLst>
                                            <p:cond delay="0"/>
                                          </p:stCondLst>
                                        </p:cTn>
                                        <p:tgtEl>
                                          <p:spTgt spid="9"/>
                                        </p:tgtEl>
                                        <p:attrNameLst>
                                          <p:attrName>ppt_x</p:attrName>
                                          <p:attrName>ppt_y</p:attrName>
                                        </p:attrNameLst>
                                      </p:cBhvr>
                                      <p:rCtr x="0" y="0"/>
                                    </p:animMotion>
                                    <p:animEffect>
                                      <p:cBhvr>
                                        <p:cTn id="35" dur="1000"/>
                                        <p:tgtEl>
                                          <p:spTgt spid="9"/>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Scale>
                                      <p:cBhvr>
                                        <p:cTn id="38"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9" dur="1000" decel="50000" fill="hold">
                                          <p:stCondLst>
                                            <p:cond delay="0"/>
                                          </p:stCondLst>
                                        </p:cTn>
                                        <p:tgtEl>
                                          <p:spTgt spid="10"/>
                                        </p:tgtEl>
                                        <p:attrNameLst>
                                          <p:attrName>ppt_x</p:attrName>
                                          <p:attrName>ppt_y</p:attrName>
                                        </p:attrNameLst>
                                      </p:cBhvr>
                                      <p:rCtr x="0" y="0"/>
                                    </p:animMotion>
                                    <p:animEffect>
                                      <p:cBhvr>
                                        <p:cTn id="40" dur="1000"/>
                                        <p:tgtEl>
                                          <p:spTgt spid="10"/>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Scale>
                                      <p:cBhvr>
                                        <p:cTn id="43"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18"/>
                                        </p:tgtEl>
                                        <p:attrNameLst>
                                          <p:attrName>ppt_x</p:attrName>
                                          <p:attrName>ppt_y</p:attrName>
                                        </p:attrNameLst>
                                      </p:cBhvr>
                                      <p:rCtr x="0" y="0"/>
                                    </p:animMotion>
                                    <p:animEffect>
                                      <p:cBhvr>
                                        <p:cTn id="45" dur="1000"/>
                                        <p:tgtEl>
                                          <p:spTgt spid="18"/>
                                        </p:tgtEl>
                                      </p:cBhvr>
                                    </p:animEffect>
                                  </p:childTnLst>
                                </p:cTn>
                              </p:par>
                            </p:childTnLst>
                          </p:cTn>
                        </p:par>
                        <p:par>
                          <p:cTn id="46" fill="hold">
                            <p:stCondLst>
                              <p:cond delay="4000"/>
                            </p:stCondLst>
                            <p:childTnLst>
                              <p:par>
                                <p:cTn id="47" presetID="52"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Scale>
                                      <p:cBhvr>
                                        <p:cTn id="49"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0" dur="1000" decel="50000" fill="hold">
                                          <p:stCondLst>
                                            <p:cond delay="0"/>
                                          </p:stCondLst>
                                        </p:cTn>
                                        <p:tgtEl>
                                          <p:spTgt spid="11"/>
                                        </p:tgtEl>
                                        <p:attrNameLst>
                                          <p:attrName>ppt_x</p:attrName>
                                          <p:attrName>ppt_y</p:attrName>
                                        </p:attrNameLst>
                                      </p:cBhvr>
                                      <p:rCtr x="0" y="0"/>
                                    </p:animMotion>
                                    <p:animEffect>
                                      <p:cBhvr>
                                        <p:cTn id="51" dur="1000"/>
                                        <p:tgtEl>
                                          <p:spTgt spid="11"/>
                                        </p:tgtEl>
                                      </p:cBhvr>
                                    </p:animEffect>
                                  </p:childTnLst>
                                </p:cTn>
                              </p:par>
                              <p:par>
                                <p:cTn id="52" presetID="52"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Scale>
                                      <p:cBhvr>
                                        <p:cTn id="54"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5" dur="1000" decel="50000" fill="hold">
                                          <p:stCondLst>
                                            <p:cond delay="0"/>
                                          </p:stCondLst>
                                        </p:cTn>
                                        <p:tgtEl>
                                          <p:spTgt spid="12"/>
                                        </p:tgtEl>
                                        <p:attrNameLst>
                                          <p:attrName>ppt_x</p:attrName>
                                          <p:attrName>ppt_y</p:attrName>
                                        </p:attrNameLst>
                                      </p:cBhvr>
                                      <p:rCtr x="0" y="0"/>
                                    </p:animMotion>
                                    <p:animEffect>
                                      <p:cBhvr>
                                        <p:cTn id="56" dur="1000"/>
                                        <p:tgtEl>
                                          <p:spTgt spid="12"/>
                                        </p:tgtEl>
                                      </p:cBhvr>
                                    </p:animEffect>
                                  </p:childTnLst>
                                </p:cTn>
                              </p:par>
                              <p:par>
                                <p:cTn id="57" presetID="52"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Scale>
                                      <p:cBhvr>
                                        <p:cTn id="59"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0" dur="1000" decel="50000" fill="hold">
                                          <p:stCondLst>
                                            <p:cond delay="0"/>
                                          </p:stCondLst>
                                        </p:cTn>
                                        <p:tgtEl>
                                          <p:spTgt spid="19"/>
                                        </p:tgtEl>
                                        <p:attrNameLst>
                                          <p:attrName>ppt_x</p:attrName>
                                          <p:attrName>ppt_y</p:attrName>
                                        </p:attrNameLst>
                                      </p:cBhvr>
                                      <p:rCtr x="0" y="0"/>
                                    </p:animMotion>
                                    <p:animEffect>
                                      <p:cBhvr>
                                        <p:cTn id="61" dur="1000"/>
                                        <p:tgtEl>
                                          <p:spTgt spid="19"/>
                                        </p:tgtEl>
                                      </p:cBhvr>
                                    </p:animEffect>
                                  </p:childTnLst>
                                </p:cTn>
                              </p:par>
                            </p:childTnLst>
                          </p:cTn>
                        </p:par>
                        <p:par>
                          <p:cTn id="62" fill="hold">
                            <p:stCondLst>
                              <p:cond delay="5000"/>
                            </p:stCondLst>
                            <p:childTnLst>
                              <p:par>
                                <p:cTn id="63" presetID="2" presetClass="entr" presetSubtype="6"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500" fill="hold"/>
                                        <p:tgtEl>
                                          <p:spTgt spid="15"/>
                                        </p:tgtEl>
                                        <p:attrNameLst>
                                          <p:attrName>ppt_x</p:attrName>
                                        </p:attrNameLst>
                                      </p:cBhvr>
                                      <p:tavLst>
                                        <p:tav tm="0">
                                          <p:val>
                                            <p:strVal val="1+#ppt_w/2"/>
                                          </p:val>
                                        </p:tav>
                                        <p:tav tm="100000">
                                          <p:val>
                                            <p:strVal val="#ppt_x"/>
                                          </p:val>
                                        </p:tav>
                                      </p:tavLst>
                                    </p:anim>
                                    <p:anim calcmode="lin" valueType="num">
                                      <p:cBhvr>
                                        <p:cTn id="66" dur="500" fill="hold"/>
                                        <p:tgtEl>
                                          <p:spTgt spid="15"/>
                                        </p:tgtEl>
                                        <p:attrNameLst>
                                          <p:attrName>ppt_y</p:attrName>
                                        </p:attrNameLst>
                                      </p:cBhvr>
                                      <p:tavLst>
                                        <p:tav tm="0">
                                          <p:val>
                                            <p:strVal val="1+#ppt_h/2"/>
                                          </p:val>
                                        </p:tav>
                                        <p:tav tm="100000">
                                          <p:val>
                                            <p:strVal val="#ppt_y"/>
                                          </p:val>
                                        </p:tav>
                                      </p:tavLst>
                                    </p:anim>
                                  </p:childTnLst>
                                </p:cTn>
                              </p:par>
                            </p:childTnLst>
                          </p:cTn>
                        </p:par>
                        <p:par>
                          <p:cTn id="67" fill="hold">
                            <p:stCondLst>
                              <p:cond delay="5500"/>
                            </p:stCondLst>
                            <p:childTnLst>
                              <p:par>
                                <p:cTn id="68" presetID="2" presetClass="entr" presetSubtype="6"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p:cTn id="70" dur="500" fill="hold"/>
                                        <p:tgtEl>
                                          <p:spTgt spid="20"/>
                                        </p:tgtEl>
                                        <p:attrNameLst>
                                          <p:attrName>ppt_x</p:attrName>
                                        </p:attrNameLst>
                                      </p:cBhvr>
                                      <p:tavLst>
                                        <p:tav tm="0">
                                          <p:val>
                                            <p:strVal val="1+#ppt_w/2"/>
                                          </p:val>
                                        </p:tav>
                                        <p:tav tm="100000">
                                          <p:val>
                                            <p:strVal val="#ppt_x"/>
                                          </p:val>
                                        </p:tav>
                                      </p:tavLst>
                                    </p:anim>
                                    <p:anim calcmode="lin" valueType="num">
                                      <p:cBhvr>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000"/>
                            </p:stCondLst>
                            <p:childTnLst>
                              <p:par>
                                <p:cTn id="73" presetID="2" presetClass="entr" presetSubtype="6"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ppt_x</p:attrName>
                                        </p:attrNameLst>
                                      </p:cBhvr>
                                      <p:tavLst>
                                        <p:tav tm="0">
                                          <p:val>
                                            <p:strVal val="1+#ppt_w/2"/>
                                          </p:val>
                                        </p:tav>
                                        <p:tav tm="100000">
                                          <p:val>
                                            <p:strVal val="#ppt_x"/>
                                          </p:val>
                                        </p:tav>
                                      </p:tavLst>
                                    </p:anim>
                                    <p:anim calcmode="lin" valueType="num">
                                      <p:cBhvr>
                                        <p:cTn id="76" dur="500" fill="hold"/>
                                        <p:tgtEl>
                                          <p:spTgt spid="22"/>
                                        </p:tgtEl>
                                        <p:attrNameLst>
                                          <p:attrName>ppt_y</p:attrName>
                                        </p:attrNameLst>
                                      </p:cBhvr>
                                      <p:tavLst>
                                        <p:tav tm="0">
                                          <p:val>
                                            <p:strVal val="1+#ppt_h/2"/>
                                          </p:val>
                                        </p:tav>
                                        <p:tav tm="100000">
                                          <p:val>
                                            <p:strVal val="#ppt_y"/>
                                          </p:val>
                                        </p:tav>
                                      </p:tavLst>
                                    </p:anim>
                                  </p:childTnLst>
                                </p:cTn>
                              </p:par>
                            </p:childTnLst>
                          </p:cTn>
                        </p:par>
                        <p:par>
                          <p:cTn id="77" fill="hold">
                            <p:stCondLst>
                              <p:cond delay="6500"/>
                            </p:stCondLst>
                            <p:childTnLst>
                              <p:par>
                                <p:cTn id="78" presetID="22" presetClass="entr" presetSubtype="1"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Effect>
                                      <p:cBhvr>
                                        <p:cTn id="80" dur="500"/>
                                        <p:tgtEl>
                                          <p:spTgt spid="16"/>
                                        </p:tgtEl>
                                      </p:cBhvr>
                                    </p:animEffect>
                                  </p:childTnLst>
                                </p:cTn>
                              </p:par>
                            </p:childTnLst>
                          </p:cTn>
                        </p:par>
                        <p:par>
                          <p:cTn id="81" fill="hold">
                            <p:stCondLst>
                              <p:cond delay="7000"/>
                            </p:stCondLst>
                            <p:childTnLst>
                              <p:par>
                                <p:cTn id="82" presetID="22" presetClass="entr" presetSubtype="1"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p:cBhvr>
                                        <p:cTn id="84" dur="500"/>
                                        <p:tgtEl>
                                          <p:spTgt spid="21"/>
                                        </p:tgtEl>
                                      </p:cBhvr>
                                    </p:animEffect>
                                  </p:childTnLst>
                                </p:cTn>
                              </p:par>
                            </p:childTnLst>
                          </p:cTn>
                        </p:par>
                        <p:par>
                          <p:cTn id="85" fill="hold">
                            <p:stCondLst>
                              <p:cond delay="7500"/>
                            </p:stCondLst>
                            <p:childTnLst>
                              <p:par>
                                <p:cTn id="86" presetID="22" presetClass="entr" presetSubtype="1"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fade">
                                      <p:cBhvr>
                                        <p:cTn id="93" dur="1000"/>
                                        <p:tgtEl>
                                          <p:spTgt spid="4"/>
                                        </p:tgtEl>
                                      </p:cBhvr>
                                    </p:animEffect>
                                    <p:anim calcmode="lin" valueType="num">
                                      <p:cBhvr>
                                        <p:cTn id="94" dur="1000" fill="hold"/>
                                        <p:tgtEl>
                                          <p:spTgt spid="4"/>
                                        </p:tgtEl>
                                        <p:attrNameLst>
                                          <p:attrName>ppt_x</p:attrName>
                                        </p:attrNameLst>
                                      </p:cBhvr>
                                      <p:tavLst>
                                        <p:tav tm="0">
                                          <p:val>
                                            <p:strVal val="#ppt_x"/>
                                          </p:val>
                                        </p:tav>
                                        <p:tav tm="100000">
                                          <p:val>
                                            <p:strVal val="#ppt_x"/>
                                          </p:val>
                                        </p:tav>
                                      </p:tavLst>
                                    </p:anim>
                                    <p:anim calcmode="lin" valueType="num">
                                      <p:cBhvr>
                                        <p:cTn id="9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autoUpdateAnimBg="0"/>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4" grpId="0" bldLvl="0" animBg="1" autoUpdateAnimBg="0"/>
      <p:bldP spid="15" grpId="0" bldLvl="0" autoUpdateAnimBg="0"/>
      <p:bldP spid="16" grpId="0" bldLvl="0" autoUpdateAnimBg="0"/>
      <p:bldP spid="17" grpId="0" bldLvl="0" autoUpdateAnimBg="0"/>
      <p:bldP spid="18" grpId="0" bldLvl="0" autoUpdateAnimBg="0"/>
      <p:bldP spid="19" grpId="0" bldLvl="0" autoUpdateAnimBg="0"/>
      <p:bldP spid="20" grpId="0" bldLvl="0" autoUpdateAnimBg="0"/>
      <p:bldP spid="21" grpId="0" bldLvl="0" autoUpdateAnimBg="0"/>
      <p:bldP spid="22" grpId="0" bldLvl="0" autoUpdateAnimBg="0"/>
      <p:bldP spid="23" grpId="0" bldLvl="0" autoUpdateAnimBg="0"/>
      <p:bldP spid="4" grpId="0"/>
    </p:bldLst>
  </p:timing>
</p:sld>
</file>

<file path=ppt/theme/theme1.xml><?xml version="1.0" encoding="utf-8"?>
<a:theme xmlns:a="http://schemas.openxmlformats.org/drawingml/2006/main" name="Office 主题">
  <a:themeElements>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0.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1.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12.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2.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3.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4.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5.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6.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7.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8.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ppt/theme/themeOverride9.xml><?xml version="1.0" encoding="utf-8"?>
<a:themeOverride xmlns:a="http://schemas.openxmlformats.org/drawingml/2006/main">
  <a:clrScheme name="Office 主题">
    <a:dk1>
      <a:srgbClr val="000000"/>
    </a:dk1>
    <a:lt1>
      <a:srgbClr val="FFFFFF"/>
    </a:lt1>
    <a:dk2>
      <a:srgbClr val="768395"/>
    </a:dk2>
    <a:lt2>
      <a:srgbClr val="F0F0F0"/>
    </a:lt2>
    <a:accent1>
      <a:srgbClr val="006E51"/>
    </a:accent1>
    <a:accent2>
      <a:srgbClr val="F18B32"/>
    </a:accent2>
    <a:accent3>
      <a:srgbClr val="1989D1"/>
    </a:accent3>
    <a:accent4>
      <a:srgbClr val="EEE058"/>
    </a:accent4>
    <a:accent5>
      <a:srgbClr val="7CC5E8"/>
    </a:accent5>
    <a:accent6>
      <a:srgbClr val="B6B6B6"/>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252</TotalTime>
  <Words>1216</Words>
  <Application>Microsoft Office PowerPoint</Application>
  <PresentationFormat>全屏显示(16:9)</PresentationFormat>
  <Paragraphs>207</Paragraphs>
  <Slides>23</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Source Han Sans Normal</vt:lpstr>
      <vt:lpstr>等线</vt:lpstr>
      <vt:lpstr>印品黑体</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TODO</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Zhixue Liu</cp:lastModifiedBy>
  <cp:revision>441</cp:revision>
  <dcterms:created xsi:type="dcterms:W3CDTF">2016-11-23T11:08:00Z</dcterms:created>
  <dcterms:modified xsi:type="dcterms:W3CDTF">2024-08-07T13:37:58Z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