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12.xml" ContentType="application/vnd.openxmlformats-officedocument.themeOverr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86" r:id="rId3"/>
    <p:sldId id="258" r:id="rId4"/>
    <p:sldId id="287" r:id="rId5"/>
    <p:sldId id="288" r:id="rId6"/>
    <p:sldId id="291" r:id="rId7"/>
    <p:sldId id="299" r:id="rId8"/>
    <p:sldId id="300" r:id="rId9"/>
    <p:sldId id="303" r:id="rId10"/>
    <p:sldId id="304" r:id="rId11"/>
    <p:sldId id="305" r:id="rId12"/>
    <p:sldId id="306" r:id="rId13"/>
    <p:sldId id="292" r:id="rId14"/>
    <p:sldId id="264" r:id="rId15"/>
    <p:sldId id="273" r:id="rId16"/>
    <p:sldId id="308" r:id="rId17"/>
    <p:sldId id="309" r:id="rId18"/>
    <p:sldId id="267" r:id="rId19"/>
    <p:sldId id="310" r:id="rId20"/>
    <p:sldId id="270" r:id="rId21"/>
    <p:sldId id="311" r:id="rId22"/>
    <p:sldId id="293" r:id="rId23"/>
    <p:sldId id="307" r:id="rId24"/>
    <p:sldId id="283" r:id="rId25"/>
    <p:sldId id="282" r:id="rId26"/>
    <p:sldId id="295" r:id="rId2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B4BF"/>
    <a:srgbClr val="88AD79"/>
    <a:srgbClr val="9AC1C0"/>
    <a:srgbClr val="FFC557"/>
    <a:srgbClr val="F67C3D"/>
    <a:srgbClr val="CF2419"/>
    <a:srgbClr val="F57365"/>
    <a:srgbClr val="F8D158"/>
    <a:srgbClr val="84CBC3"/>
    <a:srgbClr val="1D6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6" autoAdjust="0"/>
  </p:normalViewPr>
  <p:slideViewPr>
    <p:cSldViewPr snapToGrid="0">
      <p:cViewPr varScale="1">
        <p:scale>
          <a:sx n="118" d="100"/>
          <a:sy n="118" d="100"/>
        </p:scale>
        <p:origin x="470" y="8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DF037-0D9E-4E73-B4D5-11574412CC1F}" type="datetimeFigureOut">
              <a:rPr lang="zh-CN" altLang="en-US" smtClean="0"/>
              <a:t>2024/8/8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CD980-6119-4225-868C-CD5ED1E3EE1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10</a:t>
            </a:fld>
            <a:endParaRPr lang="zh-CN" altLang="en-US"/>
          </a:p>
        </p:txBody>
      </p:sp>
    </p:spTree>
    <p:extLst>
      <p:ext uri="{BB962C8B-B14F-4D97-AF65-F5344CB8AC3E}">
        <p14:creationId xmlns:p14="http://schemas.microsoft.com/office/powerpoint/2010/main" val="1874636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FCD980-6119-4225-868C-CD5ED1E3EE13}" type="slidenum">
              <a:rPr lang="zh-CN" altLang="en-US" smtClean="0"/>
              <a:t>11</a:t>
            </a:fld>
            <a:endParaRPr lang="zh-CN" altLang="en-US"/>
          </a:p>
        </p:txBody>
      </p:sp>
    </p:spTree>
    <p:extLst>
      <p:ext uri="{BB962C8B-B14F-4D97-AF65-F5344CB8AC3E}">
        <p14:creationId xmlns:p14="http://schemas.microsoft.com/office/powerpoint/2010/main" val="799385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12</a:t>
            </a:fld>
            <a:endParaRPr lang="zh-CN" altLang="en-US"/>
          </a:p>
        </p:txBody>
      </p:sp>
    </p:spTree>
    <p:extLst>
      <p:ext uri="{BB962C8B-B14F-4D97-AF65-F5344CB8AC3E}">
        <p14:creationId xmlns:p14="http://schemas.microsoft.com/office/powerpoint/2010/main" val="2391395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14</a:t>
            </a:fld>
            <a:endParaRPr lang="zh-CN" altLang="en-US"/>
          </a:p>
        </p:txBody>
      </p:sp>
    </p:spTree>
    <p:extLst>
      <p:ext uri="{BB962C8B-B14F-4D97-AF65-F5344CB8AC3E}">
        <p14:creationId xmlns:p14="http://schemas.microsoft.com/office/powerpoint/2010/main" val="1606443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15</a:t>
            </a:fld>
            <a:endParaRPr lang="zh-CN" altLang="en-US"/>
          </a:p>
        </p:txBody>
      </p:sp>
    </p:spTree>
    <p:extLst>
      <p:ext uri="{BB962C8B-B14F-4D97-AF65-F5344CB8AC3E}">
        <p14:creationId xmlns:p14="http://schemas.microsoft.com/office/powerpoint/2010/main" val="591274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16</a:t>
            </a:fld>
            <a:endParaRPr lang="zh-CN" altLang="en-US"/>
          </a:p>
        </p:txBody>
      </p:sp>
    </p:spTree>
    <p:extLst>
      <p:ext uri="{BB962C8B-B14F-4D97-AF65-F5344CB8AC3E}">
        <p14:creationId xmlns:p14="http://schemas.microsoft.com/office/powerpoint/2010/main" val="2192043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17</a:t>
            </a:fld>
            <a:endParaRPr lang="zh-CN" altLang="en-US"/>
          </a:p>
        </p:txBody>
      </p:sp>
    </p:spTree>
    <p:extLst>
      <p:ext uri="{BB962C8B-B14F-4D97-AF65-F5344CB8AC3E}">
        <p14:creationId xmlns:p14="http://schemas.microsoft.com/office/powerpoint/2010/main" val="194380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18</a:t>
            </a:fld>
            <a:endParaRPr lang="zh-CN" altLang="en-US"/>
          </a:p>
        </p:txBody>
      </p:sp>
    </p:spTree>
    <p:extLst>
      <p:ext uri="{BB962C8B-B14F-4D97-AF65-F5344CB8AC3E}">
        <p14:creationId xmlns:p14="http://schemas.microsoft.com/office/powerpoint/2010/main" val="609475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19</a:t>
            </a:fld>
            <a:endParaRPr lang="zh-CN" altLang="en-US"/>
          </a:p>
        </p:txBody>
      </p:sp>
    </p:spTree>
    <p:extLst>
      <p:ext uri="{BB962C8B-B14F-4D97-AF65-F5344CB8AC3E}">
        <p14:creationId xmlns:p14="http://schemas.microsoft.com/office/powerpoint/2010/main" val="2448152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20</a:t>
            </a:fld>
            <a:endParaRPr lang="zh-CN" altLang="en-US"/>
          </a:p>
        </p:txBody>
      </p:sp>
    </p:spTree>
    <p:extLst>
      <p:ext uri="{BB962C8B-B14F-4D97-AF65-F5344CB8AC3E}">
        <p14:creationId xmlns:p14="http://schemas.microsoft.com/office/powerpoint/2010/main" val="2768738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21</a:t>
            </a:fld>
            <a:endParaRPr lang="zh-CN" altLang="en-US"/>
          </a:p>
        </p:txBody>
      </p:sp>
    </p:spTree>
    <p:extLst>
      <p:ext uri="{BB962C8B-B14F-4D97-AF65-F5344CB8AC3E}">
        <p14:creationId xmlns:p14="http://schemas.microsoft.com/office/powerpoint/2010/main" val="970108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23</a:t>
            </a:fld>
            <a:endParaRPr lang="zh-CN" altLang="en-US"/>
          </a:p>
        </p:txBody>
      </p:sp>
    </p:spTree>
    <p:extLst>
      <p:ext uri="{BB962C8B-B14F-4D97-AF65-F5344CB8AC3E}">
        <p14:creationId xmlns:p14="http://schemas.microsoft.com/office/powerpoint/2010/main" val="3990498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24</a:t>
            </a:fld>
            <a:endParaRPr lang="zh-CN" altLang="en-US"/>
          </a:p>
        </p:txBody>
      </p:sp>
    </p:spTree>
    <p:extLst>
      <p:ext uri="{BB962C8B-B14F-4D97-AF65-F5344CB8AC3E}">
        <p14:creationId xmlns:p14="http://schemas.microsoft.com/office/powerpoint/2010/main" val="3739066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25</a:t>
            </a:fld>
            <a:endParaRPr lang="zh-CN" altLang="en-US"/>
          </a:p>
        </p:txBody>
      </p:sp>
    </p:spTree>
    <p:extLst>
      <p:ext uri="{BB962C8B-B14F-4D97-AF65-F5344CB8AC3E}">
        <p14:creationId xmlns:p14="http://schemas.microsoft.com/office/powerpoint/2010/main" val="2469957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2E5B36-A202-403E-8189-DD7D708F4EB9}" type="datetimeFigureOut">
              <a:rPr lang="zh-CN" altLang="en-US" smtClean="0"/>
              <a:t>2024/8/8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C2E5B36-A202-403E-8189-DD7D708F4EB9}" type="datetimeFigureOut">
              <a:rPr lang="zh-CN" altLang="en-US" smtClean="0"/>
              <a:t>2024/8/8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C2E5B36-A202-403E-8189-DD7D708F4EB9}" type="datetimeFigureOut">
              <a:rPr lang="zh-CN" altLang="en-US" smtClean="0"/>
              <a:t>2024/8/8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C2E5B36-A202-403E-8189-DD7D708F4EB9}" type="datetimeFigureOut">
              <a:rPr lang="zh-CN" altLang="en-US" smtClean="0"/>
              <a:t>2024/8/8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2E5B36-A202-403E-8189-DD7D708F4EB9}" type="datetimeFigureOut">
              <a:rPr lang="zh-CN" altLang="en-US" smtClean="0"/>
              <a:t>2024/8/8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C2E5B36-A202-403E-8189-DD7D708F4EB9}" type="datetimeFigureOut">
              <a:rPr lang="zh-CN" altLang="en-US" smtClean="0"/>
              <a:t>2024/8/8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C2E5B36-A202-403E-8189-DD7D708F4EB9}" type="datetimeFigureOut">
              <a:rPr lang="zh-CN" altLang="en-US" smtClean="0"/>
              <a:t>2024/8/8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C2E5B36-A202-403E-8189-DD7D708F4EB9}" type="datetimeFigureOut">
              <a:rPr lang="zh-CN" altLang="en-US" smtClean="0"/>
              <a:t>2024/8/8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E5B36-A202-403E-8189-DD7D708F4EB9}" type="datetimeFigureOut">
              <a:rPr lang="zh-CN" altLang="en-US" smtClean="0"/>
              <a:t>2024/8/8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C2E5B36-A202-403E-8189-DD7D708F4EB9}" type="datetimeFigureOut">
              <a:rPr lang="zh-CN" altLang="en-US" smtClean="0"/>
              <a:t>2024/8/8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C2E5B36-A202-403E-8189-DD7D708F4EB9}" type="datetimeFigureOut">
              <a:rPr lang="zh-CN" altLang="en-US" smtClean="0"/>
              <a:t>2024/8/8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印品黑体" panose="00000500000000000000" pitchFamily="2" charset="-122"/>
              </a:defRPr>
            </a:lvl1pPr>
          </a:lstStyle>
          <a:p>
            <a:fld id="{6C2E5B36-A202-403E-8189-DD7D708F4EB9}" type="datetimeFigureOut">
              <a:rPr lang="zh-CN" altLang="en-US" smtClean="0"/>
              <a:t>2024/8/8</a:t>
            </a:fld>
            <a:endParaRPr lang="zh-CN" alt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印品黑体" panose="00000500000000000000" pitchFamily="2" charset="-122"/>
              </a:defRPr>
            </a:lvl1pPr>
          </a:lstStyle>
          <a:p>
            <a:endParaRPr lang="zh-CN" alt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印品黑体" panose="00000500000000000000" pitchFamily="2" charset="-122"/>
              </a:defRPr>
            </a:lvl1pPr>
          </a:lstStyle>
          <a:p>
            <a:fld id="{9669684A-5D1C-4167-9C1B-E4710FDFD02D}"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印品黑体" panose="00000500000000000000" pitchFamily="2" charset="-122"/>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印品黑体" panose="00000500000000000000" pitchFamily="2" charset="-122"/>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印品黑体" panose="00000500000000000000" pitchFamily="2" charset="-122"/>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印品黑体" panose="00000500000000000000" pitchFamily="2" charset="-122"/>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印品黑体" panose="00000500000000000000" pitchFamily="2" charset="-122"/>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印品黑体" panose="00000500000000000000"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hemeOverride" Target="../theme/themeOverride1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 name="TextBox 21"/>
          <p:cNvSpPr txBox="1"/>
          <p:nvPr/>
        </p:nvSpPr>
        <p:spPr>
          <a:xfrm>
            <a:off x="1475656" y="2088545"/>
            <a:ext cx="6192688" cy="706755"/>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企业实习汇报答辩</a:t>
            </a:r>
          </a:p>
        </p:txBody>
      </p:sp>
      <p:grpSp>
        <p:nvGrpSpPr>
          <p:cNvPr id="7" name="组合 6"/>
          <p:cNvGrpSpPr/>
          <p:nvPr/>
        </p:nvGrpSpPr>
        <p:grpSpPr>
          <a:xfrm>
            <a:off x="3069081" y="3935776"/>
            <a:ext cx="174306" cy="174304"/>
            <a:chOff x="801291" y="3535885"/>
            <a:chExt cx="219347" cy="219347"/>
          </a:xfrm>
        </p:grpSpPr>
        <p:sp>
          <p:nvSpPr>
            <p:cNvPr id="8"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9" name="组合 8"/>
            <p:cNvGrpSpPr/>
            <p:nvPr/>
          </p:nvGrpSpPr>
          <p:grpSpPr>
            <a:xfrm>
              <a:off x="860980" y="3583766"/>
              <a:ext cx="100336" cy="114060"/>
              <a:chOff x="860980" y="3583766"/>
              <a:chExt cx="100336" cy="114060"/>
            </a:xfrm>
          </p:grpSpPr>
          <p:sp>
            <p:nvSpPr>
              <p:cNvPr id="10"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grpSp>
        <p:nvGrpSpPr>
          <p:cNvPr id="12" name="Group 14"/>
          <p:cNvGrpSpPr/>
          <p:nvPr/>
        </p:nvGrpSpPr>
        <p:grpSpPr bwMode="auto">
          <a:xfrm>
            <a:off x="4813893" y="3935776"/>
            <a:ext cx="174306" cy="174304"/>
            <a:chOff x="4248" y="3024"/>
            <a:chExt cx="600" cy="599"/>
          </a:xfrm>
        </p:grpSpPr>
        <p:sp>
          <p:nvSpPr>
            <p:cNvPr id="13"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14" name="Group 16"/>
            <p:cNvGrpSpPr/>
            <p:nvPr/>
          </p:nvGrpSpPr>
          <p:grpSpPr bwMode="auto">
            <a:xfrm>
              <a:off x="4441" y="3144"/>
              <a:ext cx="215" cy="345"/>
              <a:chOff x="4441" y="3144"/>
              <a:chExt cx="215" cy="345"/>
            </a:xfrm>
          </p:grpSpPr>
          <p:sp>
            <p:nvSpPr>
              <p:cNvPr id="1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sp>
        <p:nvSpPr>
          <p:cNvPr id="17" name="Text Box 19"/>
          <p:cNvSpPr txBox="1">
            <a:spLocks noChangeArrowheads="1"/>
          </p:cNvSpPr>
          <p:nvPr/>
        </p:nvSpPr>
        <p:spPr bwMode="auto">
          <a:xfrm>
            <a:off x="3256382" y="3884429"/>
            <a:ext cx="124968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rPr>
              <a:t>指导老师：王伟东</a:t>
            </a:r>
          </a:p>
        </p:txBody>
      </p:sp>
      <p:sp>
        <p:nvSpPr>
          <p:cNvPr id="18" name="Text Box 20"/>
          <p:cNvSpPr txBox="1">
            <a:spLocks noChangeArrowheads="1"/>
          </p:cNvSpPr>
          <p:nvPr/>
        </p:nvSpPr>
        <p:spPr bwMode="auto">
          <a:xfrm>
            <a:off x="5017069" y="3884429"/>
            <a:ext cx="11163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rPr>
              <a:t>答辩人：刘治学</a:t>
            </a:r>
          </a:p>
        </p:txBody>
      </p:sp>
      <p:grpSp>
        <p:nvGrpSpPr>
          <p:cNvPr id="19" name="组合 18"/>
          <p:cNvGrpSpPr/>
          <p:nvPr/>
        </p:nvGrpSpPr>
        <p:grpSpPr>
          <a:xfrm>
            <a:off x="0" y="2881833"/>
            <a:ext cx="9144000" cy="98006"/>
            <a:chOff x="2190216" y="0"/>
            <a:chExt cx="7128792" cy="108012"/>
          </a:xfrm>
        </p:grpSpPr>
        <p:sp>
          <p:nvSpPr>
            <p:cNvPr id="20" name="矩形 19"/>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1" name="矩形 20"/>
            <p:cNvSpPr/>
            <p:nvPr/>
          </p:nvSpPr>
          <p:spPr>
            <a:xfrm>
              <a:off x="3378348"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2" name="矩形 21"/>
            <p:cNvSpPr/>
            <p:nvPr/>
          </p:nvSpPr>
          <p:spPr>
            <a:xfrm>
              <a:off x="4566480"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3" name="矩形 22"/>
            <p:cNvSpPr/>
            <p:nvPr/>
          </p:nvSpPr>
          <p:spPr>
            <a:xfrm>
              <a:off x="5754612"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4" name="矩形 23"/>
            <p:cNvSpPr/>
            <p:nvPr/>
          </p:nvSpPr>
          <p:spPr>
            <a:xfrm>
              <a:off x="6942744" y="0"/>
              <a:ext cx="1188132" cy="108012"/>
            </a:xfrm>
            <a:prstGeom prst="rect">
              <a:avLst/>
            </a:prstGeom>
            <a:solidFill>
              <a:srgbClr val="CF2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5" name="矩形 24"/>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pic>
        <p:nvPicPr>
          <p:cNvPr id="26" name="图片 25">
            <a:extLst>
              <a:ext uri="{FF2B5EF4-FFF2-40B4-BE49-F238E27FC236}">
                <a16:creationId xmlns:a16="http://schemas.microsoft.com/office/drawing/2014/main" id="{9FAA2298-B864-4B64-85A1-72EFB5C68A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具体任务</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567779" y="1176418"/>
            <a:ext cx="7682603" cy="795915"/>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本院实验室经过一期和二期的工作，已完成</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en-US" altLang="zh-CN" sz="1200"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LarkSDK</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的初步开发，但是代码存在问题。</a:t>
            </a:r>
            <a:endPar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审核走查现有的老版本的代码，总结归纳相关问题，形成文档，并于会议讨论，形成解决方案。</a:t>
            </a:r>
            <a:endPar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Rectangle 39">
            <a:extLst>
              <a:ext uri="{FF2B5EF4-FFF2-40B4-BE49-F238E27FC236}">
                <a16:creationId xmlns:a16="http://schemas.microsoft.com/office/drawing/2014/main" id="{73E07A5D-F706-9B69-DC51-11297B1F2DD5}"/>
              </a:ext>
            </a:extLst>
          </p:cNvPr>
          <p:cNvSpPr>
            <a:spLocks noChangeArrowheads="1"/>
          </p:cNvSpPr>
          <p:nvPr/>
        </p:nvSpPr>
        <p:spPr bwMode="auto">
          <a:xfrm>
            <a:off x="415925" y="759460"/>
            <a:ext cx="109422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代码走查</a:t>
            </a:r>
          </a:p>
        </p:txBody>
      </p:sp>
      <p:graphicFrame>
        <p:nvGraphicFramePr>
          <p:cNvPr id="5" name="表格 4">
            <a:extLst>
              <a:ext uri="{FF2B5EF4-FFF2-40B4-BE49-F238E27FC236}">
                <a16:creationId xmlns:a16="http://schemas.microsoft.com/office/drawing/2014/main" id="{017C64E6-B496-4D0A-7E81-1F4714CBEAF8}"/>
              </a:ext>
            </a:extLst>
          </p:cNvPr>
          <p:cNvGraphicFramePr>
            <a:graphicFrameLocks noGrp="1"/>
          </p:cNvGraphicFramePr>
          <p:nvPr>
            <p:extLst>
              <p:ext uri="{D42A27DB-BD31-4B8C-83A1-F6EECF244321}">
                <p14:modId xmlns:p14="http://schemas.microsoft.com/office/powerpoint/2010/main" val="3065101024"/>
              </p:ext>
            </p:extLst>
          </p:nvPr>
        </p:nvGraphicFramePr>
        <p:xfrm>
          <a:off x="1524000" y="2271653"/>
          <a:ext cx="6096000" cy="235712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12323985"/>
                    </a:ext>
                  </a:extLst>
                </a:gridCol>
                <a:gridCol w="4953000">
                  <a:extLst>
                    <a:ext uri="{9D8B030D-6E8A-4147-A177-3AD203B41FA5}">
                      <a16:colId xmlns:a16="http://schemas.microsoft.com/office/drawing/2014/main" val="3384695827"/>
                    </a:ext>
                  </a:extLst>
                </a:gridCol>
              </a:tblGrid>
              <a:tr h="370840">
                <a:tc>
                  <a:txBody>
                    <a:bodyPr/>
                    <a:lstStyle/>
                    <a:p>
                      <a:pPr algn="ctr"/>
                      <a:r>
                        <a:rPr lang="zh-CN" altLang="en-US" b="1" dirty="0">
                          <a:latin typeface="Times New Roman" panose="02020603050405020304" pitchFamily="18" charset="0"/>
                          <a:cs typeface="Times New Roman" panose="02020603050405020304" pitchFamily="18" charset="0"/>
                        </a:rPr>
                        <a:t>迭代时间</a:t>
                      </a:r>
                    </a:p>
                  </a:txBody>
                  <a:tcPr/>
                </a:tc>
                <a:tc>
                  <a:txBody>
                    <a:bodyPr/>
                    <a:lstStyle/>
                    <a:p>
                      <a:pPr algn="ctr"/>
                      <a:r>
                        <a:rPr lang="zh-CN" altLang="en-US" b="1" dirty="0">
                          <a:latin typeface="Times New Roman" panose="02020603050405020304" pitchFamily="18" charset="0"/>
                          <a:cs typeface="Times New Roman" panose="02020603050405020304" pitchFamily="18" charset="0"/>
                        </a:rPr>
                        <a:t>走查代码</a:t>
                      </a:r>
                    </a:p>
                  </a:txBody>
                  <a:tcPr/>
                </a:tc>
                <a:extLst>
                  <a:ext uri="{0D108BD9-81ED-4DB2-BD59-A6C34878D82A}">
                    <a16:rowId xmlns:a16="http://schemas.microsoft.com/office/drawing/2014/main" val="2862184504"/>
                  </a:ext>
                </a:extLst>
              </a:tr>
              <a:tr h="370840">
                <a:tc>
                  <a:txBody>
                    <a:bodyPr/>
                    <a:lstStyle/>
                    <a:p>
                      <a:pPr algn="ctr"/>
                      <a:r>
                        <a:rPr lang="en-US" altLang="zh-CN" dirty="0">
                          <a:latin typeface="Times New Roman" panose="02020603050405020304" pitchFamily="18" charset="0"/>
                          <a:cs typeface="Times New Roman" panose="02020603050405020304" pitchFamily="18" charset="0"/>
                        </a:rPr>
                        <a:t>1.15 – 1.26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LStack</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LQueue</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LByteArray</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4307550"/>
                  </a:ext>
                </a:extLst>
              </a:tr>
              <a:tr h="370840">
                <a:tc>
                  <a:txBody>
                    <a:bodyPr/>
                    <a:lstStyle/>
                    <a:p>
                      <a:pPr algn="ctr"/>
                      <a:r>
                        <a:rPr lang="en-US" altLang="zh-CN" dirty="0">
                          <a:latin typeface="Times New Roman" panose="02020603050405020304" pitchFamily="18" charset="0"/>
                          <a:cs typeface="Times New Roman" panose="02020603050405020304" pitchFamily="18" charset="0"/>
                        </a:rPr>
                        <a:t>1.29 – 2.8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LObject</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LApplication</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LSignal</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3436216"/>
                  </a:ext>
                </a:extLst>
              </a:tr>
              <a:tr h="370840">
                <a:tc>
                  <a:txBody>
                    <a:bodyPr/>
                    <a:lstStyle/>
                    <a:p>
                      <a:pPr algn="ctr"/>
                      <a:r>
                        <a:rPr lang="en-US" altLang="zh-CN" dirty="0">
                          <a:latin typeface="Times New Roman" panose="02020603050405020304" pitchFamily="18" charset="0"/>
                          <a:cs typeface="Times New Roman" panose="02020603050405020304" pitchFamily="18" charset="0"/>
                        </a:rPr>
                        <a:t>2.19 – 3.1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线程管理、线程数据、互斥锁、读写锁部分</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4111016"/>
                  </a:ext>
                </a:extLst>
              </a:tr>
              <a:tr h="370840">
                <a:tc>
                  <a:txBody>
                    <a:bodyPr/>
                    <a:lstStyle/>
                    <a:p>
                      <a:pPr algn="ctr"/>
                      <a:r>
                        <a:rPr lang="en-US" altLang="zh-CN" dirty="0">
                          <a:latin typeface="Times New Roman" panose="02020603050405020304" pitchFamily="18" charset="0"/>
                          <a:cs typeface="Times New Roman" panose="02020603050405020304" pitchFamily="18" charset="0"/>
                        </a:rPr>
                        <a:t>3.4 – 3.15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LPen</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LBrush</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LLinearGradient</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LMenu</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LMenuItem</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LMenuItemSeparator</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7532455"/>
                  </a:ext>
                </a:extLst>
              </a:tr>
              <a:tr h="370840">
                <a:tc>
                  <a:txBody>
                    <a:bodyPr/>
                    <a:lstStyle/>
                    <a:p>
                      <a:pPr algn="ctr"/>
                      <a:r>
                        <a:rPr lang="en-US" altLang="zh-CN" dirty="0">
                          <a:latin typeface="Times New Roman" panose="02020603050405020304" pitchFamily="18" charset="0"/>
                          <a:cs typeface="Times New Roman" panose="02020603050405020304" pitchFamily="18" charset="0"/>
                        </a:rPr>
                        <a:t>4.7 – 4.19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LarkXML</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模块</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6822031"/>
                  </a:ext>
                </a:extLst>
              </a:tr>
            </a:tbl>
          </a:graphicData>
        </a:graphic>
      </p:graphicFrame>
      <p:pic>
        <p:nvPicPr>
          <p:cNvPr id="6" name="图片 5">
            <a:extLst>
              <a:ext uri="{FF2B5EF4-FFF2-40B4-BE49-F238E27FC236}">
                <a16:creationId xmlns:a16="http://schemas.microsoft.com/office/drawing/2014/main" id="{C0B53EBA-87A9-4319-B0CE-B824C7C286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731" y="12671"/>
            <a:ext cx="814931" cy="810937"/>
          </a:xfrm>
          <a:prstGeom prst="rect">
            <a:avLst/>
          </a:prstGeom>
        </p:spPr>
      </p:pic>
    </p:spTree>
    <p:extLst>
      <p:ext uri="{BB962C8B-B14F-4D97-AF65-F5344CB8AC3E}">
        <p14:creationId xmlns:p14="http://schemas.microsoft.com/office/powerpoint/2010/main" val="238973390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具体任务</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567779" y="1176418"/>
            <a:ext cx="7682603" cy="766997"/>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针对代码走查中出现的问题，根据解决方案实行修改，最终达到验收要求。</a:t>
            </a:r>
            <a:endPar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endParaRPr>
          </a:p>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目前 </a:t>
            </a:r>
            <a:r>
              <a:rPr lang="en-US" altLang="zh-CN" sz="1200"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larkutil</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模块基本处理完毕，功能稳定可用。</a:t>
            </a:r>
          </a:p>
        </p:txBody>
      </p:sp>
      <p:sp>
        <p:nvSpPr>
          <p:cNvPr id="3" name="Rectangle 39">
            <a:extLst>
              <a:ext uri="{FF2B5EF4-FFF2-40B4-BE49-F238E27FC236}">
                <a16:creationId xmlns:a16="http://schemas.microsoft.com/office/drawing/2014/main" id="{73E07A5D-F706-9B69-DC51-11297B1F2DD5}"/>
              </a:ext>
            </a:extLst>
          </p:cNvPr>
          <p:cNvSpPr>
            <a:spLocks noChangeArrowheads="1"/>
          </p:cNvSpPr>
          <p:nvPr/>
        </p:nvSpPr>
        <p:spPr bwMode="auto">
          <a:xfrm>
            <a:off x="415924" y="759460"/>
            <a:ext cx="16068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代码优化重构</a:t>
            </a:r>
          </a:p>
        </p:txBody>
      </p:sp>
      <p:pic>
        <p:nvPicPr>
          <p:cNvPr id="4" name="图片 3" descr="图片2">
            <a:extLst>
              <a:ext uri="{FF2B5EF4-FFF2-40B4-BE49-F238E27FC236}">
                <a16:creationId xmlns:a16="http://schemas.microsoft.com/office/drawing/2014/main" id="{C8CE5BAE-0AB1-FA85-C245-FEDEC164205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490" y="2052596"/>
            <a:ext cx="7233019" cy="2663453"/>
          </a:xfrm>
          <a:prstGeom prst="rect">
            <a:avLst/>
          </a:prstGeom>
          <a:noFill/>
          <a:ln>
            <a:noFill/>
          </a:ln>
        </p:spPr>
      </p:pic>
      <p:pic>
        <p:nvPicPr>
          <p:cNvPr id="6" name="图片 5">
            <a:extLst>
              <a:ext uri="{FF2B5EF4-FFF2-40B4-BE49-F238E27FC236}">
                <a16:creationId xmlns:a16="http://schemas.microsoft.com/office/drawing/2014/main" id="{A3B87AE2-E9C6-414A-A72E-28B30170E5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126446381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具体任务</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567779" y="1176418"/>
            <a:ext cx="7682603" cy="767446"/>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根据实际应用过程的产生的新需求，进行调研工作，总结文档，形成设计方案，并予以执行。</a:t>
            </a:r>
            <a:endPar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endParaRPr>
          </a:p>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我很幸运参与了一些课题的完整调研，并且从中学到了很多知识和技术，也为公司的产品贡献了自己的力量。</a:t>
            </a:r>
            <a:endPar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Rectangle 39">
            <a:extLst>
              <a:ext uri="{FF2B5EF4-FFF2-40B4-BE49-F238E27FC236}">
                <a16:creationId xmlns:a16="http://schemas.microsoft.com/office/drawing/2014/main" id="{73E07A5D-F706-9B69-DC51-11297B1F2DD5}"/>
              </a:ext>
            </a:extLst>
          </p:cNvPr>
          <p:cNvSpPr>
            <a:spLocks noChangeArrowheads="1"/>
          </p:cNvSpPr>
          <p:nvPr/>
        </p:nvSpPr>
        <p:spPr bwMode="auto">
          <a:xfrm>
            <a:off x="415925" y="759460"/>
            <a:ext cx="1094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课题调研</a:t>
            </a:r>
          </a:p>
        </p:txBody>
      </p:sp>
      <p:graphicFrame>
        <p:nvGraphicFramePr>
          <p:cNvPr id="5" name="表格 4">
            <a:extLst>
              <a:ext uri="{FF2B5EF4-FFF2-40B4-BE49-F238E27FC236}">
                <a16:creationId xmlns:a16="http://schemas.microsoft.com/office/drawing/2014/main" id="{017C64E6-B496-4D0A-7E81-1F4714CBEAF8}"/>
              </a:ext>
            </a:extLst>
          </p:cNvPr>
          <p:cNvGraphicFramePr>
            <a:graphicFrameLocks noGrp="1"/>
          </p:cNvGraphicFramePr>
          <p:nvPr>
            <p:extLst>
              <p:ext uri="{D42A27DB-BD31-4B8C-83A1-F6EECF244321}">
                <p14:modId xmlns:p14="http://schemas.microsoft.com/office/powerpoint/2010/main" val="534622729"/>
              </p:ext>
            </p:extLst>
          </p:nvPr>
        </p:nvGraphicFramePr>
        <p:xfrm>
          <a:off x="1524000" y="2137259"/>
          <a:ext cx="6096000" cy="259588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12323985"/>
                    </a:ext>
                  </a:extLst>
                </a:gridCol>
                <a:gridCol w="4953000">
                  <a:extLst>
                    <a:ext uri="{9D8B030D-6E8A-4147-A177-3AD203B41FA5}">
                      <a16:colId xmlns:a16="http://schemas.microsoft.com/office/drawing/2014/main" val="3384695827"/>
                    </a:ext>
                  </a:extLst>
                </a:gridCol>
              </a:tblGrid>
              <a:tr h="370840">
                <a:tc>
                  <a:txBody>
                    <a:bodyPr/>
                    <a:lstStyle/>
                    <a:p>
                      <a:pPr algn="ctr"/>
                      <a:r>
                        <a:rPr lang="zh-CN" altLang="en-US" b="1" dirty="0">
                          <a:latin typeface="Times New Roman" panose="02020603050405020304" pitchFamily="18" charset="0"/>
                          <a:cs typeface="Times New Roman" panose="02020603050405020304" pitchFamily="18" charset="0"/>
                        </a:rPr>
                        <a:t>迭代时间</a:t>
                      </a:r>
                    </a:p>
                  </a:txBody>
                  <a:tcPr/>
                </a:tc>
                <a:tc>
                  <a:txBody>
                    <a:bodyPr/>
                    <a:lstStyle/>
                    <a:p>
                      <a:pPr algn="ctr"/>
                      <a:r>
                        <a:rPr lang="zh-CN" altLang="en-US" b="1" dirty="0">
                          <a:latin typeface="Times New Roman" panose="02020603050405020304" pitchFamily="18" charset="0"/>
                          <a:cs typeface="Times New Roman" panose="02020603050405020304" pitchFamily="18" charset="0"/>
                        </a:rPr>
                        <a:t>调研课题</a:t>
                      </a:r>
                    </a:p>
                  </a:txBody>
                  <a:tcPr/>
                </a:tc>
                <a:extLst>
                  <a:ext uri="{0D108BD9-81ED-4DB2-BD59-A6C34878D82A}">
                    <a16:rowId xmlns:a16="http://schemas.microsoft.com/office/drawing/2014/main" val="2862184504"/>
                  </a:ext>
                </a:extLst>
              </a:tr>
              <a:tr h="370840">
                <a:tc>
                  <a:txBody>
                    <a:bodyPr/>
                    <a:lstStyle/>
                    <a:p>
                      <a:pPr algn="ctr"/>
                      <a:r>
                        <a:rPr lang="en-US" altLang="zh-CN" dirty="0">
                          <a:latin typeface="Times New Roman" panose="02020603050405020304" pitchFamily="18" charset="0"/>
                          <a:cs typeface="Times New Roman" panose="02020603050405020304" pitchFamily="18" charset="0"/>
                        </a:rPr>
                        <a:t>4.7 – 4.19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标准库</a:t>
                      </a:r>
                      <a:r>
                        <a:rPr lang="en-US" altLang="zh-CN" sz="1350" kern="1200" dirty="0">
                          <a:solidFill>
                            <a:schemeClr val="tx1"/>
                          </a:solidFill>
                          <a:effectLst/>
                          <a:latin typeface="Times New Roman" panose="02020603050405020304" pitchFamily="18" charset="0"/>
                          <a:ea typeface="+mn-ea"/>
                          <a:cs typeface="Times New Roman" panose="02020603050405020304" pitchFamily="18" charset="0"/>
                        </a:rPr>
                        <a:t>string</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的</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sso</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优化对</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LVector</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插入影响的探究</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4307550"/>
                  </a:ext>
                </a:extLst>
              </a:tr>
              <a:tr h="370840">
                <a:tc>
                  <a:txBody>
                    <a:bodyPr/>
                    <a:lstStyle/>
                    <a:p>
                      <a:pPr algn="ctr"/>
                      <a:r>
                        <a:rPr lang="en-US" altLang="zh-CN" dirty="0">
                          <a:latin typeface="Times New Roman" panose="02020603050405020304" pitchFamily="18" charset="0"/>
                          <a:cs typeface="Times New Roman" panose="02020603050405020304" pitchFamily="18" charset="0"/>
                        </a:rPr>
                        <a:t>4.22 – 4.30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LDir</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和</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LFileInfo</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的语义和设计</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3436216"/>
                  </a:ext>
                </a:extLst>
              </a:tr>
              <a:tr h="370840">
                <a:tc>
                  <a:txBody>
                    <a:bodyPr/>
                    <a:lstStyle/>
                    <a:p>
                      <a:pPr algn="ctr"/>
                      <a:r>
                        <a:rPr lang="en-US" altLang="zh-CN" dirty="0">
                          <a:latin typeface="Times New Roman" panose="02020603050405020304" pitchFamily="18" charset="0"/>
                          <a:cs typeface="Times New Roman" panose="02020603050405020304" pitchFamily="18" charset="0"/>
                        </a:rPr>
                        <a:t>5.13 – 5.24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a:solidFill>
                            <a:schemeClr val="tx1"/>
                          </a:solidFill>
                          <a:effectLst/>
                          <a:latin typeface="Times New Roman" panose="02020603050405020304" pitchFamily="18" charset="0"/>
                          <a:ea typeface="+mn-ea"/>
                          <a:cs typeface="Times New Roman" panose="02020603050405020304" pitchFamily="18" charset="0"/>
                        </a:rPr>
                        <a:t>Qt Graphics View Framework </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预研</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4111016"/>
                  </a:ext>
                </a:extLst>
              </a:tr>
              <a:tr h="370840">
                <a:tc>
                  <a:txBody>
                    <a:bodyPr/>
                    <a:lstStyle/>
                    <a:p>
                      <a:pPr algn="ctr"/>
                      <a:r>
                        <a:rPr lang="en-US" altLang="zh-CN" dirty="0">
                          <a:latin typeface="Times New Roman" panose="02020603050405020304" pitchFamily="18" charset="0"/>
                          <a:cs typeface="Times New Roman" panose="02020603050405020304" pitchFamily="18" charset="0"/>
                        </a:rPr>
                        <a:t>5.27 – 6.7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一些关于空间数据结构的简单研究与实现</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7532455"/>
                  </a:ext>
                </a:extLst>
              </a:tr>
              <a:tr h="370840">
                <a:tc>
                  <a:txBody>
                    <a:bodyPr/>
                    <a:lstStyle/>
                    <a:p>
                      <a:pPr algn="ctr"/>
                      <a:r>
                        <a:rPr lang="en-US" altLang="zh-CN" dirty="0">
                          <a:latin typeface="Times New Roman" panose="02020603050405020304" pitchFamily="18" charset="0"/>
                          <a:cs typeface="Times New Roman" panose="02020603050405020304" pitchFamily="18" charset="0"/>
                        </a:rPr>
                        <a:t>6.17 – 6.28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在</a:t>
                      </a:r>
                      <a:r>
                        <a:rPr lang="en-US" altLang="zh-CN" sz="1350" kern="1200" dirty="0">
                          <a:solidFill>
                            <a:schemeClr val="tx1"/>
                          </a:solidFill>
                          <a:effectLst/>
                          <a:latin typeface="Times New Roman" panose="02020603050405020304" pitchFamily="18" charset="0"/>
                          <a:ea typeface="+mn-ea"/>
                          <a:cs typeface="Times New Roman" panose="02020603050405020304" pitchFamily="18" charset="0"/>
                        </a:rPr>
                        <a:t>X11</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下使用</a:t>
                      </a:r>
                      <a:r>
                        <a:rPr lang="en-US" altLang="zh-CN" sz="1350" kern="1200" dirty="0">
                          <a:solidFill>
                            <a:schemeClr val="tx1"/>
                          </a:solidFill>
                          <a:effectLst/>
                          <a:latin typeface="Times New Roman" panose="02020603050405020304" pitchFamily="18" charset="0"/>
                          <a:ea typeface="+mn-ea"/>
                          <a:cs typeface="Times New Roman" panose="02020603050405020304" pitchFamily="18" charset="0"/>
                        </a:rPr>
                        <a:t>Cairo</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引擎绘制图形</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6822031"/>
                  </a:ext>
                </a:extLst>
              </a:tr>
              <a:tr h="370840">
                <a:tc>
                  <a:txBody>
                    <a:bodyPr/>
                    <a:lstStyle/>
                    <a:p>
                      <a:pPr algn="ctr"/>
                      <a:r>
                        <a:rPr lang="en-US" altLang="zh-CN" dirty="0">
                          <a:latin typeface="Times New Roman" panose="02020603050405020304" pitchFamily="18" charset="0"/>
                          <a:cs typeface="Times New Roman" panose="02020603050405020304" pitchFamily="18" charset="0"/>
                        </a:rPr>
                        <a:t>7.1 – 7.12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使用</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Woboq</a:t>
                      </a:r>
                      <a:r>
                        <a:rPr lang="en-US" altLang="zh-CN" sz="135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CodeBrowser</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搭建源代码网站</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2361732"/>
                  </a:ext>
                </a:extLst>
              </a:tr>
            </a:tbl>
          </a:graphicData>
        </a:graphic>
      </p:graphicFrame>
      <p:pic>
        <p:nvPicPr>
          <p:cNvPr id="6" name="图片 5">
            <a:extLst>
              <a:ext uri="{FF2B5EF4-FFF2-40B4-BE49-F238E27FC236}">
                <a16:creationId xmlns:a16="http://schemas.microsoft.com/office/drawing/2014/main" id="{18440BB6-6C7B-4A24-84C3-F6E961C746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336133210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3570" y="2676794"/>
            <a:ext cx="2888932" cy="526747"/>
          </a:xfrm>
          <a:prstGeom prst="rect">
            <a:avLst/>
          </a:prstGeom>
        </p:spPr>
        <p:txBody>
          <a:bodyPr wrap="none">
            <a:spAutoFit/>
          </a:bodyPr>
          <a:lstStyle/>
          <a:p>
            <a:pPr marL="171450" indent="-171450">
              <a:lnSpc>
                <a:spcPct val="150000"/>
              </a:lnSpc>
              <a:buFont typeface="Wingdings" panose="05000000000000000000" pitchFamily="2" charset="2"/>
              <a:buChar char="ü"/>
            </a:pPr>
            <a:r>
              <a:rPr lang="en-US" altLang="zh-CN" sz="1000" dirty="0" err="1">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LDir</a:t>
            </a:r>
            <a:r>
              <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 </a:t>
            </a:r>
            <a:r>
              <a:rPr lang="zh-CN"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和</a:t>
            </a:r>
            <a:r>
              <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 </a:t>
            </a:r>
            <a:r>
              <a:rPr lang="en-US" altLang="zh-CN" sz="1000" dirty="0" err="1">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LFileInfo</a:t>
            </a:r>
            <a:r>
              <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 </a:t>
            </a:r>
            <a:r>
              <a:rPr lang="zh-CN"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的语义和设计</a:t>
            </a:r>
            <a:endPar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endParaRPr>
          </a:p>
          <a:p>
            <a:pPr marL="171450" indent="-171450">
              <a:lnSpc>
                <a:spcPct val="150000"/>
              </a:lnSpc>
              <a:buFont typeface="Wingdings" panose="05000000000000000000" pitchFamily="2" charset="2"/>
              <a:buChar char="ü"/>
            </a:pPr>
            <a:r>
              <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2D BSP </a:t>
            </a:r>
            <a:r>
              <a:rPr lang="zh-CN" altLang="en-US"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树在 </a:t>
            </a:r>
            <a:r>
              <a:rPr lang="en-US" altLang="zh-CN" sz="1000" dirty="0" err="1">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QGraphicsScene</a:t>
            </a:r>
            <a:r>
              <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中的应用和思考</a:t>
            </a:r>
            <a:endPar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矩形 2"/>
          <p:cNvSpPr/>
          <p:nvPr/>
        </p:nvSpPr>
        <p:spPr>
          <a:xfrm>
            <a:off x="5364088" y="2070506"/>
            <a:ext cx="2520280"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印品黑体" panose="00000500000000000000" pitchFamily="2" charset="-122"/>
                <a:ea typeface="印品黑体" panose="00000500000000000000" pitchFamily="2" charset="-122"/>
                <a:sym typeface="inpin heiti" panose="00000500000000000000" pitchFamily="2" charset="-122"/>
              </a:rPr>
              <a:t>复杂工程问题</a:t>
            </a:r>
          </a:p>
        </p:txBody>
      </p:sp>
      <p:sp>
        <p:nvSpPr>
          <p:cNvPr id="4" name="矩形 3"/>
          <p:cNvSpPr/>
          <p:nvPr/>
        </p:nvSpPr>
        <p:spPr>
          <a:xfrm>
            <a:off x="4464050" y="1790523"/>
            <a:ext cx="900038" cy="769441"/>
          </a:xfrm>
          <a:prstGeom prst="rect">
            <a:avLst/>
          </a:prstGeom>
        </p:spPr>
        <p:txBody>
          <a:bodyPr wrap="square">
            <a:spAutoFit/>
          </a:bodyPr>
          <a:lstStyle/>
          <a:p>
            <a:pPr algn="ctr"/>
            <a:r>
              <a:rPr lang="en-US" altLang="zh-CN"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03</a:t>
            </a:r>
            <a:endParaRPr lang="zh-CN" altLang="en-US"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5" name="组合 4"/>
          <p:cNvGrpSpPr/>
          <p:nvPr/>
        </p:nvGrpSpPr>
        <p:grpSpPr>
          <a:xfrm>
            <a:off x="0" y="2466706"/>
            <a:ext cx="9144000" cy="105044"/>
            <a:chOff x="2190216" y="0"/>
            <a:chExt cx="7128792" cy="108012"/>
          </a:xfrm>
        </p:grpSpPr>
        <p:sp>
          <p:nvSpPr>
            <p:cNvPr id="6" name="矩形 5"/>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 name="矩形 6"/>
            <p:cNvSpPr/>
            <p:nvPr/>
          </p:nvSpPr>
          <p:spPr>
            <a:xfrm>
              <a:off x="3378348"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4566480"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矩形 8"/>
            <p:cNvSpPr/>
            <p:nvPr/>
          </p:nvSpPr>
          <p:spPr>
            <a:xfrm>
              <a:off x="5754612"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矩形 9"/>
            <p:cNvSpPr/>
            <p:nvPr/>
          </p:nvSpPr>
          <p:spPr>
            <a:xfrm>
              <a:off x="6942744"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矩形 10"/>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pic>
        <p:nvPicPr>
          <p:cNvPr id="12" name="图片 11">
            <a:extLst>
              <a:ext uri="{FF2B5EF4-FFF2-40B4-BE49-F238E27FC236}">
                <a16:creationId xmlns:a16="http://schemas.microsoft.com/office/drawing/2014/main" id="{30EACCCE-11EE-4D49-B04B-65F3A43A9C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anim calcmode="lin" valueType="num">
                                      <p:cBhvr>
                                        <p:cTn id="17" dur="500" fill="hold"/>
                                        <p:tgtEl>
                                          <p:spTgt spid="3"/>
                                        </p:tgtEl>
                                        <p:attrNameLst>
                                          <p:attrName>ppt_x</p:attrName>
                                        </p:attrNameLst>
                                      </p:cBhvr>
                                      <p:tavLst>
                                        <p:tav tm="0">
                                          <p:val>
                                            <p:fltVal val="0.5"/>
                                          </p:val>
                                        </p:tav>
                                        <p:tav tm="100000">
                                          <p:val>
                                            <p:strVal val="#ppt_x"/>
                                          </p:val>
                                        </p:tav>
                                      </p:tavLst>
                                    </p:anim>
                                    <p:anim calcmode="lin" valueType="num">
                                      <p:cBhvr>
                                        <p:cTn id="18" dur="500" fill="hold"/>
                                        <p:tgtEl>
                                          <p:spTgt spid="3"/>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anim calcmode="lin" valueType="num">
                                      <p:cBhvr>
                                        <p:cTn id="31" dur="500" fill="hold"/>
                                        <p:tgtEl>
                                          <p:spTgt spid="5"/>
                                        </p:tgtEl>
                                        <p:attrNameLst>
                                          <p:attrName>ppt_x</p:attrName>
                                        </p:attrNameLst>
                                      </p:cBhvr>
                                      <p:tavLst>
                                        <p:tav tm="0">
                                          <p:val>
                                            <p:fltVal val="0.5"/>
                                          </p:val>
                                        </p:tav>
                                        <p:tav tm="100000">
                                          <p:val>
                                            <p:strVal val="#ppt_x"/>
                                          </p:val>
                                        </p:tav>
                                      </p:tavLst>
                                    </p:anim>
                                    <p:anim calcmode="lin" valueType="num">
                                      <p:cBhvr>
                                        <p:cTn id="32"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5399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LDir</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和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LFileInfo</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的语义和设计</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8" name="圆角矩形 7"/>
          <p:cNvSpPr>
            <a:spLocks noChangeArrowheads="1"/>
          </p:cNvSpPr>
          <p:nvPr/>
        </p:nvSpPr>
        <p:spPr bwMode="auto">
          <a:xfrm>
            <a:off x="1611719" y="1692478"/>
            <a:ext cx="2065849" cy="485522"/>
          </a:xfrm>
          <a:prstGeom prst="roundRect">
            <a:avLst>
              <a:gd name="adj" fmla="val 50000"/>
            </a:avLst>
          </a:prstGeom>
          <a:solidFill>
            <a:srgbClr val="1D69A3"/>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文本框 12"/>
          <p:cNvSpPr>
            <a:spLocks noChangeArrowheads="1"/>
          </p:cNvSpPr>
          <p:nvPr/>
        </p:nvSpPr>
        <p:spPr bwMode="auto">
          <a:xfrm>
            <a:off x="2001397" y="1767949"/>
            <a:ext cx="1301959"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74" b="1" dirty="0">
                <a:solidFill>
                  <a:srgbClr val="FFFFFF"/>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Qt </a:t>
            </a:r>
            <a:r>
              <a:rPr lang="zh-CN" altLang="en-US" sz="1574" b="1" dirty="0">
                <a:solidFill>
                  <a:srgbClr val="FFFFFF"/>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语义混乱</a:t>
            </a:r>
            <a:endParaRPr lang="en-US" sz="1574" b="1" dirty="0">
              <a:solidFill>
                <a:srgbClr val="FFFFFF"/>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0" name="Freeform 12"/>
          <p:cNvSpPr>
            <a:spLocks noEditPoints="1" noChangeArrowheads="1"/>
          </p:cNvSpPr>
          <p:nvPr/>
        </p:nvSpPr>
        <p:spPr bwMode="auto">
          <a:xfrm>
            <a:off x="988156" y="1692478"/>
            <a:ext cx="418882" cy="421262"/>
          </a:xfrm>
          <a:custGeom>
            <a:avLst/>
            <a:gdLst>
              <a:gd name="T0" fmla="*/ 2147483647 w 85"/>
              <a:gd name="T1" fmla="*/ 2147483647 h 85"/>
              <a:gd name="T2" fmla="*/ 2147483647 w 85"/>
              <a:gd name="T3" fmla="*/ 2147483647 h 85"/>
              <a:gd name="T4" fmla="*/ 2147483647 w 85"/>
              <a:gd name="T5" fmla="*/ 2147483647 h 85"/>
              <a:gd name="T6" fmla="*/ 2147483647 w 85"/>
              <a:gd name="T7" fmla="*/ 2147483647 h 85"/>
              <a:gd name="T8" fmla="*/ 2147483647 w 85"/>
              <a:gd name="T9" fmla="*/ 2147483647 h 85"/>
              <a:gd name="T10" fmla="*/ 2147483647 w 85"/>
              <a:gd name="T11" fmla="*/ 2147483647 h 85"/>
              <a:gd name="T12" fmla="*/ 2147483647 w 85"/>
              <a:gd name="T13" fmla="*/ 2147483647 h 85"/>
              <a:gd name="T14" fmla="*/ 2147483647 w 85"/>
              <a:gd name="T15" fmla="*/ 2147483647 h 85"/>
              <a:gd name="T16" fmla="*/ 2147483647 w 85"/>
              <a:gd name="T17" fmla="*/ 2147483647 h 85"/>
              <a:gd name="T18" fmla="*/ 2147483647 w 85"/>
              <a:gd name="T19" fmla="*/ 2147483647 h 85"/>
              <a:gd name="T20" fmla="*/ 2147483647 w 85"/>
              <a:gd name="T21" fmla="*/ 2147483647 h 85"/>
              <a:gd name="T22" fmla="*/ 2147483647 w 85"/>
              <a:gd name="T23" fmla="*/ 2147483647 h 85"/>
              <a:gd name="T24" fmla="*/ 2147483647 w 85"/>
              <a:gd name="T25" fmla="*/ 2147483647 h 85"/>
              <a:gd name="T26" fmla="*/ 2147483647 w 85"/>
              <a:gd name="T27" fmla="*/ 2147483647 h 85"/>
              <a:gd name="T28" fmla="*/ 2147483647 w 85"/>
              <a:gd name="T29" fmla="*/ 2147483647 h 85"/>
              <a:gd name="T30" fmla="*/ 2147483647 w 85"/>
              <a:gd name="T31" fmla="*/ 2147483647 h 85"/>
              <a:gd name="T32" fmla="*/ 2147483647 w 85"/>
              <a:gd name="T33" fmla="*/ 2147483647 h 85"/>
              <a:gd name="T34" fmla="*/ 2147483647 w 85"/>
              <a:gd name="T35" fmla="*/ 2147483647 h 85"/>
              <a:gd name="T36" fmla="*/ 2147483647 w 85"/>
              <a:gd name="T37" fmla="*/ 2147483647 h 85"/>
              <a:gd name="T38" fmla="*/ 2147483647 w 85"/>
              <a:gd name="T39" fmla="*/ 2147483647 h 85"/>
              <a:gd name="T40" fmla="*/ 2147483647 w 85"/>
              <a:gd name="T41" fmla="*/ 2147483647 h 85"/>
              <a:gd name="T42" fmla="*/ 2147483647 w 85"/>
              <a:gd name="T43" fmla="*/ 2147483647 h 85"/>
              <a:gd name="T44" fmla="*/ 2147483647 w 85"/>
              <a:gd name="T45" fmla="*/ 2147483647 h 85"/>
              <a:gd name="T46" fmla="*/ 2147483647 w 85"/>
              <a:gd name="T47" fmla="*/ 0 h 85"/>
              <a:gd name="T48" fmla="*/ 2147483647 w 85"/>
              <a:gd name="T49" fmla="*/ 0 h 85"/>
              <a:gd name="T50" fmla="*/ 2147483647 w 85"/>
              <a:gd name="T51" fmla="*/ 2147483647 h 85"/>
              <a:gd name="T52" fmla="*/ 2147483647 w 85"/>
              <a:gd name="T53" fmla="*/ 2147483647 h 85"/>
              <a:gd name="T54" fmla="*/ 2147483647 w 85"/>
              <a:gd name="T55" fmla="*/ 2147483647 h 85"/>
              <a:gd name="T56" fmla="*/ 2147483647 w 85"/>
              <a:gd name="T57" fmla="*/ 2147483647 h 85"/>
              <a:gd name="T58" fmla="*/ 2147483647 w 85"/>
              <a:gd name="T59" fmla="*/ 2147483647 h 85"/>
              <a:gd name="T60" fmla="*/ 2147483647 w 85"/>
              <a:gd name="T61" fmla="*/ 2147483647 h 85"/>
              <a:gd name="T62" fmla="*/ 2147483647 w 85"/>
              <a:gd name="T63" fmla="*/ 2147483647 h 85"/>
              <a:gd name="T64" fmla="*/ 2147483647 w 85"/>
              <a:gd name="T65" fmla="*/ 2147483647 h 85"/>
              <a:gd name="T66" fmla="*/ 2147483647 w 85"/>
              <a:gd name="T67" fmla="*/ 0 h 85"/>
              <a:gd name="T68" fmla="*/ 0 w 85"/>
              <a:gd name="T69" fmla="*/ 2147483647 h 85"/>
              <a:gd name="T70" fmla="*/ 0 w 85"/>
              <a:gd name="T71" fmla="*/ 2147483647 h 85"/>
              <a:gd name="T72" fmla="*/ 2147483647 w 85"/>
              <a:gd name="T73" fmla="*/ 2147483647 h 85"/>
              <a:gd name="T74" fmla="*/ 2147483647 w 85"/>
              <a:gd name="T75" fmla="*/ 2147483647 h 85"/>
              <a:gd name="T76" fmla="*/ 0 w 85"/>
              <a:gd name="T77" fmla="*/ 2147483647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
              <a:gd name="T118" fmla="*/ 0 h 85"/>
              <a:gd name="T119" fmla="*/ 85 w 85"/>
              <a:gd name="T120" fmla="*/ 85 h 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1D69A3"/>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圆角矩形 13"/>
          <p:cNvSpPr>
            <a:spLocks noChangeArrowheads="1"/>
          </p:cNvSpPr>
          <p:nvPr/>
        </p:nvSpPr>
        <p:spPr bwMode="auto">
          <a:xfrm>
            <a:off x="1611719" y="2542142"/>
            <a:ext cx="2065849" cy="483142"/>
          </a:xfrm>
          <a:prstGeom prst="roundRect">
            <a:avLst>
              <a:gd name="adj" fmla="val 50000"/>
            </a:avLst>
          </a:prstGeom>
          <a:solidFill>
            <a:srgbClr val="84CBC3"/>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Freeform 5"/>
          <p:cNvSpPr>
            <a:spLocks noEditPoints="1" noChangeArrowheads="1"/>
          </p:cNvSpPr>
          <p:nvPr/>
        </p:nvSpPr>
        <p:spPr bwMode="auto">
          <a:xfrm>
            <a:off x="975066" y="2535002"/>
            <a:ext cx="443872" cy="446252"/>
          </a:xfrm>
          <a:custGeom>
            <a:avLst/>
            <a:gdLst>
              <a:gd name="T0" fmla="*/ 2147483647 w 104"/>
              <a:gd name="T1" fmla="*/ 2147483647 h 104"/>
              <a:gd name="T2" fmla="*/ 2147483647 w 104"/>
              <a:gd name="T3" fmla="*/ 2147483647 h 104"/>
              <a:gd name="T4" fmla="*/ 2147483647 w 104"/>
              <a:gd name="T5" fmla="*/ 2147483647 h 104"/>
              <a:gd name="T6" fmla="*/ 2147483647 w 104"/>
              <a:gd name="T7" fmla="*/ 0 h 104"/>
              <a:gd name="T8" fmla="*/ 0 w 104"/>
              <a:gd name="T9" fmla="*/ 2147483647 h 104"/>
              <a:gd name="T10" fmla="*/ 2147483647 w 104"/>
              <a:gd name="T11" fmla="*/ 2147483647 h 104"/>
              <a:gd name="T12" fmla="*/ 2147483647 w 104"/>
              <a:gd name="T13" fmla="*/ 2147483647 h 104"/>
              <a:gd name="T14" fmla="*/ 2147483647 w 104"/>
              <a:gd name="T15" fmla="*/ 0 h 104"/>
              <a:gd name="T16" fmla="*/ 2147483647 w 104"/>
              <a:gd name="T17" fmla="*/ 2147483647 h 104"/>
              <a:gd name="T18" fmla="*/ 2147483647 w 104"/>
              <a:gd name="T19" fmla="*/ 2147483647 h 104"/>
              <a:gd name="T20" fmla="*/ 2147483647 w 104"/>
              <a:gd name="T21" fmla="*/ 2147483647 h 104"/>
              <a:gd name="T22" fmla="*/ 2147483647 w 104"/>
              <a:gd name="T23" fmla="*/ 2147483647 h 104"/>
              <a:gd name="T24" fmla="*/ 2147483647 w 104"/>
              <a:gd name="T25" fmla="*/ 2147483647 h 104"/>
              <a:gd name="T26" fmla="*/ 2147483647 w 104"/>
              <a:gd name="T27" fmla="*/ 2147483647 h 104"/>
              <a:gd name="T28" fmla="*/ 2147483647 w 104"/>
              <a:gd name="T29" fmla="*/ 2147483647 h 104"/>
              <a:gd name="T30" fmla="*/ 2147483647 w 104"/>
              <a:gd name="T31" fmla="*/ 2147483647 h 104"/>
              <a:gd name="T32" fmla="*/ 2147483647 w 104"/>
              <a:gd name="T33" fmla="*/ 2147483647 h 104"/>
              <a:gd name="T34" fmla="*/ 2147483647 w 104"/>
              <a:gd name="T35" fmla="*/ 2147483647 h 104"/>
              <a:gd name="T36" fmla="*/ 2147483647 w 104"/>
              <a:gd name="T37" fmla="*/ 2147483647 h 104"/>
              <a:gd name="T38" fmla="*/ 2147483647 w 104"/>
              <a:gd name="T39" fmla="*/ 2147483647 h 104"/>
              <a:gd name="T40" fmla="*/ 2147483647 w 104"/>
              <a:gd name="T41" fmla="*/ 2147483647 h 104"/>
              <a:gd name="T42" fmla="*/ 2147483647 w 104"/>
              <a:gd name="T43" fmla="*/ 2147483647 h 104"/>
              <a:gd name="T44" fmla="*/ 2147483647 w 104"/>
              <a:gd name="T45" fmla="*/ 2147483647 h 104"/>
              <a:gd name="T46" fmla="*/ 2147483647 w 104"/>
              <a:gd name="T47" fmla="*/ 2147483647 h 104"/>
              <a:gd name="T48" fmla="*/ 2147483647 w 104"/>
              <a:gd name="T49" fmla="*/ 2147483647 h 104"/>
              <a:gd name="T50" fmla="*/ 2147483647 w 104"/>
              <a:gd name="T51" fmla="*/ 2147483647 h 104"/>
              <a:gd name="T52" fmla="*/ 2147483647 w 104"/>
              <a:gd name="T53" fmla="*/ 2147483647 h 104"/>
              <a:gd name="T54" fmla="*/ 2147483647 w 104"/>
              <a:gd name="T55" fmla="*/ 2147483647 h 104"/>
              <a:gd name="T56" fmla="*/ 2147483647 w 104"/>
              <a:gd name="T57" fmla="*/ 2147483647 h 104"/>
              <a:gd name="T58" fmla="*/ 2147483647 w 104"/>
              <a:gd name="T59" fmla="*/ 2147483647 h 104"/>
              <a:gd name="T60" fmla="*/ 2147483647 w 104"/>
              <a:gd name="T61" fmla="*/ 2147483647 h 104"/>
              <a:gd name="T62" fmla="*/ 2147483647 w 104"/>
              <a:gd name="T63" fmla="*/ 2147483647 h 104"/>
              <a:gd name="T64" fmla="*/ 2147483647 w 104"/>
              <a:gd name="T65" fmla="*/ 2147483647 h 104"/>
              <a:gd name="T66" fmla="*/ 2147483647 w 104"/>
              <a:gd name="T67" fmla="*/ 2147483647 h 104"/>
              <a:gd name="T68" fmla="*/ 2147483647 w 104"/>
              <a:gd name="T69" fmla="*/ 2147483647 h 104"/>
              <a:gd name="T70" fmla="*/ 2147483647 w 104"/>
              <a:gd name="T71" fmla="*/ 2147483647 h 104"/>
              <a:gd name="T72" fmla="*/ 2147483647 w 104"/>
              <a:gd name="T73" fmla="*/ 2147483647 h 104"/>
              <a:gd name="T74" fmla="*/ 2147483647 w 104"/>
              <a:gd name="T75" fmla="*/ 2147483647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4"/>
              <a:gd name="T115" fmla="*/ 0 h 104"/>
              <a:gd name="T116" fmla="*/ 104 w 104"/>
              <a:gd name="T117" fmla="*/ 104 h 1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84CBC3"/>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圆角矩形 18"/>
          <p:cNvSpPr>
            <a:spLocks noChangeArrowheads="1"/>
          </p:cNvSpPr>
          <p:nvPr/>
        </p:nvSpPr>
        <p:spPr bwMode="auto">
          <a:xfrm>
            <a:off x="1612909" y="3372884"/>
            <a:ext cx="2064659" cy="483142"/>
          </a:xfrm>
          <a:prstGeom prst="roundRect">
            <a:avLst>
              <a:gd name="adj" fmla="val 50000"/>
            </a:avLst>
          </a:prstGeom>
          <a:solidFill>
            <a:srgbClr val="F8D158"/>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Freeform 22"/>
          <p:cNvSpPr>
            <a:spLocks noEditPoints="1" noChangeArrowheads="1"/>
          </p:cNvSpPr>
          <p:nvPr/>
        </p:nvSpPr>
        <p:spPr bwMode="auto">
          <a:xfrm>
            <a:off x="966736" y="3425126"/>
            <a:ext cx="483142" cy="390322"/>
          </a:xfrm>
          <a:custGeom>
            <a:avLst/>
            <a:gdLst>
              <a:gd name="T0" fmla="*/ 2147483647 w 109"/>
              <a:gd name="T1" fmla="*/ 2147483647 h 88"/>
              <a:gd name="T2" fmla="*/ 2147483647 w 109"/>
              <a:gd name="T3" fmla="*/ 2147483647 h 88"/>
              <a:gd name="T4" fmla="*/ 2147483647 w 109"/>
              <a:gd name="T5" fmla="*/ 2147483647 h 88"/>
              <a:gd name="T6" fmla="*/ 2147483647 w 109"/>
              <a:gd name="T7" fmla="*/ 0 h 88"/>
              <a:gd name="T8" fmla="*/ 2147483647 w 109"/>
              <a:gd name="T9" fmla="*/ 2147483647 h 88"/>
              <a:gd name="T10" fmla="*/ 2147483647 w 109"/>
              <a:gd name="T11" fmla="*/ 2147483647 h 88"/>
              <a:gd name="T12" fmla="*/ 2147483647 w 109"/>
              <a:gd name="T13" fmla="*/ 2147483647 h 88"/>
              <a:gd name="T14" fmla="*/ 2147483647 w 109"/>
              <a:gd name="T15" fmla="*/ 2147483647 h 88"/>
              <a:gd name="T16" fmla="*/ 2147483647 w 109"/>
              <a:gd name="T17" fmla="*/ 2147483647 h 88"/>
              <a:gd name="T18" fmla="*/ 0 w 109"/>
              <a:gd name="T19" fmla="*/ 2147483647 h 88"/>
              <a:gd name="T20" fmla="*/ 2147483647 w 109"/>
              <a:gd name="T21" fmla="*/ 2147483647 h 88"/>
              <a:gd name="T22" fmla="*/ 2147483647 w 109"/>
              <a:gd name="T23" fmla="*/ 2147483647 h 88"/>
              <a:gd name="T24" fmla="*/ 2147483647 w 109"/>
              <a:gd name="T25" fmla="*/ 2147483647 h 88"/>
              <a:gd name="T26" fmla="*/ 2147483647 w 109"/>
              <a:gd name="T27" fmla="*/ 2147483647 h 88"/>
              <a:gd name="T28" fmla="*/ 2147483647 w 109"/>
              <a:gd name="T29" fmla="*/ 2147483647 h 88"/>
              <a:gd name="T30" fmla="*/ 2147483647 w 109"/>
              <a:gd name="T31" fmla="*/ 2147483647 h 88"/>
              <a:gd name="T32" fmla="*/ 2147483647 w 109"/>
              <a:gd name="T33" fmla="*/ 2147483647 h 88"/>
              <a:gd name="T34" fmla="*/ 2147483647 w 109"/>
              <a:gd name="T35" fmla="*/ 2147483647 h 88"/>
              <a:gd name="T36" fmla="*/ 2147483647 w 109"/>
              <a:gd name="T37" fmla="*/ 2147483647 h 88"/>
              <a:gd name="T38" fmla="*/ 2147483647 w 109"/>
              <a:gd name="T39" fmla="*/ 2147483647 h 88"/>
              <a:gd name="T40" fmla="*/ 2147483647 w 109"/>
              <a:gd name="T41" fmla="*/ 2147483647 h 88"/>
              <a:gd name="T42" fmla="*/ 2147483647 w 109"/>
              <a:gd name="T43" fmla="*/ 2147483647 h 88"/>
              <a:gd name="T44" fmla="*/ 2147483647 w 109"/>
              <a:gd name="T45" fmla="*/ 2147483647 h 88"/>
              <a:gd name="T46" fmla="*/ 2147483647 w 109"/>
              <a:gd name="T47" fmla="*/ 2147483647 h 88"/>
              <a:gd name="T48" fmla="*/ 2147483647 w 109"/>
              <a:gd name="T49" fmla="*/ 2147483647 h 88"/>
              <a:gd name="T50" fmla="*/ 2147483647 w 109"/>
              <a:gd name="T51" fmla="*/ 2147483647 h 88"/>
              <a:gd name="T52" fmla="*/ 2147483647 w 109"/>
              <a:gd name="T53" fmla="*/ 2147483647 h 88"/>
              <a:gd name="T54" fmla="*/ 2147483647 w 109"/>
              <a:gd name="T55" fmla="*/ 2147483647 h 88"/>
              <a:gd name="T56" fmla="*/ 2147483647 w 109"/>
              <a:gd name="T57" fmla="*/ 2147483647 h 88"/>
              <a:gd name="T58" fmla="*/ 2147483647 w 109"/>
              <a:gd name="T59" fmla="*/ 2147483647 h 88"/>
              <a:gd name="T60" fmla="*/ 2147483647 w 109"/>
              <a:gd name="T61" fmla="*/ 2147483647 h 88"/>
              <a:gd name="T62" fmla="*/ 2147483647 w 109"/>
              <a:gd name="T63" fmla="*/ 2147483647 h 88"/>
              <a:gd name="T64" fmla="*/ 2147483647 w 109"/>
              <a:gd name="T65" fmla="*/ 2147483647 h 88"/>
              <a:gd name="T66" fmla="*/ 2147483647 w 109"/>
              <a:gd name="T67" fmla="*/ 2147483647 h 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9"/>
              <a:gd name="T103" fmla="*/ 0 h 88"/>
              <a:gd name="T104" fmla="*/ 109 w 109"/>
              <a:gd name="T105" fmla="*/ 88 h 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F8D158"/>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7" name="TextBox 47"/>
          <p:cNvSpPr>
            <a:spLocks noChangeArrowheads="1"/>
          </p:cNvSpPr>
          <p:nvPr/>
        </p:nvSpPr>
        <p:spPr bwMode="auto">
          <a:xfrm>
            <a:off x="3822748" y="2531432"/>
            <a:ext cx="4630518" cy="5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很多接口不知道返回的预期结果或者失败如何处理，文档中也并未详细指出，导致执行结果令人费解</a:t>
            </a:r>
          </a:p>
        </p:txBody>
      </p:sp>
      <p:sp>
        <p:nvSpPr>
          <p:cNvPr id="18" name="TextBox 48"/>
          <p:cNvSpPr>
            <a:spLocks noChangeArrowheads="1"/>
          </p:cNvSpPr>
          <p:nvPr/>
        </p:nvSpPr>
        <p:spPr bwMode="auto">
          <a:xfrm>
            <a:off x="3822748" y="3373956"/>
            <a:ext cx="4318529" cy="5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74" dirty="0">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Qt </a:t>
            </a:r>
            <a:r>
              <a:rPr lang="zh-CN" altLang="en-US" sz="1574" dirty="0">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并未一个合适的跨平台的文件系统的表示的文件路径的数据结构，未作合理的统一</a:t>
            </a:r>
            <a:endParaRPr lang="zh-CN" altLang="en-US" sz="1574"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20" name="TextBox 51"/>
          <p:cNvSpPr>
            <a:spLocks noChangeArrowheads="1"/>
          </p:cNvSpPr>
          <p:nvPr/>
        </p:nvSpPr>
        <p:spPr bwMode="auto">
          <a:xfrm>
            <a:off x="3822748" y="1681769"/>
            <a:ext cx="4992331" cy="5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74" dirty="0" err="1">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QDir</a:t>
            </a:r>
            <a:r>
              <a:rPr lang="en-US" altLang="zh-CN" sz="1574" dirty="0">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574" dirty="0">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管理目录，</a:t>
            </a:r>
            <a:r>
              <a:rPr lang="en-US" altLang="zh-CN" sz="1574" dirty="0" err="1">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QFileInfo</a:t>
            </a:r>
            <a:r>
              <a:rPr lang="en-US" altLang="zh-CN" sz="1574" dirty="0">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574" dirty="0">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管理文件</a:t>
            </a:r>
            <a:endParaRPr lang="en-US" altLang="zh-CN" sz="1574" dirty="0">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eaLnBrk="1" hangingPunct="1"/>
            <a:r>
              <a:rPr lang="zh-CN" altLang="en-US" sz="1574" dirty="0">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但是实际上这二者的功能是混乱的，甚至可以交叉使用</a:t>
            </a:r>
          </a:p>
        </p:txBody>
      </p:sp>
      <p:sp>
        <p:nvSpPr>
          <p:cNvPr id="21" name="文本框 12"/>
          <p:cNvSpPr>
            <a:spLocks noChangeArrowheads="1"/>
          </p:cNvSpPr>
          <p:nvPr/>
        </p:nvSpPr>
        <p:spPr bwMode="auto">
          <a:xfrm>
            <a:off x="1960390" y="2627822"/>
            <a:ext cx="1396536"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接口令人费解</a:t>
            </a:r>
            <a:endParaRPr lang="en-US" sz="1574"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2" name="文本框 12"/>
          <p:cNvSpPr>
            <a:spLocks noChangeArrowheads="1"/>
          </p:cNvSpPr>
          <p:nvPr/>
        </p:nvSpPr>
        <p:spPr bwMode="auto">
          <a:xfrm>
            <a:off x="1550151" y="3447486"/>
            <a:ext cx="2204450" cy="3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0"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没有数据结构存储路径</a:t>
            </a:r>
            <a:endParaRPr lang="en-US" sz="1570"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 name="Rectangle 39">
            <a:extLst>
              <a:ext uri="{FF2B5EF4-FFF2-40B4-BE49-F238E27FC236}">
                <a16:creationId xmlns:a16="http://schemas.microsoft.com/office/drawing/2014/main" id="{37A53E98-8115-06BF-8EC0-5F3D9A131C71}"/>
              </a:ext>
            </a:extLst>
          </p:cNvPr>
          <p:cNvSpPr>
            <a:spLocks noChangeArrowheads="1"/>
          </p:cNvSpPr>
          <p:nvPr/>
        </p:nvSpPr>
        <p:spPr bwMode="auto">
          <a:xfrm>
            <a:off x="415925" y="759460"/>
            <a:ext cx="1094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问题背景</a:t>
            </a:r>
          </a:p>
        </p:txBody>
      </p:sp>
      <p:pic>
        <p:nvPicPr>
          <p:cNvPr id="16" name="图片 15">
            <a:extLst>
              <a:ext uri="{FF2B5EF4-FFF2-40B4-BE49-F238E27FC236}">
                <a16:creationId xmlns:a16="http://schemas.microsoft.com/office/drawing/2014/main" id="{B9A7031D-C585-483B-B7CA-BDD5E1087A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310987330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down)">
                                      <p:cBhvr>
                                        <p:cTn id="34" dur="500"/>
                                        <p:tgtEl>
                                          <p:spTgt spid="2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 calcmode="lin" valueType="num">
                                      <p:cBhvr>
                                        <p:cTn id="47" dur="500" fill="hold"/>
                                        <p:tgtEl>
                                          <p:spTgt spid="14"/>
                                        </p:tgtEl>
                                        <p:attrNameLst>
                                          <p:attrName>style.rotation</p:attrName>
                                        </p:attrNameLst>
                                      </p:cBhvr>
                                      <p:tavLst>
                                        <p:tav tm="0">
                                          <p:val>
                                            <p:fltVal val="90"/>
                                          </p:val>
                                        </p:tav>
                                        <p:tav tm="100000">
                                          <p:val>
                                            <p:fltVal val="0"/>
                                          </p:val>
                                        </p:tav>
                                      </p:tavLst>
                                    </p:anim>
                                    <p:animEffect transition="in" filter="fade">
                                      <p:cBhvr>
                                        <p:cTn id="48" dur="500"/>
                                        <p:tgtEl>
                                          <p:spTgt spid="14"/>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 calcmode="lin" valueType="num">
                                      <p:cBhvr>
                                        <p:cTn id="53" dur="500" fill="hold"/>
                                        <p:tgtEl>
                                          <p:spTgt spid="22"/>
                                        </p:tgtEl>
                                        <p:attrNameLst>
                                          <p:attrName>style.rotation</p:attrName>
                                        </p:attrNameLst>
                                      </p:cBhvr>
                                      <p:tavLst>
                                        <p:tav tm="0">
                                          <p:val>
                                            <p:fltVal val="90"/>
                                          </p:val>
                                        </p:tav>
                                        <p:tav tm="100000">
                                          <p:val>
                                            <p:fltVal val="0"/>
                                          </p:val>
                                        </p:tav>
                                      </p:tavLst>
                                    </p:anim>
                                    <p:animEffect transition="in" filter="fade">
                                      <p:cBhvr>
                                        <p:cTn id="54" dur="500"/>
                                        <p:tgtEl>
                                          <p:spTgt spid="22"/>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 calcmode="lin" valueType="num">
                                      <p:cBhvr>
                                        <p:cTn id="59" dur="500" fill="hold"/>
                                        <p:tgtEl>
                                          <p:spTgt spid="13"/>
                                        </p:tgtEl>
                                        <p:attrNameLst>
                                          <p:attrName>style.rotation</p:attrName>
                                        </p:attrNameLst>
                                      </p:cBhvr>
                                      <p:tavLst>
                                        <p:tav tm="0">
                                          <p:val>
                                            <p:fltVal val="90"/>
                                          </p:val>
                                        </p:tav>
                                        <p:tav tm="100000">
                                          <p:val>
                                            <p:fltVal val="0"/>
                                          </p:val>
                                        </p:tav>
                                      </p:tavLst>
                                    </p:anim>
                                    <p:animEffect transition="in" filter="fade">
                                      <p:cBhvr>
                                        <p:cTn id="60" dur="500"/>
                                        <p:tgtEl>
                                          <p:spTgt spid="13"/>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500" fill="hold"/>
                                        <p:tgtEl>
                                          <p:spTgt spid="18"/>
                                        </p:tgtEl>
                                        <p:attrNameLst>
                                          <p:attrName>ppt_w</p:attrName>
                                        </p:attrNameLst>
                                      </p:cBhvr>
                                      <p:tavLst>
                                        <p:tav tm="0">
                                          <p:val>
                                            <p:fltVal val="0"/>
                                          </p:val>
                                        </p:tav>
                                        <p:tav tm="100000">
                                          <p:val>
                                            <p:strVal val="#ppt_w"/>
                                          </p:val>
                                        </p:tav>
                                      </p:tavLst>
                                    </p:anim>
                                    <p:anim calcmode="lin" valueType="num">
                                      <p:cBhvr>
                                        <p:cTn id="64" dur="500" fill="hold"/>
                                        <p:tgtEl>
                                          <p:spTgt spid="18"/>
                                        </p:tgtEl>
                                        <p:attrNameLst>
                                          <p:attrName>ppt_h</p:attrName>
                                        </p:attrNameLst>
                                      </p:cBhvr>
                                      <p:tavLst>
                                        <p:tav tm="0">
                                          <p:val>
                                            <p:fltVal val="0"/>
                                          </p:val>
                                        </p:tav>
                                        <p:tav tm="100000">
                                          <p:val>
                                            <p:strVal val="#ppt_h"/>
                                          </p:val>
                                        </p:tav>
                                      </p:tavLst>
                                    </p:anim>
                                    <p:anim calcmode="lin" valueType="num">
                                      <p:cBhvr>
                                        <p:cTn id="65" dur="500" fill="hold"/>
                                        <p:tgtEl>
                                          <p:spTgt spid="18"/>
                                        </p:tgtEl>
                                        <p:attrNameLst>
                                          <p:attrName>style.rotation</p:attrName>
                                        </p:attrNameLst>
                                      </p:cBhvr>
                                      <p:tavLst>
                                        <p:tav tm="0">
                                          <p:val>
                                            <p:fltVal val="90"/>
                                          </p:val>
                                        </p:tav>
                                        <p:tav tm="100000">
                                          <p:val>
                                            <p:fltVal val="0"/>
                                          </p:val>
                                        </p:tav>
                                      </p:tavLst>
                                    </p:anim>
                                    <p:animEffect transition="in" filter="fade">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p:bldP spid="10" grpId="0" animBg="1"/>
      <p:bldP spid="11" grpId="0" animBg="1"/>
      <p:bldP spid="12" grpId="0" animBg="1"/>
      <p:bldP spid="13" grpId="0" animBg="1"/>
      <p:bldP spid="14" grpId="0" animBg="1"/>
      <p:bldP spid="17" grpId="0"/>
      <p:bldP spid="18" grpId="0"/>
      <p:bldP spid="20" grpId="0"/>
      <p:bldP spid="21" grpId="0"/>
      <p:bldP spid="2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53392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LDir</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和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LFileInfo</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的语义和设计</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8" name="Freeform 6"/>
          <p:cNvSpPr>
            <a:spLocks/>
          </p:cNvSpPr>
          <p:nvPr/>
        </p:nvSpPr>
        <p:spPr bwMode="auto">
          <a:xfrm flipH="1">
            <a:off x="6204539" y="4479610"/>
            <a:ext cx="670226" cy="144190"/>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3"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Freeform 24"/>
          <p:cNvSpPr/>
          <p:nvPr/>
        </p:nvSpPr>
        <p:spPr>
          <a:xfrm flipH="1">
            <a:off x="6028869" y="4181806"/>
            <a:ext cx="1021563" cy="297804"/>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Freeform 25"/>
          <p:cNvSpPr/>
          <p:nvPr/>
        </p:nvSpPr>
        <p:spPr>
          <a:xfrm flipH="1">
            <a:off x="6311799" y="4683908"/>
            <a:ext cx="455706" cy="97281"/>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Freeform 5"/>
          <p:cNvSpPr>
            <a:spLocks/>
          </p:cNvSpPr>
          <p:nvPr/>
        </p:nvSpPr>
        <p:spPr bwMode="auto">
          <a:xfrm>
            <a:off x="6457673" y="3606394"/>
            <a:ext cx="133315" cy="393995"/>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Freeform 6"/>
          <p:cNvSpPr>
            <a:spLocks/>
          </p:cNvSpPr>
          <p:nvPr/>
        </p:nvSpPr>
        <p:spPr bwMode="auto">
          <a:xfrm>
            <a:off x="6495762" y="3536165"/>
            <a:ext cx="104748" cy="121412"/>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Freeform 7"/>
          <p:cNvSpPr>
            <a:spLocks/>
          </p:cNvSpPr>
          <p:nvPr/>
        </p:nvSpPr>
        <p:spPr bwMode="auto">
          <a:xfrm>
            <a:off x="6483860" y="3580206"/>
            <a:ext cx="114270" cy="110700"/>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Freeform 8"/>
          <p:cNvSpPr>
            <a:spLocks/>
          </p:cNvSpPr>
          <p:nvPr/>
        </p:nvSpPr>
        <p:spPr bwMode="auto">
          <a:xfrm>
            <a:off x="6475527" y="3986104"/>
            <a:ext cx="34520" cy="57135"/>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5" name="Freeform 9"/>
          <p:cNvSpPr>
            <a:spLocks/>
          </p:cNvSpPr>
          <p:nvPr/>
        </p:nvSpPr>
        <p:spPr bwMode="auto">
          <a:xfrm>
            <a:off x="6595750" y="3605203"/>
            <a:ext cx="132125" cy="393995"/>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6" name="Freeform 10"/>
          <p:cNvSpPr>
            <a:spLocks/>
          </p:cNvSpPr>
          <p:nvPr/>
        </p:nvSpPr>
        <p:spPr bwMode="auto">
          <a:xfrm>
            <a:off x="6632649" y="3532594"/>
            <a:ext cx="104748" cy="121412"/>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7" name="Freeform 11"/>
          <p:cNvSpPr>
            <a:spLocks/>
          </p:cNvSpPr>
          <p:nvPr/>
        </p:nvSpPr>
        <p:spPr bwMode="auto">
          <a:xfrm>
            <a:off x="6621936" y="3579016"/>
            <a:ext cx="114270" cy="109509"/>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8" name="Freeform 12"/>
          <p:cNvSpPr>
            <a:spLocks/>
          </p:cNvSpPr>
          <p:nvPr/>
        </p:nvSpPr>
        <p:spPr bwMode="auto">
          <a:xfrm>
            <a:off x="6613604" y="3982533"/>
            <a:ext cx="34520" cy="57135"/>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9" name="Freeform 13"/>
          <p:cNvSpPr>
            <a:spLocks/>
          </p:cNvSpPr>
          <p:nvPr/>
        </p:nvSpPr>
        <p:spPr bwMode="auto">
          <a:xfrm>
            <a:off x="6715972" y="3607583"/>
            <a:ext cx="30948" cy="199973"/>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20" name="Group 123"/>
          <p:cNvGrpSpPr/>
          <p:nvPr/>
        </p:nvGrpSpPr>
        <p:grpSpPr>
          <a:xfrm>
            <a:off x="5789906" y="3515633"/>
            <a:ext cx="613013" cy="465414"/>
            <a:chOff x="7170738" y="4168775"/>
            <a:chExt cx="817563" cy="620713"/>
          </a:xfrm>
          <a:solidFill>
            <a:srgbClr val="1D69A3"/>
          </a:solidFill>
        </p:grpSpPr>
        <p:sp>
          <p:nvSpPr>
            <p:cNvPr id="21"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2"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3"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4"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5"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6"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27" name="Freeform 20"/>
          <p:cNvSpPr>
            <a:spLocks noEditPoints="1"/>
          </p:cNvSpPr>
          <p:nvPr/>
        </p:nvSpPr>
        <p:spPr bwMode="auto">
          <a:xfrm>
            <a:off x="5291164" y="1926859"/>
            <a:ext cx="358285" cy="377330"/>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8" name="Oval 21"/>
          <p:cNvSpPr>
            <a:spLocks noChangeArrowheads="1"/>
          </p:cNvSpPr>
          <p:nvPr/>
        </p:nvSpPr>
        <p:spPr bwMode="auto">
          <a:xfrm>
            <a:off x="7577760" y="1838775"/>
            <a:ext cx="105938" cy="105938"/>
          </a:xfrm>
          <a:prstGeom prst="ellipse">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9" name="Freeform 22"/>
          <p:cNvSpPr>
            <a:spLocks/>
          </p:cNvSpPr>
          <p:nvPr/>
        </p:nvSpPr>
        <p:spPr bwMode="auto">
          <a:xfrm>
            <a:off x="7615849" y="1917336"/>
            <a:ext cx="166644" cy="347572"/>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0" name="Freeform 23"/>
          <p:cNvSpPr>
            <a:spLocks/>
          </p:cNvSpPr>
          <p:nvPr/>
        </p:nvSpPr>
        <p:spPr bwMode="auto">
          <a:xfrm>
            <a:off x="7469441" y="1917336"/>
            <a:ext cx="178547" cy="342811"/>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1" name="Freeform 24"/>
          <p:cNvSpPr>
            <a:spLocks/>
          </p:cNvSpPr>
          <p:nvPr/>
        </p:nvSpPr>
        <p:spPr bwMode="auto">
          <a:xfrm>
            <a:off x="7625372" y="1800685"/>
            <a:ext cx="19045" cy="59516"/>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2" name="Freeform 25"/>
          <p:cNvSpPr>
            <a:spLocks noEditPoints="1"/>
          </p:cNvSpPr>
          <p:nvPr/>
        </p:nvSpPr>
        <p:spPr bwMode="auto">
          <a:xfrm>
            <a:off x="6773107" y="1544768"/>
            <a:ext cx="169025" cy="457081"/>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3" name="Freeform 26"/>
          <p:cNvSpPr>
            <a:spLocks noEditPoints="1"/>
          </p:cNvSpPr>
          <p:nvPr/>
        </p:nvSpPr>
        <p:spPr bwMode="auto">
          <a:xfrm>
            <a:off x="6627888" y="1688795"/>
            <a:ext cx="458272" cy="167835"/>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4" name="Freeform 27"/>
          <p:cNvSpPr>
            <a:spLocks noEditPoints="1"/>
          </p:cNvSpPr>
          <p:nvPr/>
        </p:nvSpPr>
        <p:spPr bwMode="auto">
          <a:xfrm>
            <a:off x="6662407" y="1585239"/>
            <a:ext cx="389233" cy="373759"/>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5" name="Freeform 28"/>
          <p:cNvSpPr>
            <a:spLocks noEditPoints="1"/>
          </p:cNvSpPr>
          <p:nvPr/>
        </p:nvSpPr>
        <p:spPr bwMode="auto">
          <a:xfrm>
            <a:off x="6662407" y="1585239"/>
            <a:ext cx="389233" cy="373759"/>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6" name="Oval 29"/>
          <p:cNvSpPr>
            <a:spLocks noChangeArrowheads="1"/>
          </p:cNvSpPr>
          <p:nvPr/>
        </p:nvSpPr>
        <p:spPr bwMode="auto">
          <a:xfrm>
            <a:off x="6823100" y="1737599"/>
            <a:ext cx="70229" cy="70229"/>
          </a:xfrm>
          <a:prstGeom prst="ellipse">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7" name="Freeform 30"/>
          <p:cNvSpPr>
            <a:spLocks noEditPoints="1"/>
          </p:cNvSpPr>
          <p:nvPr/>
        </p:nvSpPr>
        <p:spPr bwMode="auto">
          <a:xfrm>
            <a:off x="7362312" y="1415023"/>
            <a:ext cx="192831" cy="365427"/>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8" name="Rectangle 31"/>
          <p:cNvSpPr>
            <a:spLocks noChangeArrowheads="1"/>
          </p:cNvSpPr>
          <p:nvPr/>
        </p:nvSpPr>
        <p:spPr bwMode="auto">
          <a:xfrm>
            <a:off x="7265897" y="1413833"/>
            <a:ext cx="48803" cy="355905"/>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9" name="Freeform 32"/>
          <p:cNvSpPr>
            <a:spLocks noEditPoints="1"/>
          </p:cNvSpPr>
          <p:nvPr/>
        </p:nvSpPr>
        <p:spPr bwMode="auto">
          <a:xfrm>
            <a:off x="5685159" y="3206448"/>
            <a:ext cx="421372" cy="308292"/>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40" name="Group 127"/>
          <p:cNvGrpSpPr/>
          <p:nvPr/>
        </p:nvGrpSpPr>
        <p:grpSpPr>
          <a:xfrm>
            <a:off x="6869522" y="3514739"/>
            <a:ext cx="380902" cy="490410"/>
            <a:chOff x="8610600" y="4127500"/>
            <a:chExt cx="508001" cy="654050"/>
          </a:xfrm>
          <a:solidFill>
            <a:srgbClr val="1D69A3"/>
          </a:solidFill>
        </p:grpSpPr>
        <p:sp>
          <p:nvSpPr>
            <p:cNvPr id="41"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2"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3"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4"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5"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6"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7"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8"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49" name="Freeform 41"/>
          <p:cNvSpPr>
            <a:spLocks noEditPoints="1"/>
          </p:cNvSpPr>
          <p:nvPr/>
        </p:nvSpPr>
        <p:spPr bwMode="auto">
          <a:xfrm>
            <a:off x="7184956" y="3019568"/>
            <a:ext cx="321385" cy="292817"/>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0" name="Freeform 42"/>
          <p:cNvSpPr>
            <a:spLocks/>
          </p:cNvSpPr>
          <p:nvPr/>
        </p:nvSpPr>
        <p:spPr bwMode="auto">
          <a:xfrm>
            <a:off x="7268278" y="3289769"/>
            <a:ext cx="69038" cy="148790"/>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1" name="Freeform 43"/>
          <p:cNvSpPr>
            <a:spLocks/>
          </p:cNvSpPr>
          <p:nvPr/>
        </p:nvSpPr>
        <p:spPr bwMode="auto">
          <a:xfrm>
            <a:off x="7239710" y="3335001"/>
            <a:ext cx="97606" cy="201164"/>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2" name="Freeform 44"/>
          <p:cNvSpPr>
            <a:spLocks/>
          </p:cNvSpPr>
          <p:nvPr/>
        </p:nvSpPr>
        <p:spPr bwMode="auto">
          <a:xfrm>
            <a:off x="6348164" y="1081735"/>
            <a:ext cx="392804" cy="35947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3" name="Freeform 45"/>
          <p:cNvSpPr>
            <a:spLocks noEditPoints="1"/>
          </p:cNvSpPr>
          <p:nvPr/>
        </p:nvSpPr>
        <p:spPr bwMode="auto">
          <a:xfrm>
            <a:off x="6231513" y="3076703"/>
            <a:ext cx="478507" cy="396375"/>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4" name="Freeform 46"/>
          <p:cNvSpPr>
            <a:spLocks noEditPoints="1"/>
          </p:cNvSpPr>
          <p:nvPr/>
        </p:nvSpPr>
        <p:spPr bwMode="auto">
          <a:xfrm>
            <a:off x="7077827" y="2287524"/>
            <a:ext cx="614203" cy="716570"/>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5" name="Freeform 47"/>
          <p:cNvSpPr>
            <a:spLocks noEditPoints="1"/>
          </p:cNvSpPr>
          <p:nvPr/>
        </p:nvSpPr>
        <p:spPr bwMode="auto">
          <a:xfrm>
            <a:off x="7543240" y="2497020"/>
            <a:ext cx="265441" cy="521358"/>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6" name="Freeform 48"/>
          <p:cNvSpPr>
            <a:spLocks noEditPoints="1"/>
          </p:cNvSpPr>
          <p:nvPr/>
        </p:nvSpPr>
        <p:spPr bwMode="auto">
          <a:xfrm>
            <a:off x="6617175" y="2563678"/>
            <a:ext cx="434465" cy="434465"/>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7" name="Freeform 49"/>
          <p:cNvSpPr>
            <a:spLocks/>
          </p:cNvSpPr>
          <p:nvPr/>
        </p:nvSpPr>
        <p:spPr bwMode="auto">
          <a:xfrm>
            <a:off x="6696927" y="2701754"/>
            <a:ext cx="216637" cy="11427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58" name="Group 126"/>
          <p:cNvGrpSpPr/>
          <p:nvPr/>
        </p:nvGrpSpPr>
        <p:grpSpPr>
          <a:xfrm>
            <a:off x="6790961" y="3123125"/>
            <a:ext cx="340430" cy="323766"/>
            <a:chOff x="8505825" y="3605213"/>
            <a:chExt cx="454025" cy="431800"/>
          </a:xfrm>
          <a:solidFill>
            <a:srgbClr val="1D69A3"/>
          </a:solidFill>
        </p:grpSpPr>
        <p:sp>
          <p:nvSpPr>
            <p:cNvPr id="59"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0"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61" name="Freeform 52"/>
          <p:cNvSpPr>
            <a:spLocks/>
          </p:cNvSpPr>
          <p:nvPr/>
        </p:nvSpPr>
        <p:spPr bwMode="auto">
          <a:xfrm>
            <a:off x="5741103" y="1196005"/>
            <a:ext cx="509455" cy="41423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2" name="Freeform 53"/>
          <p:cNvSpPr>
            <a:spLocks/>
          </p:cNvSpPr>
          <p:nvPr/>
        </p:nvSpPr>
        <p:spPr bwMode="auto">
          <a:xfrm>
            <a:off x="6127956" y="1173390"/>
            <a:ext cx="140457" cy="192831"/>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3" name="Freeform 54"/>
          <p:cNvSpPr>
            <a:spLocks/>
          </p:cNvSpPr>
          <p:nvPr/>
        </p:nvSpPr>
        <p:spPr bwMode="auto">
          <a:xfrm>
            <a:off x="5807761" y="1305514"/>
            <a:ext cx="385662" cy="252347"/>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4" name="Freeform 55"/>
          <p:cNvSpPr>
            <a:spLocks noEditPoints="1"/>
          </p:cNvSpPr>
          <p:nvPr/>
        </p:nvSpPr>
        <p:spPr bwMode="auto">
          <a:xfrm>
            <a:off x="5493518" y="1526913"/>
            <a:ext cx="222589" cy="390423"/>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5" name="Freeform 56"/>
          <p:cNvSpPr>
            <a:spLocks noEditPoints="1"/>
          </p:cNvSpPr>
          <p:nvPr/>
        </p:nvSpPr>
        <p:spPr bwMode="auto">
          <a:xfrm>
            <a:off x="5291164" y="2344660"/>
            <a:ext cx="416610" cy="453510"/>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6" name="Freeform 57"/>
          <p:cNvSpPr>
            <a:spLocks noEditPoints="1"/>
          </p:cNvSpPr>
          <p:nvPr/>
        </p:nvSpPr>
        <p:spPr bwMode="auto">
          <a:xfrm>
            <a:off x="6827861" y="1172199"/>
            <a:ext cx="396375" cy="38923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7" name="Freeform 58"/>
          <p:cNvSpPr>
            <a:spLocks noEditPoints="1"/>
          </p:cNvSpPr>
          <p:nvPr/>
        </p:nvSpPr>
        <p:spPr bwMode="auto">
          <a:xfrm>
            <a:off x="5427670" y="2795994"/>
            <a:ext cx="385662" cy="390423"/>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8" name="Rectangle 59"/>
          <p:cNvSpPr>
            <a:spLocks noChangeArrowheads="1"/>
          </p:cNvSpPr>
          <p:nvPr/>
        </p:nvSpPr>
        <p:spPr bwMode="auto">
          <a:xfrm>
            <a:off x="6924276" y="2425601"/>
            <a:ext cx="47017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9" name="Rectangle 60"/>
          <p:cNvSpPr>
            <a:spLocks noChangeArrowheads="1"/>
          </p:cNvSpPr>
          <p:nvPr/>
        </p:nvSpPr>
        <p:spPr bwMode="auto">
          <a:xfrm>
            <a:off x="6943321" y="2377988"/>
            <a:ext cx="43208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0" name="Rectangle 61"/>
          <p:cNvSpPr>
            <a:spLocks noChangeArrowheads="1"/>
          </p:cNvSpPr>
          <p:nvPr/>
        </p:nvSpPr>
        <p:spPr bwMode="auto">
          <a:xfrm>
            <a:off x="7113536" y="2329185"/>
            <a:ext cx="9165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1" name="Rectangle 62"/>
          <p:cNvSpPr>
            <a:spLocks noChangeArrowheads="1"/>
          </p:cNvSpPr>
          <p:nvPr/>
        </p:nvSpPr>
        <p:spPr bwMode="auto">
          <a:xfrm>
            <a:off x="7130201" y="2154209"/>
            <a:ext cx="58326" cy="190450"/>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2" name="Rectangle 63"/>
          <p:cNvSpPr>
            <a:spLocks noChangeArrowheads="1"/>
          </p:cNvSpPr>
          <p:nvPr/>
        </p:nvSpPr>
        <p:spPr bwMode="auto">
          <a:xfrm>
            <a:off x="7113536" y="2144687"/>
            <a:ext cx="9165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3" name="Rectangle 64"/>
          <p:cNvSpPr>
            <a:spLocks noChangeArrowheads="1"/>
          </p:cNvSpPr>
          <p:nvPr/>
        </p:nvSpPr>
        <p:spPr bwMode="auto">
          <a:xfrm>
            <a:off x="7252803" y="2329185"/>
            <a:ext cx="89274"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4" name="Rectangle 65"/>
          <p:cNvSpPr>
            <a:spLocks noChangeArrowheads="1"/>
          </p:cNvSpPr>
          <p:nvPr/>
        </p:nvSpPr>
        <p:spPr bwMode="auto">
          <a:xfrm>
            <a:off x="7268277" y="2154209"/>
            <a:ext cx="57135" cy="190450"/>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5" name="Rectangle 66"/>
          <p:cNvSpPr>
            <a:spLocks noChangeArrowheads="1"/>
          </p:cNvSpPr>
          <p:nvPr/>
        </p:nvSpPr>
        <p:spPr bwMode="auto">
          <a:xfrm>
            <a:off x="7252803" y="2144687"/>
            <a:ext cx="89274"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6" name="Rectangle 67"/>
          <p:cNvSpPr>
            <a:spLocks noChangeArrowheads="1"/>
          </p:cNvSpPr>
          <p:nvPr/>
        </p:nvSpPr>
        <p:spPr bwMode="auto">
          <a:xfrm>
            <a:off x="6976650" y="2329185"/>
            <a:ext cx="9165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7" name="Rectangle 68"/>
          <p:cNvSpPr>
            <a:spLocks noChangeArrowheads="1"/>
          </p:cNvSpPr>
          <p:nvPr/>
        </p:nvSpPr>
        <p:spPr bwMode="auto">
          <a:xfrm>
            <a:off x="6992125" y="2154209"/>
            <a:ext cx="59516" cy="190450"/>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8" name="Rectangle 69"/>
          <p:cNvSpPr>
            <a:spLocks noChangeArrowheads="1"/>
          </p:cNvSpPr>
          <p:nvPr/>
        </p:nvSpPr>
        <p:spPr bwMode="auto">
          <a:xfrm>
            <a:off x="6976650" y="2144687"/>
            <a:ext cx="9165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9" name="Rectangle 70"/>
          <p:cNvSpPr>
            <a:spLocks noChangeArrowheads="1"/>
          </p:cNvSpPr>
          <p:nvPr/>
        </p:nvSpPr>
        <p:spPr bwMode="auto">
          <a:xfrm>
            <a:off x="6943321" y="2092313"/>
            <a:ext cx="43208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0" name="Freeform 71"/>
          <p:cNvSpPr>
            <a:spLocks/>
          </p:cNvSpPr>
          <p:nvPr/>
        </p:nvSpPr>
        <p:spPr bwMode="auto">
          <a:xfrm>
            <a:off x="6943321" y="1954236"/>
            <a:ext cx="432085" cy="138077"/>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1" name="Freeform 72"/>
          <p:cNvSpPr>
            <a:spLocks noEditPoints="1"/>
          </p:cNvSpPr>
          <p:nvPr/>
        </p:nvSpPr>
        <p:spPr bwMode="auto">
          <a:xfrm>
            <a:off x="5755387" y="2079219"/>
            <a:ext cx="599919" cy="391614"/>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2" name="Freeform 73"/>
          <p:cNvSpPr>
            <a:spLocks noEditPoints="1"/>
          </p:cNvSpPr>
          <p:nvPr/>
        </p:nvSpPr>
        <p:spPr bwMode="auto">
          <a:xfrm>
            <a:off x="7079017" y="2508923"/>
            <a:ext cx="140457" cy="24520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3" name="Freeform 74"/>
          <p:cNvSpPr>
            <a:spLocks noEditPoints="1"/>
          </p:cNvSpPr>
          <p:nvPr/>
        </p:nvSpPr>
        <p:spPr bwMode="auto">
          <a:xfrm>
            <a:off x="5852992" y="1668561"/>
            <a:ext cx="282105" cy="345191"/>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4" name="Freeform 75"/>
          <p:cNvSpPr>
            <a:spLocks noEditPoints="1"/>
          </p:cNvSpPr>
          <p:nvPr/>
        </p:nvSpPr>
        <p:spPr bwMode="auto">
          <a:xfrm>
            <a:off x="6395777" y="2031606"/>
            <a:ext cx="427323" cy="428513"/>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5" name="Freeform 76"/>
          <p:cNvSpPr>
            <a:spLocks noEditPoints="1"/>
          </p:cNvSpPr>
          <p:nvPr/>
        </p:nvSpPr>
        <p:spPr bwMode="auto">
          <a:xfrm>
            <a:off x="5969643" y="2583913"/>
            <a:ext cx="482078" cy="365427"/>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6" name="Freeform 77"/>
          <p:cNvSpPr>
            <a:spLocks/>
          </p:cNvSpPr>
          <p:nvPr/>
        </p:nvSpPr>
        <p:spPr bwMode="auto">
          <a:xfrm>
            <a:off x="6180330" y="2048271"/>
            <a:ext cx="160693" cy="120222"/>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7" name="Freeform 78"/>
          <p:cNvSpPr>
            <a:spLocks/>
          </p:cNvSpPr>
          <p:nvPr/>
        </p:nvSpPr>
        <p:spPr bwMode="auto">
          <a:xfrm>
            <a:off x="6251748" y="2017323"/>
            <a:ext cx="44042" cy="54754"/>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8" name="Freeform 79"/>
          <p:cNvSpPr>
            <a:spLocks noEditPoints="1"/>
          </p:cNvSpPr>
          <p:nvPr/>
        </p:nvSpPr>
        <p:spPr bwMode="auto">
          <a:xfrm>
            <a:off x="6001782" y="3019568"/>
            <a:ext cx="169025" cy="234492"/>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9" name="Freeform 80"/>
          <p:cNvSpPr>
            <a:spLocks noEditPoints="1"/>
          </p:cNvSpPr>
          <p:nvPr/>
        </p:nvSpPr>
        <p:spPr bwMode="auto">
          <a:xfrm>
            <a:off x="7300416" y="1817350"/>
            <a:ext cx="211876" cy="232112"/>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0" name="Freeform 81"/>
          <p:cNvSpPr>
            <a:spLocks noEditPoints="1"/>
          </p:cNvSpPr>
          <p:nvPr/>
        </p:nvSpPr>
        <p:spPr bwMode="auto">
          <a:xfrm>
            <a:off x="6241035" y="1505487"/>
            <a:ext cx="320195" cy="460652"/>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1" name="Freeform 82"/>
          <p:cNvSpPr>
            <a:spLocks noEditPoints="1"/>
          </p:cNvSpPr>
          <p:nvPr/>
        </p:nvSpPr>
        <p:spPr bwMode="auto">
          <a:xfrm>
            <a:off x="6126765" y="1440020"/>
            <a:ext cx="184499" cy="163074"/>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2" name="Freeform 83"/>
          <p:cNvSpPr>
            <a:spLocks/>
          </p:cNvSpPr>
          <p:nvPr/>
        </p:nvSpPr>
        <p:spPr bwMode="auto">
          <a:xfrm>
            <a:off x="6074391" y="1537626"/>
            <a:ext cx="80941" cy="51184"/>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3" name="Freeform 84"/>
          <p:cNvSpPr>
            <a:spLocks/>
          </p:cNvSpPr>
          <p:nvPr/>
        </p:nvSpPr>
        <p:spPr bwMode="auto">
          <a:xfrm>
            <a:off x="6023208" y="1544768"/>
            <a:ext cx="109509" cy="66658"/>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4" name="Freeform 85"/>
          <p:cNvSpPr>
            <a:spLocks noEditPoints="1"/>
          </p:cNvSpPr>
          <p:nvPr/>
        </p:nvSpPr>
        <p:spPr bwMode="auto">
          <a:xfrm>
            <a:off x="5960121" y="2413697"/>
            <a:ext cx="334479" cy="119032"/>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5" name="Freeform 86"/>
          <p:cNvSpPr>
            <a:spLocks/>
          </p:cNvSpPr>
          <p:nvPr/>
        </p:nvSpPr>
        <p:spPr bwMode="auto">
          <a:xfrm>
            <a:off x="7345648" y="2720799"/>
            <a:ext cx="184499" cy="23687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6" name="Freeform 87"/>
          <p:cNvSpPr>
            <a:spLocks/>
          </p:cNvSpPr>
          <p:nvPr/>
        </p:nvSpPr>
        <p:spPr bwMode="auto">
          <a:xfrm>
            <a:off x="7450396" y="2712467"/>
            <a:ext cx="89274" cy="61896"/>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7" name="Freeform 88"/>
          <p:cNvSpPr>
            <a:spLocks/>
          </p:cNvSpPr>
          <p:nvPr/>
        </p:nvSpPr>
        <p:spPr bwMode="auto">
          <a:xfrm>
            <a:off x="7381357" y="2761270"/>
            <a:ext cx="122603" cy="170215"/>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8" name="Freeform 89"/>
          <p:cNvSpPr>
            <a:spLocks noEditPoints="1"/>
          </p:cNvSpPr>
          <p:nvPr/>
        </p:nvSpPr>
        <p:spPr bwMode="auto">
          <a:xfrm>
            <a:off x="7095681" y="1792354"/>
            <a:ext cx="166644" cy="121412"/>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9" name="Freeform 90"/>
          <p:cNvSpPr>
            <a:spLocks/>
          </p:cNvSpPr>
          <p:nvPr/>
        </p:nvSpPr>
        <p:spPr bwMode="auto">
          <a:xfrm>
            <a:off x="5706584" y="2587484"/>
            <a:ext cx="154741" cy="199973"/>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0" name="Freeform 91"/>
          <p:cNvSpPr>
            <a:spLocks/>
          </p:cNvSpPr>
          <p:nvPr/>
        </p:nvSpPr>
        <p:spPr bwMode="auto">
          <a:xfrm>
            <a:off x="5697062" y="2580342"/>
            <a:ext cx="76180" cy="52374"/>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1" name="Freeform 92"/>
          <p:cNvSpPr>
            <a:spLocks/>
          </p:cNvSpPr>
          <p:nvPr/>
        </p:nvSpPr>
        <p:spPr bwMode="auto">
          <a:xfrm>
            <a:off x="5728010" y="2623193"/>
            <a:ext cx="104748" cy="14402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2" name="Freeform 93"/>
          <p:cNvSpPr>
            <a:spLocks noEditPoints="1"/>
          </p:cNvSpPr>
          <p:nvPr/>
        </p:nvSpPr>
        <p:spPr bwMode="auto">
          <a:xfrm>
            <a:off x="6726684" y="3825412"/>
            <a:ext cx="164263" cy="179738"/>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3" name="Freeform 94"/>
          <p:cNvSpPr>
            <a:spLocks/>
          </p:cNvSpPr>
          <p:nvPr/>
        </p:nvSpPr>
        <p:spPr bwMode="auto">
          <a:xfrm>
            <a:off x="6527901" y="2641048"/>
            <a:ext cx="47613" cy="45232"/>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4" name="Freeform 95"/>
          <p:cNvSpPr>
            <a:spLocks/>
          </p:cNvSpPr>
          <p:nvPr/>
        </p:nvSpPr>
        <p:spPr bwMode="auto">
          <a:xfrm>
            <a:off x="6517188" y="2504162"/>
            <a:ext cx="44042" cy="147599"/>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5" name="Freeform 96"/>
          <p:cNvSpPr>
            <a:spLocks/>
          </p:cNvSpPr>
          <p:nvPr/>
        </p:nvSpPr>
        <p:spPr bwMode="auto">
          <a:xfrm>
            <a:off x="6548137" y="2527968"/>
            <a:ext cx="95225" cy="127364"/>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6" name="Freeform 97"/>
          <p:cNvSpPr>
            <a:spLocks/>
          </p:cNvSpPr>
          <p:nvPr/>
        </p:nvSpPr>
        <p:spPr bwMode="auto">
          <a:xfrm>
            <a:off x="6539805" y="2675567"/>
            <a:ext cx="11903" cy="23806"/>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7" name="Freeform 98"/>
          <p:cNvSpPr>
            <a:spLocks noEditPoints="1"/>
          </p:cNvSpPr>
          <p:nvPr/>
        </p:nvSpPr>
        <p:spPr bwMode="auto">
          <a:xfrm>
            <a:off x="6501715" y="1469778"/>
            <a:ext cx="165454" cy="177357"/>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8" name="燕尾形 107"/>
          <p:cNvSpPr/>
          <p:nvPr/>
        </p:nvSpPr>
        <p:spPr>
          <a:xfrm rot="5400000">
            <a:off x="1950555" y="1837622"/>
            <a:ext cx="269960" cy="431936"/>
          </a:xfrm>
          <a:prstGeom prst="chevron">
            <a:avLst/>
          </a:prstGeom>
          <a:solidFill>
            <a:srgbClr val="F8D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dirty="0">
              <a:solidFill>
                <a:schemeClr val="tx1"/>
              </a:solidFill>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109" name="直接连接符 108"/>
          <p:cNvCxnSpPr/>
          <p:nvPr/>
        </p:nvCxnSpPr>
        <p:spPr>
          <a:xfrm>
            <a:off x="2085535" y="2269557"/>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2338218" y="1447670"/>
            <a:ext cx="1691759" cy="323141"/>
          </a:xfrm>
          <a:prstGeom prst="rect">
            <a:avLst/>
          </a:prstGeom>
        </p:spPr>
        <p:txBody>
          <a:bodyPr wrap="none" lIns="68555" tIns="34278" rIns="68555" bIns="34278">
            <a:spAutoFit/>
          </a:bodyPr>
          <a:lstStyle/>
          <a:p>
            <a:r>
              <a:rPr lang="en-US" altLang="zh-CN" sz="1650" b="1"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LFileSystemPath</a:t>
            </a:r>
            <a:endParaRPr lang="en-US" altLang="zh-CN"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1" name="矩形 47"/>
          <p:cNvSpPr>
            <a:spLocks noChangeArrowheads="1"/>
          </p:cNvSpPr>
          <p:nvPr/>
        </p:nvSpPr>
        <p:spPr bwMode="auto">
          <a:xfrm>
            <a:off x="2330499" y="1869883"/>
            <a:ext cx="2483629" cy="2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50" dirty="0">
                <a:solidFill>
                  <a:srgbClr val="333333"/>
                </a:solidFill>
                <a:latin typeface="印品黑体" panose="00000500000000000000" pitchFamily="2" charset="-122"/>
                <a:ea typeface="印品黑体" panose="00000500000000000000" pitchFamily="2" charset="-122"/>
              </a:rPr>
              <a:t>存储合理规范化后的路径的结构</a:t>
            </a:r>
            <a:endParaRPr lang="zh-CN" altLang="en-US" sz="1050" dirty="0">
              <a:solidFill>
                <a:srgbClr val="333333"/>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2" name="燕尾形 111"/>
          <p:cNvSpPr/>
          <p:nvPr/>
        </p:nvSpPr>
        <p:spPr>
          <a:xfrm rot="5400000">
            <a:off x="1950555" y="2863469"/>
            <a:ext cx="269960" cy="431936"/>
          </a:xfrm>
          <a:prstGeom prst="chevron">
            <a:avLst/>
          </a:prstGeom>
          <a:solidFill>
            <a:srgbClr val="F57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dirty="0">
              <a:solidFill>
                <a:schemeClr val="tx1"/>
              </a:solidFill>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113" name="直接连接符 112"/>
          <p:cNvCxnSpPr/>
          <p:nvPr/>
        </p:nvCxnSpPr>
        <p:spPr>
          <a:xfrm>
            <a:off x="2085535" y="3295404"/>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2338218" y="2473517"/>
            <a:ext cx="1797558" cy="323141"/>
          </a:xfrm>
          <a:prstGeom prst="rect">
            <a:avLst/>
          </a:prstGeom>
        </p:spPr>
        <p:txBody>
          <a:bodyPr wrap="none" lIns="68555" tIns="34278" rIns="68555" bIns="34278">
            <a:spAutoFit/>
          </a:bodyPr>
          <a:lstStyle/>
          <a:p>
            <a:r>
              <a:rPr lang="en-US" altLang="zh-CN" sz="1650" b="1"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LFileSystemEntry</a:t>
            </a:r>
            <a:endParaRPr lang="en-US" altLang="zh-CN"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5" name="矩形 47"/>
          <p:cNvSpPr>
            <a:spLocks noChangeArrowheads="1"/>
          </p:cNvSpPr>
          <p:nvPr/>
        </p:nvSpPr>
        <p:spPr bwMode="auto">
          <a:xfrm>
            <a:off x="2328499" y="2784489"/>
            <a:ext cx="2659134" cy="44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内部存储一个路径结构</a:t>
            </a:r>
            <a:r>
              <a:rPr lang="en-US" altLang="zh-CN"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en-US" altLang="zh-CN" sz="1050" dirty="0" err="1">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LFileSystemEntry</a:t>
            </a:r>
            <a:r>
              <a:rPr lang="zh-CN" altLang="en-US"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，真正与系统 </a:t>
            </a:r>
            <a:r>
              <a:rPr lang="en-US" altLang="zh-CN"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API </a:t>
            </a:r>
            <a:r>
              <a:rPr lang="zh-CN" altLang="en-US"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打交道</a:t>
            </a:r>
          </a:p>
        </p:txBody>
      </p:sp>
      <p:sp>
        <p:nvSpPr>
          <p:cNvPr id="116" name="燕尾形 115"/>
          <p:cNvSpPr/>
          <p:nvPr/>
        </p:nvSpPr>
        <p:spPr>
          <a:xfrm rot="5400000">
            <a:off x="1950555" y="3943307"/>
            <a:ext cx="269960" cy="431936"/>
          </a:xfrm>
          <a:prstGeom prst="chevron">
            <a:avLst/>
          </a:pr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dirty="0">
              <a:solidFill>
                <a:schemeClr val="tx1"/>
              </a:solidFill>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117" name="直接连接符 116"/>
          <p:cNvCxnSpPr/>
          <p:nvPr/>
        </p:nvCxnSpPr>
        <p:spPr>
          <a:xfrm>
            <a:off x="2085535" y="4375243"/>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2338218" y="3553356"/>
            <a:ext cx="1794351" cy="323141"/>
          </a:xfrm>
          <a:prstGeom prst="rect">
            <a:avLst/>
          </a:prstGeom>
        </p:spPr>
        <p:txBody>
          <a:bodyPr wrap="none" lIns="68555" tIns="34278" rIns="68555" bIns="34278">
            <a:spAutoFit/>
          </a:bodyPr>
          <a:lstStyle/>
          <a:p>
            <a:r>
              <a:rPr lang="zh-CN" altLang="en-US"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兼容 </a:t>
            </a:r>
            <a:r>
              <a:rPr lang="en-US" altLang="zh-CN"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Qt </a:t>
            </a:r>
            <a:r>
              <a:rPr lang="zh-CN" altLang="en-US"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用户习惯</a:t>
            </a:r>
            <a:endParaRPr lang="en-US" altLang="zh-CN"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9" name="矩形 47"/>
          <p:cNvSpPr>
            <a:spLocks noChangeArrowheads="1"/>
          </p:cNvSpPr>
          <p:nvPr/>
        </p:nvSpPr>
        <p:spPr bwMode="auto">
          <a:xfrm>
            <a:off x="2328499" y="3864328"/>
            <a:ext cx="2562189" cy="44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050" dirty="0" err="1">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LDir</a:t>
            </a:r>
            <a:r>
              <a:rPr lang="en-US" altLang="zh-CN"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作为 </a:t>
            </a:r>
            <a:r>
              <a:rPr lang="en-US" altLang="zh-CN" sz="1050"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LFileSystemPath</a:t>
            </a:r>
            <a:r>
              <a:rPr lang="en-US" altLang="zh-CN"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的别名</a:t>
            </a:r>
            <a:endParaRPr lang="en-US" altLang="zh-CN"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nSpc>
                <a:spcPct val="120000"/>
              </a:lnSpc>
              <a:spcBef>
                <a:spcPct val="0"/>
              </a:spcBef>
              <a:buNone/>
            </a:pPr>
            <a:r>
              <a:rPr lang="en-US" altLang="zh-CN" sz="1050"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LFileInfo</a:t>
            </a:r>
            <a:r>
              <a:rPr lang="en-US" altLang="zh-CN"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作为 </a:t>
            </a:r>
            <a:r>
              <a:rPr lang="en-US" altLang="zh-CN" sz="1050"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LFileSystemEntry</a:t>
            </a:r>
            <a:r>
              <a:rPr lang="en-US" altLang="zh-CN"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的别名</a:t>
            </a:r>
            <a:r>
              <a:rPr lang="zh-CN" altLang="en-US"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p>
        </p:txBody>
      </p:sp>
      <p:sp>
        <p:nvSpPr>
          <p:cNvPr id="3" name="Rectangle 39">
            <a:extLst>
              <a:ext uri="{FF2B5EF4-FFF2-40B4-BE49-F238E27FC236}">
                <a16:creationId xmlns:a16="http://schemas.microsoft.com/office/drawing/2014/main" id="{F7BC8DF5-44C1-7FE7-F9FF-63B036598C0F}"/>
              </a:ext>
            </a:extLst>
          </p:cNvPr>
          <p:cNvSpPr>
            <a:spLocks noChangeArrowheads="1"/>
          </p:cNvSpPr>
          <p:nvPr/>
        </p:nvSpPr>
        <p:spPr bwMode="auto">
          <a:xfrm>
            <a:off x="415925" y="759460"/>
            <a:ext cx="1094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设计架构</a:t>
            </a:r>
          </a:p>
        </p:txBody>
      </p:sp>
      <p:pic>
        <p:nvPicPr>
          <p:cNvPr id="120" name="图片 119">
            <a:extLst>
              <a:ext uri="{FF2B5EF4-FFF2-40B4-BE49-F238E27FC236}">
                <a16:creationId xmlns:a16="http://schemas.microsoft.com/office/drawing/2014/main" id="{E8E4D9A0-3B2E-44B8-873E-96B238BB15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386132314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down)">
                                      <p:cBhvr>
                                        <p:cTn id="48" dur="500"/>
                                        <p:tgtEl>
                                          <p:spTgt spid="18"/>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down)">
                                      <p:cBhvr>
                                        <p:cTn id="51" dur="500"/>
                                        <p:tgtEl>
                                          <p:spTgt spid="19"/>
                                        </p:tgtEl>
                                      </p:cBhvr>
                                    </p:animEffect>
                                  </p:childTnLst>
                                </p:cTn>
                              </p:par>
                              <p:par>
                                <p:cTn id="52" presetID="22" presetClass="entr" presetSubtype="4"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down)">
                                      <p:cBhvr>
                                        <p:cTn id="54" dur="500"/>
                                        <p:tgtEl>
                                          <p:spTgt spid="20"/>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down)">
                                      <p:cBhvr>
                                        <p:cTn id="57" dur="500"/>
                                        <p:tgtEl>
                                          <p:spTgt spid="27"/>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down)">
                                      <p:cBhvr>
                                        <p:cTn id="63" dur="500"/>
                                        <p:tgtEl>
                                          <p:spTgt spid="29"/>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down)">
                                      <p:cBhvr>
                                        <p:cTn id="66" dur="500"/>
                                        <p:tgtEl>
                                          <p:spTgt spid="3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wipe(down)">
                                      <p:cBhvr>
                                        <p:cTn id="69" dur="500"/>
                                        <p:tgtEl>
                                          <p:spTgt spid="31"/>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down)">
                                      <p:cBhvr>
                                        <p:cTn id="72" dur="500"/>
                                        <p:tgtEl>
                                          <p:spTgt spid="32"/>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down)">
                                      <p:cBhvr>
                                        <p:cTn id="75" dur="500"/>
                                        <p:tgtEl>
                                          <p:spTgt spid="33"/>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wipe(down)">
                                      <p:cBhvr>
                                        <p:cTn id="78" dur="500"/>
                                        <p:tgtEl>
                                          <p:spTgt spid="34"/>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wipe(down)">
                                      <p:cBhvr>
                                        <p:cTn id="81" dur="500"/>
                                        <p:tgtEl>
                                          <p:spTgt spid="35"/>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down)">
                                      <p:cBhvr>
                                        <p:cTn id="84" dur="500"/>
                                        <p:tgtEl>
                                          <p:spTgt spid="36"/>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down)">
                                      <p:cBhvr>
                                        <p:cTn id="87" dur="500"/>
                                        <p:tgtEl>
                                          <p:spTgt spid="37"/>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wipe(down)">
                                      <p:cBhvr>
                                        <p:cTn id="90" dur="500"/>
                                        <p:tgtEl>
                                          <p:spTgt spid="38"/>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wipe(down)">
                                      <p:cBhvr>
                                        <p:cTn id="93" dur="500"/>
                                        <p:tgtEl>
                                          <p:spTgt spid="39"/>
                                        </p:tgtEl>
                                      </p:cBhvr>
                                    </p:animEffect>
                                  </p:childTnLst>
                                </p:cTn>
                              </p:par>
                              <p:par>
                                <p:cTn id="94" presetID="22" presetClass="entr" presetSubtype="4" fill="hold" nodeType="with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wipe(down)">
                                      <p:cBhvr>
                                        <p:cTn id="96" dur="500"/>
                                        <p:tgtEl>
                                          <p:spTgt spid="40"/>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down)">
                                      <p:cBhvr>
                                        <p:cTn id="99" dur="500"/>
                                        <p:tgtEl>
                                          <p:spTgt spid="49"/>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wipe(down)">
                                      <p:cBhvr>
                                        <p:cTn id="102" dur="500"/>
                                        <p:tgtEl>
                                          <p:spTgt spid="50"/>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wipe(down)">
                                      <p:cBhvr>
                                        <p:cTn id="105" dur="500"/>
                                        <p:tgtEl>
                                          <p:spTgt spid="51"/>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wipe(down)">
                                      <p:cBhvr>
                                        <p:cTn id="108" dur="500"/>
                                        <p:tgtEl>
                                          <p:spTgt spid="52"/>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Effect transition="in" filter="wipe(down)">
                                      <p:cBhvr>
                                        <p:cTn id="111" dur="500"/>
                                        <p:tgtEl>
                                          <p:spTgt spid="53"/>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54"/>
                                        </p:tgtEl>
                                        <p:attrNameLst>
                                          <p:attrName>style.visibility</p:attrName>
                                        </p:attrNameLst>
                                      </p:cBhvr>
                                      <p:to>
                                        <p:strVal val="visible"/>
                                      </p:to>
                                    </p:set>
                                    <p:animEffect transition="in" filter="wipe(down)">
                                      <p:cBhvr>
                                        <p:cTn id="114" dur="500"/>
                                        <p:tgtEl>
                                          <p:spTgt spid="54"/>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wipe(down)">
                                      <p:cBhvr>
                                        <p:cTn id="117" dur="500"/>
                                        <p:tgtEl>
                                          <p:spTgt spid="55"/>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down)">
                                      <p:cBhvr>
                                        <p:cTn id="120" dur="500"/>
                                        <p:tgtEl>
                                          <p:spTgt spid="56"/>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animEffect transition="in" filter="wipe(down)">
                                      <p:cBhvr>
                                        <p:cTn id="123" dur="500"/>
                                        <p:tgtEl>
                                          <p:spTgt spid="57"/>
                                        </p:tgtEl>
                                      </p:cBhvr>
                                    </p:animEffect>
                                  </p:childTnLst>
                                </p:cTn>
                              </p:par>
                              <p:par>
                                <p:cTn id="124" presetID="22" presetClass="entr" presetSubtype="4" fill="hold" nodeType="withEffect">
                                  <p:stCondLst>
                                    <p:cond delay="0"/>
                                  </p:stCondLst>
                                  <p:childTnLst>
                                    <p:set>
                                      <p:cBhvr>
                                        <p:cTn id="125" dur="1" fill="hold">
                                          <p:stCondLst>
                                            <p:cond delay="0"/>
                                          </p:stCondLst>
                                        </p:cTn>
                                        <p:tgtEl>
                                          <p:spTgt spid="58"/>
                                        </p:tgtEl>
                                        <p:attrNameLst>
                                          <p:attrName>style.visibility</p:attrName>
                                        </p:attrNameLst>
                                      </p:cBhvr>
                                      <p:to>
                                        <p:strVal val="visible"/>
                                      </p:to>
                                    </p:set>
                                    <p:animEffect transition="in" filter="wipe(down)">
                                      <p:cBhvr>
                                        <p:cTn id="126" dur="500"/>
                                        <p:tgtEl>
                                          <p:spTgt spid="58"/>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61"/>
                                        </p:tgtEl>
                                        <p:attrNameLst>
                                          <p:attrName>style.visibility</p:attrName>
                                        </p:attrNameLst>
                                      </p:cBhvr>
                                      <p:to>
                                        <p:strVal val="visible"/>
                                      </p:to>
                                    </p:set>
                                    <p:animEffect transition="in" filter="wipe(down)">
                                      <p:cBhvr>
                                        <p:cTn id="129" dur="500"/>
                                        <p:tgtEl>
                                          <p:spTgt spid="61"/>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62"/>
                                        </p:tgtEl>
                                        <p:attrNameLst>
                                          <p:attrName>style.visibility</p:attrName>
                                        </p:attrNameLst>
                                      </p:cBhvr>
                                      <p:to>
                                        <p:strVal val="visible"/>
                                      </p:to>
                                    </p:set>
                                    <p:animEffect transition="in" filter="wipe(down)">
                                      <p:cBhvr>
                                        <p:cTn id="132" dur="500"/>
                                        <p:tgtEl>
                                          <p:spTgt spid="62"/>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63"/>
                                        </p:tgtEl>
                                        <p:attrNameLst>
                                          <p:attrName>style.visibility</p:attrName>
                                        </p:attrNameLst>
                                      </p:cBhvr>
                                      <p:to>
                                        <p:strVal val="visible"/>
                                      </p:to>
                                    </p:set>
                                    <p:animEffect transition="in" filter="wipe(down)">
                                      <p:cBhvr>
                                        <p:cTn id="135" dur="500"/>
                                        <p:tgtEl>
                                          <p:spTgt spid="63"/>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wipe(down)">
                                      <p:cBhvr>
                                        <p:cTn id="138" dur="500"/>
                                        <p:tgtEl>
                                          <p:spTgt spid="64"/>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65"/>
                                        </p:tgtEl>
                                        <p:attrNameLst>
                                          <p:attrName>style.visibility</p:attrName>
                                        </p:attrNameLst>
                                      </p:cBhvr>
                                      <p:to>
                                        <p:strVal val="visible"/>
                                      </p:to>
                                    </p:set>
                                    <p:animEffect transition="in" filter="wipe(down)">
                                      <p:cBhvr>
                                        <p:cTn id="141" dur="500"/>
                                        <p:tgtEl>
                                          <p:spTgt spid="65"/>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66"/>
                                        </p:tgtEl>
                                        <p:attrNameLst>
                                          <p:attrName>style.visibility</p:attrName>
                                        </p:attrNameLst>
                                      </p:cBhvr>
                                      <p:to>
                                        <p:strVal val="visible"/>
                                      </p:to>
                                    </p:set>
                                    <p:animEffect transition="in" filter="wipe(down)">
                                      <p:cBhvr>
                                        <p:cTn id="144" dur="500"/>
                                        <p:tgtEl>
                                          <p:spTgt spid="66"/>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wipe(down)">
                                      <p:cBhvr>
                                        <p:cTn id="147" dur="500"/>
                                        <p:tgtEl>
                                          <p:spTgt spid="67"/>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Effect transition="in" filter="wipe(down)">
                                      <p:cBhvr>
                                        <p:cTn id="150" dur="500"/>
                                        <p:tgtEl>
                                          <p:spTgt spid="68"/>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69"/>
                                        </p:tgtEl>
                                        <p:attrNameLst>
                                          <p:attrName>style.visibility</p:attrName>
                                        </p:attrNameLst>
                                      </p:cBhvr>
                                      <p:to>
                                        <p:strVal val="visible"/>
                                      </p:to>
                                    </p:set>
                                    <p:animEffect transition="in" filter="wipe(down)">
                                      <p:cBhvr>
                                        <p:cTn id="153" dur="500"/>
                                        <p:tgtEl>
                                          <p:spTgt spid="69"/>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70"/>
                                        </p:tgtEl>
                                        <p:attrNameLst>
                                          <p:attrName>style.visibility</p:attrName>
                                        </p:attrNameLst>
                                      </p:cBhvr>
                                      <p:to>
                                        <p:strVal val="visible"/>
                                      </p:to>
                                    </p:set>
                                    <p:animEffect transition="in" filter="wipe(down)">
                                      <p:cBhvr>
                                        <p:cTn id="156" dur="500"/>
                                        <p:tgtEl>
                                          <p:spTgt spid="70"/>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71"/>
                                        </p:tgtEl>
                                        <p:attrNameLst>
                                          <p:attrName>style.visibility</p:attrName>
                                        </p:attrNameLst>
                                      </p:cBhvr>
                                      <p:to>
                                        <p:strVal val="visible"/>
                                      </p:to>
                                    </p:set>
                                    <p:animEffect transition="in" filter="wipe(down)">
                                      <p:cBhvr>
                                        <p:cTn id="159" dur="500"/>
                                        <p:tgtEl>
                                          <p:spTgt spid="71"/>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72"/>
                                        </p:tgtEl>
                                        <p:attrNameLst>
                                          <p:attrName>style.visibility</p:attrName>
                                        </p:attrNameLst>
                                      </p:cBhvr>
                                      <p:to>
                                        <p:strVal val="visible"/>
                                      </p:to>
                                    </p:set>
                                    <p:animEffect transition="in" filter="wipe(down)">
                                      <p:cBhvr>
                                        <p:cTn id="162" dur="500"/>
                                        <p:tgtEl>
                                          <p:spTgt spid="72"/>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73"/>
                                        </p:tgtEl>
                                        <p:attrNameLst>
                                          <p:attrName>style.visibility</p:attrName>
                                        </p:attrNameLst>
                                      </p:cBhvr>
                                      <p:to>
                                        <p:strVal val="visible"/>
                                      </p:to>
                                    </p:set>
                                    <p:animEffect transition="in" filter="wipe(down)">
                                      <p:cBhvr>
                                        <p:cTn id="165" dur="500"/>
                                        <p:tgtEl>
                                          <p:spTgt spid="73"/>
                                        </p:tgtEl>
                                      </p:cBhvr>
                                    </p:animEffect>
                                  </p:childTnLst>
                                </p:cTn>
                              </p:par>
                              <p:par>
                                <p:cTn id="166" presetID="22" presetClass="entr" presetSubtype="4" fill="hold" grpId="0" nodeType="withEffect">
                                  <p:stCondLst>
                                    <p:cond delay="0"/>
                                  </p:stCondLst>
                                  <p:childTnLst>
                                    <p:set>
                                      <p:cBhvr>
                                        <p:cTn id="167" dur="1" fill="hold">
                                          <p:stCondLst>
                                            <p:cond delay="0"/>
                                          </p:stCondLst>
                                        </p:cTn>
                                        <p:tgtEl>
                                          <p:spTgt spid="74"/>
                                        </p:tgtEl>
                                        <p:attrNameLst>
                                          <p:attrName>style.visibility</p:attrName>
                                        </p:attrNameLst>
                                      </p:cBhvr>
                                      <p:to>
                                        <p:strVal val="visible"/>
                                      </p:to>
                                    </p:set>
                                    <p:animEffect transition="in" filter="wipe(down)">
                                      <p:cBhvr>
                                        <p:cTn id="168" dur="500"/>
                                        <p:tgtEl>
                                          <p:spTgt spid="74"/>
                                        </p:tgtEl>
                                      </p:cBhvr>
                                    </p:animEffect>
                                  </p:childTnLst>
                                </p:cTn>
                              </p:par>
                              <p:par>
                                <p:cTn id="169" presetID="22" presetClass="entr" presetSubtype="4" fill="hold" grpId="0" nodeType="withEffect">
                                  <p:stCondLst>
                                    <p:cond delay="0"/>
                                  </p:stCondLst>
                                  <p:childTnLst>
                                    <p:set>
                                      <p:cBhvr>
                                        <p:cTn id="170" dur="1" fill="hold">
                                          <p:stCondLst>
                                            <p:cond delay="0"/>
                                          </p:stCondLst>
                                        </p:cTn>
                                        <p:tgtEl>
                                          <p:spTgt spid="75"/>
                                        </p:tgtEl>
                                        <p:attrNameLst>
                                          <p:attrName>style.visibility</p:attrName>
                                        </p:attrNameLst>
                                      </p:cBhvr>
                                      <p:to>
                                        <p:strVal val="visible"/>
                                      </p:to>
                                    </p:set>
                                    <p:animEffect transition="in" filter="wipe(down)">
                                      <p:cBhvr>
                                        <p:cTn id="171" dur="500"/>
                                        <p:tgtEl>
                                          <p:spTgt spid="75"/>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76"/>
                                        </p:tgtEl>
                                        <p:attrNameLst>
                                          <p:attrName>style.visibility</p:attrName>
                                        </p:attrNameLst>
                                      </p:cBhvr>
                                      <p:to>
                                        <p:strVal val="visible"/>
                                      </p:to>
                                    </p:set>
                                    <p:animEffect transition="in" filter="wipe(down)">
                                      <p:cBhvr>
                                        <p:cTn id="174" dur="500"/>
                                        <p:tgtEl>
                                          <p:spTgt spid="76"/>
                                        </p:tgtEl>
                                      </p:cBhvr>
                                    </p:animEffect>
                                  </p:childTnLst>
                                </p:cTn>
                              </p:par>
                              <p:par>
                                <p:cTn id="175" presetID="22" presetClass="entr" presetSubtype="4" fill="hold" grpId="0" nodeType="withEffect">
                                  <p:stCondLst>
                                    <p:cond delay="0"/>
                                  </p:stCondLst>
                                  <p:childTnLst>
                                    <p:set>
                                      <p:cBhvr>
                                        <p:cTn id="176" dur="1" fill="hold">
                                          <p:stCondLst>
                                            <p:cond delay="0"/>
                                          </p:stCondLst>
                                        </p:cTn>
                                        <p:tgtEl>
                                          <p:spTgt spid="77"/>
                                        </p:tgtEl>
                                        <p:attrNameLst>
                                          <p:attrName>style.visibility</p:attrName>
                                        </p:attrNameLst>
                                      </p:cBhvr>
                                      <p:to>
                                        <p:strVal val="visible"/>
                                      </p:to>
                                    </p:set>
                                    <p:animEffect transition="in" filter="wipe(down)">
                                      <p:cBhvr>
                                        <p:cTn id="177" dur="500"/>
                                        <p:tgtEl>
                                          <p:spTgt spid="77"/>
                                        </p:tgtEl>
                                      </p:cBhvr>
                                    </p:animEffect>
                                  </p:childTnLst>
                                </p:cTn>
                              </p:par>
                              <p:par>
                                <p:cTn id="178" presetID="22" presetClass="entr" presetSubtype="4" fill="hold" grpId="0" nodeType="withEffect">
                                  <p:stCondLst>
                                    <p:cond delay="0"/>
                                  </p:stCondLst>
                                  <p:childTnLst>
                                    <p:set>
                                      <p:cBhvr>
                                        <p:cTn id="179" dur="1" fill="hold">
                                          <p:stCondLst>
                                            <p:cond delay="0"/>
                                          </p:stCondLst>
                                        </p:cTn>
                                        <p:tgtEl>
                                          <p:spTgt spid="78"/>
                                        </p:tgtEl>
                                        <p:attrNameLst>
                                          <p:attrName>style.visibility</p:attrName>
                                        </p:attrNameLst>
                                      </p:cBhvr>
                                      <p:to>
                                        <p:strVal val="visible"/>
                                      </p:to>
                                    </p:set>
                                    <p:animEffect transition="in" filter="wipe(down)">
                                      <p:cBhvr>
                                        <p:cTn id="180" dur="500"/>
                                        <p:tgtEl>
                                          <p:spTgt spid="78"/>
                                        </p:tgtEl>
                                      </p:cBhvr>
                                    </p:animEffect>
                                  </p:childTnLst>
                                </p:cTn>
                              </p:par>
                              <p:par>
                                <p:cTn id="181" presetID="22" presetClass="entr" presetSubtype="4" fill="hold" grpId="0" nodeType="withEffect">
                                  <p:stCondLst>
                                    <p:cond delay="0"/>
                                  </p:stCondLst>
                                  <p:childTnLst>
                                    <p:set>
                                      <p:cBhvr>
                                        <p:cTn id="182" dur="1" fill="hold">
                                          <p:stCondLst>
                                            <p:cond delay="0"/>
                                          </p:stCondLst>
                                        </p:cTn>
                                        <p:tgtEl>
                                          <p:spTgt spid="79"/>
                                        </p:tgtEl>
                                        <p:attrNameLst>
                                          <p:attrName>style.visibility</p:attrName>
                                        </p:attrNameLst>
                                      </p:cBhvr>
                                      <p:to>
                                        <p:strVal val="visible"/>
                                      </p:to>
                                    </p:set>
                                    <p:animEffect transition="in" filter="wipe(down)">
                                      <p:cBhvr>
                                        <p:cTn id="183" dur="500"/>
                                        <p:tgtEl>
                                          <p:spTgt spid="79"/>
                                        </p:tgtEl>
                                      </p:cBhvr>
                                    </p:animEffect>
                                  </p:childTnLst>
                                </p:cTn>
                              </p:par>
                              <p:par>
                                <p:cTn id="184" presetID="22" presetClass="entr" presetSubtype="4" fill="hold" grpId="0" nodeType="withEffect">
                                  <p:stCondLst>
                                    <p:cond delay="0"/>
                                  </p:stCondLst>
                                  <p:childTnLst>
                                    <p:set>
                                      <p:cBhvr>
                                        <p:cTn id="185" dur="1" fill="hold">
                                          <p:stCondLst>
                                            <p:cond delay="0"/>
                                          </p:stCondLst>
                                        </p:cTn>
                                        <p:tgtEl>
                                          <p:spTgt spid="80"/>
                                        </p:tgtEl>
                                        <p:attrNameLst>
                                          <p:attrName>style.visibility</p:attrName>
                                        </p:attrNameLst>
                                      </p:cBhvr>
                                      <p:to>
                                        <p:strVal val="visible"/>
                                      </p:to>
                                    </p:set>
                                    <p:animEffect transition="in" filter="wipe(down)">
                                      <p:cBhvr>
                                        <p:cTn id="186" dur="500"/>
                                        <p:tgtEl>
                                          <p:spTgt spid="80"/>
                                        </p:tgtEl>
                                      </p:cBhvr>
                                    </p:animEffect>
                                  </p:childTnLst>
                                </p:cTn>
                              </p:par>
                              <p:par>
                                <p:cTn id="187" presetID="22" presetClass="entr" presetSubtype="4" fill="hold" grpId="0" nodeType="withEffect">
                                  <p:stCondLst>
                                    <p:cond delay="0"/>
                                  </p:stCondLst>
                                  <p:childTnLst>
                                    <p:set>
                                      <p:cBhvr>
                                        <p:cTn id="188" dur="1" fill="hold">
                                          <p:stCondLst>
                                            <p:cond delay="0"/>
                                          </p:stCondLst>
                                        </p:cTn>
                                        <p:tgtEl>
                                          <p:spTgt spid="81"/>
                                        </p:tgtEl>
                                        <p:attrNameLst>
                                          <p:attrName>style.visibility</p:attrName>
                                        </p:attrNameLst>
                                      </p:cBhvr>
                                      <p:to>
                                        <p:strVal val="visible"/>
                                      </p:to>
                                    </p:set>
                                    <p:animEffect transition="in" filter="wipe(down)">
                                      <p:cBhvr>
                                        <p:cTn id="189" dur="500"/>
                                        <p:tgtEl>
                                          <p:spTgt spid="81"/>
                                        </p:tgtEl>
                                      </p:cBhvr>
                                    </p:animEffect>
                                  </p:childTnLst>
                                </p:cTn>
                              </p:par>
                              <p:par>
                                <p:cTn id="190" presetID="22" presetClass="entr" presetSubtype="4" fill="hold" grpId="0" nodeType="withEffect">
                                  <p:stCondLst>
                                    <p:cond delay="0"/>
                                  </p:stCondLst>
                                  <p:childTnLst>
                                    <p:set>
                                      <p:cBhvr>
                                        <p:cTn id="191" dur="1" fill="hold">
                                          <p:stCondLst>
                                            <p:cond delay="0"/>
                                          </p:stCondLst>
                                        </p:cTn>
                                        <p:tgtEl>
                                          <p:spTgt spid="82"/>
                                        </p:tgtEl>
                                        <p:attrNameLst>
                                          <p:attrName>style.visibility</p:attrName>
                                        </p:attrNameLst>
                                      </p:cBhvr>
                                      <p:to>
                                        <p:strVal val="visible"/>
                                      </p:to>
                                    </p:set>
                                    <p:animEffect transition="in" filter="wipe(down)">
                                      <p:cBhvr>
                                        <p:cTn id="192" dur="500"/>
                                        <p:tgtEl>
                                          <p:spTgt spid="82"/>
                                        </p:tgtEl>
                                      </p:cBhvr>
                                    </p:animEffect>
                                  </p:childTnLst>
                                </p:cTn>
                              </p:par>
                              <p:par>
                                <p:cTn id="193" presetID="22" presetClass="entr" presetSubtype="4" fill="hold" grpId="0" nodeType="withEffect">
                                  <p:stCondLst>
                                    <p:cond delay="0"/>
                                  </p:stCondLst>
                                  <p:childTnLst>
                                    <p:set>
                                      <p:cBhvr>
                                        <p:cTn id="194" dur="1" fill="hold">
                                          <p:stCondLst>
                                            <p:cond delay="0"/>
                                          </p:stCondLst>
                                        </p:cTn>
                                        <p:tgtEl>
                                          <p:spTgt spid="83"/>
                                        </p:tgtEl>
                                        <p:attrNameLst>
                                          <p:attrName>style.visibility</p:attrName>
                                        </p:attrNameLst>
                                      </p:cBhvr>
                                      <p:to>
                                        <p:strVal val="visible"/>
                                      </p:to>
                                    </p:set>
                                    <p:animEffect transition="in" filter="wipe(down)">
                                      <p:cBhvr>
                                        <p:cTn id="195" dur="500"/>
                                        <p:tgtEl>
                                          <p:spTgt spid="83"/>
                                        </p:tgtEl>
                                      </p:cBhvr>
                                    </p:animEffect>
                                  </p:childTnLst>
                                </p:cTn>
                              </p:par>
                              <p:par>
                                <p:cTn id="196" presetID="22" presetClass="entr" presetSubtype="4" fill="hold" grpId="0" nodeType="withEffect">
                                  <p:stCondLst>
                                    <p:cond delay="0"/>
                                  </p:stCondLst>
                                  <p:childTnLst>
                                    <p:set>
                                      <p:cBhvr>
                                        <p:cTn id="197" dur="1" fill="hold">
                                          <p:stCondLst>
                                            <p:cond delay="0"/>
                                          </p:stCondLst>
                                        </p:cTn>
                                        <p:tgtEl>
                                          <p:spTgt spid="84"/>
                                        </p:tgtEl>
                                        <p:attrNameLst>
                                          <p:attrName>style.visibility</p:attrName>
                                        </p:attrNameLst>
                                      </p:cBhvr>
                                      <p:to>
                                        <p:strVal val="visible"/>
                                      </p:to>
                                    </p:set>
                                    <p:animEffect transition="in" filter="wipe(down)">
                                      <p:cBhvr>
                                        <p:cTn id="198" dur="500"/>
                                        <p:tgtEl>
                                          <p:spTgt spid="84"/>
                                        </p:tgtEl>
                                      </p:cBhvr>
                                    </p:animEffect>
                                  </p:childTnLst>
                                </p:cTn>
                              </p:par>
                              <p:par>
                                <p:cTn id="199" presetID="22" presetClass="entr" presetSubtype="4" fill="hold" grpId="0" nodeType="withEffect">
                                  <p:stCondLst>
                                    <p:cond delay="0"/>
                                  </p:stCondLst>
                                  <p:childTnLst>
                                    <p:set>
                                      <p:cBhvr>
                                        <p:cTn id="200" dur="1" fill="hold">
                                          <p:stCondLst>
                                            <p:cond delay="0"/>
                                          </p:stCondLst>
                                        </p:cTn>
                                        <p:tgtEl>
                                          <p:spTgt spid="85"/>
                                        </p:tgtEl>
                                        <p:attrNameLst>
                                          <p:attrName>style.visibility</p:attrName>
                                        </p:attrNameLst>
                                      </p:cBhvr>
                                      <p:to>
                                        <p:strVal val="visible"/>
                                      </p:to>
                                    </p:set>
                                    <p:animEffect transition="in" filter="wipe(down)">
                                      <p:cBhvr>
                                        <p:cTn id="201" dur="500"/>
                                        <p:tgtEl>
                                          <p:spTgt spid="85"/>
                                        </p:tgtEl>
                                      </p:cBhvr>
                                    </p:animEffect>
                                  </p:childTnLst>
                                </p:cTn>
                              </p:par>
                              <p:par>
                                <p:cTn id="202" presetID="22" presetClass="entr" presetSubtype="4" fill="hold" grpId="0" nodeType="withEffect">
                                  <p:stCondLst>
                                    <p:cond delay="0"/>
                                  </p:stCondLst>
                                  <p:childTnLst>
                                    <p:set>
                                      <p:cBhvr>
                                        <p:cTn id="203" dur="1" fill="hold">
                                          <p:stCondLst>
                                            <p:cond delay="0"/>
                                          </p:stCondLst>
                                        </p:cTn>
                                        <p:tgtEl>
                                          <p:spTgt spid="86"/>
                                        </p:tgtEl>
                                        <p:attrNameLst>
                                          <p:attrName>style.visibility</p:attrName>
                                        </p:attrNameLst>
                                      </p:cBhvr>
                                      <p:to>
                                        <p:strVal val="visible"/>
                                      </p:to>
                                    </p:set>
                                    <p:animEffect transition="in" filter="wipe(down)">
                                      <p:cBhvr>
                                        <p:cTn id="204" dur="500"/>
                                        <p:tgtEl>
                                          <p:spTgt spid="86"/>
                                        </p:tgtEl>
                                      </p:cBhvr>
                                    </p:animEffect>
                                  </p:childTnLst>
                                </p:cTn>
                              </p:par>
                              <p:par>
                                <p:cTn id="205" presetID="22" presetClass="entr" presetSubtype="4" fill="hold" grpId="0" nodeType="withEffect">
                                  <p:stCondLst>
                                    <p:cond delay="0"/>
                                  </p:stCondLst>
                                  <p:childTnLst>
                                    <p:set>
                                      <p:cBhvr>
                                        <p:cTn id="206" dur="1" fill="hold">
                                          <p:stCondLst>
                                            <p:cond delay="0"/>
                                          </p:stCondLst>
                                        </p:cTn>
                                        <p:tgtEl>
                                          <p:spTgt spid="87"/>
                                        </p:tgtEl>
                                        <p:attrNameLst>
                                          <p:attrName>style.visibility</p:attrName>
                                        </p:attrNameLst>
                                      </p:cBhvr>
                                      <p:to>
                                        <p:strVal val="visible"/>
                                      </p:to>
                                    </p:set>
                                    <p:animEffect transition="in" filter="wipe(down)">
                                      <p:cBhvr>
                                        <p:cTn id="207" dur="500"/>
                                        <p:tgtEl>
                                          <p:spTgt spid="87"/>
                                        </p:tgtEl>
                                      </p:cBhvr>
                                    </p:animEffect>
                                  </p:childTnLst>
                                </p:cTn>
                              </p:par>
                              <p:par>
                                <p:cTn id="208" presetID="22" presetClass="entr" presetSubtype="4" fill="hold" grpId="0" nodeType="withEffect">
                                  <p:stCondLst>
                                    <p:cond delay="0"/>
                                  </p:stCondLst>
                                  <p:childTnLst>
                                    <p:set>
                                      <p:cBhvr>
                                        <p:cTn id="209" dur="1" fill="hold">
                                          <p:stCondLst>
                                            <p:cond delay="0"/>
                                          </p:stCondLst>
                                        </p:cTn>
                                        <p:tgtEl>
                                          <p:spTgt spid="88"/>
                                        </p:tgtEl>
                                        <p:attrNameLst>
                                          <p:attrName>style.visibility</p:attrName>
                                        </p:attrNameLst>
                                      </p:cBhvr>
                                      <p:to>
                                        <p:strVal val="visible"/>
                                      </p:to>
                                    </p:set>
                                    <p:animEffect transition="in" filter="wipe(down)">
                                      <p:cBhvr>
                                        <p:cTn id="210" dur="500"/>
                                        <p:tgtEl>
                                          <p:spTgt spid="88"/>
                                        </p:tgtEl>
                                      </p:cBhvr>
                                    </p:animEffect>
                                  </p:childTnLst>
                                </p:cTn>
                              </p:par>
                              <p:par>
                                <p:cTn id="211" presetID="22" presetClass="entr" presetSubtype="4" fill="hold" grpId="0" nodeType="withEffect">
                                  <p:stCondLst>
                                    <p:cond delay="0"/>
                                  </p:stCondLst>
                                  <p:childTnLst>
                                    <p:set>
                                      <p:cBhvr>
                                        <p:cTn id="212" dur="1" fill="hold">
                                          <p:stCondLst>
                                            <p:cond delay="0"/>
                                          </p:stCondLst>
                                        </p:cTn>
                                        <p:tgtEl>
                                          <p:spTgt spid="89"/>
                                        </p:tgtEl>
                                        <p:attrNameLst>
                                          <p:attrName>style.visibility</p:attrName>
                                        </p:attrNameLst>
                                      </p:cBhvr>
                                      <p:to>
                                        <p:strVal val="visible"/>
                                      </p:to>
                                    </p:set>
                                    <p:animEffect transition="in" filter="wipe(down)">
                                      <p:cBhvr>
                                        <p:cTn id="213" dur="500"/>
                                        <p:tgtEl>
                                          <p:spTgt spid="89"/>
                                        </p:tgtEl>
                                      </p:cBhvr>
                                    </p:animEffect>
                                  </p:childTnLst>
                                </p:cTn>
                              </p:par>
                              <p:par>
                                <p:cTn id="214" presetID="22" presetClass="entr" presetSubtype="4" fill="hold" grpId="0" nodeType="withEffect">
                                  <p:stCondLst>
                                    <p:cond delay="0"/>
                                  </p:stCondLst>
                                  <p:childTnLst>
                                    <p:set>
                                      <p:cBhvr>
                                        <p:cTn id="215" dur="1" fill="hold">
                                          <p:stCondLst>
                                            <p:cond delay="0"/>
                                          </p:stCondLst>
                                        </p:cTn>
                                        <p:tgtEl>
                                          <p:spTgt spid="90"/>
                                        </p:tgtEl>
                                        <p:attrNameLst>
                                          <p:attrName>style.visibility</p:attrName>
                                        </p:attrNameLst>
                                      </p:cBhvr>
                                      <p:to>
                                        <p:strVal val="visible"/>
                                      </p:to>
                                    </p:set>
                                    <p:animEffect transition="in" filter="wipe(down)">
                                      <p:cBhvr>
                                        <p:cTn id="216" dur="500"/>
                                        <p:tgtEl>
                                          <p:spTgt spid="90"/>
                                        </p:tgtEl>
                                      </p:cBhvr>
                                    </p:animEffect>
                                  </p:childTnLst>
                                </p:cTn>
                              </p:par>
                              <p:par>
                                <p:cTn id="217" presetID="22" presetClass="entr" presetSubtype="4" fill="hold" grpId="0" nodeType="withEffect">
                                  <p:stCondLst>
                                    <p:cond delay="0"/>
                                  </p:stCondLst>
                                  <p:childTnLst>
                                    <p:set>
                                      <p:cBhvr>
                                        <p:cTn id="218" dur="1" fill="hold">
                                          <p:stCondLst>
                                            <p:cond delay="0"/>
                                          </p:stCondLst>
                                        </p:cTn>
                                        <p:tgtEl>
                                          <p:spTgt spid="91"/>
                                        </p:tgtEl>
                                        <p:attrNameLst>
                                          <p:attrName>style.visibility</p:attrName>
                                        </p:attrNameLst>
                                      </p:cBhvr>
                                      <p:to>
                                        <p:strVal val="visible"/>
                                      </p:to>
                                    </p:set>
                                    <p:animEffect transition="in" filter="wipe(down)">
                                      <p:cBhvr>
                                        <p:cTn id="219" dur="500"/>
                                        <p:tgtEl>
                                          <p:spTgt spid="91"/>
                                        </p:tgtEl>
                                      </p:cBhvr>
                                    </p:animEffect>
                                  </p:childTnLst>
                                </p:cTn>
                              </p:par>
                              <p:par>
                                <p:cTn id="220" presetID="22" presetClass="entr" presetSubtype="4" fill="hold" grpId="0" nodeType="withEffect">
                                  <p:stCondLst>
                                    <p:cond delay="0"/>
                                  </p:stCondLst>
                                  <p:childTnLst>
                                    <p:set>
                                      <p:cBhvr>
                                        <p:cTn id="221" dur="1" fill="hold">
                                          <p:stCondLst>
                                            <p:cond delay="0"/>
                                          </p:stCondLst>
                                        </p:cTn>
                                        <p:tgtEl>
                                          <p:spTgt spid="92"/>
                                        </p:tgtEl>
                                        <p:attrNameLst>
                                          <p:attrName>style.visibility</p:attrName>
                                        </p:attrNameLst>
                                      </p:cBhvr>
                                      <p:to>
                                        <p:strVal val="visible"/>
                                      </p:to>
                                    </p:set>
                                    <p:animEffect transition="in" filter="wipe(down)">
                                      <p:cBhvr>
                                        <p:cTn id="222" dur="500"/>
                                        <p:tgtEl>
                                          <p:spTgt spid="92"/>
                                        </p:tgtEl>
                                      </p:cBhvr>
                                    </p:animEffect>
                                  </p:childTnLst>
                                </p:cTn>
                              </p:par>
                              <p:par>
                                <p:cTn id="223" presetID="22" presetClass="entr" presetSubtype="4" fill="hold" grpId="0" nodeType="withEffect">
                                  <p:stCondLst>
                                    <p:cond delay="0"/>
                                  </p:stCondLst>
                                  <p:childTnLst>
                                    <p:set>
                                      <p:cBhvr>
                                        <p:cTn id="224" dur="1" fill="hold">
                                          <p:stCondLst>
                                            <p:cond delay="0"/>
                                          </p:stCondLst>
                                        </p:cTn>
                                        <p:tgtEl>
                                          <p:spTgt spid="93"/>
                                        </p:tgtEl>
                                        <p:attrNameLst>
                                          <p:attrName>style.visibility</p:attrName>
                                        </p:attrNameLst>
                                      </p:cBhvr>
                                      <p:to>
                                        <p:strVal val="visible"/>
                                      </p:to>
                                    </p:set>
                                    <p:animEffect transition="in" filter="wipe(down)">
                                      <p:cBhvr>
                                        <p:cTn id="225" dur="500"/>
                                        <p:tgtEl>
                                          <p:spTgt spid="93"/>
                                        </p:tgtEl>
                                      </p:cBhvr>
                                    </p:animEffect>
                                  </p:childTnLst>
                                </p:cTn>
                              </p:par>
                              <p:par>
                                <p:cTn id="226" presetID="22" presetClass="entr" presetSubtype="4" fill="hold" grpId="0" nodeType="withEffect">
                                  <p:stCondLst>
                                    <p:cond delay="0"/>
                                  </p:stCondLst>
                                  <p:childTnLst>
                                    <p:set>
                                      <p:cBhvr>
                                        <p:cTn id="227" dur="1" fill="hold">
                                          <p:stCondLst>
                                            <p:cond delay="0"/>
                                          </p:stCondLst>
                                        </p:cTn>
                                        <p:tgtEl>
                                          <p:spTgt spid="94"/>
                                        </p:tgtEl>
                                        <p:attrNameLst>
                                          <p:attrName>style.visibility</p:attrName>
                                        </p:attrNameLst>
                                      </p:cBhvr>
                                      <p:to>
                                        <p:strVal val="visible"/>
                                      </p:to>
                                    </p:set>
                                    <p:animEffect transition="in" filter="wipe(down)">
                                      <p:cBhvr>
                                        <p:cTn id="228" dur="500"/>
                                        <p:tgtEl>
                                          <p:spTgt spid="94"/>
                                        </p:tgtEl>
                                      </p:cBhvr>
                                    </p:animEffect>
                                  </p:childTnLst>
                                </p:cTn>
                              </p:par>
                              <p:par>
                                <p:cTn id="229" presetID="22" presetClass="entr" presetSubtype="4" fill="hold" grpId="0" nodeType="withEffect">
                                  <p:stCondLst>
                                    <p:cond delay="0"/>
                                  </p:stCondLst>
                                  <p:childTnLst>
                                    <p:set>
                                      <p:cBhvr>
                                        <p:cTn id="230" dur="1" fill="hold">
                                          <p:stCondLst>
                                            <p:cond delay="0"/>
                                          </p:stCondLst>
                                        </p:cTn>
                                        <p:tgtEl>
                                          <p:spTgt spid="95"/>
                                        </p:tgtEl>
                                        <p:attrNameLst>
                                          <p:attrName>style.visibility</p:attrName>
                                        </p:attrNameLst>
                                      </p:cBhvr>
                                      <p:to>
                                        <p:strVal val="visible"/>
                                      </p:to>
                                    </p:set>
                                    <p:animEffect transition="in" filter="wipe(down)">
                                      <p:cBhvr>
                                        <p:cTn id="231" dur="500"/>
                                        <p:tgtEl>
                                          <p:spTgt spid="95"/>
                                        </p:tgtEl>
                                      </p:cBhvr>
                                    </p:animEffect>
                                  </p:childTnLst>
                                </p:cTn>
                              </p:par>
                              <p:par>
                                <p:cTn id="232" presetID="22" presetClass="entr" presetSubtype="4" fill="hold" grpId="0" nodeType="withEffect">
                                  <p:stCondLst>
                                    <p:cond delay="0"/>
                                  </p:stCondLst>
                                  <p:childTnLst>
                                    <p:set>
                                      <p:cBhvr>
                                        <p:cTn id="233" dur="1" fill="hold">
                                          <p:stCondLst>
                                            <p:cond delay="0"/>
                                          </p:stCondLst>
                                        </p:cTn>
                                        <p:tgtEl>
                                          <p:spTgt spid="96"/>
                                        </p:tgtEl>
                                        <p:attrNameLst>
                                          <p:attrName>style.visibility</p:attrName>
                                        </p:attrNameLst>
                                      </p:cBhvr>
                                      <p:to>
                                        <p:strVal val="visible"/>
                                      </p:to>
                                    </p:set>
                                    <p:animEffect transition="in" filter="wipe(down)">
                                      <p:cBhvr>
                                        <p:cTn id="234" dur="500"/>
                                        <p:tgtEl>
                                          <p:spTgt spid="96"/>
                                        </p:tgtEl>
                                      </p:cBhvr>
                                    </p:animEffect>
                                  </p:childTnLst>
                                </p:cTn>
                              </p:par>
                              <p:par>
                                <p:cTn id="235" presetID="22" presetClass="entr" presetSubtype="4" fill="hold" grpId="0" nodeType="withEffect">
                                  <p:stCondLst>
                                    <p:cond delay="0"/>
                                  </p:stCondLst>
                                  <p:childTnLst>
                                    <p:set>
                                      <p:cBhvr>
                                        <p:cTn id="236" dur="1" fill="hold">
                                          <p:stCondLst>
                                            <p:cond delay="0"/>
                                          </p:stCondLst>
                                        </p:cTn>
                                        <p:tgtEl>
                                          <p:spTgt spid="97"/>
                                        </p:tgtEl>
                                        <p:attrNameLst>
                                          <p:attrName>style.visibility</p:attrName>
                                        </p:attrNameLst>
                                      </p:cBhvr>
                                      <p:to>
                                        <p:strVal val="visible"/>
                                      </p:to>
                                    </p:set>
                                    <p:animEffect transition="in" filter="wipe(down)">
                                      <p:cBhvr>
                                        <p:cTn id="237" dur="500"/>
                                        <p:tgtEl>
                                          <p:spTgt spid="97"/>
                                        </p:tgtEl>
                                      </p:cBhvr>
                                    </p:animEffect>
                                  </p:childTnLst>
                                </p:cTn>
                              </p:par>
                              <p:par>
                                <p:cTn id="238" presetID="22" presetClass="entr" presetSubtype="4" fill="hold" grpId="0" nodeType="withEffect">
                                  <p:stCondLst>
                                    <p:cond delay="0"/>
                                  </p:stCondLst>
                                  <p:childTnLst>
                                    <p:set>
                                      <p:cBhvr>
                                        <p:cTn id="239" dur="1" fill="hold">
                                          <p:stCondLst>
                                            <p:cond delay="0"/>
                                          </p:stCondLst>
                                        </p:cTn>
                                        <p:tgtEl>
                                          <p:spTgt spid="98"/>
                                        </p:tgtEl>
                                        <p:attrNameLst>
                                          <p:attrName>style.visibility</p:attrName>
                                        </p:attrNameLst>
                                      </p:cBhvr>
                                      <p:to>
                                        <p:strVal val="visible"/>
                                      </p:to>
                                    </p:set>
                                    <p:animEffect transition="in" filter="wipe(down)">
                                      <p:cBhvr>
                                        <p:cTn id="240" dur="500"/>
                                        <p:tgtEl>
                                          <p:spTgt spid="98"/>
                                        </p:tgtEl>
                                      </p:cBhvr>
                                    </p:animEffect>
                                  </p:childTnLst>
                                </p:cTn>
                              </p:par>
                              <p:par>
                                <p:cTn id="241" presetID="22" presetClass="entr" presetSubtype="4" fill="hold" grpId="0" nodeType="withEffect">
                                  <p:stCondLst>
                                    <p:cond delay="0"/>
                                  </p:stCondLst>
                                  <p:childTnLst>
                                    <p:set>
                                      <p:cBhvr>
                                        <p:cTn id="242" dur="1" fill="hold">
                                          <p:stCondLst>
                                            <p:cond delay="0"/>
                                          </p:stCondLst>
                                        </p:cTn>
                                        <p:tgtEl>
                                          <p:spTgt spid="99"/>
                                        </p:tgtEl>
                                        <p:attrNameLst>
                                          <p:attrName>style.visibility</p:attrName>
                                        </p:attrNameLst>
                                      </p:cBhvr>
                                      <p:to>
                                        <p:strVal val="visible"/>
                                      </p:to>
                                    </p:set>
                                    <p:animEffect transition="in" filter="wipe(down)">
                                      <p:cBhvr>
                                        <p:cTn id="243" dur="500"/>
                                        <p:tgtEl>
                                          <p:spTgt spid="99"/>
                                        </p:tgtEl>
                                      </p:cBhvr>
                                    </p:animEffect>
                                  </p:childTnLst>
                                </p:cTn>
                              </p:par>
                              <p:par>
                                <p:cTn id="244" presetID="22" presetClass="entr" presetSubtype="4" fill="hold" grpId="0" nodeType="withEffect">
                                  <p:stCondLst>
                                    <p:cond delay="0"/>
                                  </p:stCondLst>
                                  <p:childTnLst>
                                    <p:set>
                                      <p:cBhvr>
                                        <p:cTn id="245" dur="1" fill="hold">
                                          <p:stCondLst>
                                            <p:cond delay="0"/>
                                          </p:stCondLst>
                                        </p:cTn>
                                        <p:tgtEl>
                                          <p:spTgt spid="100"/>
                                        </p:tgtEl>
                                        <p:attrNameLst>
                                          <p:attrName>style.visibility</p:attrName>
                                        </p:attrNameLst>
                                      </p:cBhvr>
                                      <p:to>
                                        <p:strVal val="visible"/>
                                      </p:to>
                                    </p:set>
                                    <p:animEffect transition="in" filter="wipe(down)">
                                      <p:cBhvr>
                                        <p:cTn id="246" dur="500"/>
                                        <p:tgtEl>
                                          <p:spTgt spid="100"/>
                                        </p:tgtEl>
                                      </p:cBhvr>
                                    </p:animEffect>
                                  </p:childTnLst>
                                </p:cTn>
                              </p:par>
                              <p:par>
                                <p:cTn id="247" presetID="22" presetClass="entr" presetSubtype="4" fill="hold" grpId="0" nodeType="withEffect">
                                  <p:stCondLst>
                                    <p:cond delay="0"/>
                                  </p:stCondLst>
                                  <p:childTnLst>
                                    <p:set>
                                      <p:cBhvr>
                                        <p:cTn id="248" dur="1" fill="hold">
                                          <p:stCondLst>
                                            <p:cond delay="0"/>
                                          </p:stCondLst>
                                        </p:cTn>
                                        <p:tgtEl>
                                          <p:spTgt spid="101"/>
                                        </p:tgtEl>
                                        <p:attrNameLst>
                                          <p:attrName>style.visibility</p:attrName>
                                        </p:attrNameLst>
                                      </p:cBhvr>
                                      <p:to>
                                        <p:strVal val="visible"/>
                                      </p:to>
                                    </p:set>
                                    <p:animEffect transition="in" filter="wipe(down)">
                                      <p:cBhvr>
                                        <p:cTn id="249" dur="500"/>
                                        <p:tgtEl>
                                          <p:spTgt spid="101"/>
                                        </p:tgtEl>
                                      </p:cBhvr>
                                    </p:animEffect>
                                  </p:childTnLst>
                                </p:cTn>
                              </p:par>
                              <p:par>
                                <p:cTn id="250" presetID="22" presetClass="entr" presetSubtype="4" fill="hold" grpId="0" nodeType="with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wipe(down)">
                                      <p:cBhvr>
                                        <p:cTn id="252" dur="500"/>
                                        <p:tgtEl>
                                          <p:spTgt spid="102"/>
                                        </p:tgtEl>
                                      </p:cBhvr>
                                    </p:animEffect>
                                  </p:childTnLst>
                                </p:cTn>
                              </p:par>
                              <p:par>
                                <p:cTn id="253" presetID="22" presetClass="entr" presetSubtype="4" fill="hold" grpId="0" nodeType="withEffect">
                                  <p:stCondLst>
                                    <p:cond delay="0"/>
                                  </p:stCondLst>
                                  <p:childTnLst>
                                    <p:set>
                                      <p:cBhvr>
                                        <p:cTn id="254" dur="1" fill="hold">
                                          <p:stCondLst>
                                            <p:cond delay="0"/>
                                          </p:stCondLst>
                                        </p:cTn>
                                        <p:tgtEl>
                                          <p:spTgt spid="103"/>
                                        </p:tgtEl>
                                        <p:attrNameLst>
                                          <p:attrName>style.visibility</p:attrName>
                                        </p:attrNameLst>
                                      </p:cBhvr>
                                      <p:to>
                                        <p:strVal val="visible"/>
                                      </p:to>
                                    </p:set>
                                    <p:animEffect transition="in" filter="wipe(down)">
                                      <p:cBhvr>
                                        <p:cTn id="255" dur="500"/>
                                        <p:tgtEl>
                                          <p:spTgt spid="103"/>
                                        </p:tgtEl>
                                      </p:cBhvr>
                                    </p:animEffect>
                                  </p:childTnLst>
                                </p:cTn>
                              </p:par>
                              <p:par>
                                <p:cTn id="256" presetID="22" presetClass="entr" presetSubtype="4" fill="hold" grpId="0" nodeType="withEffect">
                                  <p:stCondLst>
                                    <p:cond delay="0"/>
                                  </p:stCondLst>
                                  <p:childTnLst>
                                    <p:set>
                                      <p:cBhvr>
                                        <p:cTn id="257" dur="1" fill="hold">
                                          <p:stCondLst>
                                            <p:cond delay="0"/>
                                          </p:stCondLst>
                                        </p:cTn>
                                        <p:tgtEl>
                                          <p:spTgt spid="104"/>
                                        </p:tgtEl>
                                        <p:attrNameLst>
                                          <p:attrName>style.visibility</p:attrName>
                                        </p:attrNameLst>
                                      </p:cBhvr>
                                      <p:to>
                                        <p:strVal val="visible"/>
                                      </p:to>
                                    </p:set>
                                    <p:animEffect transition="in" filter="wipe(down)">
                                      <p:cBhvr>
                                        <p:cTn id="258" dur="500"/>
                                        <p:tgtEl>
                                          <p:spTgt spid="104"/>
                                        </p:tgtEl>
                                      </p:cBhvr>
                                    </p:animEffect>
                                  </p:childTnLst>
                                </p:cTn>
                              </p:par>
                              <p:par>
                                <p:cTn id="259" presetID="22" presetClass="entr" presetSubtype="4" fill="hold" grpId="0" nodeType="withEffect">
                                  <p:stCondLst>
                                    <p:cond delay="0"/>
                                  </p:stCondLst>
                                  <p:childTnLst>
                                    <p:set>
                                      <p:cBhvr>
                                        <p:cTn id="260" dur="1" fill="hold">
                                          <p:stCondLst>
                                            <p:cond delay="0"/>
                                          </p:stCondLst>
                                        </p:cTn>
                                        <p:tgtEl>
                                          <p:spTgt spid="105"/>
                                        </p:tgtEl>
                                        <p:attrNameLst>
                                          <p:attrName>style.visibility</p:attrName>
                                        </p:attrNameLst>
                                      </p:cBhvr>
                                      <p:to>
                                        <p:strVal val="visible"/>
                                      </p:to>
                                    </p:set>
                                    <p:animEffect transition="in" filter="wipe(down)">
                                      <p:cBhvr>
                                        <p:cTn id="261" dur="500"/>
                                        <p:tgtEl>
                                          <p:spTgt spid="105"/>
                                        </p:tgtEl>
                                      </p:cBhvr>
                                    </p:animEffect>
                                  </p:childTnLst>
                                </p:cTn>
                              </p:par>
                              <p:par>
                                <p:cTn id="262" presetID="22" presetClass="entr" presetSubtype="4" fill="hold" grpId="0" nodeType="withEffect">
                                  <p:stCondLst>
                                    <p:cond delay="0"/>
                                  </p:stCondLst>
                                  <p:childTnLst>
                                    <p:set>
                                      <p:cBhvr>
                                        <p:cTn id="263" dur="1" fill="hold">
                                          <p:stCondLst>
                                            <p:cond delay="0"/>
                                          </p:stCondLst>
                                        </p:cTn>
                                        <p:tgtEl>
                                          <p:spTgt spid="106"/>
                                        </p:tgtEl>
                                        <p:attrNameLst>
                                          <p:attrName>style.visibility</p:attrName>
                                        </p:attrNameLst>
                                      </p:cBhvr>
                                      <p:to>
                                        <p:strVal val="visible"/>
                                      </p:to>
                                    </p:set>
                                    <p:animEffect transition="in" filter="wipe(down)">
                                      <p:cBhvr>
                                        <p:cTn id="264" dur="500"/>
                                        <p:tgtEl>
                                          <p:spTgt spid="106"/>
                                        </p:tgtEl>
                                      </p:cBhvr>
                                    </p:animEffect>
                                  </p:childTnLst>
                                </p:cTn>
                              </p:par>
                              <p:par>
                                <p:cTn id="265" presetID="22" presetClass="entr" presetSubtype="4" fill="hold" grpId="0" nodeType="withEffect">
                                  <p:stCondLst>
                                    <p:cond delay="0"/>
                                  </p:stCondLst>
                                  <p:childTnLst>
                                    <p:set>
                                      <p:cBhvr>
                                        <p:cTn id="266" dur="1" fill="hold">
                                          <p:stCondLst>
                                            <p:cond delay="0"/>
                                          </p:stCondLst>
                                        </p:cTn>
                                        <p:tgtEl>
                                          <p:spTgt spid="107"/>
                                        </p:tgtEl>
                                        <p:attrNameLst>
                                          <p:attrName>style.visibility</p:attrName>
                                        </p:attrNameLst>
                                      </p:cBhvr>
                                      <p:to>
                                        <p:strVal val="visible"/>
                                      </p:to>
                                    </p:set>
                                    <p:animEffect transition="in" filter="wipe(down)">
                                      <p:cBhvr>
                                        <p:cTn id="267" dur="500"/>
                                        <p:tgtEl>
                                          <p:spTgt spid="107"/>
                                        </p:tgtEl>
                                      </p:cBhvr>
                                    </p:animEffect>
                                  </p:childTnLst>
                                </p:cTn>
                              </p:par>
                              <p:par>
                                <p:cTn id="268" presetID="22" presetClass="entr" presetSubtype="4" fill="hold" grpId="0" nodeType="withEffect">
                                  <p:stCondLst>
                                    <p:cond delay="0"/>
                                  </p:stCondLst>
                                  <p:childTnLst>
                                    <p:set>
                                      <p:cBhvr>
                                        <p:cTn id="269" dur="1" fill="hold">
                                          <p:stCondLst>
                                            <p:cond delay="0"/>
                                          </p:stCondLst>
                                        </p:cTn>
                                        <p:tgtEl>
                                          <p:spTgt spid="108"/>
                                        </p:tgtEl>
                                        <p:attrNameLst>
                                          <p:attrName>style.visibility</p:attrName>
                                        </p:attrNameLst>
                                      </p:cBhvr>
                                      <p:to>
                                        <p:strVal val="visible"/>
                                      </p:to>
                                    </p:set>
                                    <p:animEffect transition="in" filter="wipe(down)">
                                      <p:cBhvr>
                                        <p:cTn id="270" dur="500"/>
                                        <p:tgtEl>
                                          <p:spTgt spid="108"/>
                                        </p:tgtEl>
                                      </p:cBhvr>
                                    </p:animEffect>
                                  </p:childTnLst>
                                </p:cTn>
                              </p:par>
                              <p:par>
                                <p:cTn id="271" presetID="22" presetClass="entr" presetSubtype="4" fill="hold" nodeType="withEffect">
                                  <p:stCondLst>
                                    <p:cond delay="0"/>
                                  </p:stCondLst>
                                  <p:childTnLst>
                                    <p:set>
                                      <p:cBhvr>
                                        <p:cTn id="272" dur="1" fill="hold">
                                          <p:stCondLst>
                                            <p:cond delay="0"/>
                                          </p:stCondLst>
                                        </p:cTn>
                                        <p:tgtEl>
                                          <p:spTgt spid="109"/>
                                        </p:tgtEl>
                                        <p:attrNameLst>
                                          <p:attrName>style.visibility</p:attrName>
                                        </p:attrNameLst>
                                      </p:cBhvr>
                                      <p:to>
                                        <p:strVal val="visible"/>
                                      </p:to>
                                    </p:set>
                                    <p:animEffect transition="in" filter="wipe(down)">
                                      <p:cBhvr>
                                        <p:cTn id="273" dur="500"/>
                                        <p:tgtEl>
                                          <p:spTgt spid="109"/>
                                        </p:tgtEl>
                                      </p:cBhvr>
                                    </p:animEffect>
                                  </p:childTnLst>
                                </p:cTn>
                              </p:par>
                              <p:par>
                                <p:cTn id="274" presetID="22" presetClass="entr" presetSubtype="4" fill="hold" grpId="0" nodeType="withEffect">
                                  <p:stCondLst>
                                    <p:cond delay="0"/>
                                  </p:stCondLst>
                                  <p:childTnLst>
                                    <p:set>
                                      <p:cBhvr>
                                        <p:cTn id="275" dur="1" fill="hold">
                                          <p:stCondLst>
                                            <p:cond delay="0"/>
                                          </p:stCondLst>
                                        </p:cTn>
                                        <p:tgtEl>
                                          <p:spTgt spid="110"/>
                                        </p:tgtEl>
                                        <p:attrNameLst>
                                          <p:attrName>style.visibility</p:attrName>
                                        </p:attrNameLst>
                                      </p:cBhvr>
                                      <p:to>
                                        <p:strVal val="visible"/>
                                      </p:to>
                                    </p:set>
                                    <p:animEffect transition="in" filter="wipe(down)">
                                      <p:cBhvr>
                                        <p:cTn id="276" dur="500"/>
                                        <p:tgtEl>
                                          <p:spTgt spid="110"/>
                                        </p:tgtEl>
                                      </p:cBhvr>
                                    </p:animEffect>
                                  </p:childTnLst>
                                </p:cTn>
                              </p:par>
                              <p:par>
                                <p:cTn id="277" presetID="22" presetClass="entr" presetSubtype="4" fill="hold" grpId="0" nodeType="withEffect">
                                  <p:stCondLst>
                                    <p:cond delay="0"/>
                                  </p:stCondLst>
                                  <p:childTnLst>
                                    <p:set>
                                      <p:cBhvr>
                                        <p:cTn id="278" dur="1" fill="hold">
                                          <p:stCondLst>
                                            <p:cond delay="0"/>
                                          </p:stCondLst>
                                        </p:cTn>
                                        <p:tgtEl>
                                          <p:spTgt spid="111"/>
                                        </p:tgtEl>
                                        <p:attrNameLst>
                                          <p:attrName>style.visibility</p:attrName>
                                        </p:attrNameLst>
                                      </p:cBhvr>
                                      <p:to>
                                        <p:strVal val="visible"/>
                                      </p:to>
                                    </p:set>
                                    <p:animEffect transition="in" filter="wipe(down)">
                                      <p:cBhvr>
                                        <p:cTn id="279" dur="500"/>
                                        <p:tgtEl>
                                          <p:spTgt spid="111"/>
                                        </p:tgtEl>
                                      </p:cBhvr>
                                    </p:animEffect>
                                  </p:childTnLst>
                                </p:cTn>
                              </p:par>
                              <p:par>
                                <p:cTn id="280" presetID="22" presetClass="entr" presetSubtype="4" fill="hold" grpId="0" nodeType="withEffect">
                                  <p:stCondLst>
                                    <p:cond delay="0"/>
                                  </p:stCondLst>
                                  <p:childTnLst>
                                    <p:set>
                                      <p:cBhvr>
                                        <p:cTn id="281" dur="1" fill="hold">
                                          <p:stCondLst>
                                            <p:cond delay="0"/>
                                          </p:stCondLst>
                                        </p:cTn>
                                        <p:tgtEl>
                                          <p:spTgt spid="112"/>
                                        </p:tgtEl>
                                        <p:attrNameLst>
                                          <p:attrName>style.visibility</p:attrName>
                                        </p:attrNameLst>
                                      </p:cBhvr>
                                      <p:to>
                                        <p:strVal val="visible"/>
                                      </p:to>
                                    </p:set>
                                    <p:animEffect transition="in" filter="wipe(down)">
                                      <p:cBhvr>
                                        <p:cTn id="282" dur="500"/>
                                        <p:tgtEl>
                                          <p:spTgt spid="112"/>
                                        </p:tgtEl>
                                      </p:cBhvr>
                                    </p:animEffect>
                                  </p:childTnLst>
                                </p:cTn>
                              </p:par>
                              <p:par>
                                <p:cTn id="283" presetID="22" presetClass="entr" presetSubtype="4" fill="hold" nodeType="withEffect">
                                  <p:stCondLst>
                                    <p:cond delay="0"/>
                                  </p:stCondLst>
                                  <p:childTnLst>
                                    <p:set>
                                      <p:cBhvr>
                                        <p:cTn id="284" dur="1" fill="hold">
                                          <p:stCondLst>
                                            <p:cond delay="0"/>
                                          </p:stCondLst>
                                        </p:cTn>
                                        <p:tgtEl>
                                          <p:spTgt spid="113"/>
                                        </p:tgtEl>
                                        <p:attrNameLst>
                                          <p:attrName>style.visibility</p:attrName>
                                        </p:attrNameLst>
                                      </p:cBhvr>
                                      <p:to>
                                        <p:strVal val="visible"/>
                                      </p:to>
                                    </p:set>
                                    <p:animEffect transition="in" filter="wipe(down)">
                                      <p:cBhvr>
                                        <p:cTn id="285" dur="500"/>
                                        <p:tgtEl>
                                          <p:spTgt spid="113"/>
                                        </p:tgtEl>
                                      </p:cBhvr>
                                    </p:animEffect>
                                  </p:childTnLst>
                                </p:cTn>
                              </p:par>
                              <p:par>
                                <p:cTn id="286" presetID="22" presetClass="entr" presetSubtype="4" fill="hold" grpId="0" nodeType="withEffect">
                                  <p:stCondLst>
                                    <p:cond delay="0"/>
                                  </p:stCondLst>
                                  <p:childTnLst>
                                    <p:set>
                                      <p:cBhvr>
                                        <p:cTn id="287" dur="1" fill="hold">
                                          <p:stCondLst>
                                            <p:cond delay="0"/>
                                          </p:stCondLst>
                                        </p:cTn>
                                        <p:tgtEl>
                                          <p:spTgt spid="114"/>
                                        </p:tgtEl>
                                        <p:attrNameLst>
                                          <p:attrName>style.visibility</p:attrName>
                                        </p:attrNameLst>
                                      </p:cBhvr>
                                      <p:to>
                                        <p:strVal val="visible"/>
                                      </p:to>
                                    </p:set>
                                    <p:animEffect transition="in" filter="wipe(down)">
                                      <p:cBhvr>
                                        <p:cTn id="288" dur="500"/>
                                        <p:tgtEl>
                                          <p:spTgt spid="114"/>
                                        </p:tgtEl>
                                      </p:cBhvr>
                                    </p:animEffect>
                                  </p:childTnLst>
                                </p:cTn>
                              </p:par>
                              <p:par>
                                <p:cTn id="289" presetID="22" presetClass="entr" presetSubtype="4" fill="hold" grpId="0" nodeType="withEffect">
                                  <p:stCondLst>
                                    <p:cond delay="0"/>
                                  </p:stCondLst>
                                  <p:childTnLst>
                                    <p:set>
                                      <p:cBhvr>
                                        <p:cTn id="290" dur="1" fill="hold">
                                          <p:stCondLst>
                                            <p:cond delay="0"/>
                                          </p:stCondLst>
                                        </p:cTn>
                                        <p:tgtEl>
                                          <p:spTgt spid="115"/>
                                        </p:tgtEl>
                                        <p:attrNameLst>
                                          <p:attrName>style.visibility</p:attrName>
                                        </p:attrNameLst>
                                      </p:cBhvr>
                                      <p:to>
                                        <p:strVal val="visible"/>
                                      </p:to>
                                    </p:set>
                                    <p:animEffect transition="in" filter="wipe(down)">
                                      <p:cBhvr>
                                        <p:cTn id="291" dur="500"/>
                                        <p:tgtEl>
                                          <p:spTgt spid="115"/>
                                        </p:tgtEl>
                                      </p:cBhvr>
                                    </p:animEffect>
                                  </p:childTnLst>
                                </p:cTn>
                              </p:par>
                              <p:par>
                                <p:cTn id="292" presetID="22" presetClass="entr" presetSubtype="4" fill="hold" grpId="0" nodeType="withEffect">
                                  <p:stCondLst>
                                    <p:cond delay="0"/>
                                  </p:stCondLst>
                                  <p:childTnLst>
                                    <p:set>
                                      <p:cBhvr>
                                        <p:cTn id="293" dur="1" fill="hold">
                                          <p:stCondLst>
                                            <p:cond delay="0"/>
                                          </p:stCondLst>
                                        </p:cTn>
                                        <p:tgtEl>
                                          <p:spTgt spid="116"/>
                                        </p:tgtEl>
                                        <p:attrNameLst>
                                          <p:attrName>style.visibility</p:attrName>
                                        </p:attrNameLst>
                                      </p:cBhvr>
                                      <p:to>
                                        <p:strVal val="visible"/>
                                      </p:to>
                                    </p:set>
                                    <p:animEffect transition="in" filter="wipe(down)">
                                      <p:cBhvr>
                                        <p:cTn id="294" dur="500"/>
                                        <p:tgtEl>
                                          <p:spTgt spid="116"/>
                                        </p:tgtEl>
                                      </p:cBhvr>
                                    </p:animEffect>
                                  </p:childTnLst>
                                </p:cTn>
                              </p:par>
                              <p:par>
                                <p:cTn id="295" presetID="22" presetClass="entr" presetSubtype="4" fill="hold" nodeType="withEffect">
                                  <p:stCondLst>
                                    <p:cond delay="0"/>
                                  </p:stCondLst>
                                  <p:childTnLst>
                                    <p:set>
                                      <p:cBhvr>
                                        <p:cTn id="296" dur="1" fill="hold">
                                          <p:stCondLst>
                                            <p:cond delay="0"/>
                                          </p:stCondLst>
                                        </p:cTn>
                                        <p:tgtEl>
                                          <p:spTgt spid="117"/>
                                        </p:tgtEl>
                                        <p:attrNameLst>
                                          <p:attrName>style.visibility</p:attrName>
                                        </p:attrNameLst>
                                      </p:cBhvr>
                                      <p:to>
                                        <p:strVal val="visible"/>
                                      </p:to>
                                    </p:set>
                                    <p:animEffect transition="in" filter="wipe(down)">
                                      <p:cBhvr>
                                        <p:cTn id="297" dur="500"/>
                                        <p:tgtEl>
                                          <p:spTgt spid="117"/>
                                        </p:tgtEl>
                                      </p:cBhvr>
                                    </p:animEffect>
                                  </p:childTnLst>
                                </p:cTn>
                              </p:par>
                              <p:par>
                                <p:cTn id="298" presetID="22" presetClass="entr" presetSubtype="4" fill="hold" grpId="0" nodeType="withEffect">
                                  <p:stCondLst>
                                    <p:cond delay="0"/>
                                  </p:stCondLst>
                                  <p:childTnLst>
                                    <p:set>
                                      <p:cBhvr>
                                        <p:cTn id="299" dur="1" fill="hold">
                                          <p:stCondLst>
                                            <p:cond delay="0"/>
                                          </p:stCondLst>
                                        </p:cTn>
                                        <p:tgtEl>
                                          <p:spTgt spid="118"/>
                                        </p:tgtEl>
                                        <p:attrNameLst>
                                          <p:attrName>style.visibility</p:attrName>
                                        </p:attrNameLst>
                                      </p:cBhvr>
                                      <p:to>
                                        <p:strVal val="visible"/>
                                      </p:to>
                                    </p:set>
                                    <p:animEffect transition="in" filter="wipe(down)">
                                      <p:cBhvr>
                                        <p:cTn id="300" dur="500"/>
                                        <p:tgtEl>
                                          <p:spTgt spid="118"/>
                                        </p:tgtEl>
                                      </p:cBhvr>
                                    </p:animEffect>
                                  </p:childTnLst>
                                </p:cTn>
                              </p:par>
                              <p:par>
                                <p:cTn id="301" presetID="22" presetClass="entr" presetSubtype="4" fill="hold" grpId="0" nodeType="withEffect">
                                  <p:stCondLst>
                                    <p:cond delay="0"/>
                                  </p:stCondLst>
                                  <p:childTnLst>
                                    <p:set>
                                      <p:cBhvr>
                                        <p:cTn id="302" dur="1" fill="hold">
                                          <p:stCondLst>
                                            <p:cond delay="0"/>
                                          </p:stCondLst>
                                        </p:cTn>
                                        <p:tgtEl>
                                          <p:spTgt spid="119"/>
                                        </p:tgtEl>
                                        <p:attrNameLst>
                                          <p:attrName>style.visibility</p:attrName>
                                        </p:attrNameLst>
                                      </p:cBhvr>
                                      <p:to>
                                        <p:strVal val="visible"/>
                                      </p:to>
                                    </p:set>
                                    <p:animEffect transition="in" filter="wipe(down)">
                                      <p:cBhvr>
                                        <p:cTn id="303"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9" grpId="0" animBg="1"/>
      <p:bldP spid="50" grpId="0" animBg="1"/>
      <p:bldP spid="51" grpId="0" animBg="1"/>
      <p:bldP spid="52" grpId="0" animBg="1"/>
      <p:bldP spid="53" grpId="0" animBg="1"/>
      <p:bldP spid="54" grpId="0" animBg="1"/>
      <p:bldP spid="55" grpId="0" animBg="1"/>
      <p:bldP spid="56" grpId="0" animBg="1"/>
      <p:bldP spid="57"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10" grpId="0"/>
      <p:bldP spid="111" grpId="0"/>
      <p:bldP spid="112" grpId="0" animBg="1"/>
      <p:bldP spid="114" grpId="0"/>
      <p:bldP spid="115" grpId="0"/>
      <p:bldP spid="116" grpId="0" animBg="1"/>
      <p:bldP spid="118" grpId="0"/>
      <p:bldP spid="119"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53465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LDir</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和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LFileInfo</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的语义和设计</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Rectangle 39"/>
          <p:cNvSpPr>
            <a:spLocks noChangeArrowheads="1"/>
          </p:cNvSpPr>
          <p:nvPr/>
        </p:nvSpPr>
        <p:spPr bwMode="auto">
          <a:xfrm>
            <a:off x="5355029" y="1999198"/>
            <a:ext cx="18865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/path/to/../to/local/</a:t>
            </a:r>
            <a:endParaRPr lang="zh-CN" altLang="zh-CN"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0" name="Rectangle 39"/>
          <p:cNvSpPr>
            <a:spLocks noChangeArrowheads="1"/>
          </p:cNvSpPr>
          <p:nvPr/>
        </p:nvSpPr>
        <p:spPr bwMode="auto">
          <a:xfrm>
            <a:off x="1772581" y="1999198"/>
            <a:ext cx="18865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/path/to/../to/local</a:t>
            </a:r>
            <a:endParaRPr lang="zh-CN" altLang="zh-CN"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 name="矩形 10"/>
          <p:cNvSpPr/>
          <p:nvPr/>
        </p:nvSpPr>
        <p:spPr>
          <a:xfrm>
            <a:off x="1088214" y="1362917"/>
            <a:ext cx="3108262" cy="336687"/>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如何判断绝对路径还是相对路径：首部判空</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 name="Rectangle 39">
            <a:extLst>
              <a:ext uri="{FF2B5EF4-FFF2-40B4-BE49-F238E27FC236}">
                <a16:creationId xmlns:a16="http://schemas.microsoft.com/office/drawing/2014/main" id="{70DADD92-0B74-B02A-DB53-8F95397A4290}"/>
              </a:ext>
            </a:extLst>
          </p:cNvPr>
          <p:cNvSpPr>
            <a:spLocks noChangeArrowheads="1"/>
          </p:cNvSpPr>
          <p:nvPr/>
        </p:nvSpPr>
        <p:spPr bwMode="auto">
          <a:xfrm>
            <a:off x="415925" y="759460"/>
            <a:ext cx="28930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更多细节：如何存储路径</a:t>
            </a:r>
          </a:p>
        </p:txBody>
      </p:sp>
      <p:pic>
        <p:nvPicPr>
          <p:cNvPr id="8" name="图片 7" descr="1">
            <a:extLst>
              <a:ext uri="{FF2B5EF4-FFF2-40B4-BE49-F238E27FC236}">
                <a16:creationId xmlns:a16="http://schemas.microsoft.com/office/drawing/2014/main" id="{585FBD89-5E12-12F2-35DB-18A5C5E7CCF2}"/>
              </a:ext>
            </a:extLst>
          </p:cNvPr>
          <p:cNvPicPr>
            <a:picLocks noChangeAspect="1"/>
          </p:cNvPicPr>
          <p:nvPr/>
        </p:nvPicPr>
        <p:blipFill>
          <a:blip r:embed="rId3"/>
          <a:stretch>
            <a:fillRect/>
          </a:stretch>
        </p:blipFill>
        <p:spPr>
          <a:xfrm>
            <a:off x="1673515" y="2476463"/>
            <a:ext cx="2084654" cy="2547911"/>
          </a:xfrm>
          <a:prstGeom prst="rect">
            <a:avLst/>
          </a:prstGeom>
        </p:spPr>
      </p:pic>
      <p:pic>
        <p:nvPicPr>
          <p:cNvPr id="9" name="图片 8" descr="1">
            <a:extLst>
              <a:ext uri="{FF2B5EF4-FFF2-40B4-BE49-F238E27FC236}">
                <a16:creationId xmlns:a16="http://schemas.microsoft.com/office/drawing/2014/main" id="{335A6B33-8631-F04F-7434-F4A61ED51550}"/>
              </a:ext>
            </a:extLst>
          </p:cNvPr>
          <p:cNvPicPr>
            <a:picLocks noChangeAspect="1"/>
          </p:cNvPicPr>
          <p:nvPr/>
        </p:nvPicPr>
        <p:blipFill>
          <a:blip r:embed="rId4"/>
          <a:stretch>
            <a:fillRect/>
          </a:stretch>
        </p:blipFill>
        <p:spPr>
          <a:xfrm>
            <a:off x="5385832" y="2476463"/>
            <a:ext cx="1824917" cy="2511372"/>
          </a:xfrm>
          <a:prstGeom prst="rect">
            <a:avLst/>
          </a:prstGeom>
        </p:spPr>
      </p:pic>
      <p:sp>
        <p:nvSpPr>
          <p:cNvPr id="12" name="矩形 11">
            <a:extLst>
              <a:ext uri="{FF2B5EF4-FFF2-40B4-BE49-F238E27FC236}">
                <a16:creationId xmlns:a16="http://schemas.microsoft.com/office/drawing/2014/main" id="{8264946E-2731-43E6-B1C4-1B3BF84BAAED}"/>
              </a:ext>
            </a:extLst>
          </p:cNvPr>
          <p:cNvSpPr/>
          <p:nvPr/>
        </p:nvSpPr>
        <p:spPr>
          <a:xfrm>
            <a:off x="4947525" y="1422613"/>
            <a:ext cx="2662400" cy="276991"/>
          </a:xfrm>
          <a:prstGeom prst="rect">
            <a:avLst/>
          </a:prstGeom>
        </p:spPr>
        <p:txBody>
          <a:bodyPr wrap="square" lIns="91431" tIns="45716" rIns="91431" bIns="45716">
            <a:spAutoFit/>
          </a:bodyPr>
          <a:lstStyle/>
          <a:p>
            <a:r>
              <a:rPr lang="zh-CN" altLang="zh-CN" sz="1200" dirty="0">
                <a:solidFill>
                  <a:schemeClr val="tx1">
                    <a:lumMod val="75000"/>
                    <a:lumOff val="25000"/>
                  </a:schemeClr>
                </a:solidFill>
                <a:latin typeface="印品黑体" panose="00000500000000000000" pitchFamily="2" charset="-122"/>
                <a:ea typeface="印品黑体" panose="00000500000000000000" pitchFamily="2" charset="-122"/>
              </a:rPr>
              <a:t>如何判断是文件还是目录：尾部判空</a:t>
            </a:r>
          </a:p>
        </p:txBody>
      </p:sp>
      <p:pic>
        <p:nvPicPr>
          <p:cNvPr id="13" name="图片 12">
            <a:extLst>
              <a:ext uri="{FF2B5EF4-FFF2-40B4-BE49-F238E27FC236}">
                <a16:creationId xmlns:a16="http://schemas.microsoft.com/office/drawing/2014/main" id="{30665E13-FFB5-46D3-851C-45592A0FD7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51533925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53465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LDir</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和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LFileInfo</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的语义和设计</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 name="矩形 10"/>
          <p:cNvSpPr/>
          <p:nvPr/>
        </p:nvSpPr>
        <p:spPr>
          <a:xfrm>
            <a:off x="564452" y="1212821"/>
            <a:ext cx="8015096" cy="767574"/>
          </a:xfrm>
          <a:prstGeom prst="rect">
            <a:avLst/>
          </a:prstGeom>
        </p:spPr>
        <p:txBody>
          <a:bodyPr wrap="square" lIns="91431" tIns="45716" rIns="91431" bIns="45716">
            <a:spAutoFit/>
          </a:bodyPr>
          <a:lstStyle/>
          <a:p>
            <a:pPr>
              <a:lnSpc>
                <a:spcPct val="150000"/>
              </a:lnSpc>
              <a:spcBef>
                <a:spcPts val="600"/>
              </a:spcBef>
              <a:spcAft>
                <a:spcPts val="600"/>
              </a:spcAft>
              <a:defRPr/>
            </a:pP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Windows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下盘符的存在是有意义的。但是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Linux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下没有盘符的概念，例如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d: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会被认为是一个相对路径。</a:t>
            </a:r>
            <a:endPar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如何合理地将盘符以及绝对、相对路径综合考虑进来。</a:t>
            </a:r>
          </a:p>
        </p:txBody>
      </p:sp>
      <p:sp>
        <p:nvSpPr>
          <p:cNvPr id="7" name="Rectangle 39">
            <a:extLst>
              <a:ext uri="{FF2B5EF4-FFF2-40B4-BE49-F238E27FC236}">
                <a16:creationId xmlns:a16="http://schemas.microsoft.com/office/drawing/2014/main" id="{70DADD92-0B74-B02A-DB53-8F95397A4290}"/>
              </a:ext>
            </a:extLst>
          </p:cNvPr>
          <p:cNvSpPr>
            <a:spLocks noChangeArrowheads="1"/>
          </p:cNvSpPr>
          <p:nvPr/>
        </p:nvSpPr>
        <p:spPr bwMode="auto">
          <a:xfrm>
            <a:off x="415924" y="759460"/>
            <a:ext cx="237990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更多细节：考虑盘符</a:t>
            </a:r>
          </a:p>
        </p:txBody>
      </p:sp>
      <p:pic>
        <p:nvPicPr>
          <p:cNvPr id="4" name="图片 3" descr="1">
            <a:extLst>
              <a:ext uri="{FF2B5EF4-FFF2-40B4-BE49-F238E27FC236}">
                <a16:creationId xmlns:a16="http://schemas.microsoft.com/office/drawing/2014/main" id="{76D619BC-77CD-ADE0-D053-74F576E9E352}"/>
              </a:ext>
            </a:extLst>
          </p:cNvPr>
          <p:cNvPicPr>
            <a:picLocks noChangeAspect="1"/>
          </p:cNvPicPr>
          <p:nvPr/>
        </p:nvPicPr>
        <p:blipFill>
          <a:blip r:embed="rId3"/>
          <a:stretch>
            <a:fillRect/>
          </a:stretch>
        </p:blipFill>
        <p:spPr>
          <a:xfrm>
            <a:off x="1907387" y="2125979"/>
            <a:ext cx="5329226" cy="2840726"/>
          </a:xfrm>
          <a:prstGeom prst="rect">
            <a:avLst/>
          </a:prstGeom>
        </p:spPr>
      </p:pic>
      <p:pic>
        <p:nvPicPr>
          <p:cNvPr id="6" name="图片 5">
            <a:extLst>
              <a:ext uri="{FF2B5EF4-FFF2-40B4-BE49-F238E27FC236}">
                <a16:creationId xmlns:a16="http://schemas.microsoft.com/office/drawing/2014/main" id="{BAFFCD9E-6C97-4CD5-ACAB-B11FEACF66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4469193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8" y="278281"/>
            <a:ext cx="68925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2D BSP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树在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QGraphicsScene</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中的应用和思考</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8" name="矩形 7"/>
          <p:cNvSpPr/>
          <p:nvPr/>
        </p:nvSpPr>
        <p:spPr>
          <a:xfrm>
            <a:off x="567779" y="1176418"/>
            <a:ext cx="8015096" cy="888248"/>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t>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Qt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中有一个重要的功能模块是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Qt Graphics View Framework</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，它允许开发者创建交互式的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2D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图形应用程序，特别适合于需要管理和交互大量定制的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2D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图形元素的应用程序，例如图形编辑器、游戏以及科学数据可视化等场景。最重要的是查询效率极高，能在几毫秒里面在几百万图元中找到目标。</a:t>
            </a:r>
            <a:endPar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grpSp>
        <p:nvGrpSpPr>
          <p:cNvPr id="10" name="组合 9"/>
          <p:cNvGrpSpPr/>
          <p:nvPr/>
        </p:nvGrpSpPr>
        <p:grpSpPr>
          <a:xfrm>
            <a:off x="5071998" y="3009712"/>
            <a:ext cx="414462" cy="414516"/>
            <a:chOff x="3543574" y="4265651"/>
            <a:chExt cx="414516" cy="414516"/>
          </a:xfrm>
        </p:grpSpPr>
        <p:sp>
          <p:nvSpPr>
            <p:cNvPr id="11" name="椭圆 10"/>
            <p:cNvSpPr/>
            <p:nvPr/>
          </p:nvSpPr>
          <p:spPr>
            <a:xfrm>
              <a:off x="3543574" y="4265651"/>
              <a:ext cx="414516" cy="414516"/>
            </a:xfrm>
            <a:prstGeom prst="ellipse">
              <a:avLst/>
            </a:prstGeom>
            <a:solidFill>
              <a:srgbClr val="1D69A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12" name="组合 11"/>
            <p:cNvGrpSpPr/>
            <p:nvPr/>
          </p:nvGrpSpPr>
          <p:grpSpPr>
            <a:xfrm>
              <a:off x="3629640" y="4325788"/>
              <a:ext cx="259976" cy="261734"/>
              <a:chOff x="5042691" y="2273922"/>
              <a:chExt cx="702937" cy="707690"/>
            </a:xfrm>
            <a:solidFill>
              <a:schemeClr val="bg1"/>
            </a:solidFill>
          </p:grpSpPr>
          <p:sp>
            <p:nvSpPr>
              <p:cNvPr id="13"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grpSp>
        <p:nvGrpSpPr>
          <p:cNvPr id="15" name="组合 14"/>
          <p:cNvGrpSpPr/>
          <p:nvPr/>
        </p:nvGrpSpPr>
        <p:grpSpPr>
          <a:xfrm>
            <a:off x="5071998" y="3675316"/>
            <a:ext cx="414462" cy="414516"/>
            <a:chOff x="4102125" y="4265651"/>
            <a:chExt cx="414516" cy="414516"/>
          </a:xfrm>
        </p:grpSpPr>
        <p:sp>
          <p:nvSpPr>
            <p:cNvPr id="16" name="椭圆 15"/>
            <p:cNvSpPr/>
            <p:nvPr/>
          </p:nvSpPr>
          <p:spPr>
            <a:xfrm>
              <a:off x="4102125" y="4265651"/>
              <a:ext cx="414516" cy="414516"/>
            </a:xfrm>
            <a:prstGeom prst="ellipse">
              <a:avLst/>
            </a:prstGeom>
            <a:solidFill>
              <a:srgbClr val="84CBC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17" name="组合 16"/>
            <p:cNvGrpSpPr/>
            <p:nvPr/>
          </p:nvGrpSpPr>
          <p:grpSpPr>
            <a:xfrm>
              <a:off x="4199233" y="4358783"/>
              <a:ext cx="238761" cy="198211"/>
              <a:chOff x="3132963" y="3140191"/>
              <a:chExt cx="645573" cy="535933"/>
            </a:xfrm>
            <a:solidFill>
              <a:schemeClr val="bg1"/>
            </a:solidFill>
          </p:grpSpPr>
          <p:sp>
            <p:nvSpPr>
              <p:cNvPr id="1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sp>
        <p:nvSpPr>
          <p:cNvPr id="46" name="Content Placeholder 2"/>
          <p:cNvSpPr txBox="1">
            <a:spLocks/>
          </p:cNvSpPr>
          <p:nvPr/>
        </p:nvSpPr>
        <p:spPr>
          <a:xfrm>
            <a:off x="5662048" y="3078835"/>
            <a:ext cx="2319983" cy="276270"/>
          </a:xfrm>
          <a:prstGeom prst="rect">
            <a:avLst/>
          </a:prstGeom>
        </p:spPr>
        <p:txBody>
          <a:bodyPr vert="horz" lIns="91431" tIns="45716" rIns="91431" bIns="45716"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1125"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Qt </a:t>
            </a:r>
            <a:r>
              <a:rPr lang="zh-CN" altLang="en-US" sz="1125"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是使用什么算法做到这一点的？</a:t>
            </a:r>
            <a:endParaRPr lang="en-US" altLang="zh-CN" sz="1125"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47" name="Content Placeholder 2"/>
          <p:cNvSpPr txBox="1">
            <a:spLocks/>
          </p:cNvSpPr>
          <p:nvPr/>
        </p:nvSpPr>
        <p:spPr>
          <a:xfrm>
            <a:off x="5662048" y="3742352"/>
            <a:ext cx="2574037" cy="308375"/>
          </a:xfrm>
          <a:prstGeom prst="rect">
            <a:avLst/>
          </a:prstGeom>
        </p:spPr>
        <p:txBody>
          <a:bodyPr vert="horz" lIns="91431" tIns="45716" rIns="91431" bIns="45716"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125"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这样的方式有何优劣？可以如何优化？</a:t>
            </a:r>
            <a:endParaRPr lang="en-US" altLang="zh-CN" sz="1125"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50" name="Rectangle 39">
            <a:extLst>
              <a:ext uri="{FF2B5EF4-FFF2-40B4-BE49-F238E27FC236}">
                <a16:creationId xmlns:a16="http://schemas.microsoft.com/office/drawing/2014/main" id="{FC8309D8-4C52-41E3-AAF0-AFA308590A31}"/>
              </a:ext>
            </a:extLst>
          </p:cNvPr>
          <p:cNvSpPr>
            <a:spLocks noChangeArrowheads="1"/>
          </p:cNvSpPr>
          <p:nvPr/>
        </p:nvSpPr>
        <p:spPr bwMode="auto">
          <a:xfrm>
            <a:off x="415924" y="759460"/>
            <a:ext cx="10886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问题背景</a:t>
            </a:r>
          </a:p>
        </p:txBody>
      </p:sp>
      <p:pic>
        <p:nvPicPr>
          <p:cNvPr id="52" name="图片 51" descr="ea0ea86b45634374ae95427485db4eff">
            <a:extLst>
              <a:ext uri="{FF2B5EF4-FFF2-40B4-BE49-F238E27FC236}">
                <a16:creationId xmlns:a16="http://schemas.microsoft.com/office/drawing/2014/main" id="{4C7B8F4D-E5B9-41F0-8551-071D62BF42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0264" y="2169667"/>
            <a:ext cx="3931736" cy="2630551"/>
          </a:xfrm>
          <a:prstGeom prst="rect">
            <a:avLst/>
          </a:prstGeom>
          <a:noFill/>
          <a:ln>
            <a:noFill/>
          </a:ln>
          <a:effectLst/>
        </p:spPr>
      </p:pic>
      <p:pic>
        <p:nvPicPr>
          <p:cNvPr id="24" name="图片 23">
            <a:extLst>
              <a:ext uri="{FF2B5EF4-FFF2-40B4-BE49-F238E27FC236}">
                <a16:creationId xmlns:a16="http://schemas.microsoft.com/office/drawing/2014/main" id="{F72BBCED-EC0C-483E-AC52-D0BF95DBD0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329296976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randombar(horizontal)">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p:cTn id="22" dur="500" fill="hold"/>
                                        <p:tgtEl>
                                          <p:spTgt spid="52"/>
                                        </p:tgtEl>
                                        <p:attrNameLst>
                                          <p:attrName>ppt_w</p:attrName>
                                        </p:attrNameLst>
                                      </p:cBhvr>
                                      <p:tavLst>
                                        <p:tav tm="0">
                                          <p:val>
                                            <p:fltVal val="0"/>
                                          </p:val>
                                        </p:tav>
                                        <p:tav tm="100000">
                                          <p:val>
                                            <p:strVal val="#ppt_w"/>
                                          </p:val>
                                        </p:tav>
                                      </p:tavLst>
                                    </p:anim>
                                    <p:anim calcmode="lin" valueType="num">
                                      <p:cBhvr>
                                        <p:cTn id="23" dur="500" fill="hold"/>
                                        <p:tgtEl>
                                          <p:spTgt spid="52"/>
                                        </p:tgtEl>
                                        <p:attrNameLst>
                                          <p:attrName>ppt_h</p:attrName>
                                        </p:attrNameLst>
                                      </p:cBhvr>
                                      <p:tavLst>
                                        <p:tav tm="0">
                                          <p:val>
                                            <p:fltVal val="0"/>
                                          </p:val>
                                        </p:tav>
                                        <p:tav tm="100000">
                                          <p:val>
                                            <p:strVal val="#ppt_h"/>
                                          </p:val>
                                        </p:tav>
                                      </p:tavLst>
                                    </p:anim>
                                    <p:animEffect transition="in" filter="fade">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par>
                                <p:cTn id="33" presetID="10"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46" grpId="0"/>
      <p:bldP spid="47" grpId="0"/>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8" y="278281"/>
            <a:ext cx="68925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2D BSP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树在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QGraphicsScene</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中的应用和思考</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8" name="矩形 7"/>
          <p:cNvSpPr/>
          <p:nvPr/>
        </p:nvSpPr>
        <p:spPr>
          <a:xfrm>
            <a:off x="567779" y="1176418"/>
            <a:ext cx="8015096" cy="890557"/>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每次将二维空间划分为两个部分，并对每个划分出的子空间进行递归，然后使用树结构将空间组合起来，最后得到一棵二叉树。每个叶节点对应一块区域，每个非叶节点对应一次划分所用的分割线。查询某个图元的时候遍历树的结构就能在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O(log n)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时间复杂度内定位到目标节点可能所在的子节点集。再遍历各个子节点就能找到目标区域。</a:t>
            </a:r>
            <a:endPar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50" name="Rectangle 39">
            <a:extLst>
              <a:ext uri="{FF2B5EF4-FFF2-40B4-BE49-F238E27FC236}">
                <a16:creationId xmlns:a16="http://schemas.microsoft.com/office/drawing/2014/main" id="{FC8309D8-4C52-41E3-AAF0-AFA308590A31}"/>
              </a:ext>
            </a:extLst>
          </p:cNvPr>
          <p:cNvSpPr>
            <a:spLocks noChangeArrowheads="1"/>
          </p:cNvSpPr>
          <p:nvPr/>
        </p:nvSpPr>
        <p:spPr bwMode="auto">
          <a:xfrm>
            <a:off x="415924" y="759460"/>
            <a:ext cx="23207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Qt </a:t>
            </a: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的 </a:t>
            </a:r>
            <a:r>
              <a:rPr lang="en-US" altLang="zh-CN"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2D BSP </a:t>
            </a: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树思想</a:t>
            </a:r>
          </a:p>
        </p:txBody>
      </p:sp>
      <p:pic>
        <p:nvPicPr>
          <p:cNvPr id="4" name="图片 3">
            <a:extLst>
              <a:ext uri="{FF2B5EF4-FFF2-40B4-BE49-F238E27FC236}">
                <a16:creationId xmlns:a16="http://schemas.microsoft.com/office/drawing/2014/main" id="{321A143C-62B5-4B78-B1B1-72F680F13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17" y="2066975"/>
            <a:ext cx="3586264" cy="2918770"/>
          </a:xfrm>
          <a:prstGeom prst="rect">
            <a:avLst/>
          </a:prstGeom>
        </p:spPr>
      </p:pic>
      <p:pic>
        <p:nvPicPr>
          <p:cNvPr id="6" name="图片 5">
            <a:extLst>
              <a:ext uri="{FF2B5EF4-FFF2-40B4-BE49-F238E27FC236}">
                <a16:creationId xmlns:a16="http://schemas.microsoft.com/office/drawing/2014/main" id="{A2BD9C82-EFD7-4EBC-B278-D87551A61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9081" y="2371770"/>
            <a:ext cx="4205231" cy="2309179"/>
          </a:xfrm>
          <a:prstGeom prst="rect">
            <a:avLst/>
          </a:prstGeom>
        </p:spPr>
      </p:pic>
      <p:pic>
        <p:nvPicPr>
          <p:cNvPr id="7" name="图片 6">
            <a:extLst>
              <a:ext uri="{FF2B5EF4-FFF2-40B4-BE49-F238E27FC236}">
                <a16:creationId xmlns:a16="http://schemas.microsoft.com/office/drawing/2014/main" id="{19B2DFEF-A326-4C1F-AC2E-58F06DE2B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290835742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arn(inVertical)">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294112" y="1125349"/>
            <a:ext cx="2555776" cy="47429"/>
            <a:chOff x="2190216" y="0"/>
            <a:chExt cx="4752528" cy="108012"/>
          </a:xfrm>
        </p:grpSpPr>
        <p:sp>
          <p:nvSpPr>
            <p:cNvPr id="5" name="矩形 4"/>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 name="矩形 5"/>
            <p:cNvSpPr/>
            <p:nvPr/>
          </p:nvSpPr>
          <p:spPr>
            <a:xfrm>
              <a:off x="3378348"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 name="矩形 6"/>
            <p:cNvSpPr/>
            <p:nvPr/>
          </p:nvSpPr>
          <p:spPr>
            <a:xfrm>
              <a:off x="4566480"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5754612"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9" name="TextBox 35"/>
          <p:cNvSpPr txBox="1"/>
          <p:nvPr/>
        </p:nvSpPr>
        <p:spPr>
          <a:xfrm>
            <a:off x="3832860" y="313244"/>
            <a:ext cx="1478280" cy="769441"/>
          </a:xfrm>
          <a:prstGeom prst="rect">
            <a:avLst/>
          </a:prstGeom>
          <a:noFill/>
        </p:spPr>
        <p:txBody>
          <a:bodyPr wrap="square" rtlCol="0">
            <a:spAutoFit/>
          </a:bodyPr>
          <a:lstStyle/>
          <a:p>
            <a:pPr algn="ctr"/>
            <a:r>
              <a:rPr lang="zh-CN" altLang="en-US" sz="2800" b="1" dirty="0">
                <a:ln w="6350">
                  <a:noFill/>
                </a:ln>
                <a:solidFill>
                  <a:srgbClr val="88AD79"/>
                </a:solidFill>
                <a:latin typeface="印品黑体" panose="00000500000000000000" pitchFamily="2" charset="-122"/>
                <a:ea typeface="印品黑体" panose="00000500000000000000" pitchFamily="2" charset="-122"/>
                <a:sym typeface="inpin heiti" panose="00000500000000000000" pitchFamily="2" charset="-122"/>
              </a:rPr>
              <a:t>目  录</a:t>
            </a:r>
            <a:endParaRPr lang="en-US" altLang="zh-CN" sz="2800" b="1" dirty="0">
              <a:ln w="6350">
                <a:noFill/>
              </a:ln>
              <a:solidFill>
                <a:srgbClr val="88AD79"/>
              </a:solidFill>
              <a:latin typeface="印品黑体" panose="00000500000000000000" pitchFamily="2" charset="-122"/>
              <a:ea typeface="印品黑体" panose="00000500000000000000" pitchFamily="2" charset="-122"/>
              <a:sym typeface="inpin heiti" panose="00000500000000000000" pitchFamily="2" charset="-122"/>
            </a:endParaRPr>
          </a:p>
          <a:p>
            <a:pPr algn="ctr"/>
            <a:r>
              <a:rPr lang="en-US" altLang="zh-CN" sz="1600" dirty="0">
                <a:ln w="6350">
                  <a:noFill/>
                </a:ln>
                <a:solidFill>
                  <a:schemeClr val="tx1">
                    <a:lumMod val="50000"/>
                    <a:lumOff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CONTENTS</a:t>
            </a:r>
            <a:endParaRPr lang="zh-CN" altLang="en-US" sz="1600" dirty="0">
              <a:ln w="6350">
                <a:noFill/>
              </a:ln>
              <a:solidFill>
                <a:schemeClr val="tx1">
                  <a:lumMod val="50000"/>
                  <a:lumOff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 name="Freeform 10"/>
          <p:cNvSpPr>
            <a:spLocks noEditPoints="1"/>
          </p:cNvSpPr>
          <p:nvPr/>
        </p:nvSpPr>
        <p:spPr bwMode="auto">
          <a:xfrm>
            <a:off x="3621140" y="1732406"/>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Freeform 11"/>
          <p:cNvSpPr>
            <a:spLocks noEditPoints="1"/>
          </p:cNvSpPr>
          <p:nvPr/>
        </p:nvSpPr>
        <p:spPr bwMode="auto">
          <a:xfrm>
            <a:off x="6905862" y="1716500"/>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Freeform 12"/>
          <p:cNvSpPr>
            <a:spLocks noEditPoints="1"/>
          </p:cNvSpPr>
          <p:nvPr/>
        </p:nvSpPr>
        <p:spPr bwMode="auto">
          <a:xfrm>
            <a:off x="5285993" y="1719915"/>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Freeform 13"/>
          <p:cNvSpPr>
            <a:spLocks noEditPoints="1"/>
          </p:cNvSpPr>
          <p:nvPr/>
        </p:nvSpPr>
        <p:spPr bwMode="auto">
          <a:xfrm>
            <a:off x="1921321" y="1728903"/>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15" name="组合 14"/>
          <p:cNvGrpSpPr/>
          <p:nvPr/>
        </p:nvGrpSpPr>
        <p:grpSpPr>
          <a:xfrm>
            <a:off x="4639262" y="2241408"/>
            <a:ext cx="1512542" cy="1895740"/>
            <a:chOff x="3818164" y="2571750"/>
            <a:chExt cx="1512542" cy="1895740"/>
          </a:xfrm>
        </p:grpSpPr>
        <p:grpSp>
          <p:nvGrpSpPr>
            <p:cNvPr id="16" name="组合 15"/>
            <p:cNvGrpSpPr/>
            <p:nvPr/>
          </p:nvGrpSpPr>
          <p:grpSpPr>
            <a:xfrm>
              <a:off x="3818164" y="2571750"/>
              <a:ext cx="1512542" cy="1895740"/>
              <a:chOff x="522514" y="3027330"/>
              <a:chExt cx="1512542" cy="1440160"/>
            </a:xfrm>
          </p:grpSpPr>
          <p:sp>
            <p:nvSpPr>
              <p:cNvPr id="19" name="矩形 18"/>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20" name="直接连接符 19"/>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243791" y="3098334"/>
              <a:ext cx="656417" cy="526811"/>
            </a:xfrm>
            <a:prstGeom prst="rect">
              <a:avLst/>
            </a:prstGeom>
          </p:spPr>
          <p:txBody>
            <a:bodyPr wrap="square">
              <a:spAutoFit/>
            </a:bodyPr>
            <a:lstStyle/>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课题</a:t>
              </a:r>
              <a:r>
                <a:rPr lang="en-US" altLang="zh-CN"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 1</a:t>
              </a:r>
            </a:p>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课题 </a:t>
              </a:r>
              <a:r>
                <a:rPr lang="en-US" altLang="zh-CN"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2</a:t>
              </a:r>
            </a:p>
          </p:txBody>
        </p:sp>
        <p:sp>
          <p:nvSpPr>
            <p:cNvPr id="18" name="矩形 17"/>
            <p:cNvSpPr/>
            <p:nvPr/>
          </p:nvSpPr>
          <p:spPr>
            <a:xfrm>
              <a:off x="4021470" y="2667289"/>
              <a:ext cx="1101090" cy="275590"/>
            </a:xfrm>
            <a:prstGeom prst="rect">
              <a:avLst/>
            </a:prstGeom>
          </p:spPr>
          <p:txBody>
            <a:bodyPr wrap="none">
              <a:spAutoFit/>
            </a:bodyPr>
            <a:lstStyle/>
            <a:p>
              <a:pPr algn="ctr"/>
              <a:r>
                <a:rPr lang="zh-CN" altLang="en-US" sz="1200" b="1"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复杂工程问题</a:t>
              </a:r>
            </a:p>
          </p:txBody>
        </p:sp>
      </p:grpSp>
      <p:grpSp>
        <p:nvGrpSpPr>
          <p:cNvPr id="21" name="组合 20"/>
          <p:cNvGrpSpPr/>
          <p:nvPr/>
        </p:nvGrpSpPr>
        <p:grpSpPr>
          <a:xfrm>
            <a:off x="2988262" y="2241408"/>
            <a:ext cx="1512542" cy="1895740"/>
            <a:chOff x="2167164" y="2571750"/>
            <a:chExt cx="1512542" cy="1895740"/>
          </a:xfrm>
        </p:grpSpPr>
        <p:grpSp>
          <p:nvGrpSpPr>
            <p:cNvPr id="22" name="组合 21"/>
            <p:cNvGrpSpPr/>
            <p:nvPr/>
          </p:nvGrpSpPr>
          <p:grpSpPr>
            <a:xfrm>
              <a:off x="2167164" y="2571750"/>
              <a:ext cx="1512542" cy="1895740"/>
              <a:chOff x="522514" y="3027330"/>
              <a:chExt cx="1512542" cy="1440160"/>
            </a:xfrm>
          </p:grpSpPr>
          <p:sp>
            <p:nvSpPr>
              <p:cNvPr id="25" name="矩形 2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26" name="直接连接符 2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3864" y="3111789"/>
              <a:ext cx="690880" cy="553085"/>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项目背景</a:t>
              </a:r>
            </a:p>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具体任务</a:t>
              </a:r>
            </a:p>
          </p:txBody>
        </p:sp>
        <p:sp>
          <p:nvSpPr>
            <p:cNvPr id="24" name="矩形 23"/>
            <p:cNvSpPr/>
            <p:nvPr/>
          </p:nvSpPr>
          <p:spPr>
            <a:xfrm>
              <a:off x="2521801" y="2667289"/>
              <a:ext cx="795020" cy="275590"/>
            </a:xfrm>
            <a:prstGeom prst="rect">
              <a:avLst/>
            </a:prstGeom>
          </p:spPr>
          <p:txBody>
            <a:bodyPr wrap="none">
              <a:spAutoFit/>
            </a:bodyPr>
            <a:lstStyle/>
            <a:p>
              <a:pPr algn="ctr"/>
              <a:r>
                <a:rPr lang="zh-CN" altLang="en-US" sz="1200" b="1"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工作内容</a:t>
              </a:r>
            </a:p>
          </p:txBody>
        </p:sp>
      </p:grpSp>
      <p:grpSp>
        <p:nvGrpSpPr>
          <p:cNvPr id="27" name="组合 26"/>
          <p:cNvGrpSpPr/>
          <p:nvPr/>
        </p:nvGrpSpPr>
        <p:grpSpPr>
          <a:xfrm>
            <a:off x="1343612" y="2241408"/>
            <a:ext cx="1512542" cy="1895740"/>
            <a:chOff x="522514" y="2571750"/>
            <a:chExt cx="1512542" cy="1895740"/>
          </a:xfrm>
        </p:grpSpPr>
        <p:grpSp>
          <p:nvGrpSpPr>
            <p:cNvPr id="28" name="组合 27"/>
            <p:cNvGrpSpPr/>
            <p:nvPr/>
          </p:nvGrpSpPr>
          <p:grpSpPr>
            <a:xfrm>
              <a:off x="522514" y="2571750"/>
              <a:ext cx="1512542" cy="1895740"/>
              <a:chOff x="522514" y="3027330"/>
              <a:chExt cx="1512542" cy="1440160"/>
            </a:xfrm>
          </p:grpSpPr>
          <p:sp>
            <p:nvSpPr>
              <p:cNvPr id="31" name="矩形 3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32" name="直接连接符 3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921170" y="3111789"/>
              <a:ext cx="690880" cy="553085"/>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公司概况</a:t>
              </a:r>
            </a:p>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岗位职责</a:t>
              </a:r>
            </a:p>
          </p:txBody>
        </p:sp>
        <p:sp>
          <p:nvSpPr>
            <p:cNvPr id="30" name="矩形 29"/>
            <p:cNvSpPr/>
            <p:nvPr/>
          </p:nvSpPr>
          <p:spPr>
            <a:xfrm>
              <a:off x="697527" y="2667289"/>
              <a:ext cx="1138170" cy="275590"/>
            </a:xfrm>
            <a:prstGeom prst="rect">
              <a:avLst/>
            </a:prstGeom>
          </p:spPr>
          <p:txBody>
            <a:bodyPr wrap="square">
              <a:spAutoFit/>
            </a:bodyPr>
            <a:lstStyle/>
            <a:p>
              <a:pPr algn="ctr"/>
              <a:r>
                <a:rPr lang="zh-CN" altLang="en-US" sz="1200" b="1"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实习概况</a:t>
              </a:r>
            </a:p>
          </p:txBody>
        </p:sp>
      </p:grpSp>
      <p:grpSp>
        <p:nvGrpSpPr>
          <p:cNvPr id="39" name="组合 38"/>
          <p:cNvGrpSpPr/>
          <p:nvPr/>
        </p:nvGrpSpPr>
        <p:grpSpPr>
          <a:xfrm>
            <a:off x="6296612" y="2241408"/>
            <a:ext cx="1512542" cy="1895740"/>
            <a:chOff x="5475514" y="2571750"/>
            <a:chExt cx="1512542" cy="1895740"/>
          </a:xfrm>
        </p:grpSpPr>
        <p:grpSp>
          <p:nvGrpSpPr>
            <p:cNvPr id="40" name="组合 39"/>
            <p:cNvGrpSpPr/>
            <p:nvPr/>
          </p:nvGrpSpPr>
          <p:grpSpPr>
            <a:xfrm>
              <a:off x="5475514" y="2571750"/>
              <a:ext cx="1512542" cy="1895740"/>
              <a:chOff x="522514" y="3027330"/>
              <a:chExt cx="1512542" cy="1440160"/>
            </a:xfrm>
          </p:grpSpPr>
          <p:sp>
            <p:nvSpPr>
              <p:cNvPr id="43" name="矩形 42"/>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44" name="直接连接符 43"/>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5620925" y="3111789"/>
              <a:ext cx="1210588" cy="526811"/>
            </a:xfrm>
            <a:prstGeom prst="rect">
              <a:avLst/>
            </a:prstGeom>
          </p:spPr>
          <p:txBody>
            <a:bodyPr wrap="none">
              <a:spAutoFit/>
            </a:bodyPr>
            <a:lstStyle/>
            <a:p>
              <a:pP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知识技能学习情况</a:t>
              </a:r>
            </a:p>
            <a:p>
              <a:pP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收获及体会</a:t>
              </a:r>
            </a:p>
          </p:txBody>
        </p:sp>
        <p:sp>
          <p:nvSpPr>
            <p:cNvPr id="42" name="矩形 41"/>
            <p:cNvSpPr/>
            <p:nvPr/>
          </p:nvSpPr>
          <p:spPr>
            <a:xfrm>
              <a:off x="5831373" y="2667289"/>
              <a:ext cx="800219" cy="276999"/>
            </a:xfrm>
            <a:prstGeom prst="rect">
              <a:avLst/>
            </a:prstGeom>
          </p:spPr>
          <p:txBody>
            <a:bodyPr wrap="none">
              <a:spAutoFit/>
            </a:bodyPr>
            <a:lstStyle/>
            <a:p>
              <a:pPr algn="ctr"/>
              <a:r>
                <a:rPr lang="zh-CN" altLang="en-US" sz="1200" b="1"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实习总结</a:t>
              </a:r>
            </a:p>
          </p:txBody>
        </p:sp>
      </p:grpSp>
      <p:pic>
        <p:nvPicPr>
          <p:cNvPr id="36" name="图片 35">
            <a:extLst>
              <a:ext uri="{FF2B5EF4-FFF2-40B4-BE49-F238E27FC236}">
                <a16:creationId xmlns:a16="http://schemas.microsoft.com/office/drawing/2014/main" id="{C0E1A025-0D22-4E93-B7B4-F89DD9E4A2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ppt_x"/>
                                          </p:val>
                                        </p:tav>
                                        <p:tav tm="100000">
                                          <p:val>
                                            <p:strVal val="#ppt_x"/>
                                          </p:val>
                                        </p:tav>
                                      </p:tavLst>
                                    </p:anim>
                                    <p:anim calcmode="lin" valueType="num">
                                      <p:cBhvr additive="base">
                                        <p:cTn id="44"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68341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2D BSP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树在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QGraphicsScene</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中的应用和思考</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8" name="TextBox 6"/>
          <p:cNvSpPr txBox="1"/>
          <p:nvPr/>
        </p:nvSpPr>
        <p:spPr>
          <a:xfrm>
            <a:off x="957167" y="2558585"/>
            <a:ext cx="2600047" cy="1200329"/>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显然不是。需求是可以应对动态变换的图元集。第一，横竖对半不能保证所有图元都落在一个子区域中，这样最后的遍历就很吃亏。第二，图元在动态更新的时候维护树的代价是巨大的。</a:t>
            </a:r>
          </a:p>
        </p:txBody>
      </p:sp>
      <p:sp>
        <p:nvSpPr>
          <p:cNvPr id="9" name="TextBox 12"/>
          <p:cNvSpPr txBox="1"/>
          <p:nvPr/>
        </p:nvSpPr>
        <p:spPr>
          <a:xfrm>
            <a:off x="5508104" y="1653496"/>
            <a:ext cx="2664296" cy="646331"/>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最终目的都是尽可能快速的定位到目标图元所在的子区域（结点），以尽可能小的代价找到目标图元。</a:t>
            </a:r>
          </a:p>
        </p:txBody>
      </p:sp>
      <p:sp>
        <p:nvSpPr>
          <p:cNvPr id="10" name="TextBox 33"/>
          <p:cNvSpPr txBox="1"/>
          <p:nvPr/>
        </p:nvSpPr>
        <p:spPr>
          <a:xfrm>
            <a:off x="5508104" y="3385904"/>
            <a:ext cx="2664296" cy="830997"/>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目前来讲，结合静态查询和动态更新的需求，网格划分是比较好的选择。能通过坐标计算直接判断图元所在的区域。</a:t>
            </a:r>
          </a:p>
        </p:txBody>
      </p:sp>
      <p:sp>
        <p:nvSpPr>
          <p:cNvPr id="11" name="矩形 10"/>
          <p:cNvSpPr/>
          <p:nvPr/>
        </p:nvSpPr>
        <p:spPr>
          <a:xfrm>
            <a:off x="8198689" y="1683753"/>
            <a:ext cx="45719" cy="874831"/>
          </a:xfrm>
          <a:prstGeom prst="rect">
            <a:avLst/>
          </a:pr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矩形 11"/>
          <p:cNvSpPr/>
          <p:nvPr/>
        </p:nvSpPr>
        <p:spPr>
          <a:xfrm>
            <a:off x="8198689" y="3385904"/>
            <a:ext cx="45719" cy="874831"/>
          </a:xfrm>
          <a:prstGeom prst="rect">
            <a:avLst/>
          </a:prstGeom>
          <a:solidFill>
            <a:srgbClr val="84CBC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矩形 12"/>
          <p:cNvSpPr/>
          <p:nvPr/>
        </p:nvSpPr>
        <p:spPr>
          <a:xfrm>
            <a:off x="903397" y="2612315"/>
            <a:ext cx="53771" cy="1078270"/>
          </a:xfrm>
          <a:prstGeom prst="rect">
            <a:avLst/>
          </a:prstGeom>
          <a:solidFill>
            <a:srgbClr val="F8D15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矩形 13"/>
          <p:cNvSpPr/>
          <p:nvPr/>
        </p:nvSpPr>
        <p:spPr>
          <a:xfrm>
            <a:off x="1109914" y="2262813"/>
            <a:ext cx="2573516" cy="338554"/>
          </a:xfrm>
          <a:prstGeom prst="rect">
            <a:avLst/>
          </a:prstGeom>
          <a:noFill/>
          <a:ln>
            <a:noFill/>
          </a:ln>
        </p:spPr>
        <p:txBody>
          <a:bodyPr wrap="square">
            <a:spAutoFit/>
          </a:bodyPr>
          <a:lstStyle/>
          <a:p>
            <a:r>
              <a:rPr lang="zh-CN" altLang="en-US" sz="1600" dirty="0">
                <a:solidFill>
                  <a:schemeClr val="tx1">
                    <a:lumMod val="85000"/>
                    <a:lumOff val="15000"/>
                  </a:schemeClr>
                </a:solidFill>
                <a:latin typeface="印品黑体" panose="00000500000000000000" pitchFamily="2" charset="-122"/>
                <a:ea typeface="印品黑体" panose="00000500000000000000" pitchFamily="2" charset="-122"/>
                <a:sym typeface="inpin heiti" panose="00000500000000000000" pitchFamily="2" charset="-122"/>
              </a:rPr>
              <a:t>横竖对半真的是最好的吗？</a:t>
            </a:r>
          </a:p>
        </p:txBody>
      </p:sp>
      <p:sp>
        <p:nvSpPr>
          <p:cNvPr id="15" name="矩形 14"/>
          <p:cNvSpPr/>
          <p:nvPr/>
        </p:nvSpPr>
        <p:spPr>
          <a:xfrm>
            <a:off x="5508103" y="1364394"/>
            <a:ext cx="2903079" cy="338554"/>
          </a:xfrm>
          <a:prstGeom prst="rect">
            <a:avLst/>
          </a:prstGeom>
          <a:noFill/>
          <a:ln>
            <a:noFill/>
          </a:ln>
        </p:spPr>
        <p:txBody>
          <a:bodyPr wrap="square">
            <a:spAutoFit/>
          </a:bodyPr>
          <a:lstStyle/>
          <a:p>
            <a:r>
              <a:rPr lang="zh-CN" altLang="en-US" sz="1600" dirty="0">
                <a:solidFill>
                  <a:schemeClr val="tx1">
                    <a:lumMod val="85000"/>
                    <a:lumOff val="15000"/>
                  </a:schemeClr>
                </a:solidFill>
                <a:latin typeface="印品黑体" panose="00000500000000000000" pitchFamily="2" charset="-122"/>
                <a:ea typeface="印品黑体" panose="00000500000000000000" pitchFamily="2" charset="-122"/>
                <a:sym typeface="inpin heiti" panose="00000500000000000000" pitchFamily="2" charset="-122"/>
              </a:rPr>
              <a:t>为什么要采取划分空间的策略？</a:t>
            </a:r>
          </a:p>
        </p:txBody>
      </p:sp>
      <p:sp>
        <p:nvSpPr>
          <p:cNvPr id="16" name="矩形 15"/>
          <p:cNvSpPr/>
          <p:nvPr/>
        </p:nvSpPr>
        <p:spPr>
          <a:xfrm>
            <a:off x="5508104" y="3081984"/>
            <a:ext cx="1982562" cy="338554"/>
          </a:xfrm>
          <a:prstGeom prst="rect">
            <a:avLst/>
          </a:prstGeom>
          <a:noFill/>
          <a:ln>
            <a:noFill/>
          </a:ln>
        </p:spPr>
        <p:txBody>
          <a:bodyPr wrap="square">
            <a:spAutoFit/>
          </a:bodyPr>
          <a:lstStyle/>
          <a:p>
            <a:r>
              <a:rPr lang="zh-CN" altLang="en-US" sz="1600" dirty="0">
                <a:solidFill>
                  <a:schemeClr val="tx1">
                    <a:lumMod val="85000"/>
                    <a:lumOff val="15000"/>
                  </a:schemeClr>
                </a:solidFill>
                <a:latin typeface="印品黑体" panose="00000500000000000000" pitchFamily="2" charset="-122"/>
                <a:ea typeface="印品黑体" panose="00000500000000000000" pitchFamily="2" charset="-122"/>
                <a:sym typeface="inpin heiti" panose="00000500000000000000" pitchFamily="2" charset="-122"/>
              </a:rPr>
              <a:t>有什么替代方案吗？</a:t>
            </a:r>
          </a:p>
        </p:txBody>
      </p:sp>
      <p:grpSp>
        <p:nvGrpSpPr>
          <p:cNvPr id="17" name="组合 16"/>
          <p:cNvGrpSpPr/>
          <p:nvPr/>
        </p:nvGrpSpPr>
        <p:grpSpPr>
          <a:xfrm rot="19257533">
            <a:off x="3095962" y="1623672"/>
            <a:ext cx="2398814" cy="2464070"/>
            <a:chOff x="2478838" y="987574"/>
            <a:chExt cx="2765864" cy="2841105"/>
          </a:xfrm>
        </p:grpSpPr>
        <p:sp>
          <p:nvSpPr>
            <p:cNvPr id="18" name="空心弧 17"/>
            <p:cNvSpPr/>
            <p:nvPr/>
          </p:nvSpPr>
          <p:spPr>
            <a:xfrm rot="21348216">
              <a:off x="3923928" y="987574"/>
              <a:ext cx="1320774" cy="1320774"/>
            </a:xfrm>
            <a:prstGeom prst="blockArc">
              <a:avLst>
                <a:gd name="adj1" fmla="val 7357405"/>
                <a:gd name="adj2" fmla="val 202319"/>
                <a:gd name="adj3" fmla="val 9412"/>
              </a:avLst>
            </a:prstGeom>
            <a:solidFill>
              <a:srgbClr val="1D69A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9" name="空心弧 18"/>
            <p:cNvSpPr/>
            <p:nvPr/>
          </p:nvSpPr>
          <p:spPr>
            <a:xfrm rot="6234397" flipH="1">
              <a:off x="3593014" y="2127233"/>
              <a:ext cx="1320774" cy="1320774"/>
            </a:xfrm>
            <a:prstGeom prst="blockArc">
              <a:avLst>
                <a:gd name="adj1" fmla="val 7805638"/>
                <a:gd name="adj2" fmla="val 202319"/>
                <a:gd name="adj3" fmla="val 9412"/>
              </a:avLst>
            </a:prstGeom>
            <a:solidFill>
              <a:srgbClr val="84CBC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0" name="空心弧 19"/>
            <p:cNvSpPr/>
            <p:nvPr/>
          </p:nvSpPr>
          <p:spPr>
            <a:xfrm rot="20268222">
              <a:off x="2478838" y="2507905"/>
              <a:ext cx="1320774" cy="1320774"/>
            </a:xfrm>
            <a:prstGeom prst="blockArc">
              <a:avLst>
                <a:gd name="adj1" fmla="val 7357405"/>
                <a:gd name="adj2" fmla="val 202319"/>
                <a:gd name="adj3" fmla="val 9412"/>
              </a:avLst>
            </a:prstGeom>
            <a:solidFill>
              <a:srgbClr val="F8D15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grpSp>
        <p:nvGrpSpPr>
          <p:cNvPr id="21" name="组合 20"/>
          <p:cNvGrpSpPr>
            <a:grpSpLocks noChangeAspect="1"/>
          </p:cNvGrpSpPr>
          <p:nvPr/>
        </p:nvGrpSpPr>
        <p:grpSpPr>
          <a:xfrm>
            <a:off x="4275561" y="2621938"/>
            <a:ext cx="645068" cy="483485"/>
            <a:chOff x="7419975" y="776288"/>
            <a:chExt cx="811213" cy="608013"/>
          </a:xfrm>
          <a:solidFill>
            <a:srgbClr val="84CBC3"/>
          </a:solidFill>
        </p:grpSpPr>
        <p:sp>
          <p:nvSpPr>
            <p:cNvPr id="22" name="Freeform 49"/>
            <p:cNvSpPr>
              <a:spLocks/>
            </p:cNvSpPr>
            <p:nvPr/>
          </p:nvSpPr>
          <p:spPr bwMode="auto">
            <a:xfrm>
              <a:off x="7612063" y="776288"/>
              <a:ext cx="619125" cy="495300"/>
            </a:xfrm>
            <a:custGeom>
              <a:avLst/>
              <a:gdLst>
                <a:gd name="T0" fmla="*/ 146 w 165"/>
                <a:gd name="T1" fmla="*/ 19 h 132"/>
                <a:gd name="T2" fmla="*/ 78 w 165"/>
                <a:gd name="T3" fmla="*/ 19 h 132"/>
                <a:gd name="T4" fmla="*/ 62 w 165"/>
                <a:gd name="T5" fmla="*/ 0 h 132"/>
                <a:gd name="T6" fmla="*/ 22 w 165"/>
                <a:gd name="T7" fmla="*/ 0 h 132"/>
                <a:gd name="T8" fmla="*/ 3 w 165"/>
                <a:gd name="T9" fmla="*/ 10 h 132"/>
                <a:gd name="T10" fmla="*/ 0 w 165"/>
                <a:gd name="T11" fmla="*/ 20 h 132"/>
                <a:gd name="T12" fmla="*/ 0 w 165"/>
                <a:gd name="T13" fmla="*/ 21 h 132"/>
                <a:gd name="T14" fmla="*/ 0 w 165"/>
                <a:gd name="T15" fmla="*/ 23 h 132"/>
                <a:gd name="T16" fmla="*/ 0 w 165"/>
                <a:gd name="T17" fmla="*/ 25 h 132"/>
                <a:gd name="T18" fmla="*/ 0 w 165"/>
                <a:gd name="T19" fmla="*/ 54 h 132"/>
                <a:gd name="T20" fmla="*/ 0 w 165"/>
                <a:gd name="T21" fmla="*/ 100 h 132"/>
                <a:gd name="T22" fmla="*/ 15 w 165"/>
                <a:gd name="T23" fmla="*/ 89 h 132"/>
                <a:gd name="T24" fmla="*/ 13 w 165"/>
                <a:gd name="T25" fmla="*/ 78 h 132"/>
                <a:gd name="T26" fmla="*/ 14 w 165"/>
                <a:gd name="T27" fmla="*/ 67 h 132"/>
                <a:gd name="T28" fmla="*/ 61 w 165"/>
                <a:gd name="T29" fmla="*/ 30 h 132"/>
                <a:gd name="T30" fmla="*/ 61 w 165"/>
                <a:gd name="T31" fmla="*/ 30 h 132"/>
                <a:gd name="T32" fmla="*/ 72 w 165"/>
                <a:gd name="T33" fmla="*/ 31 h 132"/>
                <a:gd name="T34" fmla="*/ 72 w 165"/>
                <a:gd name="T35" fmla="*/ 31 h 132"/>
                <a:gd name="T36" fmla="*/ 109 w 165"/>
                <a:gd name="T37" fmla="*/ 78 h 132"/>
                <a:gd name="T38" fmla="*/ 109 w 165"/>
                <a:gd name="T39" fmla="*/ 78 h 132"/>
                <a:gd name="T40" fmla="*/ 108 w 165"/>
                <a:gd name="T41" fmla="*/ 89 h 132"/>
                <a:gd name="T42" fmla="*/ 108 w 165"/>
                <a:gd name="T43" fmla="*/ 89 h 132"/>
                <a:gd name="T44" fmla="*/ 108 w 165"/>
                <a:gd name="T45" fmla="*/ 89 h 132"/>
                <a:gd name="T46" fmla="*/ 61 w 165"/>
                <a:gd name="T47" fmla="*/ 126 h 132"/>
                <a:gd name="T48" fmla="*/ 61 w 165"/>
                <a:gd name="T49" fmla="*/ 126 h 132"/>
                <a:gd name="T50" fmla="*/ 50 w 165"/>
                <a:gd name="T51" fmla="*/ 125 h 132"/>
                <a:gd name="T52" fmla="*/ 36 w 165"/>
                <a:gd name="T53" fmla="*/ 119 h 132"/>
                <a:gd name="T54" fmla="*/ 17 w 165"/>
                <a:gd name="T55" fmla="*/ 132 h 132"/>
                <a:gd name="T56" fmla="*/ 19 w 165"/>
                <a:gd name="T57" fmla="*/ 132 h 132"/>
                <a:gd name="T58" fmla="*/ 146 w 165"/>
                <a:gd name="T59" fmla="*/ 132 h 132"/>
                <a:gd name="T60" fmla="*/ 165 w 165"/>
                <a:gd name="T61" fmla="*/ 114 h 132"/>
                <a:gd name="T62" fmla="*/ 165 w 165"/>
                <a:gd name="T63" fmla="*/ 38 h 132"/>
                <a:gd name="T64" fmla="*/ 146 w 165"/>
                <a:gd name="T65" fmla="*/ 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132">
                  <a:moveTo>
                    <a:pt x="146" y="19"/>
                  </a:moveTo>
                  <a:cubicBezTo>
                    <a:pt x="78" y="19"/>
                    <a:pt x="78" y="19"/>
                    <a:pt x="78" y="19"/>
                  </a:cubicBezTo>
                  <a:cubicBezTo>
                    <a:pt x="77" y="8"/>
                    <a:pt x="69" y="0"/>
                    <a:pt x="62" y="0"/>
                  </a:cubicBezTo>
                  <a:cubicBezTo>
                    <a:pt x="22" y="0"/>
                    <a:pt x="22" y="0"/>
                    <a:pt x="22" y="0"/>
                  </a:cubicBezTo>
                  <a:cubicBezTo>
                    <a:pt x="12" y="0"/>
                    <a:pt x="6" y="4"/>
                    <a:pt x="3" y="10"/>
                  </a:cubicBezTo>
                  <a:cubicBezTo>
                    <a:pt x="1" y="13"/>
                    <a:pt x="0" y="17"/>
                    <a:pt x="0" y="20"/>
                  </a:cubicBezTo>
                  <a:cubicBezTo>
                    <a:pt x="0" y="21"/>
                    <a:pt x="0" y="21"/>
                    <a:pt x="0" y="21"/>
                  </a:cubicBezTo>
                  <a:cubicBezTo>
                    <a:pt x="0" y="22"/>
                    <a:pt x="0" y="22"/>
                    <a:pt x="0" y="23"/>
                  </a:cubicBezTo>
                  <a:cubicBezTo>
                    <a:pt x="0" y="24"/>
                    <a:pt x="0" y="24"/>
                    <a:pt x="0" y="25"/>
                  </a:cubicBezTo>
                  <a:cubicBezTo>
                    <a:pt x="0" y="54"/>
                    <a:pt x="0" y="54"/>
                    <a:pt x="0" y="54"/>
                  </a:cubicBezTo>
                  <a:cubicBezTo>
                    <a:pt x="0" y="54"/>
                    <a:pt x="0" y="82"/>
                    <a:pt x="0" y="100"/>
                  </a:cubicBezTo>
                  <a:cubicBezTo>
                    <a:pt x="15" y="89"/>
                    <a:pt x="15" y="89"/>
                    <a:pt x="15" y="89"/>
                  </a:cubicBezTo>
                  <a:cubicBezTo>
                    <a:pt x="14" y="86"/>
                    <a:pt x="13" y="82"/>
                    <a:pt x="13" y="78"/>
                  </a:cubicBezTo>
                  <a:cubicBezTo>
                    <a:pt x="13" y="74"/>
                    <a:pt x="14" y="71"/>
                    <a:pt x="14" y="67"/>
                  </a:cubicBezTo>
                  <a:cubicBezTo>
                    <a:pt x="20" y="45"/>
                    <a:pt x="39" y="30"/>
                    <a:pt x="61" y="30"/>
                  </a:cubicBezTo>
                  <a:cubicBezTo>
                    <a:pt x="61" y="30"/>
                    <a:pt x="61" y="30"/>
                    <a:pt x="61" y="30"/>
                  </a:cubicBezTo>
                  <a:cubicBezTo>
                    <a:pt x="65" y="30"/>
                    <a:pt x="68" y="30"/>
                    <a:pt x="72" y="31"/>
                  </a:cubicBezTo>
                  <a:cubicBezTo>
                    <a:pt x="72" y="31"/>
                    <a:pt x="72" y="31"/>
                    <a:pt x="72" y="31"/>
                  </a:cubicBezTo>
                  <a:cubicBezTo>
                    <a:pt x="94" y="37"/>
                    <a:pt x="109" y="56"/>
                    <a:pt x="109" y="78"/>
                  </a:cubicBezTo>
                  <a:cubicBezTo>
                    <a:pt x="109" y="78"/>
                    <a:pt x="109" y="78"/>
                    <a:pt x="109" y="78"/>
                  </a:cubicBezTo>
                  <a:cubicBezTo>
                    <a:pt x="109" y="82"/>
                    <a:pt x="109" y="85"/>
                    <a:pt x="108" y="89"/>
                  </a:cubicBezTo>
                  <a:cubicBezTo>
                    <a:pt x="108" y="89"/>
                    <a:pt x="108" y="89"/>
                    <a:pt x="108" y="89"/>
                  </a:cubicBezTo>
                  <a:cubicBezTo>
                    <a:pt x="108" y="89"/>
                    <a:pt x="108" y="89"/>
                    <a:pt x="108" y="89"/>
                  </a:cubicBezTo>
                  <a:cubicBezTo>
                    <a:pt x="103" y="111"/>
                    <a:pt x="83" y="126"/>
                    <a:pt x="61" y="126"/>
                  </a:cubicBezTo>
                  <a:cubicBezTo>
                    <a:pt x="61" y="126"/>
                    <a:pt x="61" y="126"/>
                    <a:pt x="61" y="126"/>
                  </a:cubicBezTo>
                  <a:cubicBezTo>
                    <a:pt x="58" y="126"/>
                    <a:pt x="54" y="126"/>
                    <a:pt x="50" y="125"/>
                  </a:cubicBezTo>
                  <a:cubicBezTo>
                    <a:pt x="45" y="124"/>
                    <a:pt x="40" y="121"/>
                    <a:pt x="36" y="119"/>
                  </a:cubicBezTo>
                  <a:cubicBezTo>
                    <a:pt x="17" y="132"/>
                    <a:pt x="17" y="132"/>
                    <a:pt x="17" y="132"/>
                  </a:cubicBezTo>
                  <a:cubicBezTo>
                    <a:pt x="17" y="132"/>
                    <a:pt x="18" y="132"/>
                    <a:pt x="19" y="132"/>
                  </a:cubicBezTo>
                  <a:cubicBezTo>
                    <a:pt x="146" y="132"/>
                    <a:pt x="146" y="132"/>
                    <a:pt x="146" y="132"/>
                  </a:cubicBezTo>
                  <a:cubicBezTo>
                    <a:pt x="157" y="132"/>
                    <a:pt x="165" y="124"/>
                    <a:pt x="165" y="114"/>
                  </a:cubicBezTo>
                  <a:cubicBezTo>
                    <a:pt x="165" y="38"/>
                    <a:pt x="165" y="38"/>
                    <a:pt x="165" y="38"/>
                  </a:cubicBezTo>
                  <a:cubicBezTo>
                    <a:pt x="165" y="27"/>
                    <a:pt x="157" y="19"/>
                    <a:pt x="146"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3" name="Freeform 50"/>
            <p:cNvSpPr>
              <a:spLocks noEditPoints="1"/>
            </p:cNvSpPr>
            <p:nvPr/>
          </p:nvSpPr>
          <p:spPr bwMode="auto">
            <a:xfrm>
              <a:off x="7419975" y="900113"/>
              <a:ext cx="593725" cy="484188"/>
            </a:xfrm>
            <a:custGeom>
              <a:avLst/>
              <a:gdLst>
                <a:gd name="T0" fmla="*/ 158 w 158"/>
                <a:gd name="T1" fmla="*/ 45 h 129"/>
                <a:gd name="T2" fmla="*/ 123 w 158"/>
                <a:gd name="T3" fmla="*/ 1 h 129"/>
                <a:gd name="T4" fmla="*/ 112 w 158"/>
                <a:gd name="T5" fmla="*/ 0 h 129"/>
                <a:gd name="T6" fmla="*/ 112 w 158"/>
                <a:gd name="T7" fmla="*/ 0 h 129"/>
                <a:gd name="T8" fmla="*/ 112 w 158"/>
                <a:gd name="T9" fmla="*/ 0 h 129"/>
                <a:gd name="T10" fmla="*/ 68 w 158"/>
                <a:gd name="T11" fmla="*/ 35 h 129"/>
                <a:gd name="T12" fmla="*/ 67 w 158"/>
                <a:gd name="T13" fmla="*/ 45 h 129"/>
                <a:gd name="T14" fmla="*/ 68 w 158"/>
                <a:gd name="T15" fmla="*/ 57 h 129"/>
                <a:gd name="T16" fmla="*/ 68 w 158"/>
                <a:gd name="T17" fmla="*/ 57 h 129"/>
                <a:gd name="T18" fmla="*/ 51 w 158"/>
                <a:gd name="T19" fmla="*/ 70 h 129"/>
                <a:gd name="T20" fmla="*/ 6 w 158"/>
                <a:gd name="T21" fmla="*/ 101 h 129"/>
                <a:gd name="T22" fmla="*/ 0 w 158"/>
                <a:gd name="T23" fmla="*/ 113 h 129"/>
                <a:gd name="T24" fmla="*/ 0 w 158"/>
                <a:gd name="T25" fmla="*/ 113 h 129"/>
                <a:gd name="T26" fmla="*/ 0 w 158"/>
                <a:gd name="T27" fmla="*/ 113 h 129"/>
                <a:gd name="T28" fmla="*/ 3 w 158"/>
                <a:gd name="T29" fmla="*/ 121 h 129"/>
                <a:gd name="T30" fmla="*/ 4 w 158"/>
                <a:gd name="T31" fmla="*/ 123 h 129"/>
                <a:gd name="T32" fmla="*/ 16 w 158"/>
                <a:gd name="T33" fmla="*/ 129 h 129"/>
                <a:gd name="T34" fmla="*/ 16 w 158"/>
                <a:gd name="T35" fmla="*/ 129 h 129"/>
                <a:gd name="T36" fmla="*/ 16 w 158"/>
                <a:gd name="T37" fmla="*/ 129 h 129"/>
                <a:gd name="T38" fmla="*/ 24 w 158"/>
                <a:gd name="T39" fmla="*/ 127 h 129"/>
                <a:gd name="T40" fmla="*/ 26 w 158"/>
                <a:gd name="T41" fmla="*/ 125 h 129"/>
                <a:gd name="T42" fmla="*/ 26 w 158"/>
                <a:gd name="T43" fmla="*/ 125 h 129"/>
                <a:gd name="T44" fmla="*/ 64 w 158"/>
                <a:gd name="T45" fmla="*/ 98 h 129"/>
                <a:gd name="T46" fmla="*/ 87 w 158"/>
                <a:gd name="T47" fmla="*/ 83 h 129"/>
                <a:gd name="T48" fmla="*/ 87 w 158"/>
                <a:gd name="T49" fmla="*/ 83 h 129"/>
                <a:gd name="T50" fmla="*/ 102 w 158"/>
                <a:gd name="T51" fmla="*/ 89 h 129"/>
                <a:gd name="T52" fmla="*/ 112 w 158"/>
                <a:gd name="T53" fmla="*/ 91 h 129"/>
                <a:gd name="T54" fmla="*/ 112 w 158"/>
                <a:gd name="T55" fmla="*/ 91 h 129"/>
                <a:gd name="T56" fmla="*/ 156 w 158"/>
                <a:gd name="T57" fmla="*/ 56 h 129"/>
                <a:gd name="T58" fmla="*/ 156 w 158"/>
                <a:gd name="T59" fmla="*/ 56 h 129"/>
                <a:gd name="T60" fmla="*/ 156 w 158"/>
                <a:gd name="T61" fmla="*/ 55 h 129"/>
                <a:gd name="T62" fmla="*/ 158 w 158"/>
                <a:gd name="T63" fmla="*/ 45 h 129"/>
                <a:gd name="T64" fmla="*/ 48 w 158"/>
                <a:gd name="T65" fmla="*/ 104 h 129"/>
                <a:gd name="T66" fmla="*/ 47 w 158"/>
                <a:gd name="T67" fmla="*/ 102 h 129"/>
                <a:gd name="T68" fmla="*/ 48 w 158"/>
                <a:gd name="T69" fmla="*/ 104 h 129"/>
                <a:gd name="T70" fmla="*/ 24 w 158"/>
                <a:gd name="T71" fmla="*/ 120 h 129"/>
                <a:gd name="T72" fmla="*/ 19 w 158"/>
                <a:gd name="T73" fmla="*/ 121 h 129"/>
                <a:gd name="T74" fmla="*/ 11 w 158"/>
                <a:gd name="T75" fmla="*/ 117 h 129"/>
                <a:gd name="T76" fmla="*/ 10 w 158"/>
                <a:gd name="T77" fmla="*/ 112 h 129"/>
                <a:gd name="T78" fmla="*/ 14 w 158"/>
                <a:gd name="T79" fmla="*/ 105 h 129"/>
                <a:gd name="T80" fmla="*/ 38 w 158"/>
                <a:gd name="T81" fmla="*/ 88 h 129"/>
                <a:gd name="T82" fmla="*/ 43 w 158"/>
                <a:gd name="T83" fmla="*/ 87 h 129"/>
                <a:gd name="T84" fmla="*/ 51 w 158"/>
                <a:gd name="T85" fmla="*/ 91 h 129"/>
                <a:gd name="T86" fmla="*/ 52 w 158"/>
                <a:gd name="T87" fmla="*/ 96 h 129"/>
                <a:gd name="T88" fmla="*/ 48 w 158"/>
                <a:gd name="T89" fmla="*/ 104 h 129"/>
                <a:gd name="T90" fmla="*/ 113 w 158"/>
                <a:gd name="T91" fmla="*/ 74 h 129"/>
                <a:gd name="T92" fmla="*/ 83 w 158"/>
                <a:gd name="T93" fmla="*/ 44 h 129"/>
                <a:gd name="T94" fmla="*/ 113 w 158"/>
                <a:gd name="T95" fmla="*/ 14 h 129"/>
                <a:gd name="T96" fmla="*/ 143 w 158"/>
                <a:gd name="T97" fmla="*/ 44 h 129"/>
                <a:gd name="T98" fmla="*/ 113 w 158"/>
                <a:gd name="T99" fmla="*/ 7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129">
                  <a:moveTo>
                    <a:pt x="158" y="45"/>
                  </a:moveTo>
                  <a:cubicBezTo>
                    <a:pt x="158" y="24"/>
                    <a:pt x="144" y="6"/>
                    <a:pt x="123" y="1"/>
                  </a:cubicBezTo>
                  <a:cubicBezTo>
                    <a:pt x="119" y="0"/>
                    <a:pt x="116" y="0"/>
                    <a:pt x="112" y="0"/>
                  </a:cubicBezTo>
                  <a:cubicBezTo>
                    <a:pt x="112" y="0"/>
                    <a:pt x="112" y="0"/>
                    <a:pt x="112" y="0"/>
                  </a:cubicBezTo>
                  <a:cubicBezTo>
                    <a:pt x="112" y="0"/>
                    <a:pt x="112" y="0"/>
                    <a:pt x="112" y="0"/>
                  </a:cubicBezTo>
                  <a:cubicBezTo>
                    <a:pt x="91" y="0"/>
                    <a:pt x="73" y="14"/>
                    <a:pt x="68" y="35"/>
                  </a:cubicBezTo>
                  <a:cubicBezTo>
                    <a:pt x="67" y="38"/>
                    <a:pt x="67" y="42"/>
                    <a:pt x="67" y="45"/>
                  </a:cubicBezTo>
                  <a:cubicBezTo>
                    <a:pt x="67" y="49"/>
                    <a:pt x="67" y="53"/>
                    <a:pt x="68" y="57"/>
                  </a:cubicBezTo>
                  <a:cubicBezTo>
                    <a:pt x="68" y="57"/>
                    <a:pt x="68" y="57"/>
                    <a:pt x="68" y="57"/>
                  </a:cubicBezTo>
                  <a:cubicBezTo>
                    <a:pt x="51" y="70"/>
                    <a:pt x="51" y="70"/>
                    <a:pt x="51" y="70"/>
                  </a:cubicBezTo>
                  <a:cubicBezTo>
                    <a:pt x="6" y="101"/>
                    <a:pt x="6" y="101"/>
                    <a:pt x="6" y="101"/>
                  </a:cubicBezTo>
                  <a:cubicBezTo>
                    <a:pt x="2" y="104"/>
                    <a:pt x="0" y="109"/>
                    <a:pt x="0" y="113"/>
                  </a:cubicBezTo>
                  <a:cubicBezTo>
                    <a:pt x="0" y="113"/>
                    <a:pt x="0" y="113"/>
                    <a:pt x="0" y="113"/>
                  </a:cubicBezTo>
                  <a:cubicBezTo>
                    <a:pt x="0" y="113"/>
                    <a:pt x="0" y="113"/>
                    <a:pt x="0" y="113"/>
                  </a:cubicBezTo>
                  <a:cubicBezTo>
                    <a:pt x="0" y="116"/>
                    <a:pt x="1" y="119"/>
                    <a:pt x="3" y="121"/>
                  </a:cubicBezTo>
                  <a:cubicBezTo>
                    <a:pt x="4" y="123"/>
                    <a:pt x="4" y="123"/>
                    <a:pt x="4" y="123"/>
                  </a:cubicBezTo>
                  <a:cubicBezTo>
                    <a:pt x="7" y="127"/>
                    <a:pt x="12" y="129"/>
                    <a:pt x="16" y="129"/>
                  </a:cubicBezTo>
                  <a:cubicBezTo>
                    <a:pt x="16" y="129"/>
                    <a:pt x="16" y="129"/>
                    <a:pt x="16" y="129"/>
                  </a:cubicBezTo>
                  <a:cubicBezTo>
                    <a:pt x="16" y="129"/>
                    <a:pt x="16" y="129"/>
                    <a:pt x="16" y="129"/>
                  </a:cubicBezTo>
                  <a:cubicBezTo>
                    <a:pt x="19" y="129"/>
                    <a:pt x="22" y="129"/>
                    <a:pt x="24" y="127"/>
                  </a:cubicBezTo>
                  <a:cubicBezTo>
                    <a:pt x="26" y="125"/>
                    <a:pt x="26" y="125"/>
                    <a:pt x="26" y="125"/>
                  </a:cubicBezTo>
                  <a:cubicBezTo>
                    <a:pt x="26" y="125"/>
                    <a:pt x="26" y="125"/>
                    <a:pt x="26" y="125"/>
                  </a:cubicBezTo>
                  <a:cubicBezTo>
                    <a:pt x="64" y="98"/>
                    <a:pt x="64" y="98"/>
                    <a:pt x="64" y="98"/>
                  </a:cubicBezTo>
                  <a:cubicBezTo>
                    <a:pt x="87" y="83"/>
                    <a:pt x="87" y="83"/>
                    <a:pt x="87" y="83"/>
                  </a:cubicBezTo>
                  <a:cubicBezTo>
                    <a:pt x="87" y="83"/>
                    <a:pt x="87" y="83"/>
                    <a:pt x="87" y="83"/>
                  </a:cubicBezTo>
                  <a:cubicBezTo>
                    <a:pt x="92" y="86"/>
                    <a:pt x="96" y="88"/>
                    <a:pt x="102" y="89"/>
                  </a:cubicBezTo>
                  <a:cubicBezTo>
                    <a:pt x="105" y="90"/>
                    <a:pt x="109" y="91"/>
                    <a:pt x="112" y="91"/>
                  </a:cubicBezTo>
                  <a:cubicBezTo>
                    <a:pt x="112" y="91"/>
                    <a:pt x="112" y="91"/>
                    <a:pt x="112" y="91"/>
                  </a:cubicBezTo>
                  <a:cubicBezTo>
                    <a:pt x="133" y="91"/>
                    <a:pt x="151" y="76"/>
                    <a:pt x="156" y="56"/>
                  </a:cubicBezTo>
                  <a:cubicBezTo>
                    <a:pt x="156" y="56"/>
                    <a:pt x="156" y="56"/>
                    <a:pt x="156" y="56"/>
                  </a:cubicBezTo>
                  <a:cubicBezTo>
                    <a:pt x="156" y="55"/>
                    <a:pt x="156" y="55"/>
                    <a:pt x="156" y="55"/>
                  </a:cubicBezTo>
                  <a:cubicBezTo>
                    <a:pt x="157" y="52"/>
                    <a:pt x="158" y="48"/>
                    <a:pt x="158" y="45"/>
                  </a:cubicBezTo>
                  <a:close/>
                  <a:moveTo>
                    <a:pt x="48" y="104"/>
                  </a:moveTo>
                  <a:cubicBezTo>
                    <a:pt x="47" y="102"/>
                    <a:pt x="47" y="102"/>
                    <a:pt x="47" y="102"/>
                  </a:cubicBezTo>
                  <a:cubicBezTo>
                    <a:pt x="48" y="104"/>
                    <a:pt x="48" y="104"/>
                    <a:pt x="48" y="104"/>
                  </a:cubicBezTo>
                  <a:cubicBezTo>
                    <a:pt x="24" y="120"/>
                    <a:pt x="24" y="120"/>
                    <a:pt x="24" y="120"/>
                  </a:cubicBezTo>
                  <a:cubicBezTo>
                    <a:pt x="22" y="121"/>
                    <a:pt x="21" y="121"/>
                    <a:pt x="19" y="121"/>
                  </a:cubicBezTo>
                  <a:cubicBezTo>
                    <a:pt x="16" y="121"/>
                    <a:pt x="13" y="120"/>
                    <a:pt x="11" y="117"/>
                  </a:cubicBezTo>
                  <a:cubicBezTo>
                    <a:pt x="10" y="116"/>
                    <a:pt x="10" y="114"/>
                    <a:pt x="10" y="112"/>
                  </a:cubicBezTo>
                  <a:cubicBezTo>
                    <a:pt x="10" y="109"/>
                    <a:pt x="11" y="106"/>
                    <a:pt x="14" y="105"/>
                  </a:cubicBezTo>
                  <a:cubicBezTo>
                    <a:pt x="38" y="88"/>
                    <a:pt x="38" y="88"/>
                    <a:pt x="38" y="88"/>
                  </a:cubicBezTo>
                  <a:cubicBezTo>
                    <a:pt x="40" y="87"/>
                    <a:pt x="41" y="87"/>
                    <a:pt x="43" y="87"/>
                  </a:cubicBezTo>
                  <a:cubicBezTo>
                    <a:pt x="46" y="87"/>
                    <a:pt x="49" y="88"/>
                    <a:pt x="51" y="91"/>
                  </a:cubicBezTo>
                  <a:cubicBezTo>
                    <a:pt x="52" y="92"/>
                    <a:pt x="52" y="94"/>
                    <a:pt x="52" y="96"/>
                  </a:cubicBezTo>
                  <a:cubicBezTo>
                    <a:pt x="52" y="99"/>
                    <a:pt x="51" y="102"/>
                    <a:pt x="48" y="104"/>
                  </a:cubicBezTo>
                  <a:close/>
                  <a:moveTo>
                    <a:pt x="113" y="74"/>
                  </a:moveTo>
                  <a:cubicBezTo>
                    <a:pt x="96" y="74"/>
                    <a:pt x="83" y="61"/>
                    <a:pt x="83" y="44"/>
                  </a:cubicBezTo>
                  <a:cubicBezTo>
                    <a:pt x="83" y="27"/>
                    <a:pt x="96" y="14"/>
                    <a:pt x="113" y="14"/>
                  </a:cubicBezTo>
                  <a:cubicBezTo>
                    <a:pt x="130" y="14"/>
                    <a:pt x="143" y="27"/>
                    <a:pt x="143" y="44"/>
                  </a:cubicBezTo>
                  <a:cubicBezTo>
                    <a:pt x="143" y="61"/>
                    <a:pt x="130" y="74"/>
                    <a:pt x="113" y="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4" name="Freeform 51"/>
            <p:cNvSpPr>
              <a:spLocks/>
            </p:cNvSpPr>
            <p:nvPr/>
          </p:nvSpPr>
          <p:spPr bwMode="auto">
            <a:xfrm>
              <a:off x="7791450" y="1092200"/>
              <a:ext cx="136525" cy="66675"/>
            </a:xfrm>
            <a:custGeom>
              <a:avLst/>
              <a:gdLst>
                <a:gd name="T0" fmla="*/ 34 w 36"/>
                <a:gd name="T1" fmla="*/ 0 h 18"/>
                <a:gd name="T2" fmla="*/ 31 w 36"/>
                <a:gd name="T3" fmla="*/ 2 h 18"/>
                <a:gd name="T4" fmla="*/ 13 w 36"/>
                <a:gd name="T5" fmla="*/ 13 h 18"/>
                <a:gd name="T6" fmla="*/ 4 w 36"/>
                <a:gd name="T7" fmla="*/ 11 h 18"/>
                <a:gd name="T8" fmla="*/ 1 w 36"/>
                <a:gd name="T9" fmla="*/ 12 h 18"/>
                <a:gd name="T10" fmla="*/ 2 w 36"/>
                <a:gd name="T11" fmla="*/ 15 h 18"/>
                <a:gd name="T12" fmla="*/ 2 w 36"/>
                <a:gd name="T13" fmla="*/ 15 h 18"/>
                <a:gd name="T14" fmla="*/ 13 w 36"/>
                <a:gd name="T15" fmla="*/ 18 h 18"/>
                <a:gd name="T16" fmla="*/ 13 w 36"/>
                <a:gd name="T17" fmla="*/ 18 h 18"/>
                <a:gd name="T18" fmla="*/ 36 w 36"/>
                <a:gd name="T19" fmla="*/ 3 h 18"/>
                <a:gd name="T20" fmla="*/ 34 w 36"/>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18">
                  <a:moveTo>
                    <a:pt x="34" y="0"/>
                  </a:moveTo>
                  <a:cubicBezTo>
                    <a:pt x="33" y="0"/>
                    <a:pt x="31" y="0"/>
                    <a:pt x="31" y="2"/>
                  </a:cubicBezTo>
                  <a:cubicBezTo>
                    <a:pt x="28" y="8"/>
                    <a:pt x="21" y="13"/>
                    <a:pt x="13" y="13"/>
                  </a:cubicBezTo>
                  <a:cubicBezTo>
                    <a:pt x="10" y="13"/>
                    <a:pt x="7" y="12"/>
                    <a:pt x="4" y="11"/>
                  </a:cubicBezTo>
                  <a:cubicBezTo>
                    <a:pt x="3" y="10"/>
                    <a:pt x="1" y="11"/>
                    <a:pt x="1" y="12"/>
                  </a:cubicBezTo>
                  <a:cubicBezTo>
                    <a:pt x="0" y="13"/>
                    <a:pt x="1" y="15"/>
                    <a:pt x="2" y="15"/>
                  </a:cubicBezTo>
                  <a:cubicBezTo>
                    <a:pt x="2" y="15"/>
                    <a:pt x="2" y="15"/>
                    <a:pt x="2" y="15"/>
                  </a:cubicBezTo>
                  <a:cubicBezTo>
                    <a:pt x="6" y="17"/>
                    <a:pt x="9" y="18"/>
                    <a:pt x="13" y="18"/>
                  </a:cubicBezTo>
                  <a:cubicBezTo>
                    <a:pt x="13" y="18"/>
                    <a:pt x="13" y="18"/>
                    <a:pt x="13" y="18"/>
                  </a:cubicBezTo>
                  <a:cubicBezTo>
                    <a:pt x="23" y="18"/>
                    <a:pt x="32" y="12"/>
                    <a:pt x="36" y="3"/>
                  </a:cubicBezTo>
                  <a:cubicBezTo>
                    <a:pt x="36" y="2"/>
                    <a:pt x="35" y="1"/>
                    <a:pt x="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25" name="Freeform 375"/>
          <p:cNvSpPr>
            <a:spLocks noEditPoints="1"/>
          </p:cNvSpPr>
          <p:nvPr/>
        </p:nvSpPr>
        <p:spPr bwMode="auto">
          <a:xfrm>
            <a:off x="4145374" y="1646845"/>
            <a:ext cx="534143" cy="512916"/>
          </a:xfrm>
          <a:custGeom>
            <a:avLst/>
            <a:gdLst>
              <a:gd name="T0" fmla="*/ 32 w 64"/>
              <a:gd name="T1" fmla="*/ 9 h 61"/>
              <a:gd name="T2" fmla="*/ 22 w 64"/>
              <a:gd name="T3" fmla="*/ 20 h 61"/>
              <a:gd name="T4" fmla="*/ 21 w 64"/>
              <a:gd name="T5" fmla="*/ 46 h 61"/>
              <a:gd name="T6" fmla="*/ 29 w 64"/>
              <a:gd name="T7" fmla="*/ 46 h 61"/>
              <a:gd name="T8" fmla="*/ 29 w 64"/>
              <a:gd name="T9" fmla="*/ 36 h 61"/>
              <a:gd name="T10" fmla="*/ 34 w 64"/>
              <a:gd name="T11" fmla="*/ 36 h 61"/>
              <a:gd name="T12" fmla="*/ 35 w 64"/>
              <a:gd name="T13" fmla="*/ 46 h 61"/>
              <a:gd name="T14" fmla="*/ 42 w 64"/>
              <a:gd name="T15" fmla="*/ 46 h 61"/>
              <a:gd name="T16" fmla="*/ 41 w 64"/>
              <a:gd name="T17" fmla="*/ 20 h 61"/>
              <a:gd name="T18" fmla="*/ 32 w 64"/>
              <a:gd name="T19" fmla="*/ 9 h 61"/>
              <a:gd name="T20" fmla="*/ 35 w 64"/>
              <a:gd name="T21" fmla="*/ 54 h 61"/>
              <a:gd name="T22" fmla="*/ 35 w 64"/>
              <a:gd name="T23" fmla="*/ 61 h 61"/>
              <a:gd name="T24" fmla="*/ 28 w 64"/>
              <a:gd name="T25" fmla="*/ 61 h 61"/>
              <a:gd name="T26" fmla="*/ 28 w 64"/>
              <a:gd name="T27" fmla="*/ 54 h 61"/>
              <a:gd name="T28" fmla="*/ 18 w 64"/>
              <a:gd name="T29" fmla="*/ 54 h 61"/>
              <a:gd name="T30" fmla="*/ 19 w 64"/>
              <a:gd name="T31" fmla="*/ 59 h 61"/>
              <a:gd name="T32" fmla="*/ 19 w 64"/>
              <a:gd name="T33" fmla="*/ 61 h 61"/>
              <a:gd name="T34" fmla="*/ 17 w 64"/>
              <a:gd name="T35" fmla="*/ 61 h 61"/>
              <a:gd name="T36" fmla="*/ 3 w 64"/>
              <a:gd name="T37" fmla="*/ 61 h 61"/>
              <a:gd name="T38" fmla="*/ 1 w 64"/>
              <a:gd name="T39" fmla="*/ 61 h 61"/>
              <a:gd name="T40" fmla="*/ 1 w 64"/>
              <a:gd name="T41" fmla="*/ 59 h 61"/>
              <a:gd name="T42" fmla="*/ 3 w 64"/>
              <a:gd name="T43" fmla="*/ 45 h 61"/>
              <a:gd name="T44" fmla="*/ 12 w 64"/>
              <a:gd name="T45" fmla="*/ 37 h 61"/>
              <a:gd name="T46" fmla="*/ 15 w 64"/>
              <a:gd name="T47" fmla="*/ 18 h 61"/>
              <a:gd name="T48" fmla="*/ 30 w 64"/>
              <a:gd name="T49" fmla="*/ 1 h 61"/>
              <a:gd name="T50" fmla="*/ 32 w 64"/>
              <a:gd name="T51" fmla="*/ 0 h 61"/>
              <a:gd name="T52" fmla="*/ 33 w 64"/>
              <a:gd name="T53" fmla="*/ 1 h 61"/>
              <a:gd name="T54" fmla="*/ 49 w 64"/>
              <a:gd name="T55" fmla="*/ 18 h 61"/>
              <a:gd name="T56" fmla="*/ 51 w 64"/>
              <a:gd name="T57" fmla="*/ 37 h 61"/>
              <a:gd name="T58" fmla="*/ 61 w 64"/>
              <a:gd name="T59" fmla="*/ 45 h 61"/>
              <a:gd name="T60" fmla="*/ 63 w 64"/>
              <a:gd name="T61" fmla="*/ 59 h 61"/>
              <a:gd name="T62" fmla="*/ 63 w 64"/>
              <a:gd name="T63" fmla="*/ 61 h 61"/>
              <a:gd name="T64" fmla="*/ 61 w 64"/>
              <a:gd name="T65" fmla="*/ 61 h 61"/>
              <a:gd name="T66" fmla="*/ 47 w 64"/>
              <a:gd name="T67" fmla="*/ 61 h 61"/>
              <a:gd name="T68" fmla="*/ 45 w 64"/>
              <a:gd name="T69" fmla="*/ 61 h 61"/>
              <a:gd name="T70" fmla="*/ 45 w 64"/>
              <a:gd name="T71" fmla="*/ 59 h 61"/>
              <a:gd name="T72" fmla="*/ 45 w 64"/>
              <a:gd name="T73" fmla="*/ 54 h 61"/>
              <a:gd name="T74" fmla="*/ 35 w 64"/>
              <a:gd name="T75" fmla="*/ 54 h 61"/>
              <a:gd name="T76" fmla="*/ 50 w 64"/>
              <a:gd name="T77" fmla="*/ 47 h 61"/>
              <a:gd name="T78" fmla="*/ 49 w 64"/>
              <a:gd name="T79" fmla="*/ 57 h 61"/>
              <a:gd name="T80" fmla="*/ 59 w 64"/>
              <a:gd name="T81" fmla="*/ 57 h 61"/>
              <a:gd name="T82" fmla="*/ 57 w 64"/>
              <a:gd name="T83" fmla="*/ 47 h 61"/>
              <a:gd name="T84" fmla="*/ 51 w 64"/>
              <a:gd name="T85" fmla="*/ 41 h 61"/>
              <a:gd name="T86" fmla="*/ 50 w 64"/>
              <a:gd name="T87" fmla="*/ 47 h 61"/>
              <a:gd name="T88" fmla="*/ 15 w 64"/>
              <a:gd name="T89" fmla="*/ 57 h 61"/>
              <a:gd name="T90" fmla="*/ 14 w 64"/>
              <a:gd name="T91" fmla="*/ 49 h 61"/>
              <a:gd name="T92" fmla="*/ 13 w 64"/>
              <a:gd name="T93" fmla="*/ 41 h 61"/>
              <a:gd name="T94" fmla="*/ 6 w 64"/>
              <a:gd name="T95" fmla="*/ 47 h 61"/>
              <a:gd name="T96" fmla="*/ 4 w 64"/>
              <a:gd name="T97" fmla="*/ 57 h 61"/>
              <a:gd name="T98" fmla="*/ 15 w 64"/>
              <a:gd name="T99" fmla="*/ 57 h 61"/>
              <a:gd name="T100" fmla="*/ 32 w 64"/>
              <a:gd name="T101" fmla="*/ 22 h 61"/>
              <a:gd name="T102" fmla="*/ 37 w 64"/>
              <a:gd name="T103" fmla="*/ 27 h 61"/>
              <a:gd name="T104" fmla="*/ 32 w 64"/>
              <a:gd name="T105" fmla="*/ 32 h 61"/>
              <a:gd name="T106" fmla="*/ 27 w 64"/>
              <a:gd name="T107" fmla="*/ 27 h 61"/>
              <a:gd name="T108" fmla="*/ 32 w 64"/>
              <a:gd name="T109"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 h="61">
                <a:moveTo>
                  <a:pt x="32" y="9"/>
                </a:moveTo>
                <a:cubicBezTo>
                  <a:pt x="27" y="11"/>
                  <a:pt x="24" y="15"/>
                  <a:pt x="22" y="20"/>
                </a:cubicBezTo>
                <a:cubicBezTo>
                  <a:pt x="20" y="27"/>
                  <a:pt x="20" y="35"/>
                  <a:pt x="21" y="46"/>
                </a:cubicBezTo>
                <a:cubicBezTo>
                  <a:pt x="29" y="46"/>
                  <a:pt x="29" y="46"/>
                  <a:pt x="29" y="46"/>
                </a:cubicBezTo>
                <a:cubicBezTo>
                  <a:pt x="29" y="43"/>
                  <a:pt x="29" y="40"/>
                  <a:pt x="29" y="36"/>
                </a:cubicBezTo>
                <a:cubicBezTo>
                  <a:pt x="31" y="36"/>
                  <a:pt x="32" y="36"/>
                  <a:pt x="34" y="36"/>
                </a:cubicBezTo>
                <a:cubicBezTo>
                  <a:pt x="34" y="40"/>
                  <a:pt x="34" y="43"/>
                  <a:pt x="35" y="46"/>
                </a:cubicBezTo>
                <a:cubicBezTo>
                  <a:pt x="42" y="46"/>
                  <a:pt x="42" y="46"/>
                  <a:pt x="42" y="46"/>
                </a:cubicBezTo>
                <a:cubicBezTo>
                  <a:pt x="44" y="35"/>
                  <a:pt x="43" y="27"/>
                  <a:pt x="41" y="20"/>
                </a:cubicBezTo>
                <a:cubicBezTo>
                  <a:pt x="40" y="15"/>
                  <a:pt x="36" y="11"/>
                  <a:pt x="32" y="9"/>
                </a:cubicBezTo>
                <a:close/>
                <a:moveTo>
                  <a:pt x="35" y="54"/>
                </a:moveTo>
                <a:cubicBezTo>
                  <a:pt x="35" y="56"/>
                  <a:pt x="35" y="58"/>
                  <a:pt x="35" y="61"/>
                </a:cubicBezTo>
                <a:cubicBezTo>
                  <a:pt x="33" y="61"/>
                  <a:pt x="30" y="61"/>
                  <a:pt x="28" y="61"/>
                </a:cubicBezTo>
                <a:cubicBezTo>
                  <a:pt x="28" y="58"/>
                  <a:pt x="28" y="56"/>
                  <a:pt x="28" y="54"/>
                </a:cubicBezTo>
                <a:cubicBezTo>
                  <a:pt x="18" y="54"/>
                  <a:pt x="18" y="54"/>
                  <a:pt x="18" y="54"/>
                </a:cubicBezTo>
                <a:cubicBezTo>
                  <a:pt x="19" y="59"/>
                  <a:pt x="19" y="59"/>
                  <a:pt x="19" y="59"/>
                </a:cubicBezTo>
                <a:cubicBezTo>
                  <a:pt x="19" y="61"/>
                  <a:pt x="19" y="61"/>
                  <a:pt x="19" y="61"/>
                </a:cubicBezTo>
                <a:cubicBezTo>
                  <a:pt x="17" y="61"/>
                  <a:pt x="17" y="61"/>
                  <a:pt x="17" y="61"/>
                </a:cubicBezTo>
                <a:cubicBezTo>
                  <a:pt x="3" y="61"/>
                  <a:pt x="3" y="61"/>
                  <a:pt x="3" y="61"/>
                </a:cubicBezTo>
                <a:cubicBezTo>
                  <a:pt x="1" y="61"/>
                  <a:pt x="1" y="61"/>
                  <a:pt x="1" y="61"/>
                </a:cubicBezTo>
                <a:cubicBezTo>
                  <a:pt x="1" y="59"/>
                  <a:pt x="1" y="59"/>
                  <a:pt x="1" y="59"/>
                </a:cubicBezTo>
                <a:cubicBezTo>
                  <a:pt x="0" y="54"/>
                  <a:pt x="1" y="49"/>
                  <a:pt x="3" y="45"/>
                </a:cubicBezTo>
                <a:cubicBezTo>
                  <a:pt x="5" y="42"/>
                  <a:pt x="8" y="39"/>
                  <a:pt x="12" y="37"/>
                </a:cubicBezTo>
                <a:cubicBezTo>
                  <a:pt x="12" y="29"/>
                  <a:pt x="13" y="23"/>
                  <a:pt x="15" y="18"/>
                </a:cubicBezTo>
                <a:cubicBezTo>
                  <a:pt x="17" y="9"/>
                  <a:pt x="23" y="4"/>
                  <a:pt x="30" y="1"/>
                </a:cubicBezTo>
                <a:cubicBezTo>
                  <a:pt x="32" y="0"/>
                  <a:pt x="32" y="0"/>
                  <a:pt x="32" y="0"/>
                </a:cubicBezTo>
                <a:cubicBezTo>
                  <a:pt x="33" y="1"/>
                  <a:pt x="33" y="1"/>
                  <a:pt x="33" y="1"/>
                </a:cubicBezTo>
                <a:cubicBezTo>
                  <a:pt x="41" y="4"/>
                  <a:pt x="46" y="9"/>
                  <a:pt x="49" y="18"/>
                </a:cubicBezTo>
                <a:cubicBezTo>
                  <a:pt x="51" y="23"/>
                  <a:pt x="51" y="29"/>
                  <a:pt x="51" y="37"/>
                </a:cubicBezTo>
                <a:cubicBezTo>
                  <a:pt x="55" y="39"/>
                  <a:pt x="59" y="42"/>
                  <a:pt x="61" y="45"/>
                </a:cubicBezTo>
                <a:cubicBezTo>
                  <a:pt x="63" y="49"/>
                  <a:pt x="64" y="54"/>
                  <a:pt x="63" y="59"/>
                </a:cubicBezTo>
                <a:cubicBezTo>
                  <a:pt x="63" y="61"/>
                  <a:pt x="63" y="61"/>
                  <a:pt x="63" y="61"/>
                </a:cubicBezTo>
                <a:cubicBezTo>
                  <a:pt x="61" y="61"/>
                  <a:pt x="61" y="61"/>
                  <a:pt x="61" y="61"/>
                </a:cubicBezTo>
                <a:cubicBezTo>
                  <a:pt x="47" y="61"/>
                  <a:pt x="47" y="61"/>
                  <a:pt x="47" y="61"/>
                </a:cubicBezTo>
                <a:cubicBezTo>
                  <a:pt x="45" y="61"/>
                  <a:pt x="45" y="61"/>
                  <a:pt x="45" y="61"/>
                </a:cubicBezTo>
                <a:cubicBezTo>
                  <a:pt x="45" y="59"/>
                  <a:pt x="45" y="59"/>
                  <a:pt x="45" y="59"/>
                </a:cubicBezTo>
                <a:cubicBezTo>
                  <a:pt x="45" y="54"/>
                  <a:pt x="45" y="54"/>
                  <a:pt x="45" y="54"/>
                </a:cubicBezTo>
                <a:cubicBezTo>
                  <a:pt x="35" y="54"/>
                  <a:pt x="35" y="54"/>
                  <a:pt x="35" y="54"/>
                </a:cubicBezTo>
                <a:close/>
                <a:moveTo>
                  <a:pt x="50" y="47"/>
                </a:moveTo>
                <a:cubicBezTo>
                  <a:pt x="49" y="57"/>
                  <a:pt x="49" y="57"/>
                  <a:pt x="49" y="57"/>
                </a:cubicBezTo>
                <a:cubicBezTo>
                  <a:pt x="59" y="57"/>
                  <a:pt x="59" y="57"/>
                  <a:pt x="59" y="57"/>
                </a:cubicBezTo>
                <a:cubicBezTo>
                  <a:pt x="59" y="53"/>
                  <a:pt x="59" y="50"/>
                  <a:pt x="57" y="47"/>
                </a:cubicBezTo>
                <a:cubicBezTo>
                  <a:pt x="56" y="45"/>
                  <a:pt x="54" y="43"/>
                  <a:pt x="51" y="41"/>
                </a:cubicBezTo>
                <a:cubicBezTo>
                  <a:pt x="51" y="43"/>
                  <a:pt x="50" y="45"/>
                  <a:pt x="50" y="47"/>
                </a:cubicBezTo>
                <a:close/>
                <a:moveTo>
                  <a:pt x="15" y="57"/>
                </a:moveTo>
                <a:cubicBezTo>
                  <a:pt x="14" y="49"/>
                  <a:pt x="14" y="49"/>
                  <a:pt x="14" y="49"/>
                </a:cubicBezTo>
                <a:cubicBezTo>
                  <a:pt x="13" y="46"/>
                  <a:pt x="13" y="43"/>
                  <a:pt x="13" y="41"/>
                </a:cubicBezTo>
                <a:cubicBezTo>
                  <a:pt x="10" y="43"/>
                  <a:pt x="8" y="45"/>
                  <a:pt x="6" y="47"/>
                </a:cubicBezTo>
                <a:cubicBezTo>
                  <a:pt x="5" y="50"/>
                  <a:pt x="4" y="53"/>
                  <a:pt x="4" y="57"/>
                </a:cubicBezTo>
                <a:cubicBezTo>
                  <a:pt x="15" y="57"/>
                  <a:pt x="15" y="57"/>
                  <a:pt x="15" y="57"/>
                </a:cubicBezTo>
                <a:close/>
                <a:moveTo>
                  <a:pt x="32" y="22"/>
                </a:moveTo>
                <a:cubicBezTo>
                  <a:pt x="35" y="22"/>
                  <a:pt x="37" y="24"/>
                  <a:pt x="37" y="27"/>
                </a:cubicBezTo>
                <a:cubicBezTo>
                  <a:pt x="37" y="30"/>
                  <a:pt x="35" y="32"/>
                  <a:pt x="32" y="32"/>
                </a:cubicBezTo>
                <a:cubicBezTo>
                  <a:pt x="29" y="32"/>
                  <a:pt x="27" y="30"/>
                  <a:pt x="27" y="27"/>
                </a:cubicBezTo>
                <a:cubicBezTo>
                  <a:pt x="27" y="24"/>
                  <a:pt x="29" y="22"/>
                  <a:pt x="32" y="22"/>
                </a:cubicBezTo>
                <a:close/>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26" name="组合 25"/>
          <p:cNvGrpSpPr>
            <a:grpSpLocks noChangeAspect="1"/>
          </p:cNvGrpSpPr>
          <p:nvPr/>
        </p:nvGrpSpPr>
        <p:grpSpPr>
          <a:xfrm>
            <a:off x="3995936" y="3528689"/>
            <a:ext cx="600527" cy="467599"/>
            <a:chOff x="4265839" y="-1204913"/>
            <a:chExt cx="809399" cy="630238"/>
          </a:xfrm>
          <a:solidFill>
            <a:srgbClr val="F8D158"/>
          </a:solidFill>
        </p:grpSpPr>
        <p:sp>
          <p:nvSpPr>
            <p:cNvPr id="27" name="Freeform 6"/>
            <p:cNvSpPr>
              <a:spLocks/>
            </p:cNvSpPr>
            <p:nvPr/>
          </p:nvSpPr>
          <p:spPr bwMode="auto">
            <a:xfrm>
              <a:off x="4343400" y="-954088"/>
              <a:ext cx="676275" cy="222250"/>
            </a:xfrm>
            <a:custGeom>
              <a:avLst/>
              <a:gdLst>
                <a:gd name="T0" fmla="*/ 159 w 180"/>
                <a:gd name="T1" fmla="*/ 17 h 59"/>
                <a:gd name="T2" fmla="*/ 96 w 180"/>
                <a:gd name="T3" fmla="*/ 17 h 59"/>
                <a:gd name="T4" fmla="*/ 96 w 180"/>
                <a:gd name="T5" fmla="*/ 7 h 59"/>
                <a:gd name="T6" fmla="*/ 90 w 180"/>
                <a:gd name="T7" fmla="*/ 0 h 59"/>
                <a:gd name="T8" fmla="*/ 84 w 180"/>
                <a:gd name="T9" fmla="*/ 7 h 59"/>
                <a:gd name="T10" fmla="*/ 84 w 180"/>
                <a:gd name="T11" fmla="*/ 17 h 59"/>
                <a:gd name="T12" fmla="*/ 21 w 180"/>
                <a:gd name="T13" fmla="*/ 17 h 59"/>
                <a:gd name="T14" fmla="*/ 0 w 180"/>
                <a:gd name="T15" fmla="*/ 38 h 59"/>
                <a:gd name="T16" fmla="*/ 0 w 180"/>
                <a:gd name="T17" fmla="*/ 52 h 59"/>
                <a:gd name="T18" fmla="*/ 6 w 180"/>
                <a:gd name="T19" fmla="*/ 59 h 59"/>
                <a:gd name="T20" fmla="*/ 13 w 180"/>
                <a:gd name="T21" fmla="*/ 52 h 59"/>
                <a:gd name="T22" fmla="*/ 13 w 180"/>
                <a:gd name="T23" fmla="*/ 38 h 59"/>
                <a:gd name="T24" fmla="*/ 21 w 180"/>
                <a:gd name="T25" fmla="*/ 30 h 59"/>
                <a:gd name="T26" fmla="*/ 84 w 180"/>
                <a:gd name="T27" fmla="*/ 30 h 59"/>
                <a:gd name="T28" fmla="*/ 84 w 180"/>
                <a:gd name="T29" fmla="*/ 47 h 59"/>
                <a:gd name="T30" fmla="*/ 90 w 180"/>
                <a:gd name="T31" fmla="*/ 53 h 59"/>
                <a:gd name="T32" fmla="*/ 96 w 180"/>
                <a:gd name="T33" fmla="*/ 47 h 59"/>
                <a:gd name="T34" fmla="*/ 96 w 180"/>
                <a:gd name="T35" fmla="*/ 30 h 59"/>
                <a:gd name="T36" fmla="*/ 159 w 180"/>
                <a:gd name="T37" fmla="*/ 30 h 59"/>
                <a:gd name="T38" fmla="*/ 168 w 180"/>
                <a:gd name="T39" fmla="*/ 38 h 59"/>
                <a:gd name="T40" fmla="*/ 168 w 180"/>
                <a:gd name="T41" fmla="*/ 52 h 59"/>
                <a:gd name="T42" fmla="*/ 174 w 180"/>
                <a:gd name="T43" fmla="*/ 59 h 59"/>
                <a:gd name="T44" fmla="*/ 180 w 180"/>
                <a:gd name="T45" fmla="*/ 52 h 59"/>
                <a:gd name="T46" fmla="*/ 180 w 180"/>
                <a:gd name="T47" fmla="*/ 38 h 59"/>
                <a:gd name="T48" fmla="*/ 159 w 180"/>
                <a:gd name="T49"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0" h="59">
                  <a:moveTo>
                    <a:pt x="159" y="17"/>
                  </a:moveTo>
                  <a:cubicBezTo>
                    <a:pt x="96" y="17"/>
                    <a:pt x="96" y="17"/>
                    <a:pt x="96" y="17"/>
                  </a:cubicBezTo>
                  <a:cubicBezTo>
                    <a:pt x="96" y="7"/>
                    <a:pt x="96" y="7"/>
                    <a:pt x="96" y="7"/>
                  </a:cubicBezTo>
                  <a:cubicBezTo>
                    <a:pt x="96" y="3"/>
                    <a:pt x="94" y="0"/>
                    <a:pt x="90" y="0"/>
                  </a:cubicBezTo>
                  <a:cubicBezTo>
                    <a:pt x="87" y="0"/>
                    <a:pt x="84" y="3"/>
                    <a:pt x="84" y="7"/>
                  </a:cubicBezTo>
                  <a:cubicBezTo>
                    <a:pt x="84" y="17"/>
                    <a:pt x="84" y="17"/>
                    <a:pt x="84" y="17"/>
                  </a:cubicBezTo>
                  <a:cubicBezTo>
                    <a:pt x="21" y="17"/>
                    <a:pt x="21" y="17"/>
                    <a:pt x="21" y="17"/>
                  </a:cubicBezTo>
                  <a:cubicBezTo>
                    <a:pt x="9" y="17"/>
                    <a:pt x="0" y="27"/>
                    <a:pt x="0" y="38"/>
                  </a:cubicBezTo>
                  <a:cubicBezTo>
                    <a:pt x="0" y="52"/>
                    <a:pt x="0" y="52"/>
                    <a:pt x="0" y="52"/>
                  </a:cubicBezTo>
                  <a:cubicBezTo>
                    <a:pt x="0" y="56"/>
                    <a:pt x="3" y="59"/>
                    <a:pt x="6" y="59"/>
                  </a:cubicBezTo>
                  <a:cubicBezTo>
                    <a:pt x="10" y="59"/>
                    <a:pt x="13" y="56"/>
                    <a:pt x="13" y="52"/>
                  </a:cubicBezTo>
                  <a:cubicBezTo>
                    <a:pt x="13" y="38"/>
                    <a:pt x="13" y="38"/>
                    <a:pt x="13" y="38"/>
                  </a:cubicBezTo>
                  <a:cubicBezTo>
                    <a:pt x="13" y="34"/>
                    <a:pt x="16" y="30"/>
                    <a:pt x="21" y="30"/>
                  </a:cubicBezTo>
                  <a:cubicBezTo>
                    <a:pt x="84" y="30"/>
                    <a:pt x="84" y="30"/>
                    <a:pt x="84" y="30"/>
                  </a:cubicBezTo>
                  <a:cubicBezTo>
                    <a:pt x="84" y="47"/>
                    <a:pt x="84" y="47"/>
                    <a:pt x="84" y="47"/>
                  </a:cubicBezTo>
                  <a:cubicBezTo>
                    <a:pt x="84" y="51"/>
                    <a:pt x="87" y="53"/>
                    <a:pt x="90" y="53"/>
                  </a:cubicBezTo>
                  <a:cubicBezTo>
                    <a:pt x="94" y="53"/>
                    <a:pt x="96" y="51"/>
                    <a:pt x="96" y="47"/>
                  </a:cubicBezTo>
                  <a:cubicBezTo>
                    <a:pt x="96" y="30"/>
                    <a:pt x="96" y="30"/>
                    <a:pt x="96" y="30"/>
                  </a:cubicBezTo>
                  <a:cubicBezTo>
                    <a:pt x="159" y="30"/>
                    <a:pt x="159" y="30"/>
                    <a:pt x="159" y="30"/>
                  </a:cubicBezTo>
                  <a:cubicBezTo>
                    <a:pt x="164" y="30"/>
                    <a:pt x="168" y="34"/>
                    <a:pt x="168" y="38"/>
                  </a:cubicBezTo>
                  <a:cubicBezTo>
                    <a:pt x="168" y="52"/>
                    <a:pt x="168" y="52"/>
                    <a:pt x="168" y="52"/>
                  </a:cubicBezTo>
                  <a:cubicBezTo>
                    <a:pt x="168" y="56"/>
                    <a:pt x="170" y="59"/>
                    <a:pt x="174" y="59"/>
                  </a:cubicBezTo>
                  <a:cubicBezTo>
                    <a:pt x="177" y="59"/>
                    <a:pt x="180" y="56"/>
                    <a:pt x="180" y="52"/>
                  </a:cubicBezTo>
                  <a:cubicBezTo>
                    <a:pt x="180" y="38"/>
                    <a:pt x="180" y="38"/>
                    <a:pt x="180" y="38"/>
                  </a:cubicBezTo>
                  <a:cubicBezTo>
                    <a:pt x="180" y="27"/>
                    <a:pt x="171" y="17"/>
                    <a:pt x="159" y="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8" name="Freeform 7"/>
            <p:cNvSpPr>
              <a:spLocks/>
            </p:cNvSpPr>
            <p:nvPr/>
          </p:nvSpPr>
          <p:spPr bwMode="auto">
            <a:xfrm>
              <a:off x="4265839"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9" name="Freeform 8"/>
            <p:cNvSpPr>
              <a:spLocks/>
            </p:cNvSpPr>
            <p:nvPr/>
          </p:nvSpPr>
          <p:spPr bwMode="auto">
            <a:xfrm>
              <a:off x="4576763"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0" name="Freeform 9"/>
            <p:cNvSpPr>
              <a:spLocks/>
            </p:cNvSpPr>
            <p:nvPr/>
          </p:nvSpPr>
          <p:spPr bwMode="auto">
            <a:xfrm>
              <a:off x="4865688"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1" name="Freeform 10"/>
            <p:cNvSpPr>
              <a:spLocks/>
            </p:cNvSpPr>
            <p:nvPr/>
          </p:nvSpPr>
          <p:spPr bwMode="auto">
            <a:xfrm>
              <a:off x="4486501" y="-1204913"/>
              <a:ext cx="390525" cy="228600"/>
            </a:xfrm>
            <a:custGeom>
              <a:avLst/>
              <a:gdLst>
                <a:gd name="T0" fmla="*/ 104 w 104"/>
                <a:gd name="T1" fmla="*/ 49 h 61"/>
                <a:gd name="T2" fmla="*/ 90 w 104"/>
                <a:gd name="T3" fmla="*/ 61 h 61"/>
                <a:gd name="T4" fmla="*/ 14 w 104"/>
                <a:gd name="T5" fmla="*/ 61 h 61"/>
                <a:gd name="T6" fmla="*/ 0 w 104"/>
                <a:gd name="T7" fmla="*/ 49 h 61"/>
                <a:gd name="T8" fmla="*/ 0 w 104"/>
                <a:gd name="T9" fmla="*/ 12 h 61"/>
                <a:gd name="T10" fmla="*/ 14 w 104"/>
                <a:gd name="T11" fmla="*/ 0 h 61"/>
                <a:gd name="T12" fmla="*/ 90 w 104"/>
                <a:gd name="T13" fmla="*/ 0 h 61"/>
                <a:gd name="T14" fmla="*/ 104 w 104"/>
                <a:gd name="T15" fmla="*/ 12 h 61"/>
                <a:gd name="T16" fmla="*/ 104 w 104"/>
                <a:gd name="T17"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4" y="49"/>
                  </a:moveTo>
                  <a:cubicBezTo>
                    <a:pt x="104" y="56"/>
                    <a:pt x="98" y="61"/>
                    <a:pt x="90" y="61"/>
                  </a:cubicBezTo>
                  <a:cubicBezTo>
                    <a:pt x="14" y="61"/>
                    <a:pt x="14" y="61"/>
                    <a:pt x="14" y="61"/>
                  </a:cubicBezTo>
                  <a:cubicBezTo>
                    <a:pt x="6" y="61"/>
                    <a:pt x="0" y="56"/>
                    <a:pt x="0" y="49"/>
                  </a:cubicBezTo>
                  <a:cubicBezTo>
                    <a:pt x="0" y="12"/>
                    <a:pt x="0" y="12"/>
                    <a:pt x="0" y="12"/>
                  </a:cubicBezTo>
                  <a:cubicBezTo>
                    <a:pt x="0" y="5"/>
                    <a:pt x="6" y="0"/>
                    <a:pt x="14" y="0"/>
                  </a:cubicBezTo>
                  <a:cubicBezTo>
                    <a:pt x="90" y="0"/>
                    <a:pt x="90" y="0"/>
                    <a:pt x="90" y="0"/>
                  </a:cubicBezTo>
                  <a:cubicBezTo>
                    <a:pt x="98" y="0"/>
                    <a:pt x="104" y="5"/>
                    <a:pt x="104" y="12"/>
                  </a:cubicBezTo>
                  <a:cubicBezTo>
                    <a:pt x="104" y="49"/>
                    <a:pt x="104" y="49"/>
                    <a:pt x="104" y="49"/>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32" name="Rectangle 39">
            <a:extLst>
              <a:ext uri="{FF2B5EF4-FFF2-40B4-BE49-F238E27FC236}">
                <a16:creationId xmlns:a16="http://schemas.microsoft.com/office/drawing/2014/main" id="{C9310A60-3A37-4BC7-9875-B51EC0B07042}"/>
              </a:ext>
            </a:extLst>
          </p:cNvPr>
          <p:cNvSpPr>
            <a:spLocks noChangeArrowheads="1"/>
          </p:cNvSpPr>
          <p:nvPr/>
        </p:nvSpPr>
        <p:spPr bwMode="auto">
          <a:xfrm>
            <a:off x="415924" y="759460"/>
            <a:ext cx="13609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进一步思考</a:t>
            </a:r>
          </a:p>
        </p:txBody>
      </p:sp>
      <p:pic>
        <p:nvPicPr>
          <p:cNvPr id="33" name="图片 32">
            <a:extLst>
              <a:ext uri="{FF2B5EF4-FFF2-40B4-BE49-F238E27FC236}">
                <a16:creationId xmlns:a16="http://schemas.microsoft.com/office/drawing/2014/main" id="{6C1D811D-78C7-4BC0-872D-7DDEF92B3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35522813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anim calcmode="lin" valueType="num">
                                      <p:cBhvr>
                                        <p:cTn id="13" dur="500" fill="hold"/>
                                        <p:tgtEl>
                                          <p:spTgt spid="32"/>
                                        </p:tgtEl>
                                        <p:attrNameLst>
                                          <p:attrName>ppt_x</p:attrName>
                                        </p:attrNameLst>
                                      </p:cBhvr>
                                      <p:tavLst>
                                        <p:tav tm="0">
                                          <p:val>
                                            <p:strVal val="#ppt_x"/>
                                          </p:val>
                                        </p:tav>
                                        <p:tav tm="100000">
                                          <p:val>
                                            <p:strVal val="#ppt_x"/>
                                          </p:val>
                                        </p:tav>
                                      </p:tavLst>
                                    </p:anim>
                                    <p:anim calcmode="lin" valueType="num">
                                      <p:cBhvr>
                                        <p:cTn id="14"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arn(inVertical)">
                                      <p:cBhvr>
                                        <p:cTn id="19" dur="500"/>
                                        <p:tgtEl>
                                          <p:spTgt spid="17"/>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par>
                                <p:cTn id="23" presetID="16" presetClass="entr" presetSubtype="21"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arn(inVertical)">
                                      <p:cBhvr>
                                        <p:cTn id="25" dur="500"/>
                                        <p:tgtEl>
                                          <p:spTgt spid="21"/>
                                        </p:tgtEl>
                                      </p:cBhvr>
                                    </p:animEffect>
                                  </p:childTnLst>
                                </p:cTn>
                              </p:par>
                              <p:par>
                                <p:cTn id="26" presetID="16" presetClass="entr" presetSubtype="21"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arn(inVertical)">
                                      <p:cBhvr>
                                        <p:cTn id="28" dur="500"/>
                                        <p:tgtEl>
                                          <p:spTgt spid="2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arn(inVertical)">
                                      <p:cBhvr>
                                        <p:cTn id="34" dur="500"/>
                                        <p:tgtEl>
                                          <p:spTgt spid="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randombar(horizontal)">
                                      <p:cBhvr>
                                        <p:cTn id="53" dur="500"/>
                                        <p:tgtEl>
                                          <p:spTgt spid="16"/>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randombar(horizontal)">
                                      <p:cBhvr>
                                        <p:cTn id="56" dur="500"/>
                                        <p:tgtEl>
                                          <p:spTgt spid="10"/>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randombar(horizontal)">
                                      <p:cBhvr>
                                        <p:cTn id="5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animBg="1"/>
      <p:bldP spid="12" grpId="0" animBg="1"/>
      <p:bldP spid="13" grpId="0" animBg="1"/>
      <p:bldP spid="14" grpId="0"/>
      <p:bldP spid="15" grpId="0"/>
      <p:bldP spid="16" grpId="0"/>
      <p:bldP spid="25" grpId="0" animBg="1"/>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68147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2D BSP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树在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QGraphicsScene</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中的应用和思考</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Rectangle 39"/>
          <p:cNvSpPr>
            <a:spLocks noChangeArrowheads="1"/>
          </p:cNvSpPr>
          <p:nvPr/>
        </p:nvSpPr>
        <p:spPr bwMode="auto">
          <a:xfrm>
            <a:off x="7654691" y="828959"/>
            <a:ext cx="1073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网格划分</a:t>
            </a:r>
          </a:p>
        </p:txBody>
      </p:sp>
      <p:sp>
        <p:nvSpPr>
          <p:cNvPr id="10" name="Rectangle 39"/>
          <p:cNvSpPr>
            <a:spLocks noChangeArrowheads="1"/>
          </p:cNvSpPr>
          <p:nvPr/>
        </p:nvSpPr>
        <p:spPr bwMode="auto">
          <a:xfrm>
            <a:off x="416159" y="828959"/>
            <a:ext cx="12959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2D K-D </a:t>
            </a:r>
            <a:r>
              <a:rPr lang="zh-CN" altLang="en-US"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树</a:t>
            </a:r>
            <a:endParaRPr lang="zh-CN" altLang="zh-CN"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 name="矩形 10"/>
          <p:cNvSpPr/>
          <p:nvPr/>
        </p:nvSpPr>
        <p:spPr>
          <a:xfrm>
            <a:off x="413247" y="1379637"/>
            <a:ext cx="4155841" cy="890685"/>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与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Qt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的横竖对半切分不同，</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K-D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树考虑了图元所在的位置，虽然也是横竖切分，但是尽可能保证了图元只落在某个单独的子区域。</a:t>
            </a:r>
          </a:p>
        </p:txBody>
      </p:sp>
      <p:pic>
        <p:nvPicPr>
          <p:cNvPr id="7" name="图片 6">
            <a:extLst>
              <a:ext uri="{FF2B5EF4-FFF2-40B4-BE49-F238E27FC236}">
                <a16:creationId xmlns:a16="http://schemas.microsoft.com/office/drawing/2014/main" id="{59A08C8C-88A2-4C90-B279-B139178520A6}"/>
              </a:ext>
            </a:extLst>
          </p:cNvPr>
          <p:cNvPicPr>
            <a:picLocks noChangeAspect="1"/>
          </p:cNvPicPr>
          <p:nvPr/>
        </p:nvPicPr>
        <p:blipFill>
          <a:blip r:embed="rId3"/>
          <a:stretch>
            <a:fillRect/>
          </a:stretch>
        </p:blipFill>
        <p:spPr>
          <a:xfrm>
            <a:off x="1206896" y="2270321"/>
            <a:ext cx="2616630" cy="2594897"/>
          </a:xfrm>
          <a:prstGeom prst="rect">
            <a:avLst/>
          </a:prstGeom>
        </p:spPr>
      </p:pic>
      <p:pic>
        <p:nvPicPr>
          <p:cNvPr id="9" name="图片 8">
            <a:extLst>
              <a:ext uri="{FF2B5EF4-FFF2-40B4-BE49-F238E27FC236}">
                <a16:creationId xmlns:a16="http://schemas.microsoft.com/office/drawing/2014/main" id="{230E3A59-630B-4593-B625-A729FC77F0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476" y="2270321"/>
            <a:ext cx="2601273" cy="2594898"/>
          </a:xfrm>
          <a:prstGeom prst="rect">
            <a:avLst/>
          </a:prstGeom>
        </p:spPr>
      </p:pic>
      <p:sp>
        <p:nvSpPr>
          <p:cNvPr id="12" name="矩形 11">
            <a:extLst>
              <a:ext uri="{FF2B5EF4-FFF2-40B4-BE49-F238E27FC236}">
                <a16:creationId xmlns:a16="http://schemas.microsoft.com/office/drawing/2014/main" id="{772D1F88-68DC-4713-AF14-9F046DF163E8}"/>
              </a:ext>
            </a:extLst>
          </p:cNvPr>
          <p:cNvSpPr/>
          <p:nvPr/>
        </p:nvSpPr>
        <p:spPr>
          <a:xfrm>
            <a:off x="4572000" y="1379636"/>
            <a:ext cx="4155841" cy="890107"/>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将二维空间均匀地划分为大小相等的网格。查询时通过坐标计算就能立刻得出图元所在的子区域，更新时也能立刻得出需要更改的子区域并修改数据。比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Qt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的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2D BSP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好很多。</a:t>
            </a:r>
            <a:endPar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pic>
        <p:nvPicPr>
          <p:cNvPr id="13" name="图片 12">
            <a:extLst>
              <a:ext uri="{FF2B5EF4-FFF2-40B4-BE49-F238E27FC236}">
                <a16:creationId xmlns:a16="http://schemas.microsoft.com/office/drawing/2014/main" id="{317BE129-53BC-4BF1-B263-55921743CF9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308319839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inVertical)">
                                      <p:cBhvr>
                                        <p:cTn id="23" dur="500"/>
                                        <p:tgtEl>
                                          <p:spTgt spid="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par>
                                <p:cTn id="27" presetID="16" presetClass="entr" presetSubtype="21"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3570" y="2676794"/>
            <a:ext cx="1383712" cy="526811"/>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知识技能学习情况</a:t>
            </a: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收获及体会</a:t>
            </a:r>
          </a:p>
        </p:txBody>
      </p:sp>
      <p:sp>
        <p:nvSpPr>
          <p:cNvPr id="3" name="矩形 2"/>
          <p:cNvSpPr/>
          <p:nvPr/>
        </p:nvSpPr>
        <p:spPr>
          <a:xfrm>
            <a:off x="5364088" y="2070506"/>
            <a:ext cx="2160240"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印品黑体" panose="00000500000000000000" pitchFamily="2" charset="-122"/>
                <a:ea typeface="印品黑体" panose="00000500000000000000" pitchFamily="2" charset="-122"/>
                <a:sym typeface="inpin heiti" panose="00000500000000000000" pitchFamily="2" charset="-122"/>
              </a:rPr>
              <a:t>实习总结</a:t>
            </a:r>
          </a:p>
        </p:txBody>
      </p:sp>
      <p:sp>
        <p:nvSpPr>
          <p:cNvPr id="4" name="矩形 3"/>
          <p:cNvSpPr/>
          <p:nvPr/>
        </p:nvSpPr>
        <p:spPr>
          <a:xfrm>
            <a:off x="4513220" y="1790523"/>
            <a:ext cx="850868" cy="769441"/>
          </a:xfrm>
          <a:prstGeom prst="rect">
            <a:avLst/>
          </a:prstGeom>
        </p:spPr>
        <p:txBody>
          <a:bodyPr wrap="square">
            <a:spAutoFit/>
          </a:bodyPr>
          <a:lstStyle/>
          <a:p>
            <a:pPr algn="ctr"/>
            <a:r>
              <a:rPr lang="en-US" altLang="zh-CN"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04</a:t>
            </a:r>
            <a:endParaRPr lang="zh-CN" altLang="en-US"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5" name="组合 4"/>
          <p:cNvGrpSpPr/>
          <p:nvPr/>
        </p:nvGrpSpPr>
        <p:grpSpPr>
          <a:xfrm>
            <a:off x="0" y="2466706"/>
            <a:ext cx="9144000" cy="105044"/>
            <a:chOff x="2190216" y="0"/>
            <a:chExt cx="7128792" cy="108012"/>
          </a:xfrm>
        </p:grpSpPr>
        <p:sp>
          <p:nvSpPr>
            <p:cNvPr id="6" name="矩形 5"/>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 name="矩形 6"/>
            <p:cNvSpPr/>
            <p:nvPr/>
          </p:nvSpPr>
          <p:spPr>
            <a:xfrm>
              <a:off x="3378348"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4566480"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矩形 8"/>
            <p:cNvSpPr/>
            <p:nvPr/>
          </p:nvSpPr>
          <p:spPr>
            <a:xfrm>
              <a:off x="5754612"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矩形 9"/>
            <p:cNvSpPr/>
            <p:nvPr/>
          </p:nvSpPr>
          <p:spPr>
            <a:xfrm>
              <a:off x="6942744"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矩形 10"/>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pic>
        <p:nvPicPr>
          <p:cNvPr id="12" name="图片 11">
            <a:extLst>
              <a:ext uri="{FF2B5EF4-FFF2-40B4-BE49-F238E27FC236}">
                <a16:creationId xmlns:a16="http://schemas.microsoft.com/office/drawing/2014/main" id="{42DE0A9C-50D9-47EF-BB71-209C9201CA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anim calcmode="lin" valueType="num">
                                      <p:cBhvr>
                                        <p:cTn id="17" dur="500" fill="hold"/>
                                        <p:tgtEl>
                                          <p:spTgt spid="3"/>
                                        </p:tgtEl>
                                        <p:attrNameLst>
                                          <p:attrName>ppt_x</p:attrName>
                                        </p:attrNameLst>
                                      </p:cBhvr>
                                      <p:tavLst>
                                        <p:tav tm="0">
                                          <p:val>
                                            <p:fltVal val="0.5"/>
                                          </p:val>
                                        </p:tav>
                                        <p:tav tm="100000">
                                          <p:val>
                                            <p:strVal val="#ppt_x"/>
                                          </p:val>
                                        </p:tav>
                                      </p:tavLst>
                                    </p:anim>
                                    <p:anim calcmode="lin" valueType="num">
                                      <p:cBhvr>
                                        <p:cTn id="18" dur="500" fill="hold"/>
                                        <p:tgtEl>
                                          <p:spTgt spid="3"/>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anim calcmode="lin" valueType="num">
                                      <p:cBhvr>
                                        <p:cTn id="31" dur="500" fill="hold"/>
                                        <p:tgtEl>
                                          <p:spTgt spid="5"/>
                                        </p:tgtEl>
                                        <p:attrNameLst>
                                          <p:attrName>ppt_x</p:attrName>
                                        </p:attrNameLst>
                                      </p:cBhvr>
                                      <p:tavLst>
                                        <p:tav tm="0">
                                          <p:val>
                                            <p:fltVal val="0.5"/>
                                          </p:val>
                                        </p:tav>
                                        <p:tav tm="100000">
                                          <p:val>
                                            <p:strVal val="#ppt_x"/>
                                          </p:val>
                                        </p:tav>
                                      </p:tavLst>
                                    </p:anim>
                                    <p:anim calcmode="lin" valueType="num">
                                      <p:cBhvr>
                                        <p:cTn id="32"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32477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实习总结 知识技能学习情况</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9" name="直接连接符 8"/>
          <p:cNvCxnSpPr/>
          <p:nvPr/>
        </p:nvCxnSpPr>
        <p:spPr>
          <a:xfrm>
            <a:off x="2700061" y="1913167"/>
            <a:ext cx="1597582" cy="1597582"/>
          </a:xfrm>
          <a:prstGeom prst="line">
            <a:avLst/>
          </a:prstGeom>
          <a:noFill/>
          <a:ln w="12700" cap="flat" cmpd="sng" algn="ctr">
            <a:solidFill>
              <a:srgbClr val="84CBC3"/>
            </a:solidFill>
            <a:prstDash val="solid"/>
          </a:ln>
          <a:effectLst/>
        </p:spPr>
      </p:cxnSp>
      <p:cxnSp>
        <p:nvCxnSpPr>
          <p:cNvPr id="10" name="直接连接符 9"/>
          <p:cNvCxnSpPr>
            <a:cxnSpLocks/>
          </p:cNvCxnSpPr>
          <p:nvPr/>
        </p:nvCxnSpPr>
        <p:spPr>
          <a:xfrm flipH="1">
            <a:off x="1194421" y="1913167"/>
            <a:ext cx="1513038" cy="1597582"/>
          </a:xfrm>
          <a:prstGeom prst="line">
            <a:avLst/>
          </a:prstGeom>
          <a:noFill/>
          <a:ln w="12700" cap="flat" cmpd="sng" algn="ctr">
            <a:solidFill>
              <a:srgbClr val="84CBC3"/>
            </a:solidFill>
            <a:prstDash val="solid"/>
          </a:ln>
          <a:effectLst/>
        </p:spPr>
      </p:cxnSp>
      <p:cxnSp>
        <p:nvCxnSpPr>
          <p:cNvPr id="12" name="直接连接符 11"/>
          <p:cNvCxnSpPr/>
          <p:nvPr/>
        </p:nvCxnSpPr>
        <p:spPr>
          <a:xfrm flipH="1">
            <a:off x="4288211" y="1913167"/>
            <a:ext cx="1597582" cy="1597582"/>
          </a:xfrm>
          <a:prstGeom prst="line">
            <a:avLst/>
          </a:prstGeom>
          <a:noFill/>
          <a:ln w="12700" cap="flat" cmpd="sng" algn="ctr">
            <a:solidFill>
              <a:srgbClr val="F8D158"/>
            </a:solidFill>
            <a:prstDash val="solid"/>
          </a:ln>
          <a:effectLst/>
        </p:spPr>
      </p:cxnSp>
      <p:cxnSp>
        <p:nvCxnSpPr>
          <p:cNvPr id="13" name="直接连接符 12"/>
          <p:cNvCxnSpPr/>
          <p:nvPr/>
        </p:nvCxnSpPr>
        <p:spPr>
          <a:xfrm>
            <a:off x="5875600" y="1913167"/>
            <a:ext cx="1597582" cy="1597582"/>
          </a:xfrm>
          <a:prstGeom prst="line">
            <a:avLst/>
          </a:prstGeom>
          <a:noFill/>
          <a:ln w="12700" cap="flat" cmpd="sng" algn="ctr">
            <a:solidFill>
              <a:srgbClr val="F8D158"/>
            </a:solidFill>
            <a:prstDash val="solid"/>
          </a:ln>
          <a:effectLst/>
        </p:spPr>
      </p:cxnSp>
      <p:sp>
        <p:nvSpPr>
          <p:cNvPr id="14" name="Rectangle 13" descr="FD1DDF730CE4456e89755B07FE1653D0# #Rectangle 13"/>
          <p:cNvSpPr>
            <a:spLocks noChangeArrowheads="1"/>
          </p:cNvSpPr>
          <p:nvPr/>
        </p:nvSpPr>
        <p:spPr bwMode="auto">
          <a:xfrm>
            <a:off x="1921139" y="3798272"/>
            <a:ext cx="1597582"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None/>
              <a:defRPr/>
            </a:pP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不同平台下的编译环境</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gn="ctr" eaLnBrk="1" hangingPunct="1">
              <a:spcBef>
                <a:spcPct val="0"/>
              </a:spcBef>
              <a:buNone/>
              <a:defRPr/>
            </a:pP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代码开发 </a:t>
            </a: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IDE</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a:t>
            </a: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Vs Code</a:t>
            </a:r>
          </a:p>
          <a:p>
            <a:pPr algn="ctr" eaLnBrk="1" hangingPunct="1">
              <a:spcBef>
                <a:spcPct val="0"/>
              </a:spcBef>
              <a:buNone/>
              <a:defRPr/>
            </a:pP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代码托管工具：</a:t>
            </a: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Git</a:t>
            </a:r>
          </a:p>
        </p:txBody>
      </p:sp>
      <p:grpSp>
        <p:nvGrpSpPr>
          <p:cNvPr id="16" name="组合 15"/>
          <p:cNvGrpSpPr/>
          <p:nvPr/>
        </p:nvGrpSpPr>
        <p:grpSpPr>
          <a:xfrm>
            <a:off x="1921139" y="2207902"/>
            <a:ext cx="1584176" cy="1584176"/>
            <a:chOff x="1369994" y="2067694"/>
            <a:chExt cx="1584176" cy="1584176"/>
          </a:xfrm>
        </p:grpSpPr>
        <p:sp>
          <p:nvSpPr>
            <p:cNvPr id="17" name="菱形 16"/>
            <p:cNvSpPr/>
            <p:nvPr/>
          </p:nvSpPr>
          <p:spPr>
            <a:xfrm>
              <a:off x="1369994" y="2067694"/>
              <a:ext cx="1584176" cy="1584176"/>
            </a:xfrm>
            <a:prstGeom prst="diamond">
              <a:avLst/>
            </a:prstGeom>
            <a:solidFill>
              <a:srgbClr val="F8D15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8" name="TextBox 13"/>
            <p:cNvSpPr txBox="1"/>
            <p:nvPr/>
          </p:nvSpPr>
          <p:spPr>
            <a:xfrm flipH="1">
              <a:off x="1435604" y="2721283"/>
              <a:ext cx="1441420"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rPr>
                <a:t>开发环境和工具</a:t>
              </a:r>
            </a:p>
          </p:txBody>
        </p:sp>
      </p:grpSp>
      <p:grpSp>
        <p:nvGrpSpPr>
          <p:cNvPr id="19" name="组合 18"/>
          <p:cNvGrpSpPr/>
          <p:nvPr/>
        </p:nvGrpSpPr>
        <p:grpSpPr>
          <a:xfrm>
            <a:off x="3518649" y="1631838"/>
            <a:ext cx="1584176" cy="1584176"/>
            <a:chOff x="3029144" y="1491630"/>
            <a:chExt cx="1584176" cy="1584176"/>
          </a:xfrm>
        </p:grpSpPr>
        <p:sp>
          <p:nvSpPr>
            <p:cNvPr id="20" name="菱形 19"/>
            <p:cNvSpPr/>
            <p:nvPr/>
          </p:nvSpPr>
          <p:spPr>
            <a:xfrm>
              <a:off x="3029144" y="1491630"/>
              <a:ext cx="1584176" cy="1584176"/>
            </a:xfrm>
            <a:prstGeom prst="diamond">
              <a:avLst/>
            </a:prstGeom>
            <a:solidFill>
              <a:srgbClr val="F57365"/>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1" name="TextBox 16"/>
            <p:cNvSpPr txBox="1"/>
            <p:nvPr/>
          </p:nvSpPr>
          <p:spPr>
            <a:xfrm flipH="1">
              <a:off x="3374756" y="2129829"/>
              <a:ext cx="902811"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rPr>
                <a:t>预备知识</a:t>
              </a:r>
            </a:p>
          </p:txBody>
        </p:sp>
      </p:grpSp>
      <p:grpSp>
        <p:nvGrpSpPr>
          <p:cNvPr id="22" name="组合 21"/>
          <p:cNvGrpSpPr/>
          <p:nvPr/>
        </p:nvGrpSpPr>
        <p:grpSpPr>
          <a:xfrm>
            <a:off x="5107995" y="2207902"/>
            <a:ext cx="1584176" cy="1584176"/>
            <a:chOff x="4577170" y="2067694"/>
            <a:chExt cx="1584176" cy="1584176"/>
          </a:xfrm>
        </p:grpSpPr>
        <p:sp>
          <p:nvSpPr>
            <p:cNvPr id="23" name="菱形 22"/>
            <p:cNvSpPr/>
            <p:nvPr/>
          </p:nvSpPr>
          <p:spPr>
            <a:xfrm>
              <a:off x="4577170" y="2067694"/>
              <a:ext cx="1584176" cy="1584176"/>
            </a:xfrm>
            <a:prstGeom prst="diamond">
              <a:avLst/>
            </a:prstGeom>
            <a:solidFill>
              <a:srgbClr val="84CBC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4" name="TextBox 19"/>
            <p:cNvSpPr txBox="1"/>
            <p:nvPr/>
          </p:nvSpPr>
          <p:spPr>
            <a:xfrm flipH="1">
              <a:off x="4743484" y="2705893"/>
              <a:ext cx="1261884"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rPr>
                <a:t>新知识点学习</a:t>
              </a:r>
            </a:p>
          </p:txBody>
        </p:sp>
      </p:grpSp>
      <p:sp>
        <p:nvSpPr>
          <p:cNvPr id="28" name="Rectangle 13" descr="FD1DDF730CE4456e89755B07FE1653D0# #Rectangle 13"/>
          <p:cNvSpPr>
            <a:spLocks noChangeArrowheads="1"/>
          </p:cNvSpPr>
          <p:nvPr/>
        </p:nvSpPr>
        <p:spPr bwMode="auto">
          <a:xfrm>
            <a:off x="3575312" y="1101737"/>
            <a:ext cx="1470849"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None/>
              <a:defRPr/>
            </a:pP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C++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语言基础</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gn="ctr" eaLnBrk="1" hangingPunct="1">
              <a:spcBef>
                <a:spcPct val="0"/>
              </a:spcBef>
              <a:buNone/>
              <a:defRPr/>
            </a:pP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STL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的一定了解</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gn="ctr" eaLnBrk="1" hangingPunct="1">
              <a:spcBef>
                <a:spcPct val="0"/>
              </a:spcBef>
              <a:buNone/>
              <a:defRPr/>
            </a:pP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Linux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系统的基础命令</a:t>
            </a:r>
            <a:endParaRPr lang="en-US" altLang="zh-CN" sz="90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29" name="Rectangle 13" descr="FD1DDF730CE4456e89755B07FE1653D0# #Rectangle 13"/>
          <p:cNvSpPr>
            <a:spLocks noChangeArrowheads="1"/>
          </p:cNvSpPr>
          <p:nvPr/>
        </p:nvSpPr>
        <p:spPr bwMode="auto">
          <a:xfrm>
            <a:off x="5164604" y="3757626"/>
            <a:ext cx="147095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None/>
              <a:defRPr/>
            </a:pPr>
            <a:r>
              <a:rPr lang="en-US" altLang="zh-CN" sz="1050" dirty="0" err="1">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CMake</a:t>
            </a: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工具</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gn="ctr" eaLnBrk="1" hangingPunct="1">
              <a:spcBef>
                <a:spcPct val="0"/>
              </a:spcBef>
              <a:buNone/>
              <a:defRPr/>
            </a:pP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Conan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包管理器</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gn="ctr" eaLnBrk="1" hangingPunct="1">
              <a:spcBef>
                <a:spcPct val="0"/>
              </a:spcBef>
              <a:buNone/>
              <a:defRPr/>
            </a:pP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对 </a:t>
            </a: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STL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的进一步理解</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pic>
        <p:nvPicPr>
          <p:cNvPr id="25" name="图片 24">
            <a:extLst>
              <a:ext uri="{FF2B5EF4-FFF2-40B4-BE49-F238E27FC236}">
                <a16:creationId xmlns:a16="http://schemas.microsoft.com/office/drawing/2014/main" id="{041B9CF4-BC38-475E-BB3D-4DD1FE0406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55926548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par>
                                <p:cTn id="28" presetID="22" presetClass="entr" presetSubtype="4"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randombar(horizontal)">
                                      <p:cBhvr>
                                        <p:cTn id="35" dur="500"/>
                                        <p:tgtEl>
                                          <p:spTgt spid="12"/>
                                        </p:tgtEl>
                                      </p:cBhvr>
                                    </p:animEffect>
                                  </p:childTnLst>
                                </p:cTn>
                              </p:par>
                              <p:par>
                                <p:cTn id="36" presetID="14" presetClass="entr" presetSubtype="1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500"/>
                                        <p:tgtEl>
                                          <p:spTgt spid="13"/>
                                        </p:tgtEl>
                                      </p:cBhvr>
                                    </p:animEffect>
                                  </p:childTnLst>
                                </p:cTn>
                              </p:par>
                              <p:par>
                                <p:cTn id="39" presetID="14" presetClass="entr" presetSubtype="1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randombar(horizontal)">
                                      <p:cBhvr>
                                        <p:cTn id="41" dur="500"/>
                                        <p:tgtEl>
                                          <p:spTgt spid="22"/>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randombar(horizontal)">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实习总结 收获及体会</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8" name="组合 7"/>
          <p:cNvGrpSpPr/>
          <p:nvPr/>
        </p:nvGrpSpPr>
        <p:grpSpPr>
          <a:xfrm flipV="1">
            <a:off x="2943557" y="1312665"/>
            <a:ext cx="3256886" cy="2762240"/>
            <a:chOff x="2501702" y="1313926"/>
            <a:chExt cx="3727202" cy="3161127"/>
          </a:xfrm>
        </p:grpSpPr>
        <p:sp>
          <p:nvSpPr>
            <p:cNvPr id="9" name="等腰三角形 6"/>
            <p:cNvSpPr/>
            <p:nvPr/>
          </p:nvSpPr>
          <p:spPr>
            <a:xfrm>
              <a:off x="3470077" y="1313926"/>
              <a:ext cx="1796802" cy="1469072"/>
            </a:xfrm>
            <a:custGeom>
              <a:avLst/>
              <a:gdLst/>
              <a:ahLst/>
              <a:cxnLst/>
              <a:rect l="l" t="t" r="r" b="b"/>
              <a:pathLst>
                <a:path w="1796802" h="1469072">
                  <a:moveTo>
                    <a:pt x="898401" y="0"/>
                  </a:moveTo>
                  <a:lnTo>
                    <a:pt x="1796802" y="1469072"/>
                  </a:lnTo>
                  <a:lnTo>
                    <a:pt x="1015417" y="1469072"/>
                  </a:lnTo>
                  <a:lnTo>
                    <a:pt x="1015417" y="1372637"/>
                  </a:lnTo>
                  <a:lnTo>
                    <a:pt x="1154781" y="1372637"/>
                  </a:lnTo>
                  <a:lnTo>
                    <a:pt x="876052" y="1125318"/>
                  </a:lnTo>
                  <a:lnTo>
                    <a:pt x="597323" y="1372637"/>
                  </a:lnTo>
                  <a:lnTo>
                    <a:pt x="736688" y="1372637"/>
                  </a:lnTo>
                  <a:lnTo>
                    <a:pt x="736688" y="1469072"/>
                  </a:lnTo>
                  <a:lnTo>
                    <a:pt x="0" y="1469072"/>
                  </a:lnTo>
                  <a:close/>
                </a:path>
              </a:pathLst>
            </a:custGeom>
            <a:solidFill>
              <a:srgbClr val="F5736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等腰三角形 7"/>
            <p:cNvSpPr/>
            <p:nvPr/>
          </p:nvSpPr>
          <p:spPr>
            <a:xfrm>
              <a:off x="4463852" y="2974450"/>
              <a:ext cx="1765052" cy="1500603"/>
            </a:xfrm>
            <a:custGeom>
              <a:avLst/>
              <a:gdLst/>
              <a:ahLst/>
              <a:cxnLst/>
              <a:rect l="l" t="t" r="r" b="b"/>
              <a:pathLst>
                <a:path w="1765052" h="1500603">
                  <a:moveTo>
                    <a:pt x="882526" y="0"/>
                  </a:moveTo>
                  <a:lnTo>
                    <a:pt x="1765052" y="1500603"/>
                  </a:lnTo>
                  <a:lnTo>
                    <a:pt x="0" y="1500603"/>
                  </a:lnTo>
                  <a:lnTo>
                    <a:pt x="375894" y="861452"/>
                  </a:lnTo>
                  <a:lnTo>
                    <a:pt x="464514" y="915388"/>
                  </a:lnTo>
                  <a:lnTo>
                    <a:pt x="392059" y="1034436"/>
                  </a:lnTo>
                  <a:lnTo>
                    <a:pt x="748236" y="924919"/>
                  </a:lnTo>
                  <a:lnTo>
                    <a:pt x="681880" y="558240"/>
                  </a:lnTo>
                  <a:lnTo>
                    <a:pt x="609424" y="677289"/>
                  </a:lnTo>
                  <a:lnTo>
                    <a:pt x="517210" y="621166"/>
                  </a:lnTo>
                  <a:close/>
                </a:path>
              </a:pathLst>
            </a:custGeom>
            <a:solidFill>
              <a:srgbClr val="F8D15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等腰三角形 10"/>
            <p:cNvSpPr/>
            <p:nvPr/>
          </p:nvSpPr>
          <p:spPr>
            <a:xfrm rot="10800000">
              <a:off x="3458832" y="2871676"/>
              <a:ext cx="1822450" cy="1551623"/>
            </a:xfrm>
            <a:prstGeom prst="triangle">
              <a:avLst/>
            </a:pr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等腰三角形 11"/>
            <p:cNvSpPr/>
            <p:nvPr/>
          </p:nvSpPr>
          <p:spPr>
            <a:xfrm>
              <a:off x="2501702" y="2974450"/>
              <a:ext cx="1765052" cy="1500603"/>
            </a:xfrm>
            <a:custGeom>
              <a:avLst/>
              <a:gdLst/>
              <a:ahLst/>
              <a:cxnLst/>
              <a:rect l="l" t="t" r="r" b="b"/>
              <a:pathLst>
                <a:path w="1765052" h="1500603">
                  <a:moveTo>
                    <a:pt x="882526" y="0"/>
                  </a:moveTo>
                  <a:lnTo>
                    <a:pt x="1236032" y="601083"/>
                  </a:lnTo>
                  <a:lnTo>
                    <a:pt x="1121186" y="667974"/>
                  </a:lnTo>
                  <a:lnTo>
                    <a:pt x="1051045" y="547547"/>
                  </a:lnTo>
                  <a:lnTo>
                    <a:pt x="977616" y="912876"/>
                  </a:lnTo>
                  <a:lnTo>
                    <a:pt x="1331611" y="1029255"/>
                  </a:lnTo>
                  <a:lnTo>
                    <a:pt x="1261469" y="908828"/>
                  </a:lnTo>
                  <a:lnTo>
                    <a:pt x="1377332" y="841344"/>
                  </a:lnTo>
                  <a:lnTo>
                    <a:pt x="1765052" y="1500603"/>
                  </a:lnTo>
                  <a:lnTo>
                    <a:pt x="0" y="1500603"/>
                  </a:lnTo>
                  <a:close/>
                </a:path>
              </a:pathLst>
            </a:custGeom>
            <a:solidFill>
              <a:srgbClr val="84CBC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13" name="TextBox 14"/>
          <p:cNvSpPr txBox="1"/>
          <p:nvPr/>
        </p:nvSpPr>
        <p:spPr>
          <a:xfrm>
            <a:off x="899591" y="2034486"/>
            <a:ext cx="2348437" cy="707886"/>
          </a:xfrm>
          <a:prstGeom prst="rect">
            <a:avLst/>
          </a:prstGeom>
          <a:noFill/>
          <a:ln>
            <a:noFill/>
            <a:prstDash val="sysDash"/>
          </a:ln>
        </p:spPr>
        <p:txBody>
          <a:bodyPr wrap="square" rtlCol="0">
            <a:spAutoFit/>
          </a:bodyPr>
          <a:lstStyle/>
          <a:p>
            <a:pPr>
              <a:lnSpc>
                <a:spcPct val="114000"/>
              </a:lnSpc>
            </a:pP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微软雅黑" panose="020B0503020204020204" pitchFamily="34" charset="-122"/>
              </a:rPr>
              <a:t>搞清楚这个技术是什么，有什么用处，有什么特性，以及如何有效的使用和引入到项目中。</a:t>
            </a:r>
          </a:p>
        </p:txBody>
      </p:sp>
      <p:sp>
        <p:nvSpPr>
          <p:cNvPr id="14" name="矩形 13"/>
          <p:cNvSpPr/>
          <p:nvPr/>
        </p:nvSpPr>
        <p:spPr>
          <a:xfrm>
            <a:off x="1331640" y="1695932"/>
            <a:ext cx="783871" cy="338554"/>
          </a:xfrm>
          <a:prstGeom prst="rect">
            <a:avLst/>
          </a:prstGeom>
          <a:noFill/>
          <a:ln>
            <a:noFill/>
          </a:ln>
        </p:spPr>
        <p:txBody>
          <a:bodyPr wrap="square">
            <a:spAutoFit/>
          </a:bodyPr>
          <a:lstStyle/>
          <a:p>
            <a:r>
              <a:rPr lang="en-US" altLang="zh-CN"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WHAT</a:t>
            </a:r>
            <a:endParaRPr lang="zh-CN" altLang="en-US"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grpSp>
        <p:nvGrpSpPr>
          <p:cNvPr id="15" name="组合 14"/>
          <p:cNvGrpSpPr/>
          <p:nvPr/>
        </p:nvGrpSpPr>
        <p:grpSpPr>
          <a:xfrm>
            <a:off x="5441137" y="1312665"/>
            <a:ext cx="408423" cy="584775"/>
            <a:chOff x="5210487" y="1340290"/>
            <a:chExt cx="408423" cy="584775"/>
          </a:xfrm>
        </p:grpSpPr>
        <p:sp>
          <p:nvSpPr>
            <p:cNvPr id="16" name="椭圆 15"/>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7" name="TextBox 18"/>
            <p:cNvSpPr txBox="1"/>
            <p:nvPr/>
          </p:nvSpPr>
          <p:spPr>
            <a:xfrm>
              <a:off x="5219442" y="1340290"/>
              <a:ext cx="399468"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2</a:t>
              </a:r>
              <a:endParaRPr lang="zh-CN" altLang="en-US"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nvGrpSpPr>
          <p:cNvPr id="18" name="组合 17"/>
          <p:cNvGrpSpPr/>
          <p:nvPr/>
        </p:nvGrpSpPr>
        <p:grpSpPr>
          <a:xfrm>
            <a:off x="3323903" y="1312665"/>
            <a:ext cx="390818" cy="584775"/>
            <a:chOff x="5210487" y="1340290"/>
            <a:chExt cx="390818" cy="584775"/>
          </a:xfrm>
        </p:grpSpPr>
        <p:sp>
          <p:nvSpPr>
            <p:cNvPr id="19" name="椭圆 18"/>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0" name="TextBox 21"/>
            <p:cNvSpPr txBox="1"/>
            <p:nvPr/>
          </p:nvSpPr>
          <p:spPr>
            <a:xfrm>
              <a:off x="5219442" y="1340290"/>
              <a:ext cx="327334"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1</a:t>
              </a:r>
              <a:endParaRPr lang="zh-CN" altLang="en-US"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nvGrpSpPr>
          <p:cNvPr id="21" name="组合 20"/>
          <p:cNvGrpSpPr/>
          <p:nvPr/>
        </p:nvGrpSpPr>
        <p:grpSpPr>
          <a:xfrm>
            <a:off x="4359836" y="3140668"/>
            <a:ext cx="411629" cy="584775"/>
            <a:chOff x="5210487" y="1340290"/>
            <a:chExt cx="411629" cy="584775"/>
          </a:xfrm>
        </p:grpSpPr>
        <p:sp>
          <p:nvSpPr>
            <p:cNvPr id="22" name="椭圆 21"/>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3" name="TextBox 24"/>
            <p:cNvSpPr txBox="1"/>
            <p:nvPr/>
          </p:nvSpPr>
          <p:spPr>
            <a:xfrm>
              <a:off x="5219442" y="1340290"/>
              <a:ext cx="402674"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3</a:t>
              </a:r>
              <a:endParaRPr lang="zh-CN" altLang="en-US"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24" name="Freeform 18">
            <a:hlinkClick r:id="rId3"/>
          </p:cNvPr>
          <p:cNvSpPr>
            <a:spLocks noEditPoints="1"/>
          </p:cNvSpPr>
          <p:nvPr/>
        </p:nvSpPr>
        <p:spPr bwMode="auto">
          <a:xfrm>
            <a:off x="4269515" y="1929383"/>
            <a:ext cx="597156" cy="607418"/>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endParaRPr lang="zh-CN" altLang="en-US" sz="1013" dirty="0">
              <a:solidFill>
                <a:prstClr val="black"/>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5" name="TextBox 26"/>
          <p:cNvSpPr txBox="1"/>
          <p:nvPr/>
        </p:nvSpPr>
        <p:spPr>
          <a:xfrm>
            <a:off x="5904280" y="2034486"/>
            <a:ext cx="2304256" cy="707886"/>
          </a:xfrm>
          <a:prstGeom prst="rect">
            <a:avLst/>
          </a:prstGeom>
          <a:noFill/>
          <a:ln>
            <a:noFill/>
            <a:prstDash val="sysDash"/>
          </a:ln>
        </p:spPr>
        <p:txBody>
          <a:bodyPr wrap="square" rtlCol="0">
            <a:spAutoFit/>
          </a:bodyPr>
          <a:lstStyle/>
          <a:p>
            <a:pPr>
              <a:lnSpc>
                <a:spcPct val="114000"/>
              </a:lnSpc>
            </a:pPr>
            <a:r>
              <a:rPr lang="zh-CN" altLang="en-US" sz="1200" dirty="0">
                <a:solidFill>
                  <a:srgbClr val="000000"/>
                </a:solidFill>
                <a:latin typeface="Source Han Sans Normal" panose="020B0400000000000000" pitchFamily="34" charset="-122"/>
                <a:ea typeface="Source Han Sans Normal" panose="020B0400000000000000" pitchFamily="34" charset="-122"/>
                <a:sym typeface="微软雅黑" panose="020B0503020204020204" pitchFamily="34" charset="-122"/>
              </a:rPr>
              <a:t>搞清楚这个技术的原理是什么，相关底层逻辑是如何实现的，弄清楚技术执行的流程和逻辑。</a:t>
            </a:r>
          </a:p>
        </p:txBody>
      </p:sp>
      <p:sp>
        <p:nvSpPr>
          <p:cNvPr id="26" name="矩形 25"/>
          <p:cNvSpPr/>
          <p:nvPr/>
        </p:nvSpPr>
        <p:spPr>
          <a:xfrm>
            <a:off x="6336328" y="1695932"/>
            <a:ext cx="729490" cy="338554"/>
          </a:xfrm>
          <a:prstGeom prst="rect">
            <a:avLst/>
          </a:prstGeom>
          <a:noFill/>
          <a:ln>
            <a:noFill/>
          </a:ln>
        </p:spPr>
        <p:txBody>
          <a:bodyPr wrap="square">
            <a:spAutoFit/>
          </a:bodyPr>
          <a:lstStyle/>
          <a:p>
            <a:r>
              <a:rPr lang="en-US" altLang="zh-CN"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HOW</a:t>
            </a:r>
            <a:endParaRPr lang="zh-CN" altLang="en-US"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27" name="TextBox 28"/>
          <p:cNvSpPr txBox="1"/>
          <p:nvPr/>
        </p:nvSpPr>
        <p:spPr>
          <a:xfrm>
            <a:off x="2758145" y="4432476"/>
            <a:ext cx="3619896" cy="497380"/>
          </a:xfrm>
          <a:prstGeom prst="rect">
            <a:avLst/>
          </a:prstGeom>
          <a:noFill/>
          <a:ln>
            <a:noFill/>
            <a:prstDash val="sysDash"/>
          </a:ln>
        </p:spPr>
        <p:txBody>
          <a:bodyPr wrap="square" rtlCol="0">
            <a:spAutoFit/>
          </a:bodyPr>
          <a:lstStyle/>
          <a:p>
            <a:pPr>
              <a:lnSpc>
                <a:spcPct val="114000"/>
              </a:lnSpc>
            </a:pPr>
            <a:r>
              <a:rPr lang="zh-CN" altLang="en-US" sz="1200" dirty="0">
                <a:solidFill>
                  <a:srgbClr val="000000"/>
                </a:solidFill>
                <a:latin typeface="Source Han Sans Normal" panose="020B0400000000000000" pitchFamily="34" charset="-122"/>
                <a:ea typeface="Source Han Sans Normal" panose="020B0400000000000000" pitchFamily="34" charset="-122"/>
                <a:sym typeface="微软雅黑" panose="020B0503020204020204" pitchFamily="34" charset="-122"/>
              </a:rPr>
              <a:t>为什么要这样设计，这样设计的优劣是什么？是否还能举一反三出更好的决策或者其他的应用场景。</a:t>
            </a:r>
          </a:p>
        </p:txBody>
      </p:sp>
      <p:sp>
        <p:nvSpPr>
          <p:cNvPr id="28" name="矩形 27"/>
          <p:cNvSpPr/>
          <p:nvPr/>
        </p:nvSpPr>
        <p:spPr>
          <a:xfrm>
            <a:off x="4223962" y="4114398"/>
            <a:ext cx="701624" cy="338554"/>
          </a:xfrm>
          <a:prstGeom prst="rect">
            <a:avLst/>
          </a:prstGeom>
          <a:noFill/>
          <a:ln>
            <a:noFill/>
          </a:ln>
        </p:spPr>
        <p:txBody>
          <a:bodyPr wrap="square">
            <a:spAutoFit/>
          </a:bodyPr>
          <a:lstStyle/>
          <a:p>
            <a:r>
              <a:rPr lang="en-US" altLang="zh-CN"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WHY</a:t>
            </a:r>
            <a:endParaRPr lang="zh-CN" altLang="en-US"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Rectangle 39">
            <a:extLst>
              <a:ext uri="{FF2B5EF4-FFF2-40B4-BE49-F238E27FC236}">
                <a16:creationId xmlns:a16="http://schemas.microsoft.com/office/drawing/2014/main" id="{DDBB52F0-924C-130B-7D33-D85A8FC6710D}"/>
              </a:ext>
            </a:extLst>
          </p:cNvPr>
          <p:cNvSpPr>
            <a:spLocks noChangeArrowheads="1"/>
          </p:cNvSpPr>
          <p:nvPr/>
        </p:nvSpPr>
        <p:spPr bwMode="auto">
          <a:xfrm>
            <a:off x="415925" y="759460"/>
            <a:ext cx="1094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技术提升</a:t>
            </a:r>
          </a:p>
        </p:txBody>
      </p:sp>
      <p:pic>
        <p:nvPicPr>
          <p:cNvPr id="29" name="图片 28">
            <a:extLst>
              <a:ext uri="{FF2B5EF4-FFF2-40B4-BE49-F238E27FC236}">
                <a16:creationId xmlns:a16="http://schemas.microsoft.com/office/drawing/2014/main" id="{1365FB88-C4C2-4169-969A-B9637AA190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1448389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par>
                                <p:cTn id="13" presetID="14"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randombar(horizontal)">
                                      <p:cBhvr>
                                        <p:cTn id="24" dur="500"/>
                                        <p:tgtEl>
                                          <p:spTgt spid="15"/>
                                        </p:tgtEl>
                                      </p:cBhvr>
                                    </p:animEffect>
                                  </p:childTnLst>
                                </p:cTn>
                              </p:par>
                              <p:par>
                                <p:cTn id="25" presetID="14" presetClass="entr" presetSubtype="1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randombar(horizontal)">
                                      <p:cBhvr>
                                        <p:cTn id="27" dur="500"/>
                                        <p:tgtEl>
                                          <p:spTgt spid="18"/>
                                        </p:tgtEl>
                                      </p:cBhvr>
                                    </p:animEffect>
                                  </p:childTnLst>
                                </p:cTn>
                              </p:par>
                              <p:par>
                                <p:cTn id="28" presetID="14" presetClass="entr" presetSubtype="1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randombar(horizontal)">
                                      <p:cBhvr>
                                        <p:cTn id="30" dur="500"/>
                                        <p:tgtEl>
                                          <p:spTgt spid="21"/>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randombar(horizontal)">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down)">
                                      <p:cBhvr>
                                        <p:cTn id="38" dur="500"/>
                                        <p:tgtEl>
                                          <p:spTgt spid="2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down)">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barn(inVertical)">
                                      <p:cBhvr>
                                        <p:cTn id="46" dur="500"/>
                                        <p:tgtEl>
                                          <p:spTgt spid="28"/>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arn(inVertical)">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24" grpId="0" animBg="1"/>
      <p:bldP spid="25" grpId="0"/>
      <p:bldP spid="26" grpId="0"/>
      <p:bldP spid="27" grpId="0"/>
      <p:bldP spid="28"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实习总结 收获及体会</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空心弧 7"/>
          <p:cNvSpPr/>
          <p:nvPr/>
        </p:nvSpPr>
        <p:spPr>
          <a:xfrm>
            <a:off x="3171844" y="1714795"/>
            <a:ext cx="2800311" cy="2801171"/>
          </a:xfrm>
          <a:prstGeom prst="blockArc">
            <a:avLst>
              <a:gd name="adj1" fmla="val 11691848"/>
              <a:gd name="adj2" fmla="val 20744621"/>
              <a:gd name="adj3" fmla="val 20448"/>
            </a:avLst>
          </a:pr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空心弧 8"/>
          <p:cNvSpPr/>
          <p:nvPr/>
        </p:nvSpPr>
        <p:spPr>
          <a:xfrm flipV="1">
            <a:off x="5372089" y="1248936"/>
            <a:ext cx="2800311" cy="2801171"/>
          </a:xfrm>
          <a:prstGeom prst="blockArc">
            <a:avLst>
              <a:gd name="adj1" fmla="val 11691848"/>
              <a:gd name="adj2" fmla="val 20744621"/>
              <a:gd name="adj3" fmla="val 20448"/>
            </a:avLst>
          </a:prstGeom>
          <a:solidFill>
            <a:srgbClr val="F5736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空心弧 9"/>
          <p:cNvSpPr/>
          <p:nvPr/>
        </p:nvSpPr>
        <p:spPr>
          <a:xfrm flipV="1">
            <a:off x="971600" y="1248936"/>
            <a:ext cx="2800311" cy="2801171"/>
          </a:xfrm>
          <a:prstGeom prst="blockArc">
            <a:avLst>
              <a:gd name="adj1" fmla="val 11691848"/>
              <a:gd name="adj2" fmla="val 20744621"/>
              <a:gd name="adj3" fmla="val 20448"/>
            </a:avLst>
          </a:prstGeom>
          <a:solidFill>
            <a:srgbClr val="84CBC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任意多边形 10"/>
          <p:cNvSpPr/>
          <p:nvPr/>
        </p:nvSpPr>
        <p:spPr>
          <a:xfrm>
            <a:off x="4223164" y="2821639"/>
            <a:ext cx="697674" cy="703478"/>
          </a:xfrm>
          <a:custGeom>
            <a:avLst/>
            <a:gdLst>
              <a:gd name="connsiteX0" fmla="*/ 306653 w 617988"/>
              <a:gd name="connsiteY0" fmla="*/ 188483 h 633881"/>
              <a:gd name="connsiteX1" fmla="*/ 175019 w 617988"/>
              <a:gd name="connsiteY1" fmla="*/ 320117 h 633881"/>
              <a:gd name="connsiteX2" fmla="*/ 306653 w 617988"/>
              <a:gd name="connsiteY2" fmla="*/ 451751 h 633881"/>
              <a:gd name="connsiteX3" fmla="*/ 438287 w 617988"/>
              <a:gd name="connsiteY3" fmla="*/ 320117 h 633881"/>
              <a:gd name="connsiteX4" fmla="*/ 306653 w 617988"/>
              <a:gd name="connsiteY4" fmla="*/ 188483 h 633881"/>
              <a:gd name="connsiteX5" fmla="*/ 285953 w 617988"/>
              <a:gd name="connsiteY5" fmla="*/ 0 h 633881"/>
              <a:gd name="connsiteX6" fmla="*/ 459295 w 617988"/>
              <a:gd name="connsiteY6" fmla="*/ 39564 h 633881"/>
              <a:gd name="connsiteX7" fmla="*/ 447529 w 617988"/>
              <a:gd name="connsiteY7" fmla="*/ 91116 h 633881"/>
              <a:gd name="connsiteX8" fmla="*/ 454510 w 617988"/>
              <a:gd name="connsiteY8" fmla="*/ 94905 h 633881"/>
              <a:gd name="connsiteX9" fmla="*/ 492555 w 617988"/>
              <a:gd name="connsiteY9" fmla="*/ 127851 h 633881"/>
              <a:gd name="connsiteX10" fmla="*/ 540843 w 617988"/>
              <a:gd name="connsiteY10" fmla="*/ 104597 h 633881"/>
              <a:gd name="connsiteX11" fmla="*/ 617988 w 617988"/>
              <a:gd name="connsiteY11" fmla="*/ 264789 h 633881"/>
              <a:gd name="connsiteX12" fmla="*/ 568969 w 617988"/>
              <a:gd name="connsiteY12" fmla="*/ 288395 h 633881"/>
              <a:gd name="connsiteX13" fmla="*/ 572565 w 617988"/>
              <a:gd name="connsiteY13" fmla="*/ 316940 h 633881"/>
              <a:gd name="connsiteX14" fmla="*/ 569654 w 617988"/>
              <a:gd name="connsiteY14" fmla="*/ 345815 h 633881"/>
              <a:gd name="connsiteX15" fmla="*/ 617988 w 617988"/>
              <a:gd name="connsiteY15" fmla="*/ 369091 h 633881"/>
              <a:gd name="connsiteX16" fmla="*/ 540843 w 617988"/>
              <a:gd name="connsiteY16" fmla="*/ 529284 h 633881"/>
              <a:gd name="connsiteX17" fmla="*/ 493746 w 617988"/>
              <a:gd name="connsiteY17" fmla="*/ 506603 h 633881"/>
              <a:gd name="connsiteX18" fmla="*/ 454510 w 617988"/>
              <a:gd name="connsiteY18" fmla="*/ 538975 h 633881"/>
              <a:gd name="connsiteX19" fmla="*/ 447440 w 617988"/>
              <a:gd name="connsiteY19" fmla="*/ 542374 h 633881"/>
              <a:gd name="connsiteX20" fmla="*/ 459295 w 617988"/>
              <a:gd name="connsiteY20" fmla="*/ 594316 h 633881"/>
              <a:gd name="connsiteX21" fmla="*/ 285953 w 617988"/>
              <a:gd name="connsiteY21" fmla="*/ 633881 h 633881"/>
              <a:gd name="connsiteX22" fmla="*/ 273654 w 617988"/>
              <a:gd name="connsiteY22" fmla="*/ 579996 h 633881"/>
              <a:gd name="connsiteX23" fmla="*/ 225175 w 617988"/>
              <a:gd name="connsiteY23" fmla="*/ 572667 h 633881"/>
              <a:gd name="connsiteX24" fmla="*/ 217312 w 617988"/>
              <a:gd name="connsiteY24" fmla="*/ 569232 h 633881"/>
              <a:gd name="connsiteX25" fmla="*/ 184266 w 617988"/>
              <a:gd name="connsiteY25" fmla="*/ 610670 h 633881"/>
              <a:gd name="connsiteX26" fmla="*/ 45256 w 617988"/>
              <a:gd name="connsiteY26" fmla="*/ 499814 h 633881"/>
              <a:gd name="connsiteX27" fmla="*/ 78629 w 617988"/>
              <a:gd name="connsiteY27" fmla="*/ 457966 h 633881"/>
              <a:gd name="connsiteX28" fmla="*/ 58077 w 617988"/>
              <a:gd name="connsiteY28" fmla="*/ 421167 h 633881"/>
              <a:gd name="connsiteX29" fmla="*/ 53320 w 617988"/>
              <a:gd name="connsiteY29" fmla="*/ 405840 h 633881"/>
              <a:gd name="connsiteX30" fmla="*/ 0 w 617988"/>
              <a:gd name="connsiteY30" fmla="*/ 405840 h 633881"/>
              <a:gd name="connsiteX31" fmla="*/ 0 w 617988"/>
              <a:gd name="connsiteY31" fmla="*/ 228040 h 633881"/>
              <a:gd name="connsiteX32" fmla="*/ 53320 w 617988"/>
              <a:gd name="connsiteY32" fmla="*/ 228040 h 633881"/>
              <a:gd name="connsiteX33" fmla="*/ 58077 w 617988"/>
              <a:gd name="connsiteY33" fmla="*/ 212714 h 633881"/>
              <a:gd name="connsiteX34" fmla="*/ 79637 w 617988"/>
              <a:gd name="connsiteY34" fmla="*/ 177179 h 633881"/>
              <a:gd name="connsiteX35" fmla="*/ 45255 w 617988"/>
              <a:gd name="connsiteY35" fmla="*/ 134066 h 633881"/>
              <a:gd name="connsiteX36" fmla="*/ 184265 w 617988"/>
              <a:gd name="connsiteY36" fmla="*/ 23210 h 633881"/>
              <a:gd name="connsiteX37" fmla="*/ 217510 w 617988"/>
              <a:gd name="connsiteY37" fmla="*/ 64898 h 633881"/>
              <a:gd name="connsiteX38" fmla="*/ 225175 w 617988"/>
              <a:gd name="connsiteY38" fmla="*/ 61213 h 633881"/>
              <a:gd name="connsiteX39" fmla="*/ 273654 w 617988"/>
              <a:gd name="connsiteY39" fmla="*/ 53884 h 633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17988" h="633881">
                <a:moveTo>
                  <a:pt x="306653" y="188483"/>
                </a:moveTo>
                <a:cubicBezTo>
                  <a:pt x="233954" y="188483"/>
                  <a:pt x="175019" y="247418"/>
                  <a:pt x="175019" y="320117"/>
                </a:cubicBezTo>
                <a:cubicBezTo>
                  <a:pt x="175019" y="392816"/>
                  <a:pt x="233954" y="451751"/>
                  <a:pt x="306653" y="451751"/>
                </a:cubicBezTo>
                <a:cubicBezTo>
                  <a:pt x="379352" y="451751"/>
                  <a:pt x="438287" y="392816"/>
                  <a:pt x="438287" y="320117"/>
                </a:cubicBezTo>
                <a:cubicBezTo>
                  <a:pt x="438287" y="247418"/>
                  <a:pt x="379352" y="188483"/>
                  <a:pt x="306653" y="188483"/>
                </a:cubicBezTo>
                <a:close/>
                <a:moveTo>
                  <a:pt x="285953" y="0"/>
                </a:moveTo>
                <a:lnTo>
                  <a:pt x="459295" y="39564"/>
                </a:lnTo>
                <a:lnTo>
                  <a:pt x="447529" y="91116"/>
                </a:lnTo>
                <a:lnTo>
                  <a:pt x="454510" y="94905"/>
                </a:lnTo>
                <a:lnTo>
                  <a:pt x="492555" y="127851"/>
                </a:lnTo>
                <a:lnTo>
                  <a:pt x="540843" y="104597"/>
                </a:lnTo>
                <a:lnTo>
                  <a:pt x="617988" y="264789"/>
                </a:lnTo>
                <a:lnTo>
                  <a:pt x="568969" y="288395"/>
                </a:lnTo>
                <a:lnTo>
                  <a:pt x="572565" y="316940"/>
                </a:lnTo>
                <a:lnTo>
                  <a:pt x="569654" y="345815"/>
                </a:lnTo>
                <a:lnTo>
                  <a:pt x="617988" y="369091"/>
                </a:lnTo>
                <a:lnTo>
                  <a:pt x="540843" y="529284"/>
                </a:lnTo>
                <a:lnTo>
                  <a:pt x="493746" y="506603"/>
                </a:lnTo>
                <a:lnTo>
                  <a:pt x="454510" y="538975"/>
                </a:lnTo>
                <a:lnTo>
                  <a:pt x="447440" y="542374"/>
                </a:lnTo>
                <a:lnTo>
                  <a:pt x="459295" y="594316"/>
                </a:lnTo>
                <a:lnTo>
                  <a:pt x="285953" y="633881"/>
                </a:lnTo>
                <a:lnTo>
                  <a:pt x="273654" y="579996"/>
                </a:lnTo>
                <a:lnTo>
                  <a:pt x="225175" y="572667"/>
                </a:lnTo>
                <a:lnTo>
                  <a:pt x="217312" y="569232"/>
                </a:lnTo>
                <a:lnTo>
                  <a:pt x="184266" y="610670"/>
                </a:lnTo>
                <a:lnTo>
                  <a:pt x="45256" y="499814"/>
                </a:lnTo>
                <a:lnTo>
                  <a:pt x="78629" y="457966"/>
                </a:lnTo>
                <a:lnTo>
                  <a:pt x="58077" y="421167"/>
                </a:lnTo>
                <a:lnTo>
                  <a:pt x="53320" y="405840"/>
                </a:lnTo>
                <a:lnTo>
                  <a:pt x="0" y="405840"/>
                </a:lnTo>
                <a:lnTo>
                  <a:pt x="0" y="228040"/>
                </a:lnTo>
                <a:lnTo>
                  <a:pt x="53320" y="228040"/>
                </a:lnTo>
                <a:lnTo>
                  <a:pt x="58077" y="212714"/>
                </a:lnTo>
                <a:lnTo>
                  <a:pt x="79637" y="177179"/>
                </a:lnTo>
                <a:lnTo>
                  <a:pt x="45255" y="134066"/>
                </a:lnTo>
                <a:lnTo>
                  <a:pt x="184265" y="23210"/>
                </a:lnTo>
                <a:lnTo>
                  <a:pt x="217510" y="64898"/>
                </a:lnTo>
                <a:lnTo>
                  <a:pt x="225175" y="61213"/>
                </a:lnTo>
                <a:lnTo>
                  <a:pt x="273654" y="53884"/>
                </a:lnTo>
                <a:close/>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任意多边形 11"/>
          <p:cNvSpPr/>
          <p:nvPr/>
        </p:nvSpPr>
        <p:spPr>
          <a:xfrm rot="19800796">
            <a:off x="2070491" y="2355508"/>
            <a:ext cx="697784" cy="708212"/>
          </a:xfrm>
          <a:custGeom>
            <a:avLst/>
            <a:gdLst>
              <a:gd name="connsiteX0" fmla="*/ 470653 w 1412563"/>
              <a:gd name="connsiteY0" fmla="*/ 9354 h 1458403"/>
              <a:gd name="connsiteX1" fmla="*/ 682800 w 1412563"/>
              <a:gd name="connsiteY1" fmla="*/ 70106 h 1458403"/>
              <a:gd name="connsiteX2" fmla="*/ 694477 w 1412563"/>
              <a:gd name="connsiteY2" fmla="*/ 86905 h 1458403"/>
              <a:gd name="connsiteX3" fmla="*/ 756682 w 1412563"/>
              <a:gd name="connsiteY3" fmla="*/ 320998 h 1458403"/>
              <a:gd name="connsiteX4" fmla="*/ 1270875 w 1412563"/>
              <a:gd name="connsiteY4" fmla="*/ 320998 h 1458403"/>
              <a:gd name="connsiteX5" fmla="*/ 1412563 w 1412563"/>
              <a:gd name="connsiteY5" fmla="*/ 575975 h 1458403"/>
              <a:gd name="connsiteX6" fmla="*/ 824437 w 1412563"/>
              <a:gd name="connsiteY6" fmla="*/ 575975 h 1458403"/>
              <a:gd name="connsiteX7" fmla="*/ 925560 w 1412563"/>
              <a:gd name="connsiteY7" fmla="*/ 956529 h 1458403"/>
              <a:gd name="connsiteX8" fmla="*/ 1102841 w 1412563"/>
              <a:gd name="connsiteY8" fmla="*/ 956529 h 1458403"/>
              <a:gd name="connsiteX9" fmla="*/ 1259040 w 1412563"/>
              <a:gd name="connsiteY9" fmla="*/ 1237620 h 1458403"/>
              <a:gd name="connsiteX10" fmla="*/ 874979 w 1412563"/>
              <a:gd name="connsiteY10" fmla="*/ 1237620 h 1458403"/>
              <a:gd name="connsiteX11" fmla="*/ 515914 w 1412563"/>
              <a:gd name="connsiteY11" fmla="*/ 1458403 h 1458403"/>
              <a:gd name="connsiteX12" fmla="*/ 501740 w 1412563"/>
              <a:gd name="connsiteY12" fmla="*/ 1137141 h 1458403"/>
              <a:gd name="connsiteX13" fmla="*/ 638801 w 1412563"/>
              <a:gd name="connsiteY13" fmla="*/ 1052864 h 1458403"/>
              <a:gd name="connsiteX14" fmla="*/ 504515 w 1412563"/>
              <a:gd name="connsiteY14" fmla="*/ 688582 h 1458403"/>
              <a:gd name="connsiteX15" fmla="*/ 12857 w 1412563"/>
              <a:gd name="connsiteY15" fmla="*/ 990894 h 1458403"/>
              <a:gd name="connsiteX16" fmla="*/ 0 w 1412563"/>
              <a:gd name="connsiteY16" fmla="*/ 699478 h 1458403"/>
              <a:gd name="connsiteX17" fmla="*/ 414565 w 1412563"/>
              <a:gd name="connsiteY17" fmla="*/ 444569 h 1458403"/>
              <a:gd name="connsiteX18" fmla="*/ 332782 w 1412563"/>
              <a:gd name="connsiteY18" fmla="*/ 222714 h 1458403"/>
              <a:gd name="connsiteX19" fmla="*/ 332282 w 1412563"/>
              <a:gd name="connsiteY19" fmla="*/ 220317 h 1458403"/>
              <a:gd name="connsiteX20" fmla="*/ 470653 w 1412563"/>
              <a:gd name="connsiteY20" fmla="*/ 9354 h 145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12563" h="1458403">
                <a:moveTo>
                  <a:pt x="470653" y="9354"/>
                </a:moveTo>
                <a:cubicBezTo>
                  <a:pt x="549488" y="-15591"/>
                  <a:pt x="632294" y="10938"/>
                  <a:pt x="682800" y="70106"/>
                </a:cubicBezTo>
                <a:lnTo>
                  <a:pt x="694477" y="86905"/>
                </a:lnTo>
                <a:lnTo>
                  <a:pt x="756682" y="320998"/>
                </a:lnTo>
                <a:lnTo>
                  <a:pt x="1270875" y="320998"/>
                </a:lnTo>
                <a:lnTo>
                  <a:pt x="1412563" y="575975"/>
                </a:lnTo>
                <a:lnTo>
                  <a:pt x="824437" y="575975"/>
                </a:lnTo>
                <a:lnTo>
                  <a:pt x="925560" y="956529"/>
                </a:lnTo>
                <a:lnTo>
                  <a:pt x="1102841" y="956529"/>
                </a:lnTo>
                <a:lnTo>
                  <a:pt x="1259040" y="1237620"/>
                </a:lnTo>
                <a:lnTo>
                  <a:pt x="874979" y="1237620"/>
                </a:lnTo>
                <a:lnTo>
                  <a:pt x="515914" y="1458403"/>
                </a:lnTo>
                <a:lnTo>
                  <a:pt x="501740" y="1137141"/>
                </a:lnTo>
                <a:lnTo>
                  <a:pt x="638801" y="1052864"/>
                </a:lnTo>
                <a:lnTo>
                  <a:pt x="504515" y="688582"/>
                </a:lnTo>
                <a:lnTo>
                  <a:pt x="12857" y="990894"/>
                </a:lnTo>
                <a:lnTo>
                  <a:pt x="0" y="699478"/>
                </a:lnTo>
                <a:lnTo>
                  <a:pt x="414565" y="444569"/>
                </a:lnTo>
                <a:lnTo>
                  <a:pt x="332782" y="222714"/>
                </a:lnTo>
                <a:lnTo>
                  <a:pt x="332282" y="220317"/>
                </a:lnTo>
                <a:cubicBezTo>
                  <a:pt x="322587" y="127975"/>
                  <a:pt x="378680" y="38456"/>
                  <a:pt x="470653" y="9354"/>
                </a:cubicBezTo>
                <a:close/>
              </a:path>
            </a:pathLst>
          </a:custGeom>
          <a:solidFill>
            <a:srgbClr val="84CBC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矩形 12"/>
          <p:cNvSpPr/>
          <p:nvPr/>
        </p:nvSpPr>
        <p:spPr>
          <a:xfrm>
            <a:off x="1702117" y="3553397"/>
            <a:ext cx="1434531" cy="300082"/>
          </a:xfrm>
          <a:prstGeom prst="rect">
            <a:avLst/>
          </a:prstGeom>
          <a:noFill/>
          <a:ln>
            <a:noFill/>
          </a:ln>
        </p:spPr>
        <p:txBody>
          <a:bodyPr wrap="square">
            <a:spAutoFit/>
          </a:bodyPr>
          <a:lstStyle/>
          <a:p>
            <a:pPr algn="dist"/>
            <a:r>
              <a:rPr lang="zh-CN" altLang="en-US"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重视设计和思考</a:t>
            </a:r>
          </a:p>
        </p:txBody>
      </p:sp>
      <p:sp>
        <p:nvSpPr>
          <p:cNvPr id="14" name="矩形 13"/>
          <p:cNvSpPr/>
          <p:nvPr/>
        </p:nvSpPr>
        <p:spPr>
          <a:xfrm>
            <a:off x="5887844" y="3553397"/>
            <a:ext cx="1768799" cy="300082"/>
          </a:xfrm>
          <a:prstGeom prst="rect">
            <a:avLst/>
          </a:prstGeom>
          <a:noFill/>
          <a:ln>
            <a:noFill/>
          </a:ln>
        </p:spPr>
        <p:txBody>
          <a:bodyPr wrap="square">
            <a:spAutoFit/>
          </a:bodyPr>
          <a:lstStyle/>
          <a:p>
            <a:pPr algn="dist"/>
            <a:r>
              <a:rPr lang="zh-CN" altLang="en-US"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端正态度、脚踏实地</a:t>
            </a:r>
          </a:p>
        </p:txBody>
      </p:sp>
      <p:sp>
        <p:nvSpPr>
          <p:cNvPr id="15" name="矩形 14"/>
          <p:cNvSpPr/>
          <p:nvPr/>
        </p:nvSpPr>
        <p:spPr>
          <a:xfrm>
            <a:off x="3959932" y="1835968"/>
            <a:ext cx="1224136" cy="300082"/>
          </a:xfrm>
          <a:prstGeom prst="rect">
            <a:avLst/>
          </a:prstGeom>
          <a:noFill/>
          <a:ln>
            <a:noFill/>
          </a:ln>
        </p:spPr>
        <p:txBody>
          <a:bodyPr wrap="square">
            <a:spAutoFit/>
          </a:bodyPr>
          <a:lstStyle/>
          <a:p>
            <a:pPr algn="dist"/>
            <a:r>
              <a:rPr lang="zh-CN" altLang="en-US"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多阅读多记录</a:t>
            </a:r>
          </a:p>
        </p:txBody>
      </p:sp>
      <p:sp>
        <p:nvSpPr>
          <p:cNvPr id="16" name="TextBox 70"/>
          <p:cNvSpPr txBox="1"/>
          <p:nvPr/>
        </p:nvSpPr>
        <p:spPr>
          <a:xfrm>
            <a:off x="5987132" y="1478295"/>
            <a:ext cx="1570222" cy="461665"/>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不断探索，肯下功夫</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a:p>
            <a:pPr algn="just"/>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团队协作，一起努力</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7" name="TextBox 72"/>
          <p:cNvSpPr txBox="1"/>
          <p:nvPr/>
        </p:nvSpPr>
        <p:spPr>
          <a:xfrm>
            <a:off x="1252854" y="1478295"/>
            <a:ext cx="2333055" cy="646331"/>
          </a:xfrm>
          <a:prstGeom prst="rect">
            <a:avLst/>
          </a:prstGeom>
          <a:noFill/>
          <a:ln>
            <a:noFill/>
            <a:prstDash val="sysDash"/>
          </a:ln>
        </p:spPr>
        <p:txBody>
          <a:bodyPr wrap="square" rtlCol="0">
            <a:spAutoFit/>
          </a:bodyPr>
          <a:lstStyle/>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设计和思考优先于代码编写</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设计花费时间远大于写代码时间</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良好的设计决定了产品的上限</a:t>
            </a:r>
          </a:p>
        </p:txBody>
      </p:sp>
      <p:sp>
        <p:nvSpPr>
          <p:cNvPr id="18" name="任意多边形 17"/>
          <p:cNvSpPr/>
          <p:nvPr/>
        </p:nvSpPr>
        <p:spPr>
          <a:xfrm rot="1799204" flipH="1">
            <a:off x="6394278" y="2355508"/>
            <a:ext cx="697784" cy="708212"/>
          </a:xfrm>
          <a:custGeom>
            <a:avLst/>
            <a:gdLst>
              <a:gd name="connsiteX0" fmla="*/ 470653 w 1412563"/>
              <a:gd name="connsiteY0" fmla="*/ 9354 h 1458403"/>
              <a:gd name="connsiteX1" fmla="*/ 682800 w 1412563"/>
              <a:gd name="connsiteY1" fmla="*/ 70106 h 1458403"/>
              <a:gd name="connsiteX2" fmla="*/ 694477 w 1412563"/>
              <a:gd name="connsiteY2" fmla="*/ 86905 h 1458403"/>
              <a:gd name="connsiteX3" fmla="*/ 756682 w 1412563"/>
              <a:gd name="connsiteY3" fmla="*/ 320998 h 1458403"/>
              <a:gd name="connsiteX4" fmla="*/ 1270875 w 1412563"/>
              <a:gd name="connsiteY4" fmla="*/ 320998 h 1458403"/>
              <a:gd name="connsiteX5" fmla="*/ 1412563 w 1412563"/>
              <a:gd name="connsiteY5" fmla="*/ 575975 h 1458403"/>
              <a:gd name="connsiteX6" fmla="*/ 824437 w 1412563"/>
              <a:gd name="connsiteY6" fmla="*/ 575975 h 1458403"/>
              <a:gd name="connsiteX7" fmla="*/ 925560 w 1412563"/>
              <a:gd name="connsiteY7" fmla="*/ 956529 h 1458403"/>
              <a:gd name="connsiteX8" fmla="*/ 1102841 w 1412563"/>
              <a:gd name="connsiteY8" fmla="*/ 956529 h 1458403"/>
              <a:gd name="connsiteX9" fmla="*/ 1259040 w 1412563"/>
              <a:gd name="connsiteY9" fmla="*/ 1237620 h 1458403"/>
              <a:gd name="connsiteX10" fmla="*/ 874979 w 1412563"/>
              <a:gd name="connsiteY10" fmla="*/ 1237620 h 1458403"/>
              <a:gd name="connsiteX11" fmla="*/ 515914 w 1412563"/>
              <a:gd name="connsiteY11" fmla="*/ 1458403 h 1458403"/>
              <a:gd name="connsiteX12" fmla="*/ 501740 w 1412563"/>
              <a:gd name="connsiteY12" fmla="*/ 1137141 h 1458403"/>
              <a:gd name="connsiteX13" fmla="*/ 638801 w 1412563"/>
              <a:gd name="connsiteY13" fmla="*/ 1052864 h 1458403"/>
              <a:gd name="connsiteX14" fmla="*/ 504515 w 1412563"/>
              <a:gd name="connsiteY14" fmla="*/ 688582 h 1458403"/>
              <a:gd name="connsiteX15" fmla="*/ 12857 w 1412563"/>
              <a:gd name="connsiteY15" fmla="*/ 990894 h 1458403"/>
              <a:gd name="connsiteX16" fmla="*/ 0 w 1412563"/>
              <a:gd name="connsiteY16" fmla="*/ 699478 h 1458403"/>
              <a:gd name="connsiteX17" fmla="*/ 414565 w 1412563"/>
              <a:gd name="connsiteY17" fmla="*/ 444569 h 1458403"/>
              <a:gd name="connsiteX18" fmla="*/ 332782 w 1412563"/>
              <a:gd name="connsiteY18" fmla="*/ 222714 h 1458403"/>
              <a:gd name="connsiteX19" fmla="*/ 332282 w 1412563"/>
              <a:gd name="connsiteY19" fmla="*/ 220317 h 1458403"/>
              <a:gd name="connsiteX20" fmla="*/ 470653 w 1412563"/>
              <a:gd name="connsiteY20" fmla="*/ 9354 h 145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12563" h="1458403">
                <a:moveTo>
                  <a:pt x="470653" y="9354"/>
                </a:moveTo>
                <a:cubicBezTo>
                  <a:pt x="549488" y="-15591"/>
                  <a:pt x="632294" y="10938"/>
                  <a:pt x="682800" y="70106"/>
                </a:cubicBezTo>
                <a:lnTo>
                  <a:pt x="694477" y="86905"/>
                </a:lnTo>
                <a:lnTo>
                  <a:pt x="756682" y="320998"/>
                </a:lnTo>
                <a:lnTo>
                  <a:pt x="1270875" y="320998"/>
                </a:lnTo>
                <a:lnTo>
                  <a:pt x="1412563" y="575975"/>
                </a:lnTo>
                <a:lnTo>
                  <a:pt x="824437" y="575975"/>
                </a:lnTo>
                <a:lnTo>
                  <a:pt x="925560" y="956529"/>
                </a:lnTo>
                <a:lnTo>
                  <a:pt x="1102841" y="956529"/>
                </a:lnTo>
                <a:lnTo>
                  <a:pt x="1259040" y="1237620"/>
                </a:lnTo>
                <a:lnTo>
                  <a:pt x="874979" y="1237620"/>
                </a:lnTo>
                <a:lnTo>
                  <a:pt x="515914" y="1458403"/>
                </a:lnTo>
                <a:lnTo>
                  <a:pt x="501740" y="1137141"/>
                </a:lnTo>
                <a:lnTo>
                  <a:pt x="638801" y="1052864"/>
                </a:lnTo>
                <a:lnTo>
                  <a:pt x="504515" y="688582"/>
                </a:lnTo>
                <a:lnTo>
                  <a:pt x="12857" y="990894"/>
                </a:lnTo>
                <a:lnTo>
                  <a:pt x="0" y="699478"/>
                </a:lnTo>
                <a:lnTo>
                  <a:pt x="414565" y="444569"/>
                </a:lnTo>
                <a:lnTo>
                  <a:pt x="332782" y="222714"/>
                </a:lnTo>
                <a:lnTo>
                  <a:pt x="332282" y="220317"/>
                </a:lnTo>
                <a:cubicBezTo>
                  <a:pt x="322587" y="127975"/>
                  <a:pt x="378680" y="38456"/>
                  <a:pt x="470653" y="9354"/>
                </a:cubicBezTo>
                <a:close/>
              </a:path>
            </a:pathLst>
          </a:custGeom>
          <a:solidFill>
            <a:srgbClr val="F5736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9" name="TextBox 74"/>
          <p:cNvSpPr txBox="1"/>
          <p:nvPr/>
        </p:nvSpPr>
        <p:spPr>
          <a:xfrm>
            <a:off x="3462805" y="3795886"/>
            <a:ext cx="2182101" cy="646331"/>
          </a:xfrm>
          <a:prstGeom prst="rect">
            <a:avLst/>
          </a:prstGeom>
          <a:noFill/>
          <a:ln>
            <a:noFill/>
            <a:prstDash val="sysDash"/>
          </a:ln>
        </p:spPr>
        <p:txBody>
          <a:bodyPr wrap="square" rtlCol="0">
            <a:spAutoFit/>
          </a:bodyPr>
          <a:lstStyle/>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rPr>
              <a:t>做好记录，方便后续复习回顾</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endParaRPr>
          </a:p>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不断学习，不断提升自己</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相互交流，互相进步</a:t>
            </a:r>
          </a:p>
        </p:txBody>
      </p:sp>
      <p:sp>
        <p:nvSpPr>
          <p:cNvPr id="3" name="Rectangle 39">
            <a:extLst>
              <a:ext uri="{FF2B5EF4-FFF2-40B4-BE49-F238E27FC236}">
                <a16:creationId xmlns:a16="http://schemas.microsoft.com/office/drawing/2014/main" id="{DF74D13D-EC2C-4051-E17D-097C101C6E6C}"/>
              </a:ext>
            </a:extLst>
          </p:cNvPr>
          <p:cNvSpPr>
            <a:spLocks noChangeArrowheads="1"/>
          </p:cNvSpPr>
          <p:nvPr/>
        </p:nvSpPr>
        <p:spPr bwMode="auto">
          <a:xfrm>
            <a:off x="415925" y="759460"/>
            <a:ext cx="15242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职业素养提升</a:t>
            </a:r>
          </a:p>
        </p:txBody>
      </p:sp>
      <p:pic>
        <p:nvPicPr>
          <p:cNvPr id="20" name="图片 19">
            <a:extLst>
              <a:ext uri="{FF2B5EF4-FFF2-40B4-BE49-F238E27FC236}">
                <a16:creationId xmlns:a16="http://schemas.microsoft.com/office/drawing/2014/main" id="{012410B1-342F-4085-80F3-87A18A0009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405255552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arn(inVertical)">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randombar(horizontal)">
                                      <p:cBhvr>
                                        <p:cTn id="45" dur="500"/>
                                        <p:tgtEl>
                                          <p:spTgt spid="16"/>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randombar(horizontal)">
                                      <p:cBhvr>
                                        <p:cTn id="48" dur="500"/>
                                        <p:tgtEl>
                                          <p:spTgt spid="18"/>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randombar(horizontal)">
                                      <p:cBhvr>
                                        <p:cTn id="51" dur="500"/>
                                        <p:tgtEl>
                                          <p:spTgt spid="14"/>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randombar(horizontal)">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animBg="1"/>
      <p:bldP spid="13" grpId="0"/>
      <p:bldP spid="14" grpId="0"/>
      <p:bldP spid="15" grpId="0"/>
      <p:bldP spid="16" grpId="0"/>
      <p:bldP spid="17" grpId="0"/>
      <p:bldP spid="18" grpId="0" animBg="1"/>
      <p:bldP spid="19"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 name="TextBox 21"/>
          <p:cNvSpPr txBox="1"/>
          <p:nvPr/>
        </p:nvSpPr>
        <p:spPr>
          <a:xfrm>
            <a:off x="1475656" y="2088545"/>
            <a:ext cx="6192688" cy="706755"/>
          </a:xfrm>
          <a:prstGeom prst="rect">
            <a:avLst/>
          </a:prstGeom>
          <a:noFill/>
        </p:spPr>
        <p:txBody>
          <a:bodyPr wrap="square" rtlCol="0">
            <a:spAutoFit/>
          </a:bodyPr>
          <a:lstStyle/>
          <a:p>
            <a:pPr algn="dist"/>
            <a:r>
              <a:rPr lang="zh-CN" altLang="en-US" sz="400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汇报</a:t>
            </a:r>
            <a:r>
              <a:rPr lang="zh-CN" altLang="en-US" sz="4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完毕，感谢聆听</a:t>
            </a:r>
          </a:p>
        </p:txBody>
      </p:sp>
      <p:sp>
        <p:nvSpPr>
          <p:cNvPr id="6" name="圆角矩形 5"/>
          <p:cNvSpPr/>
          <p:nvPr/>
        </p:nvSpPr>
        <p:spPr>
          <a:xfrm>
            <a:off x="2286000" y="3154938"/>
            <a:ext cx="4573568" cy="3385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buFont typeface="Arial" panose="020B0604020202020204" pitchFamily="34" charset="0"/>
              <a:buNone/>
            </a:pPr>
            <a:r>
              <a:rPr lang="en-US" sz="16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Thanks for listening!</a:t>
            </a:r>
          </a:p>
        </p:txBody>
      </p:sp>
      <p:grpSp>
        <p:nvGrpSpPr>
          <p:cNvPr id="7" name="组合 6"/>
          <p:cNvGrpSpPr/>
          <p:nvPr/>
        </p:nvGrpSpPr>
        <p:grpSpPr>
          <a:xfrm>
            <a:off x="3069081" y="4183426"/>
            <a:ext cx="174306" cy="174304"/>
            <a:chOff x="801291" y="3535885"/>
            <a:chExt cx="219347" cy="219347"/>
          </a:xfrm>
        </p:grpSpPr>
        <p:sp>
          <p:nvSpPr>
            <p:cNvPr id="8"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9" name="组合 8"/>
            <p:cNvGrpSpPr/>
            <p:nvPr/>
          </p:nvGrpSpPr>
          <p:grpSpPr>
            <a:xfrm>
              <a:off x="860980" y="3583766"/>
              <a:ext cx="100336" cy="114060"/>
              <a:chOff x="860980" y="3583766"/>
              <a:chExt cx="100336" cy="114060"/>
            </a:xfrm>
          </p:grpSpPr>
          <p:sp>
            <p:nvSpPr>
              <p:cNvPr id="10"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grpSp>
        <p:nvGrpSpPr>
          <p:cNvPr id="12" name="Group 14"/>
          <p:cNvGrpSpPr/>
          <p:nvPr/>
        </p:nvGrpSpPr>
        <p:grpSpPr bwMode="auto">
          <a:xfrm>
            <a:off x="4813893" y="4183426"/>
            <a:ext cx="174306" cy="174304"/>
            <a:chOff x="4248" y="3024"/>
            <a:chExt cx="600" cy="599"/>
          </a:xfrm>
        </p:grpSpPr>
        <p:sp>
          <p:nvSpPr>
            <p:cNvPr id="13"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14" name="Group 16"/>
            <p:cNvGrpSpPr/>
            <p:nvPr/>
          </p:nvGrpSpPr>
          <p:grpSpPr bwMode="auto">
            <a:xfrm>
              <a:off x="4441" y="3144"/>
              <a:ext cx="215" cy="345"/>
              <a:chOff x="4441" y="3144"/>
              <a:chExt cx="215" cy="345"/>
            </a:xfrm>
          </p:grpSpPr>
          <p:sp>
            <p:nvSpPr>
              <p:cNvPr id="1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sp>
        <p:nvSpPr>
          <p:cNvPr id="17" name="Text Box 19"/>
          <p:cNvSpPr txBox="1">
            <a:spLocks noChangeArrowheads="1"/>
          </p:cNvSpPr>
          <p:nvPr/>
        </p:nvSpPr>
        <p:spPr bwMode="auto">
          <a:xfrm>
            <a:off x="3256382" y="4132079"/>
            <a:ext cx="124968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rPr>
              <a:t>指导老师：王伟东</a:t>
            </a:r>
          </a:p>
        </p:txBody>
      </p:sp>
      <p:sp>
        <p:nvSpPr>
          <p:cNvPr id="18" name="Text Box 20"/>
          <p:cNvSpPr txBox="1">
            <a:spLocks noChangeArrowheads="1"/>
          </p:cNvSpPr>
          <p:nvPr/>
        </p:nvSpPr>
        <p:spPr bwMode="auto">
          <a:xfrm>
            <a:off x="5017069" y="4132079"/>
            <a:ext cx="11163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rPr>
              <a:t>答辩人：刘治学</a:t>
            </a:r>
          </a:p>
        </p:txBody>
      </p:sp>
      <p:grpSp>
        <p:nvGrpSpPr>
          <p:cNvPr id="19" name="组合 18"/>
          <p:cNvGrpSpPr/>
          <p:nvPr/>
        </p:nvGrpSpPr>
        <p:grpSpPr>
          <a:xfrm>
            <a:off x="0" y="2881833"/>
            <a:ext cx="9144000" cy="118717"/>
            <a:chOff x="2190216" y="0"/>
            <a:chExt cx="7128792" cy="108012"/>
          </a:xfrm>
        </p:grpSpPr>
        <p:sp>
          <p:nvSpPr>
            <p:cNvPr id="20" name="矩形 19"/>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1" name="矩形 20"/>
            <p:cNvSpPr/>
            <p:nvPr/>
          </p:nvSpPr>
          <p:spPr>
            <a:xfrm>
              <a:off x="3378348"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2" name="矩形 21"/>
            <p:cNvSpPr/>
            <p:nvPr/>
          </p:nvSpPr>
          <p:spPr>
            <a:xfrm>
              <a:off x="4566480"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3" name="矩形 22"/>
            <p:cNvSpPr/>
            <p:nvPr/>
          </p:nvSpPr>
          <p:spPr>
            <a:xfrm>
              <a:off x="5754612"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4" name="矩形 23"/>
            <p:cNvSpPr/>
            <p:nvPr/>
          </p:nvSpPr>
          <p:spPr>
            <a:xfrm>
              <a:off x="6942744"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5" name="矩形 24"/>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pic>
        <p:nvPicPr>
          <p:cNvPr id="26" name="图片 25">
            <a:extLst>
              <a:ext uri="{FF2B5EF4-FFF2-40B4-BE49-F238E27FC236}">
                <a16:creationId xmlns:a16="http://schemas.microsoft.com/office/drawing/2014/main" id="{19B6A8AC-42CD-4279-9FBF-C93B1C7833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22"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par>
                                <p:cTn id="17" presetID="22" presetClass="entr" presetSubtype="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3570" y="2676794"/>
            <a:ext cx="870751" cy="526811"/>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公司概况</a:t>
            </a: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岗位职责</a:t>
            </a:r>
            <a:endParaRPr lang="en-US"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 name="矩形 4"/>
          <p:cNvSpPr/>
          <p:nvPr/>
        </p:nvSpPr>
        <p:spPr>
          <a:xfrm>
            <a:off x="5363845" y="2070735"/>
            <a:ext cx="1939290"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印品黑体" panose="00000500000000000000" pitchFamily="2" charset="-122"/>
                <a:ea typeface="印品黑体" panose="00000500000000000000" pitchFamily="2" charset="-122"/>
                <a:sym typeface="inpin heiti" panose="00000500000000000000" pitchFamily="2" charset="-122"/>
              </a:rPr>
              <a:t>实习概况</a:t>
            </a:r>
          </a:p>
        </p:txBody>
      </p:sp>
      <p:sp>
        <p:nvSpPr>
          <p:cNvPr id="6" name="矩形 5"/>
          <p:cNvSpPr/>
          <p:nvPr/>
        </p:nvSpPr>
        <p:spPr>
          <a:xfrm>
            <a:off x="4573570" y="1790523"/>
            <a:ext cx="849330" cy="769441"/>
          </a:xfrm>
          <a:prstGeom prst="rect">
            <a:avLst/>
          </a:prstGeom>
        </p:spPr>
        <p:txBody>
          <a:bodyPr wrap="square">
            <a:spAutoFit/>
          </a:bodyPr>
          <a:lstStyle/>
          <a:p>
            <a:pPr algn="ctr"/>
            <a:r>
              <a:rPr lang="en-US" altLang="zh-CN"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01</a:t>
            </a:r>
            <a:endParaRPr lang="zh-CN" altLang="en-US"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7" name="组合 6"/>
          <p:cNvGrpSpPr/>
          <p:nvPr/>
        </p:nvGrpSpPr>
        <p:grpSpPr>
          <a:xfrm>
            <a:off x="0" y="2517743"/>
            <a:ext cx="9144000" cy="65793"/>
            <a:chOff x="2190216" y="0"/>
            <a:chExt cx="7128792" cy="108012"/>
          </a:xfrm>
        </p:grpSpPr>
        <p:sp>
          <p:nvSpPr>
            <p:cNvPr id="8" name="矩形 7"/>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矩形 8"/>
            <p:cNvSpPr/>
            <p:nvPr/>
          </p:nvSpPr>
          <p:spPr>
            <a:xfrm>
              <a:off x="3378348"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矩形 9"/>
            <p:cNvSpPr/>
            <p:nvPr/>
          </p:nvSpPr>
          <p:spPr>
            <a:xfrm>
              <a:off x="4566480"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矩形 10"/>
            <p:cNvSpPr/>
            <p:nvPr/>
          </p:nvSpPr>
          <p:spPr>
            <a:xfrm>
              <a:off x="5754612"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矩形 11"/>
            <p:cNvSpPr/>
            <p:nvPr/>
          </p:nvSpPr>
          <p:spPr>
            <a:xfrm>
              <a:off x="6942744"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矩形 12"/>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pic>
        <p:nvPicPr>
          <p:cNvPr id="14" name="图片 13">
            <a:extLst>
              <a:ext uri="{FF2B5EF4-FFF2-40B4-BE49-F238E27FC236}">
                <a16:creationId xmlns:a16="http://schemas.microsoft.com/office/drawing/2014/main" id="{21A09D8C-5233-4C54-8466-413BE30101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anim calcmode="lin" valueType="num">
                                      <p:cBhvr>
                                        <p:cTn id="31" dur="500" fill="hold"/>
                                        <p:tgtEl>
                                          <p:spTgt spid="7"/>
                                        </p:tgtEl>
                                        <p:attrNameLst>
                                          <p:attrName>ppt_x</p:attrName>
                                        </p:attrNameLst>
                                      </p:cBhvr>
                                      <p:tavLst>
                                        <p:tav tm="0">
                                          <p:val>
                                            <p:fltVal val="0.5"/>
                                          </p:val>
                                        </p:tav>
                                        <p:tav tm="100000">
                                          <p:val>
                                            <p:strVal val="#ppt_x"/>
                                          </p:val>
                                        </p:tav>
                                      </p:tavLst>
                                    </p:anim>
                                    <p:anim calcmode="lin" valueType="num">
                                      <p:cBhvr>
                                        <p:cTn id="32" dur="500" fill="hold"/>
                                        <p:tgtEl>
                                          <p:spTgt spid="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实习概况 公司概况</a:t>
            </a:r>
          </a:p>
        </p:txBody>
      </p:sp>
      <p:sp>
        <p:nvSpPr>
          <p:cNvPr id="8" name="矩形 7"/>
          <p:cNvSpPr/>
          <p:nvPr/>
        </p:nvSpPr>
        <p:spPr>
          <a:xfrm>
            <a:off x="564604" y="817643"/>
            <a:ext cx="8015096" cy="920750"/>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成都中科合迅科技有限公司，成立于 2013 年，是专业从事自主安全可控军用软件研发和网络空间军事装备研制的高科技企业。公司专注于软件开发系列工具的研发，针对以国防军工行业为代表的“关基”领域构建了一套自主研发、安全可信的支持未来工业数字化发展的软件集成开发平台。全国有超过 50 家的军队、军工科研客户。</a:t>
            </a:r>
          </a:p>
        </p:txBody>
      </p:sp>
      <p:sp>
        <p:nvSpPr>
          <p:cNvPr id="3" name="Rectangle 39"/>
          <p:cNvSpPr>
            <a:spLocks noChangeArrowheads="1"/>
          </p:cNvSpPr>
          <p:nvPr/>
        </p:nvSpPr>
        <p:spPr bwMode="auto">
          <a:xfrm>
            <a:off x="415925" y="1967230"/>
            <a:ext cx="10731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荣誉资质</a:t>
            </a:r>
          </a:p>
        </p:txBody>
      </p:sp>
      <p:pic>
        <p:nvPicPr>
          <p:cNvPr id="4" name="图片 3"/>
          <p:cNvPicPr>
            <a:picLocks noChangeAspect="1"/>
          </p:cNvPicPr>
          <p:nvPr/>
        </p:nvPicPr>
        <p:blipFill>
          <a:blip r:embed="rId4"/>
          <a:stretch>
            <a:fillRect/>
          </a:stretch>
        </p:blipFill>
        <p:spPr>
          <a:xfrm>
            <a:off x="207010" y="2356485"/>
            <a:ext cx="2819400" cy="2514600"/>
          </a:xfrm>
          <a:prstGeom prst="rect">
            <a:avLst/>
          </a:prstGeom>
        </p:spPr>
      </p:pic>
      <p:pic>
        <p:nvPicPr>
          <p:cNvPr id="5" name="图片 4"/>
          <p:cNvPicPr>
            <a:picLocks noChangeAspect="1"/>
          </p:cNvPicPr>
          <p:nvPr/>
        </p:nvPicPr>
        <p:blipFill>
          <a:blip r:embed="rId5"/>
          <a:stretch>
            <a:fillRect/>
          </a:stretch>
        </p:blipFill>
        <p:spPr>
          <a:xfrm>
            <a:off x="3162300" y="2356485"/>
            <a:ext cx="2819400" cy="2514600"/>
          </a:xfrm>
          <a:prstGeom prst="rect">
            <a:avLst/>
          </a:prstGeom>
        </p:spPr>
      </p:pic>
      <p:pic>
        <p:nvPicPr>
          <p:cNvPr id="6" name="图片 5"/>
          <p:cNvPicPr>
            <a:picLocks noChangeAspect="1"/>
          </p:cNvPicPr>
          <p:nvPr/>
        </p:nvPicPr>
        <p:blipFill>
          <a:blip r:embed="rId6"/>
          <a:stretch>
            <a:fillRect/>
          </a:stretch>
        </p:blipFill>
        <p:spPr>
          <a:xfrm>
            <a:off x="6111875" y="2356485"/>
            <a:ext cx="2819400" cy="2514600"/>
          </a:xfrm>
          <a:prstGeom prst="rect">
            <a:avLst/>
          </a:prstGeom>
        </p:spPr>
      </p:pic>
      <p:pic>
        <p:nvPicPr>
          <p:cNvPr id="9" name="图片 8">
            <a:extLst>
              <a:ext uri="{FF2B5EF4-FFF2-40B4-BE49-F238E27FC236}">
                <a16:creationId xmlns:a16="http://schemas.microsoft.com/office/drawing/2014/main" id="{40241661-2128-4FE6-9366-FBBBDA2F29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anim calcmode="lin" valueType="num">
                                      <p:cBhvr>
                                        <p:cTn id="28" dur="500" fill="hold"/>
                                        <p:tgtEl>
                                          <p:spTgt spid="5"/>
                                        </p:tgtEl>
                                        <p:attrNameLst>
                                          <p:attrName>ppt_x</p:attrName>
                                        </p:attrNameLst>
                                      </p:cBhvr>
                                      <p:tavLst>
                                        <p:tav tm="0">
                                          <p:val>
                                            <p:strVal val="#ppt_x"/>
                                          </p:val>
                                        </p:tav>
                                        <p:tav tm="100000">
                                          <p:val>
                                            <p:strVal val="#ppt_x"/>
                                          </p:val>
                                        </p:tav>
                                      </p:tavLst>
                                    </p:anim>
                                    <p:anim calcmode="lin" valueType="num">
                                      <p:cBhvr>
                                        <p:cTn id="29" dur="5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anim calcmode="lin" valueType="num">
                                      <p:cBhvr>
                                        <p:cTn id="33" dur="500" fill="hold"/>
                                        <p:tgtEl>
                                          <p:spTgt spid="6"/>
                                        </p:tgtEl>
                                        <p:attrNameLst>
                                          <p:attrName>ppt_x</p:attrName>
                                        </p:attrNameLst>
                                      </p:cBhvr>
                                      <p:tavLst>
                                        <p:tav tm="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实习概况 岗位职责</a:t>
            </a:r>
          </a:p>
        </p:txBody>
      </p:sp>
      <p:sp>
        <p:nvSpPr>
          <p:cNvPr id="3" name="Rectangle 39"/>
          <p:cNvSpPr>
            <a:spLocks noChangeArrowheads="1"/>
          </p:cNvSpPr>
          <p:nvPr/>
        </p:nvSpPr>
        <p:spPr bwMode="auto">
          <a:xfrm>
            <a:off x="7654925" y="935720"/>
            <a:ext cx="10731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合迅智灵</a:t>
            </a:r>
          </a:p>
        </p:txBody>
      </p:sp>
      <p:pic>
        <p:nvPicPr>
          <p:cNvPr id="4" name="图片 9" descr="图片1"/>
          <p:cNvPicPr>
            <a:picLocks noChangeAspect="1"/>
          </p:cNvPicPr>
          <p:nvPr/>
        </p:nvPicPr>
        <p:blipFill>
          <a:blip r:embed="rId4"/>
          <a:stretch>
            <a:fillRect/>
          </a:stretch>
        </p:blipFill>
        <p:spPr>
          <a:xfrm>
            <a:off x="463505" y="2489200"/>
            <a:ext cx="3849370" cy="2250440"/>
          </a:xfrm>
          <a:prstGeom prst="rect">
            <a:avLst/>
          </a:prstGeom>
          <a:noFill/>
          <a:ln w="9525">
            <a:noFill/>
          </a:ln>
        </p:spPr>
      </p:pic>
      <p:pic>
        <p:nvPicPr>
          <p:cNvPr id="5" name="图片 11" descr="D:\浏览器下载\图片1.png图片1"/>
          <p:cNvPicPr>
            <a:picLocks noChangeAspect="1"/>
          </p:cNvPicPr>
          <p:nvPr/>
        </p:nvPicPr>
        <p:blipFill>
          <a:blip r:embed="rId5"/>
          <a:stretch>
            <a:fillRect/>
          </a:stretch>
        </p:blipFill>
        <p:spPr>
          <a:xfrm>
            <a:off x="4831126" y="2468981"/>
            <a:ext cx="4093210" cy="2249805"/>
          </a:xfrm>
          <a:prstGeom prst="rect">
            <a:avLst/>
          </a:prstGeom>
          <a:noFill/>
          <a:ln w="9525">
            <a:noFill/>
          </a:ln>
        </p:spPr>
      </p:pic>
      <p:sp>
        <p:nvSpPr>
          <p:cNvPr id="11" name="矩形 10"/>
          <p:cNvSpPr/>
          <p:nvPr/>
        </p:nvSpPr>
        <p:spPr>
          <a:xfrm>
            <a:off x="415925" y="1455525"/>
            <a:ext cx="3700691" cy="613686"/>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公司的核心业务可以简单概括为“一个核心产品，两个基本能力，两个数字化方向”。</a:t>
            </a:r>
          </a:p>
        </p:txBody>
      </p:sp>
      <p:sp>
        <p:nvSpPr>
          <p:cNvPr id="8" name="Rectangle 39">
            <a:extLst>
              <a:ext uri="{FF2B5EF4-FFF2-40B4-BE49-F238E27FC236}">
                <a16:creationId xmlns:a16="http://schemas.microsoft.com/office/drawing/2014/main" id="{A2FF1D51-6440-4B9F-AEA1-0C6DF6086B1E}"/>
              </a:ext>
            </a:extLst>
          </p:cNvPr>
          <p:cNvSpPr>
            <a:spLocks noChangeArrowheads="1"/>
          </p:cNvSpPr>
          <p:nvPr/>
        </p:nvSpPr>
        <p:spPr bwMode="auto">
          <a:xfrm>
            <a:off x="415925" y="935720"/>
            <a:ext cx="109156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zh-CN" sz="2000" dirty="0">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核心业务</a:t>
            </a:r>
          </a:p>
        </p:txBody>
      </p:sp>
      <p:sp>
        <p:nvSpPr>
          <p:cNvPr id="9" name="矩形 8">
            <a:extLst>
              <a:ext uri="{FF2B5EF4-FFF2-40B4-BE49-F238E27FC236}">
                <a16:creationId xmlns:a16="http://schemas.microsoft.com/office/drawing/2014/main" id="{4C9D07BC-87CF-4F05-BB0C-86BEDE5DE887}"/>
              </a:ext>
            </a:extLst>
          </p:cNvPr>
          <p:cNvSpPr/>
          <p:nvPr/>
        </p:nvSpPr>
        <p:spPr>
          <a:xfrm>
            <a:off x="5035505" y="1535233"/>
            <a:ext cx="3700691" cy="646323"/>
          </a:xfrm>
          <a:prstGeom prst="rect">
            <a:avLst/>
          </a:prstGeom>
        </p:spPr>
        <p:txBody>
          <a:bodyPr wrap="square" lIns="91431" tIns="45716" rIns="91431" bIns="45716">
            <a:spAutoFit/>
          </a:bodyPr>
          <a:lstStyle/>
          <a:p>
            <a:r>
              <a:rPr lang="zh-CN" altLang="zh-CN" sz="1200" dirty="0">
                <a:solidFill>
                  <a:schemeClr val="tx1">
                    <a:lumMod val="75000"/>
                    <a:lumOff val="25000"/>
                  </a:schemeClr>
                </a:solidFill>
                <a:latin typeface="印品黑体" panose="00000500000000000000" pitchFamily="2" charset="-122"/>
                <a:ea typeface="印品黑体" panose="00000500000000000000" pitchFamily="2" charset="-122"/>
              </a:rPr>
              <a:t>合迅智灵由集成开发环境和软件开发工具包组成，它可以帮助用户在国产软硬件平台上实现更先进、更高效、更可靠的应用软件研发流程。</a:t>
            </a:r>
          </a:p>
        </p:txBody>
      </p:sp>
      <p:pic>
        <p:nvPicPr>
          <p:cNvPr id="12" name="图片 11">
            <a:extLst>
              <a:ext uri="{FF2B5EF4-FFF2-40B4-BE49-F238E27FC236}">
                <a16:creationId xmlns:a16="http://schemas.microsoft.com/office/drawing/2014/main" id="{8D4661C4-E36D-403B-B0E5-84C6DA80BD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par>
                                <p:cTn id="31" presetID="53" presetClass="entr" presetSubtype="16"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3570" y="2676794"/>
            <a:ext cx="862330" cy="553085"/>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项目背景</a:t>
            </a: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具体任务</a:t>
            </a:r>
          </a:p>
        </p:txBody>
      </p:sp>
      <p:sp>
        <p:nvSpPr>
          <p:cNvPr id="3" name="矩形 2"/>
          <p:cNvSpPr/>
          <p:nvPr/>
        </p:nvSpPr>
        <p:spPr>
          <a:xfrm>
            <a:off x="5364088" y="2070506"/>
            <a:ext cx="2520280"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印品黑体" panose="00000500000000000000" pitchFamily="2" charset="-122"/>
                <a:ea typeface="印品黑体" panose="00000500000000000000" pitchFamily="2" charset="-122"/>
                <a:sym typeface="inpin heiti" panose="00000500000000000000" pitchFamily="2" charset="-122"/>
              </a:rPr>
              <a:t>工作内容</a:t>
            </a:r>
          </a:p>
        </p:txBody>
      </p:sp>
      <p:sp>
        <p:nvSpPr>
          <p:cNvPr id="4" name="矩形 3"/>
          <p:cNvSpPr/>
          <p:nvPr/>
        </p:nvSpPr>
        <p:spPr>
          <a:xfrm>
            <a:off x="4483100" y="1790523"/>
            <a:ext cx="880988" cy="769441"/>
          </a:xfrm>
          <a:prstGeom prst="rect">
            <a:avLst/>
          </a:prstGeom>
        </p:spPr>
        <p:txBody>
          <a:bodyPr wrap="square">
            <a:spAutoFit/>
          </a:bodyPr>
          <a:lstStyle/>
          <a:p>
            <a:pPr algn="ctr"/>
            <a:r>
              <a:rPr lang="en-US" altLang="zh-CN"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02</a:t>
            </a:r>
            <a:endParaRPr lang="zh-CN" altLang="en-US"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5" name="组合 4"/>
          <p:cNvGrpSpPr/>
          <p:nvPr/>
        </p:nvGrpSpPr>
        <p:grpSpPr>
          <a:xfrm>
            <a:off x="0" y="2466706"/>
            <a:ext cx="9144000" cy="105044"/>
            <a:chOff x="2190216" y="0"/>
            <a:chExt cx="7128792" cy="108012"/>
          </a:xfrm>
        </p:grpSpPr>
        <p:sp>
          <p:nvSpPr>
            <p:cNvPr id="6" name="矩形 5"/>
            <p:cNvSpPr/>
            <p:nvPr/>
          </p:nvSpPr>
          <p:spPr>
            <a:xfrm>
              <a:off x="2190216" y="0"/>
              <a:ext cx="1188132" cy="108012"/>
            </a:xfrm>
            <a:prstGeom prst="rect">
              <a:avLst/>
            </a:prstGeom>
            <a:solidFill>
              <a:srgbClr val="CF2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 name="矩形 6"/>
            <p:cNvSpPr/>
            <p:nvPr/>
          </p:nvSpPr>
          <p:spPr>
            <a:xfrm>
              <a:off x="3378348"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4566480"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矩形 8"/>
            <p:cNvSpPr/>
            <p:nvPr/>
          </p:nvSpPr>
          <p:spPr>
            <a:xfrm>
              <a:off x="5754612"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矩形 9"/>
            <p:cNvSpPr/>
            <p:nvPr/>
          </p:nvSpPr>
          <p:spPr>
            <a:xfrm>
              <a:off x="6942744"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矩形 10"/>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pic>
        <p:nvPicPr>
          <p:cNvPr id="12" name="图片 11">
            <a:extLst>
              <a:ext uri="{FF2B5EF4-FFF2-40B4-BE49-F238E27FC236}">
                <a16:creationId xmlns:a16="http://schemas.microsoft.com/office/drawing/2014/main" id="{33545C3F-DCBD-419A-8C35-77BCE06486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anim calcmode="lin" valueType="num">
                                      <p:cBhvr>
                                        <p:cTn id="17" dur="500" fill="hold"/>
                                        <p:tgtEl>
                                          <p:spTgt spid="3"/>
                                        </p:tgtEl>
                                        <p:attrNameLst>
                                          <p:attrName>ppt_x</p:attrName>
                                        </p:attrNameLst>
                                      </p:cBhvr>
                                      <p:tavLst>
                                        <p:tav tm="0">
                                          <p:val>
                                            <p:fltVal val="0.5"/>
                                          </p:val>
                                        </p:tav>
                                        <p:tav tm="100000">
                                          <p:val>
                                            <p:strVal val="#ppt_x"/>
                                          </p:val>
                                        </p:tav>
                                      </p:tavLst>
                                    </p:anim>
                                    <p:anim calcmode="lin" valueType="num">
                                      <p:cBhvr>
                                        <p:cTn id="18" dur="500" fill="hold"/>
                                        <p:tgtEl>
                                          <p:spTgt spid="3"/>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anim calcmode="lin" valueType="num">
                                      <p:cBhvr>
                                        <p:cTn id="31" dur="500" fill="hold"/>
                                        <p:tgtEl>
                                          <p:spTgt spid="5"/>
                                        </p:tgtEl>
                                        <p:attrNameLst>
                                          <p:attrName>ppt_x</p:attrName>
                                        </p:attrNameLst>
                                      </p:cBhvr>
                                      <p:tavLst>
                                        <p:tav tm="0">
                                          <p:val>
                                            <p:fltVal val="0.5"/>
                                          </p:val>
                                        </p:tav>
                                        <p:tav tm="100000">
                                          <p:val>
                                            <p:strVal val="#ppt_x"/>
                                          </p:val>
                                        </p:tav>
                                      </p:tavLst>
                                    </p:anim>
                                    <p:anim calcmode="lin" valueType="num">
                                      <p:cBhvr>
                                        <p:cTn id="32"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项目背景</a:t>
            </a:r>
          </a:p>
        </p:txBody>
      </p:sp>
      <p:sp>
        <p:nvSpPr>
          <p:cNvPr id="8" name="圆角矩形 7"/>
          <p:cNvSpPr>
            <a:spLocks noChangeArrowheads="1"/>
          </p:cNvSpPr>
          <p:nvPr/>
        </p:nvSpPr>
        <p:spPr bwMode="auto">
          <a:xfrm>
            <a:off x="1774562" y="1449077"/>
            <a:ext cx="2065849" cy="485522"/>
          </a:xfrm>
          <a:prstGeom prst="roundRect">
            <a:avLst>
              <a:gd name="adj" fmla="val 50000"/>
            </a:avLst>
          </a:prstGeom>
          <a:solidFill>
            <a:srgbClr val="1D69A3"/>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5"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文本框 12"/>
          <p:cNvSpPr>
            <a:spLocks noChangeArrowheads="1"/>
          </p:cNvSpPr>
          <p:nvPr/>
        </p:nvSpPr>
        <p:spPr bwMode="auto">
          <a:xfrm>
            <a:off x="2360308" y="1524608"/>
            <a:ext cx="990600" cy="33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最终目的</a:t>
            </a:r>
          </a:p>
        </p:txBody>
      </p:sp>
      <p:sp>
        <p:nvSpPr>
          <p:cNvPr id="10" name="Freeform 12"/>
          <p:cNvSpPr>
            <a:spLocks noEditPoints="1" noChangeArrowheads="1"/>
          </p:cNvSpPr>
          <p:nvPr/>
        </p:nvSpPr>
        <p:spPr bwMode="auto">
          <a:xfrm>
            <a:off x="1185509" y="1449077"/>
            <a:ext cx="418882" cy="421262"/>
          </a:xfrm>
          <a:custGeom>
            <a:avLst/>
            <a:gdLst>
              <a:gd name="T0" fmla="*/ 2147483647 w 85"/>
              <a:gd name="T1" fmla="*/ 2147483647 h 85"/>
              <a:gd name="T2" fmla="*/ 2147483647 w 85"/>
              <a:gd name="T3" fmla="*/ 2147483647 h 85"/>
              <a:gd name="T4" fmla="*/ 2147483647 w 85"/>
              <a:gd name="T5" fmla="*/ 2147483647 h 85"/>
              <a:gd name="T6" fmla="*/ 2147483647 w 85"/>
              <a:gd name="T7" fmla="*/ 2147483647 h 85"/>
              <a:gd name="T8" fmla="*/ 2147483647 w 85"/>
              <a:gd name="T9" fmla="*/ 2147483647 h 85"/>
              <a:gd name="T10" fmla="*/ 2147483647 w 85"/>
              <a:gd name="T11" fmla="*/ 2147483647 h 85"/>
              <a:gd name="T12" fmla="*/ 2147483647 w 85"/>
              <a:gd name="T13" fmla="*/ 2147483647 h 85"/>
              <a:gd name="T14" fmla="*/ 2147483647 w 85"/>
              <a:gd name="T15" fmla="*/ 2147483647 h 85"/>
              <a:gd name="T16" fmla="*/ 2147483647 w 85"/>
              <a:gd name="T17" fmla="*/ 2147483647 h 85"/>
              <a:gd name="T18" fmla="*/ 2147483647 w 85"/>
              <a:gd name="T19" fmla="*/ 2147483647 h 85"/>
              <a:gd name="T20" fmla="*/ 2147483647 w 85"/>
              <a:gd name="T21" fmla="*/ 2147483647 h 85"/>
              <a:gd name="T22" fmla="*/ 2147483647 w 85"/>
              <a:gd name="T23" fmla="*/ 2147483647 h 85"/>
              <a:gd name="T24" fmla="*/ 2147483647 w 85"/>
              <a:gd name="T25" fmla="*/ 2147483647 h 85"/>
              <a:gd name="T26" fmla="*/ 2147483647 w 85"/>
              <a:gd name="T27" fmla="*/ 2147483647 h 85"/>
              <a:gd name="T28" fmla="*/ 2147483647 w 85"/>
              <a:gd name="T29" fmla="*/ 2147483647 h 85"/>
              <a:gd name="T30" fmla="*/ 2147483647 w 85"/>
              <a:gd name="T31" fmla="*/ 2147483647 h 85"/>
              <a:gd name="T32" fmla="*/ 2147483647 w 85"/>
              <a:gd name="T33" fmla="*/ 2147483647 h 85"/>
              <a:gd name="T34" fmla="*/ 2147483647 w 85"/>
              <a:gd name="T35" fmla="*/ 2147483647 h 85"/>
              <a:gd name="T36" fmla="*/ 2147483647 w 85"/>
              <a:gd name="T37" fmla="*/ 2147483647 h 85"/>
              <a:gd name="T38" fmla="*/ 2147483647 w 85"/>
              <a:gd name="T39" fmla="*/ 2147483647 h 85"/>
              <a:gd name="T40" fmla="*/ 2147483647 w 85"/>
              <a:gd name="T41" fmla="*/ 2147483647 h 85"/>
              <a:gd name="T42" fmla="*/ 2147483647 w 85"/>
              <a:gd name="T43" fmla="*/ 2147483647 h 85"/>
              <a:gd name="T44" fmla="*/ 2147483647 w 85"/>
              <a:gd name="T45" fmla="*/ 2147483647 h 85"/>
              <a:gd name="T46" fmla="*/ 2147483647 w 85"/>
              <a:gd name="T47" fmla="*/ 0 h 85"/>
              <a:gd name="T48" fmla="*/ 2147483647 w 85"/>
              <a:gd name="T49" fmla="*/ 0 h 85"/>
              <a:gd name="T50" fmla="*/ 2147483647 w 85"/>
              <a:gd name="T51" fmla="*/ 2147483647 h 85"/>
              <a:gd name="T52" fmla="*/ 2147483647 w 85"/>
              <a:gd name="T53" fmla="*/ 2147483647 h 85"/>
              <a:gd name="T54" fmla="*/ 2147483647 w 85"/>
              <a:gd name="T55" fmla="*/ 2147483647 h 85"/>
              <a:gd name="T56" fmla="*/ 2147483647 w 85"/>
              <a:gd name="T57" fmla="*/ 2147483647 h 85"/>
              <a:gd name="T58" fmla="*/ 2147483647 w 85"/>
              <a:gd name="T59" fmla="*/ 2147483647 h 85"/>
              <a:gd name="T60" fmla="*/ 2147483647 w 85"/>
              <a:gd name="T61" fmla="*/ 2147483647 h 85"/>
              <a:gd name="T62" fmla="*/ 2147483647 w 85"/>
              <a:gd name="T63" fmla="*/ 2147483647 h 85"/>
              <a:gd name="T64" fmla="*/ 2147483647 w 85"/>
              <a:gd name="T65" fmla="*/ 2147483647 h 85"/>
              <a:gd name="T66" fmla="*/ 2147483647 w 85"/>
              <a:gd name="T67" fmla="*/ 0 h 85"/>
              <a:gd name="T68" fmla="*/ 0 w 85"/>
              <a:gd name="T69" fmla="*/ 2147483647 h 85"/>
              <a:gd name="T70" fmla="*/ 0 w 85"/>
              <a:gd name="T71" fmla="*/ 2147483647 h 85"/>
              <a:gd name="T72" fmla="*/ 2147483647 w 85"/>
              <a:gd name="T73" fmla="*/ 2147483647 h 85"/>
              <a:gd name="T74" fmla="*/ 2147483647 w 85"/>
              <a:gd name="T75" fmla="*/ 2147483647 h 85"/>
              <a:gd name="T76" fmla="*/ 0 w 85"/>
              <a:gd name="T77" fmla="*/ 2147483647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
              <a:gd name="T118" fmla="*/ 0 h 85"/>
              <a:gd name="T119" fmla="*/ 85 w 85"/>
              <a:gd name="T120" fmla="*/ 85 h 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1D69A3"/>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圆角矩形 13"/>
          <p:cNvSpPr>
            <a:spLocks noChangeArrowheads="1"/>
          </p:cNvSpPr>
          <p:nvPr/>
        </p:nvSpPr>
        <p:spPr bwMode="auto">
          <a:xfrm>
            <a:off x="1809072" y="2298741"/>
            <a:ext cx="2065849" cy="483142"/>
          </a:xfrm>
          <a:prstGeom prst="roundRect">
            <a:avLst>
              <a:gd name="adj" fmla="val 50000"/>
            </a:avLst>
          </a:prstGeom>
          <a:solidFill>
            <a:srgbClr val="84CBC3"/>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5"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Freeform 5"/>
          <p:cNvSpPr>
            <a:spLocks noEditPoints="1" noChangeArrowheads="1"/>
          </p:cNvSpPr>
          <p:nvPr/>
        </p:nvSpPr>
        <p:spPr bwMode="auto">
          <a:xfrm>
            <a:off x="1172419" y="2291601"/>
            <a:ext cx="443872" cy="446252"/>
          </a:xfrm>
          <a:custGeom>
            <a:avLst/>
            <a:gdLst>
              <a:gd name="T0" fmla="*/ 2147483647 w 104"/>
              <a:gd name="T1" fmla="*/ 2147483647 h 104"/>
              <a:gd name="T2" fmla="*/ 2147483647 w 104"/>
              <a:gd name="T3" fmla="*/ 2147483647 h 104"/>
              <a:gd name="T4" fmla="*/ 2147483647 w 104"/>
              <a:gd name="T5" fmla="*/ 2147483647 h 104"/>
              <a:gd name="T6" fmla="*/ 2147483647 w 104"/>
              <a:gd name="T7" fmla="*/ 0 h 104"/>
              <a:gd name="T8" fmla="*/ 0 w 104"/>
              <a:gd name="T9" fmla="*/ 2147483647 h 104"/>
              <a:gd name="T10" fmla="*/ 2147483647 w 104"/>
              <a:gd name="T11" fmla="*/ 2147483647 h 104"/>
              <a:gd name="T12" fmla="*/ 2147483647 w 104"/>
              <a:gd name="T13" fmla="*/ 2147483647 h 104"/>
              <a:gd name="T14" fmla="*/ 2147483647 w 104"/>
              <a:gd name="T15" fmla="*/ 0 h 104"/>
              <a:gd name="T16" fmla="*/ 2147483647 w 104"/>
              <a:gd name="T17" fmla="*/ 2147483647 h 104"/>
              <a:gd name="T18" fmla="*/ 2147483647 w 104"/>
              <a:gd name="T19" fmla="*/ 2147483647 h 104"/>
              <a:gd name="T20" fmla="*/ 2147483647 w 104"/>
              <a:gd name="T21" fmla="*/ 2147483647 h 104"/>
              <a:gd name="T22" fmla="*/ 2147483647 w 104"/>
              <a:gd name="T23" fmla="*/ 2147483647 h 104"/>
              <a:gd name="T24" fmla="*/ 2147483647 w 104"/>
              <a:gd name="T25" fmla="*/ 2147483647 h 104"/>
              <a:gd name="T26" fmla="*/ 2147483647 w 104"/>
              <a:gd name="T27" fmla="*/ 2147483647 h 104"/>
              <a:gd name="T28" fmla="*/ 2147483647 w 104"/>
              <a:gd name="T29" fmla="*/ 2147483647 h 104"/>
              <a:gd name="T30" fmla="*/ 2147483647 w 104"/>
              <a:gd name="T31" fmla="*/ 2147483647 h 104"/>
              <a:gd name="T32" fmla="*/ 2147483647 w 104"/>
              <a:gd name="T33" fmla="*/ 2147483647 h 104"/>
              <a:gd name="T34" fmla="*/ 2147483647 w 104"/>
              <a:gd name="T35" fmla="*/ 2147483647 h 104"/>
              <a:gd name="T36" fmla="*/ 2147483647 w 104"/>
              <a:gd name="T37" fmla="*/ 2147483647 h 104"/>
              <a:gd name="T38" fmla="*/ 2147483647 w 104"/>
              <a:gd name="T39" fmla="*/ 2147483647 h 104"/>
              <a:gd name="T40" fmla="*/ 2147483647 w 104"/>
              <a:gd name="T41" fmla="*/ 2147483647 h 104"/>
              <a:gd name="T42" fmla="*/ 2147483647 w 104"/>
              <a:gd name="T43" fmla="*/ 2147483647 h 104"/>
              <a:gd name="T44" fmla="*/ 2147483647 w 104"/>
              <a:gd name="T45" fmla="*/ 2147483647 h 104"/>
              <a:gd name="T46" fmla="*/ 2147483647 w 104"/>
              <a:gd name="T47" fmla="*/ 2147483647 h 104"/>
              <a:gd name="T48" fmla="*/ 2147483647 w 104"/>
              <a:gd name="T49" fmla="*/ 2147483647 h 104"/>
              <a:gd name="T50" fmla="*/ 2147483647 w 104"/>
              <a:gd name="T51" fmla="*/ 2147483647 h 104"/>
              <a:gd name="T52" fmla="*/ 2147483647 w 104"/>
              <a:gd name="T53" fmla="*/ 2147483647 h 104"/>
              <a:gd name="T54" fmla="*/ 2147483647 w 104"/>
              <a:gd name="T55" fmla="*/ 2147483647 h 104"/>
              <a:gd name="T56" fmla="*/ 2147483647 w 104"/>
              <a:gd name="T57" fmla="*/ 2147483647 h 104"/>
              <a:gd name="T58" fmla="*/ 2147483647 w 104"/>
              <a:gd name="T59" fmla="*/ 2147483647 h 104"/>
              <a:gd name="T60" fmla="*/ 2147483647 w 104"/>
              <a:gd name="T61" fmla="*/ 2147483647 h 104"/>
              <a:gd name="T62" fmla="*/ 2147483647 w 104"/>
              <a:gd name="T63" fmla="*/ 2147483647 h 104"/>
              <a:gd name="T64" fmla="*/ 2147483647 w 104"/>
              <a:gd name="T65" fmla="*/ 2147483647 h 104"/>
              <a:gd name="T66" fmla="*/ 2147483647 w 104"/>
              <a:gd name="T67" fmla="*/ 2147483647 h 104"/>
              <a:gd name="T68" fmla="*/ 2147483647 w 104"/>
              <a:gd name="T69" fmla="*/ 2147483647 h 104"/>
              <a:gd name="T70" fmla="*/ 2147483647 w 104"/>
              <a:gd name="T71" fmla="*/ 2147483647 h 104"/>
              <a:gd name="T72" fmla="*/ 2147483647 w 104"/>
              <a:gd name="T73" fmla="*/ 2147483647 h 104"/>
              <a:gd name="T74" fmla="*/ 2147483647 w 104"/>
              <a:gd name="T75" fmla="*/ 2147483647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4"/>
              <a:gd name="T115" fmla="*/ 0 h 104"/>
              <a:gd name="T116" fmla="*/ 104 w 104"/>
              <a:gd name="T117" fmla="*/ 104 h 1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84CBC3"/>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圆角矩形 18"/>
          <p:cNvSpPr>
            <a:spLocks noChangeArrowheads="1"/>
          </p:cNvSpPr>
          <p:nvPr/>
        </p:nvSpPr>
        <p:spPr bwMode="auto">
          <a:xfrm>
            <a:off x="1817402" y="3141265"/>
            <a:ext cx="2064659" cy="483142"/>
          </a:xfrm>
          <a:prstGeom prst="roundRect">
            <a:avLst>
              <a:gd name="adj" fmla="val 50000"/>
            </a:avLst>
          </a:prstGeom>
          <a:solidFill>
            <a:srgbClr val="F8D158"/>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5"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Freeform 22"/>
          <p:cNvSpPr>
            <a:spLocks noEditPoints="1" noChangeArrowheads="1"/>
          </p:cNvSpPr>
          <p:nvPr/>
        </p:nvSpPr>
        <p:spPr bwMode="auto">
          <a:xfrm>
            <a:off x="1164089" y="3181725"/>
            <a:ext cx="483142" cy="390322"/>
          </a:xfrm>
          <a:custGeom>
            <a:avLst/>
            <a:gdLst>
              <a:gd name="T0" fmla="*/ 2147483647 w 109"/>
              <a:gd name="T1" fmla="*/ 2147483647 h 88"/>
              <a:gd name="T2" fmla="*/ 2147483647 w 109"/>
              <a:gd name="T3" fmla="*/ 2147483647 h 88"/>
              <a:gd name="T4" fmla="*/ 2147483647 w 109"/>
              <a:gd name="T5" fmla="*/ 2147483647 h 88"/>
              <a:gd name="T6" fmla="*/ 2147483647 w 109"/>
              <a:gd name="T7" fmla="*/ 0 h 88"/>
              <a:gd name="T8" fmla="*/ 2147483647 w 109"/>
              <a:gd name="T9" fmla="*/ 2147483647 h 88"/>
              <a:gd name="T10" fmla="*/ 2147483647 w 109"/>
              <a:gd name="T11" fmla="*/ 2147483647 h 88"/>
              <a:gd name="T12" fmla="*/ 2147483647 w 109"/>
              <a:gd name="T13" fmla="*/ 2147483647 h 88"/>
              <a:gd name="T14" fmla="*/ 2147483647 w 109"/>
              <a:gd name="T15" fmla="*/ 2147483647 h 88"/>
              <a:gd name="T16" fmla="*/ 2147483647 w 109"/>
              <a:gd name="T17" fmla="*/ 2147483647 h 88"/>
              <a:gd name="T18" fmla="*/ 0 w 109"/>
              <a:gd name="T19" fmla="*/ 2147483647 h 88"/>
              <a:gd name="T20" fmla="*/ 2147483647 w 109"/>
              <a:gd name="T21" fmla="*/ 2147483647 h 88"/>
              <a:gd name="T22" fmla="*/ 2147483647 w 109"/>
              <a:gd name="T23" fmla="*/ 2147483647 h 88"/>
              <a:gd name="T24" fmla="*/ 2147483647 w 109"/>
              <a:gd name="T25" fmla="*/ 2147483647 h 88"/>
              <a:gd name="T26" fmla="*/ 2147483647 w 109"/>
              <a:gd name="T27" fmla="*/ 2147483647 h 88"/>
              <a:gd name="T28" fmla="*/ 2147483647 w 109"/>
              <a:gd name="T29" fmla="*/ 2147483647 h 88"/>
              <a:gd name="T30" fmla="*/ 2147483647 w 109"/>
              <a:gd name="T31" fmla="*/ 2147483647 h 88"/>
              <a:gd name="T32" fmla="*/ 2147483647 w 109"/>
              <a:gd name="T33" fmla="*/ 2147483647 h 88"/>
              <a:gd name="T34" fmla="*/ 2147483647 w 109"/>
              <a:gd name="T35" fmla="*/ 2147483647 h 88"/>
              <a:gd name="T36" fmla="*/ 2147483647 w 109"/>
              <a:gd name="T37" fmla="*/ 2147483647 h 88"/>
              <a:gd name="T38" fmla="*/ 2147483647 w 109"/>
              <a:gd name="T39" fmla="*/ 2147483647 h 88"/>
              <a:gd name="T40" fmla="*/ 2147483647 w 109"/>
              <a:gd name="T41" fmla="*/ 2147483647 h 88"/>
              <a:gd name="T42" fmla="*/ 2147483647 w 109"/>
              <a:gd name="T43" fmla="*/ 2147483647 h 88"/>
              <a:gd name="T44" fmla="*/ 2147483647 w 109"/>
              <a:gd name="T45" fmla="*/ 2147483647 h 88"/>
              <a:gd name="T46" fmla="*/ 2147483647 w 109"/>
              <a:gd name="T47" fmla="*/ 2147483647 h 88"/>
              <a:gd name="T48" fmla="*/ 2147483647 w 109"/>
              <a:gd name="T49" fmla="*/ 2147483647 h 88"/>
              <a:gd name="T50" fmla="*/ 2147483647 w 109"/>
              <a:gd name="T51" fmla="*/ 2147483647 h 88"/>
              <a:gd name="T52" fmla="*/ 2147483647 w 109"/>
              <a:gd name="T53" fmla="*/ 2147483647 h 88"/>
              <a:gd name="T54" fmla="*/ 2147483647 w 109"/>
              <a:gd name="T55" fmla="*/ 2147483647 h 88"/>
              <a:gd name="T56" fmla="*/ 2147483647 w 109"/>
              <a:gd name="T57" fmla="*/ 2147483647 h 88"/>
              <a:gd name="T58" fmla="*/ 2147483647 w 109"/>
              <a:gd name="T59" fmla="*/ 2147483647 h 88"/>
              <a:gd name="T60" fmla="*/ 2147483647 w 109"/>
              <a:gd name="T61" fmla="*/ 2147483647 h 88"/>
              <a:gd name="T62" fmla="*/ 2147483647 w 109"/>
              <a:gd name="T63" fmla="*/ 2147483647 h 88"/>
              <a:gd name="T64" fmla="*/ 2147483647 w 109"/>
              <a:gd name="T65" fmla="*/ 2147483647 h 88"/>
              <a:gd name="T66" fmla="*/ 2147483647 w 109"/>
              <a:gd name="T67" fmla="*/ 2147483647 h 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9"/>
              <a:gd name="T103" fmla="*/ 0 h 88"/>
              <a:gd name="T104" fmla="*/ 109 w 109"/>
              <a:gd name="T105" fmla="*/ 88 h 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F8D158"/>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5" name="圆角矩形 23"/>
          <p:cNvSpPr>
            <a:spLocks noChangeArrowheads="1"/>
          </p:cNvSpPr>
          <p:nvPr/>
        </p:nvSpPr>
        <p:spPr bwMode="auto">
          <a:xfrm>
            <a:off x="1791222" y="3982598"/>
            <a:ext cx="2065849" cy="484332"/>
          </a:xfrm>
          <a:prstGeom prst="roundRect">
            <a:avLst>
              <a:gd name="adj" fmla="val 50000"/>
            </a:avLst>
          </a:prstGeom>
          <a:solidFill>
            <a:srgbClr val="F57365"/>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5"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6" name="Freeform 24"/>
          <p:cNvSpPr>
            <a:spLocks noEditPoints="1" noChangeArrowheads="1"/>
          </p:cNvSpPr>
          <p:nvPr/>
        </p:nvSpPr>
        <p:spPr bwMode="auto">
          <a:xfrm>
            <a:off x="1159329" y="3983789"/>
            <a:ext cx="471242" cy="487902"/>
          </a:xfrm>
          <a:custGeom>
            <a:avLst/>
            <a:gdLst>
              <a:gd name="T0" fmla="*/ 2147483647 w 89"/>
              <a:gd name="T1" fmla="*/ 2147483647 h 92"/>
              <a:gd name="T2" fmla="*/ 2147483647 w 89"/>
              <a:gd name="T3" fmla="*/ 2147483647 h 92"/>
              <a:gd name="T4" fmla="*/ 2147483647 w 89"/>
              <a:gd name="T5" fmla="*/ 2147483647 h 92"/>
              <a:gd name="T6" fmla="*/ 2147483647 w 89"/>
              <a:gd name="T7" fmla="*/ 2147483647 h 92"/>
              <a:gd name="T8" fmla="*/ 2147483647 w 89"/>
              <a:gd name="T9" fmla="*/ 2147483647 h 92"/>
              <a:gd name="T10" fmla="*/ 2147483647 w 89"/>
              <a:gd name="T11" fmla="*/ 2147483647 h 92"/>
              <a:gd name="T12" fmla="*/ 2147483647 w 89"/>
              <a:gd name="T13" fmla="*/ 2147483647 h 92"/>
              <a:gd name="T14" fmla="*/ 2147483647 w 89"/>
              <a:gd name="T15" fmla="*/ 2147483647 h 92"/>
              <a:gd name="T16" fmla="*/ 2147483647 w 89"/>
              <a:gd name="T17" fmla="*/ 2147483647 h 92"/>
              <a:gd name="T18" fmla="*/ 2147483647 w 89"/>
              <a:gd name="T19" fmla="*/ 2147483647 h 92"/>
              <a:gd name="T20" fmla="*/ 2147483647 w 89"/>
              <a:gd name="T21" fmla="*/ 2147483647 h 92"/>
              <a:gd name="T22" fmla="*/ 2147483647 w 89"/>
              <a:gd name="T23" fmla="*/ 2147483647 h 92"/>
              <a:gd name="T24" fmla="*/ 2147483647 w 89"/>
              <a:gd name="T25" fmla="*/ 2147483647 h 92"/>
              <a:gd name="T26" fmla="*/ 2147483647 w 89"/>
              <a:gd name="T27" fmla="*/ 2147483647 h 92"/>
              <a:gd name="T28" fmla="*/ 2147483647 w 89"/>
              <a:gd name="T29" fmla="*/ 2147483647 h 92"/>
              <a:gd name="T30" fmla="*/ 2147483647 w 89"/>
              <a:gd name="T31" fmla="*/ 2147483647 h 92"/>
              <a:gd name="T32" fmla="*/ 2147483647 w 89"/>
              <a:gd name="T33" fmla="*/ 2147483647 h 92"/>
              <a:gd name="T34" fmla="*/ 2147483647 w 89"/>
              <a:gd name="T35" fmla="*/ 2147483647 h 92"/>
              <a:gd name="T36" fmla="*/ 2147483647 w 89"/>
              <a:gd name="T37" fmla="*/ 2147483647 h 92"/>
              <a:gd name="T38" fmla="*/ 2147483647 w 89"/>
              <a:gd name="T39" fmla="*/ 2147483647 h 92"/>
              <a:gd name="T40" fmla="*/ 2147483647 w 89"/>
              <a:gd name="T41" fmla="*/ 2147483647 h 92"/>
              <a:gd name="T42" fmla="*/ 2147483647 w 89"/>
              <a:gd name="T43" fmla="*/ 2147483647 h 92"/>
              <a:gd name="T44" fmla="*/ 2147483647 w 89"/>
              <a:gd name="T45" fmla="*/ 2147483647 h 92"/>
              <a:gd name="T46" fmla="*/ 2147483647 w 89"/>
              <a:gd name="T47" fmla="*/ 2147483647 h 92"/>
              <a:gd name="T48" fmla="*/ 2147483647 w 89"/>
              <a:gd name="T49" fmla="*/ 2147483647 h 92"/>
              <a:gd name="T50" fmla="*/ 2147483647 w 89"/>
              <a:gd name="T51" fmla="*/ 2147483647 h 92"/>
              <a:gd name="T52" fmla="*/ 2147483647 w 89"/>
              <a:gd name="T53" fmla="*/ 2147483647 h 92"/>
              <a:gd name="T54" fmla="*/ 2147483647 w 89"/>
              <a:gd name="T55" fmla="*/ 2147483647 h 92"/>
              <a:gd name="T56" fmla="*/ 2147483647 w 89"/>
              <a:gd name="T57" fmla="*/ 2147483647 h 92"/>
              <a:gd name="T58" fmla="*/ 2147483647 w 89"/>
              <a:gd name="T59" fmla="*/ 2147483647 h 92"/>
              <a:gd name="T60" fmla="*/ 2147483647 w 89"/>
              <a:gd name="T61" fmla="*/ 2147483647 h 92"/>
              <a:gd name="T62" fmla="*/ 2147483647 w 89"/>
              <a:gd name="T63" fmla="*/ 2147483647 h 92"/>
              <a:gd name="T64" fmla="*/ 2147483647 w 89"/>
              <a:gd name="T65" fmla="*/ 2147483647 h 92"/>
              <a:gd name="T66" fmla="*/ 2147483647 w 89"/>
              <a:gd name="T67" fmla="*/ 2147483647 h 92"/>
              <a:gd name="T68" fmla="*/ 2147483647 w 89"/>
              <a:gd name="T69" fmla="*/ 2147483647 h 92"/>
              <a:gd name="T70" fmla="*/ 2147483647 w 89"/>
              <a:gd name="T71" fmla="*/ 2147483647 h 92"/>
              <a:gd name="T72" fmla="*/ 2147483647 w 89"/>
              <a:gd name="T73" fmla="*/ 2147483647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9"/>
              <a:gd name="T112" fmla="*/ 0 h 92"/>
              <a:gd name="T113" fmla="*/ 89 w 89"/>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F57365"/>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7" name="TextBox 47"/>
          <p:cNvSpPr>
            <a:spLocks noChangeArrowheads="1"/>
          </p:cNvSpPr>
          <p:nvPr/>
        </p:nvSpPr>
        <p:spPr bwMode="auto">
          <a:xfrm>
            <a:off x="4020101" y="2288031"/>
            <a:ext cx="4318529" cy="57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对比 </a:t>
            </a:r>
            <a:r>
              <a:rPr 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STL</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a:t>
            </a:r>
            <a:r>
              <a:rPr lang="en-US" altLang="zh-CN"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Boost</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：提供图形界面</a:t>
            </a:r>
          </a:p>
          <a:p>
            <a:pPr eaLnBrk="1" hangingPunct="1"/>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对比 </a:t>
            </a:r>
            <a:r>
              <a:rPr lang="en-US" altLang="zh-CN"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MFC</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a:t>
            </a:r>
            <a:r>
              <a:rPr lang="en-US" altLang="zh-CN"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GTK</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：跨平台能力</a:t>
            </a:r>
          </a:p>
        </p:txBody>
      </p:sp>
      <p:sp>
        <p:nvSpPr>
          <p:cNvPr id="18" name="TextBox 48"/>
          <p:cNvSpPr>
            <a:spLocks noChangeArrowheads="1"/>
          </p:cNvSpPr>
          <p:nvPr/>
        </p:nvSpPr>
        <p:spPr bwMode="auto">
          <a:xfrm>
            <a:off x="4020185" y="3130550"/>
            <a:ext cx="4636770" cy="57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Qt </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仍然是业界占据统治地位的产品</a:t>
            </a:r>
          </a:p>
          <a:p>
            <a:pPr eaLnBrk="1" hangingPunct="1"/>
            <a:r>
              <a:rPr lang="en-US" altLang="zh-CN"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LarkSDK </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更轻量、更简单、更年轻、更懂国产生态</a:t>
            </a:r>
          </a:p>
        </p:txBody>
      </p:sp>
      <p:sp>
        <p:nvSpPr>
          <p:cNvPr id="19" name="TextBox 50"/>
          <p:cNvSpPr>
            <a:spLocks noChangeArrowheads="1"/>
          </p:cNvSpPr>
          <p:nvPr/>
        </p:nvSpPr>
        <p:spPr bwMode="auto">
          <a:xfrm>
            <a:off x="4020185" y="3971925"/>
            <a:ext cx="4810760" cy="57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国外厂商开发平台：非国人完全自主控制等重要问题</a:t>
            </a:r>
          </a:p>
          <a:p>
            <a:pPr eaLnBrk="1" hangingPunct="1"/>
            <a:r>
              <a:rPr lang="zh-CN" altLang="en-US" sz="1575"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国产软件开发平台：生态不成熟</a:t>
            </a:r>
          </a:p>
        </p:txBody>
      </p:sp>
      <p:sp>
        <p:nvSpPr>
          <p:cNvPr id="20" name="TextBox 51"/>
          <p:cNvSpPr>
            <a:spLocks noChangeArrowheads="1"/>
          </p:cNvSpPr>
          <p:nvPr/>
        </p:nvSpPr>
        <p:spPr bwMode="auto">
          <a:xfrm>
            <a:off x="4020101" y="1525363"/>
            <a:ext cx="4318529" cy="33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简化应用程序的开发</a:t>
            </a:r>
          </a:p>
        </p:txBody>
      </p:sp>
      <p:sp>
        <p:nvSpPr>
          <p:cNvPr id="21" name="文本框 12"/>
          <p:cNvSpPr>
            <a:spLocks noChangeArrowheads="1"/>
          </p:cNvSpPr>
          <p:nvPr/>
        </p:nvSpPr>
        <p:spPr bwMode="auto">
          <a:xfrm>
            <a:off x="2144408" y="2373626"/>
            <a:ext cx="1394460" cy="33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与其他库对比</a:t>
            </a:r>
          </a:p>
        </p:txBody>
      </p:sp>
      <p:sp>
        <p:nvSpPr>
          <p:cNvPr id="22" name="文本框 12"/>
          <p:cNvSpPr>
            <a:spLocks noChangeArrowheads="1"/>
          </p:cNvSpPr>
          <p:nvPr/>
        </p:nvSpPr>
        <p:spPr bwMode="auto">
          <a:xfrm>
            <a:off x="2311348" y="3210120"/>
            <a:ext cx="1117614" cy="33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b="1" dirty="0">
                <a:solidFill>
                  <a:srgbClr val="FFFFFF"/>
                </a:solidFill>
                <a:latin typeface="Times New Roman" panose="02020603050405020304" charset="0"/>
                <a:ea typeface="印品黑体" panose="00000500000000000000" pitchFamily="2" charset="-122"/>
                <a:sym typeface="inpin heiti" panose="00000500000000000000" pitchFamily="2" charset="-122"/>
              </a:rPr>
              <a:t>与 </a:t>
            </a:r>
            <a:r>
              <a:rPr lang="en-US" altLang="zh-CN" sz="1575" b="1" dirty="0">
                <a:solidFill>
                  <a:srgbClr val="FFFFFF"/>
                </a:solidFill>
                <a:latin typeface="Times New Roman" panose="02020603050405020304" charset="0"/>
                <a:ea typeface="印品黑体" panose="00000500000000000000" pitchFamily="2" charset="-122"/>
                <a:sym typeface="inpin heiti" panose="00000500000000000000" pitchFamily="2" charset="-122"/>
              </a:rPr>
              <a:t>Qt </a:t>
            </a:r>
            <a:r>
              <a:rPr lang="zh-CN" altLang="en-US" sz="1575" b="1" dirty="0">
                <a:solidFill>
                  <a:srgbClr val="FFFFFF"/>
                </a:solidFill>
                <a:latin typeface="Times New Roman" panose="02020603050405020304" charset="0"/>
                <a:ea typeface="印品黑体" panose="00000500000000000000" pitchFamily="2" charset="-122"/>
                <a:sym typeface="inpin heiti" panose="00000500000000000000" pitchFamily="2" charset="-122"/>
              </a:rPr>
              <a:t>对比</a:t>
            </a:r>
          </a:p>
        </p:txBody>
      </p:sp>
      <p:sp>
        <p:nvSpPr>
          <p:cNvPr id="23" name="文本框 12"/>
          <p:cNvSpPr>
            <a:spLocks noChangeArrowheads="1"/>
          </p:cNvSpPr>
          <p:nvPr/>
        </p:nvSpPr>
        <p:spPr bwMode="auto">
          <a:xfrm>
            <a:off x="2158378" y="4060579"/>
            <a:ext cx="1394460" cy="33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国产化大趋势</a:t>
            </a:r>
          </a:p>
        </p:txBody>
      </p:sp>
      <p:sp>
        <p:nvSpPr>
          <p:cNvPr id="3" name="Rectangle 39"/>
          <p:cNvSpPr>
            <a:spLocks noChangeArrowheads="1"/>
          </p:cNvSpPr>
          <p:nvPr/>
        </p:nvSpPr>
        <p:spPr bwMode="auto">
          <a:xfrm>
            <a:off x="415925" y="759460"/>
            <a:ext cx="663067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LarkSDK: </a:t>
            </a: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一款通用 </a:t>
            </a:r>
            <a:r>
              <a:rPr lang="en-US" altLang="zh-CN"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C++ </a:t>
            </a: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开发框架，合迅智灵基础开发平台</a:t>
            </a:r>
          </a:p>
        </p:txBody>
      </p:sp>
      <p:pic>
        <p:nvPicPr>
          <p:cNvPr id="24" name="图片 23">
            <a:extLst>
              <a:ext uri="{FF2B5EF4-FFF2-40B4-BE49-F238E27FC236}">
                <a16:creationId xmlns:a16="http://schemas.microsoft.com/office/drawing/2014/main" id="{DB1E81E1-8190-4F1D-B695-2199F209B7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500"/>
                                        <p:tgtEl>
                                          <p:spTgt spid="2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randombar(horizontal)">
                                      <p:cBhvr>
                                        <p:cTn id="50" dur="500"/>
                                        <p:tgtEl>
                                          <p:spTgt spid="14"/>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randombar(horizontal)">
                                      <p:cBhvr>
                                        <p:cTn id="56" dur="500"/>
                                        <p:tgtEl>
                                          <p:spTgt spid="13"/>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randombar(horizontal)">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p:cTn id="74" dur="500" fill="hold"/>
                                        <p:tgtEl>
                                          <p:spTgt spid="15"/>
                                        </p:tgtEl>
                                        <p:attrNameLst>
                                          <p:attrName>ppt_w</p:attrName>
                                        </p:attrNameLst>
                                      </p:cBhvr>
                                      <p:tavLst>
                                        <p:tav tm="0">
                                          <p:val>
                                            <p:fltVal val="0"/>
                                          </p:val>
                                        </p:tav>
                                        <p:tav tm="100000">
                                          <p:val>
                                            <p:strVal val="#ppt_w"/>
                                          </p:val>
                                        </p:tav>
                                      </p:tavLst>
                                    </p:anim>
                                    <p:anim calcmode="lin" valueType="num">
                                      <p:cBhvr>
                                        <p:cTn id="75" dur="500" fill="hold"/>
                                        <p:tgtEl>
                                          <p:spTgt spid="15"/>
                                        </p:tgtEl>
                                        <p:attrNameLst>
                                          <p:attrName>ppt_h</p:attrName>
                                        </p:attrNameLst>
                                      </p:cBhvr>
                                      <p:tavLst>
                                        <p:tav tm="0">
                                          <p:val>
                                            <p:fltVal val="0"/>
                                          </p:val>
                                        </p:tav>
                                        <p:tav tm="100000">
                                          <p:val>
                                            <p:strVal val="#ppt_h"/>
                                          </p:val>
                                        </p:tav>
                                      </p:tavLst>
                                    </p:anim>
                                    <p:animEffect transition="in" filter="fade">
                                      <p:cBhvr>
                                        <p:cTn id="76" dur="500"/>
                                        <p:tgtEl>
                                          <p:spTgt spid="15"/>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p:cTn id="79" dur="500" fill="hold"/>
                                        <p:tgtEl>
                                          <p:spTgt spid="19"/>
                                        </p:tgtEl>
                                        <p:attrNameLst>
                                          <p:attrName>ppt_w</p:attrName>
                                        </p:attrNameLst>
                                      </p:cBhvr>
                                      <p:tavLst>
                                        <p:tav tm="0">
                                          <p:val>
                                            <p:fltVal val="0"/>
                                          </p:val>
                                        </p:tav>
                                        <p:tav tm="100000">
                                          <p:val>
                                            <p:strVal val="#ppt_w"/>
                                          </p:val>
                                        </p:tav>
                                      </p:tavLst>
                                    </p:anim>
                                    <p:anim calcmode="lin" valueType="num">
                                      <p:cBhvr>
                                        <p:cTn id="80" dur="500" fill="hold"/>
                                        <p:tgtEl>
                                          <p:spTgt spid="19"/>
                                        </p:tgtEl>
                                        <p:attrNameLst>
                                          <p:attrName>ppt_h</p:attrName>
                                        </p:attrNameLst>
                                      </p:cBhvr>
                                      <p:tavLst>
                                        <p:tav tm="0">
                                          <p:val>
                                            <p:fltVal val="0"/>
                                          </p:val>
                                        </p:tav>
                                        <p:tav tm="100000">
                                          <p:val>
                                            <p:strVal val="#ppt_h"/>
                                          </p:val>
                                        </p:tav>
                                      </p:tavLst>
                                    </p:anim>
                                    <p:animEffect transition="in" filter="fade">
                                      <p:cBhvr>
                                        <p:cTn id="8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项目背景</a:t>
            </a:r>
          </a:p>
        </p:txBody>
      </p:sp>
      <p:sp>
        <p:nvSpPr>
          <p:cNvPr id="8" name="椭圆 3"/>
          <p:cNvSpPr>
            <a:spLocks noChangeArrowheads="1"/>
          </p:cNvSpPr>
          <p:nvPr/>
        </p:nvSpPr>
        <p:spPr bwMode="auto">
          <a:xfrm>
            <a:off x="993942" y="1265516"/>
            <a:ext cx="3330824" cy="3329635"/>
          </a:xfrm>
          <a:prstGeom prst="ellipse">
            <a:avLst/>
          </a:prstGeom>
          <a:noFill/>
          <a:ln w="9525">
            <a:solidFill>
              <a:srgbClr val="1C4885"/>
            </a:solidFill>
            <a:prstDash val="dash"/>
            <a:bevel/>
          </a:ln>
          <a:extLst>
            <a:ext uri="{909E8E84-426E-40DD-AFC4-6F175D3DCCD1}">
              <a14:hiddenFill xmlns:a14="http://schemas.microsoft.com/office/drawing/2010/main">
                <a:solidFill>
                  <a:srgbClr val="FFFFFF"/>
                </a:solidFill>
              </a14:hiddenFill>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Oval 13"/>
          <p:cNvSpPr>
            <a:spLocks noChangeArrowheads="1"/>
          </p:cNvSpPr>
          <p:nvPr/>
        </p:nvSpPr>
        <p:spPr bwMode="auto">
          <a:xfrm>
            <a:off x="1474704" y="2817283"/>
            <a:ext cx="1263786" cy="1262595"/>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Oval 14"/>
          <p:cNvSpPr>
            <a:spLocks noChangeArrowheads="1"/>
          </p:cNvSpPr>
          <p:nvPr/>
        </p:nvSpPr>
        <p:spPr bwMode="auto">
          <a:xfrm>
            <a:off x="1580614" y="2923193"/>
            <a:ext cx="1040065" cy="1040065"/>
          </a:xfrm>
          <a:prstGeom prst="ellipse">
            <a:avLst/>
          </a:prstGeom>
          <a:solidFill>
            <a:srgbClr val="84CBC3"/>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Oval 18"/>
          <p:cNvSpPr>
            <a:spLocks noChangeArrowheads="1"/>
          </p:cNvSpPr>
          <p:nvPr/>
        </p:nvSpPr>
        <p:spPr bwMode="auto">
          <a:xfrm>
            <a:off x="2730159" y="2610222"/>
            <a:ext cx="1263786" cy="1263786"/>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Oval 19"/>
          <p:cNvSpPr>
            <a:spLocks noChangeArrowheads="1"/>
          </p:cNvSpPr>
          <p:nvPr/>
        </p:nvSpPr>
        <p:spPr bwMode="auto">
          <a:xfrm>
            <a:off x="2836070" y="2716132"/>
            <a:ext cx="1040065" cy="1040065"/>
          </a:xfrm>
          <a:prstGeom prst="ellipse">
            <a:avLst/>
          </a:prstGeom>
          <a:solidFill>
            <a:srgbClr val="1D69A3"/>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Oval 23"/>
          <p:cNvSpPr>
            <a:spLocks noChangeArrowheads="1"/>
          </p:cNvSpPr>
          <p:nvPr/>
        </p:nvSpPr>
        <p:spPr bwMode="auto">
          <a:xfrm>
            <a:off x="1890015" y="1652267"/>
            <a:ext cx="1262596" cy="1263786"/>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Oval 24"/>
          <p:cNvSpPr>
            <a:spLocks noChangeArrowheads="1"/>
          </p:cNvSpPr>
          <p:nvPr/>
        </p:nvSpPr>
        <p:spPr bwMode="auto">
          <a:xfrm>
            <a:off x="1995926" y="1758178"/>
            <a:ext cx="1040065" cy="1040065"/>
          </a:xfrm>
          <a:prstGeom prst="ellipse">
            <a:avLst/>
          </a:prstGeom>
          <a:solidFill>
            <a:srgbClr val="F5736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5" name="TextBox 10"/>
          <p:cNvSpPr>
            <a:spLocks noChangeArrowheads="1"/>
          </p:cNvSpPr>
          <p:nvPr/>
        </p:nvSpPr>
        <p:spPr bwMode="auto">
          <a:xfrm>
            <a:off x="4693668" y="1291696"/>
            <a:ext cx="144907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a:latin typeface="Times New Roman" panose="02020603050405020304" charset="0"/>
                <a:ea typeface="印品黑体" panose="00000500000000000000" pitchFamily="2" charset="-122"/>
                <a:sym typeface="inpin heiti" panose="00000500000000000000" pitchFamily="2" charset="-122"/>
              </a:rPr>
              <a:t>LarkSDK-Core</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6" name="TextBox 11"/>
          <p:cNvSpPr>
            <a:spLocks noChangeArrowheads="1"/>
          </p:cNvSpPr>
          <p:nvPr/>
        </p:nvSpPr>
        <p:spPr bwMode="auto">
          <a:xfrm>
            <a:off x="4693668" y="1566586"/>
            <a:ext cx="3671166"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印品黑体" panose="00000500000000000000" pitchFamily="2" charset="-122"/>
                <a:ea typeface="印品黑体" panose="00000500000000000000" pitchFamily="2" charset="-122"/>
                <a:sym typeface="inpin heiti" panose="00000500000000000000" pitchFamily="2" charset="-122"/>
              </a:rPr>
              <a:t>核心类库，包含对象模型、事件机制、线程管理和主程序框架等</a:t>
            </a:r>
          </a:p>
        </p:txBody>
      </p:sp>
      <p:sp>
        <p:nvSpPr>
          <p:cNvPr id="17" name="TextBox 12"/>
          <p:cNvSpPr>
            <a:spLocks noChangeArrowheads="1"/>
          </p:cNvSpPr>
          <p:nvPr/>
        </p:nvSpPr>
        <p:spPr bwMode="auto">
          <a:xfrm>
            <a:off x="2048510" y="2128520"/>
            <a:ext cx="93408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a:solidFill>
                  <a:srgbClr val="F8F8F8"/>
                </a:solidFill>
                <a:latin typeface="Times New Roman" panose="02020603050405020304" charset="0"/>
                <a:ea typeface="印品黑体" panose="00000500000000000000" pitchFamily="2" charset="-122"/>
                <a:sym typeface="inpin heiti" panose="00000500000000000000" pitchFamily="2" charset="-122"/>
              </a:rPr>
              <a:t>LarkCore</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8" name="TextBox 14"/>
          <p:cNvSpPr>
            <a:spLocks noChangeArrowheads="1"/>
          </p:cNvSpPr>
          <p:nvPr/>
        </p:nvSpPr>
        <p:spPr bwMode="auto">
          <a:xfrm>
            <a:off x="1657985" y="3293110"/>
            <a:ext cx="88455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a:solidFill>
                  <a:srgbClr val="F8F8F8"/>
                </a:solidFill>
                <a:latin typeface="Times New Roman" panose="02020603050405020304" charset="0"/>
                <a:ea typeface="印品黑体" panose="00000500000000000000" pitchFamily="2" charset="-122"/>
                <a:sym typeface="inpin heiti" panose="00000500000000000000" pitchFamily="2" charset="-122"/>
              </a:rPr>
              <a:t>LarkUtil</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9" name="TextBox 15"/>
          <p:cNvSpPr>
            <a:spLocks noChangeArrowheads="1"/>
          </p:cNvSpPr>
          <p:nvPr/>
        </p:nvSpPr>
        <p:spPr bwMode="auto">
          <a:xfrm>
            <a:off x="2892143" y="3085478"/>
            <a:ext cx="94814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err="1">
                <a:solidFill>
                  <a:srgbClr val="F8F8F8"/>
                </a:solidFill>
                <a:latin typeface="Times New Roman" panose="02020603050405020304" charset="0"/>
                <a:ea typeface="印品黑体" panose="00000500000000000000" pitchFamily="2" charset="-122"/>
                <a:sym typeface="inpin heiti" panose="00000500000000000000" pitchFamily="2" charset="-122"/>
              </a:rPr>
              <a:t>LarkGUI</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0" name="TextBox 16"/>
          <p:cNvSpPr>
            <a:spLocks noChangeArrowheads="1"/>
          </p:cNvSpPr>
          <p:nvPr/>
        </p:nvSpPr>
        <p:spPr bwMode="auto">
          <a:xfrm>
            <a:off x="4693668" y="2467421"/>
            <a:ext cx="135763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a:latin typeface="Times New Roman" panose="02020603050405020304" charset="0"/>
                <a:ea typeface="印品黑体" panose="00000500000000000000" pitchFamily="2" charset="-122"/>
                <a:sym typeface="inpin heiti" panose="00000500000000000000" pitchFamily="2" charset="-122"/>
              </a:rPr>
              <a:t>LarkSDK-Util</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1" name="TextBox 17"/>
          <p:cNvSpPr>
            <a:spLocks noChangeArrowheads="1"/>
          </p:cNvSpPr>
          <p:nvPr/>
        </p:nvSpPr>
        <p:spPr bwMode="auto">
          <a:xfrm>
            <a:off x="4693668" y="2742312"/>
            <a:ext cx="3671166"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印品黑体" panose="00000500000000000000" pitchFamily="2" charset="-122"/>
                <a:ea typeface="印品黑体" panose="00000500000000000000" pitchFamily="2" charset="-122"/>
                <a:sym typeface="inpin heiti" panose="00000500000000000000" pitchFamily="2" charset="-122"/>
              </a:rPr>
              <a:t>实用跨平台工具类库，包含常用的数据结构和算法</a:t>
            </a:r>
          </a:p>
        </p:txBody>
      </p:sp>
      <p:sp>
        <p:nvSpPr>
          <p:cNvPr id="22" name="TextBox 18"/>
          <p:cNvSpPr>
            <a:spLocks noChangeArrowheads="1"/>
          </p:cNvSpPr>
          <p:nvPr/>
        </p:nvSpPr>
        <p:spPr bwMode="auto">
          <a:xfrm>
            <a:off x="4693668" y="3633626"/>
            <a:ext cx="142539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err="1">
                <a:latin typeface="Times New Roman" panose="02020603050405020304" charset="0"/>
                <a:ea typeface="印品黑体" panose="00000500000000000000" pitchFamily="2" charset="-122"/>
                <a:sym typeface="inpin heiti" panose="00000500000000000000" pitchFamily="2" charset="-122"/>
              </a:rPr>
              <a:t>LarkSDK</a:t>
            </a:r>
            <a:r>
              <a:rPr lang="en-US" altLang="zh-CN" sz="1500" b="1" dirty="0">
                <a:latin typeface="Times New Roman" panose="02020603050405020304" charset="0"/>
                <a:ea typeface="印品黑体" panose="00000500000000000000" pitchFamily="2" charset="-122"/>
                <a:sym typeface="inpin heiti" panose="00000500000000000000" pitchFamily="2" charset="-122"/>
              </a:rPr>
              <a:t>-GUI</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3" name="TextBox 19"/>
          <p:cNvSpPr>
            <a:spLocks noChangeArrowheads="1"/>
          </p:cNvSpPr>
          <p:nvPr/>
        </p:nvSpPr>
        <p:spPr bwMode="auto">
          <a:xfrm>
            <a:off x="4693668" y="3908517"/>
            <a:ext cx="3671166"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印品黑体" panose="00000500000000000000" pitchFamily="2" charset="-122"/>
                <a:ea typeface="印品黑体" panose="00000500000000000000" pitchFamily="2" charset="-122"/>
                <a:sym typeface="inpin heiti" panose="00000500000000000000" pitchFamily="2" charset="-122"/>
              </a:rPr>
              <a:t>图形绘制类库，包含跨平台图形绘制接口、基础窗体和常用组件，以及多绘图引擎支持等</a:t>
            </a:r>
          </a:p>
        </p:txBody>
      </p:sp>
      <p:sp>
        <p:nvSpPr>
          <p:cNvPr id="4" name="Rectangle 39"/>
          <p:cNvSpPr>
            <a:spLocks noChangeArrowheads="1"/>
          </p:cNvSpPr>
          <p:nvPr/>
        </p:nvSpPr>
        <p:spPr bwMode="auto">
          <a:xfrm>
            <a:off x="415925" y="759460"/>
            <a:ext cx="18465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三个主要子模块</a:t>
            </a:r>
          </a:p>
        </p:txBody>
      </p:sp>
      <p:pic>
        <p:nvPicPr>
          <p:cNvPr id="24" name="图片 23">
            <a:extLst>
              <a:ext uri="{FF2B5EF4-FFF2-40B4-BE49-F238E27FC236}">
                <a16:creationId xmlns:a16="http://schemas.microsoft.com/office/drawing/2014/main" id="{8DCAD1EB-DC55-45D3-BF99-6B9565A8E9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down)">
                                      <p:cBhvr>
                                        <p:cTn id="41" dur="500"/>
                                        <p:tgtEl>
                                          <p:spTgt spid="16"/>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00"/>
                                        <p:tgtEl>
                                          <p:spTgt spid="1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down)">
                                      <p:cBhvr>
                                        <p:cTn id="50" dur="500"/>
                                        <p:tgtEl>
                                          <p:spTgt spid="19"/>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down)">
                                      <p:cBhvr>
                                        <p:cTn id="56" dur="500"/>
                                        <p:tgtEl>
                                          <p:spTgt spid="21"/>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down)">
                                      <p:cBhvr>
                                        <p:cTn id="59" dur="500"/>
                                        <p:tgtEl>
                                          <p:spTgt spid="22"/>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项目背景</a:t>
            </a:r>
          </a:p>
        </p:txBody>
      </p:sp>
      <p:sp>
        <p:nvSpPr>
          <p:cNvPr id="8" name="椭圆 3"/>
          <p:cNvSpPr>
            <a:spLocks noChangeArrowheads="1"/>
          </p:cNvSpPr>
          <p:nvPr/>
        </p:nvSpPr>
        <p:spPr bwMode="auto">
          <a:xfrm>
            <a:off x="993942" y="1265516"/>
            <a:ext cx="3330824" cy="3329635"/>
          </a:xfrm>
          <a:prstGeom prst="ellipse">
            <a:avLst/>
          </a:prstGeom>
          <a:noFill/>
          <a:ln w="9525">
            <a:solidFill>
              <a:srgbClr val="1C4885"/>
            </a:solidFill>
            <a:prstDash val="dash"/>
            <a:bevel/>
          </a:ln>
          <a:extLst>
            <a:ext uri="{909E8E84-426E-40DD-AFC4-6F175D3DCCD1}">
              <a14:hiddenFill xmlns:a14="http://schemas.microsoft.com/office/drawing/2010/main">
                <a:solidFill>
                  <a:srgbClr val="FFFFFF"/>
                </a:solidFill>
              </a14:hiddenFill>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Oval 13"/>
          <p:cNvSpPr>
            <a:spLocks noChangeArrowheads="1"/>
          </p:cNvSpPr>
          <p:nvPr/>
        </p:nvSpPr>
        <p:spPr bwMode="auto">
          <a:xfrm>
            <a:off x="1474704" y="2817283"/>
            <a:ext cx="1263786" cy="1262595"/>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Oval 14"/>
          <p:cNvSpPr>
            <a:spLocks noChangeArrowheads="1"/>
          </p:cNvSpPr>
          <p:nvPr/>
        </p:nvSpPr>
        <p:spPr bwMode="auto">
          <a:xfrm>
            <a:off x="1580614" y="2923193"/>
            <a:ext cx="1040065" cy="1040065"/>
          </a:xfrm>
          <a:prstGeom prst="ellipse">
            <a:avLst/>
          </a:prstGeom>
          <a:solidFill>
            <a:srgbClr val="84CBC3"/>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Oval 18"/>
          <p:cNvSpPr>
            <a:spLocks noChangeArrowheads="1"/>
          </p:cNvSpPr>
          <p:nvPr/>
        </p:nvSpPr>
        <p:spPr bwMode="auto">
          <a:xfrm>
            <a:off x="2730159" y="2610222"/>
            <a:ext cx="1263786" cy="1263786"/>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Oval 19"/>
          <p:cNvSpPr>
            <a:spLocks noChangeArrowheads="1"/>
          </p:cNvSpPr>
          <p:nvPr/>
        </p:nvSpPr>
        <p:spPr bwMode="auto">
          <a:xfrm>
            <a:off x="2856595" y="2728032"/>
            <a:ext cx="1040065" cy="1040065"/>
          </a:xfrm>
          <a:prstGeom prst="ellipse">
            <a:avLst/>
          </a:prstGeom>
          <a:solidFill>
            <a:srgbClr val="1D69A3"/>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Oval 23"/>
          <p:cNvSpPr>
            <a:spLocks noChangeArrowheads="1"/>
          </p:cNvSpPr>
          <p:nvPr/>
        </p:nvSpPr>
        <p:spPr bwMode="auto">
          <a:xfrm>
            <a:off x="1890015" y="1652267"/>
            <a:ext cx="1262596" cy="1263786"/>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Oval 24"/>
          <p:cNvSpPr>
            <a:spLocks noChangeArrowheads="1"/>
          </p:cNvSpPr>
          <p:nvPr/>
        </p:nvSpPr>
        <p:spPr bwMode="auto">
          <a:xfrm>
            <a:off x="1995926" y="1758178"/>
            <a:ext cx="1040065" cy="1040065"/>
          </a:xfrm>
          <a:prstGeom prst="ellipse">
            <a:avLst/>
          </a:prstGeom>
          <a:solidFill>
            <a:srgbClr val="F5736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5" name="TextBox 10"/>
          <p:cNvSpPr>
            <a:spLocks noChangeArrowheads="1"/>
          </p:cNvSpPr>
          <p:nvPr/>
        </p:nvSpPr>
        <p:spPr bwMode="auto">
          <a:xfrm>
            <a:off x="4693668" y="1291696"/>
            <a:ext cx="132921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err="1">
                <a:latin typeface="Times New Roman" panose="02020603050405020304" charset="0"/>
                <a:ea typeface="印品黑体" panose="00000500000000000000" pitchFamily="2" charset="-122"/>
                <a:sym typeface="inpin heiti" panose="00000500000000000000" pitchFamily="2" charset="-122"/>
              </a:rPr>
              <a:t>LarkSDK</a:t>
            </a:r>
            <a:r>
              <a:rPr lang="en-US" altLang="zh-CN" sz="1500" b="1" dirty="0">
                <a:latin typeface="Times New Roman" panose="02020603050405020304" charset="0"/>
                <a:ea typeface="印品黑体" panose="00000500000000000000" pitchFamily="2" charset="-122"/>
                <a:sym typeface="inpin heiti" panose="00000500000000000000" pitchFamily="2" charset="-122"/>
              </a:rPr>
              <a:t>-DB</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6" name="TextBox 11"/>
          <p:cNvSpPr>
            <a:spLocks noChangeArrowheads="1"/>
          </p:cNvSpPr>
          <p:nvPr/>
        </p:nvSpPr>
        <p:spPr bwMode="auto">
          <a:xfrm>
            <a:off x="4693668" y="1566586"/>
            <a:ext cx="3671166"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印品黑体" panose="00000500000000000000" pitchFamily="2" charset="-122"/>
                <a:ea typeface="印品黑体" panose="00000500000000000000" pitchFamily="2" charset="-122"/>
                <a:sym typeface="inpin heiti" panose="00000500000000000000" pitchFamily="2" charset="-122"/>
              </a:rPr>
              <a:t>数据库支持模块</a:t>
            </a:r>
          </a:p>
        </p:txBody>
      </p:sp>
      <p:sp>
        <p:nvSpPr>
          <p:cNvPr id="17" name="TextBox 12"/>
          <p:cNvSpPr>
            <a:spLocks noChangeArrowheads="1"/>
          </p:cNvSpPr>
          <p:nvPr/>
        </p:nvSpPr>
        <p:spPr bwMode="auto">
          <a:xfrm>
            <a:off x="2048510" y="2128520"/>
            <a:ext cx="93408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a:solidFill>
                  <a:srgbClr val="F8F8F8"/>
                </a:solidFill>
                <a:latin typeface="Times New Roman" panose="02020603050405020304" charset="0"/>
                <a:ea typeface="印品黑体" panose="00000500000000000000" pitchFamily="2" charset="-122"/>
                <a:sym typeface="inpin heiti" panose="00000500000000000000" pitchFamily="2" charset="-122"/>
              </a:rPr>
              <a:t>LarkDB</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8" name="TextBox 14"/>
          <p:cNvSpPr>
            <a:spLocks noChangeArrowheads="1"/>
          </p:cNvSpPr>
          <p:nvPr/>
        </p:nvSpPr>
        <p:spPr bwMode="auto">
          <a:xfrm>
            <a:off x="1459230" y="3293110"/>
            <a:ext cx="129476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a:solidFill>
                  <a:srgbClr val="F8F8F8"/>
                </a:solidFill>
                <a:latin typeface="Times New Roman" panose="02020603050405020304" charset="0"/>
                <a:ea typeface="印品黑体" panose="00000500000000000000" pitchFamily="2" charset="-122"/>
                <a:sym typeface="inpin heiti" panose="00000500000000000000" pitchFamily="2" charset="-122"/>
              </a:rPr>
              <a:t>LarkNetwork</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9" name="TextBox 15"/>
          <p:cNvSpPr>
            <a:spLocks noChangeArrowheads="1"/>
          </p:cNvSpPr>
          <p:nvPr/>
        </p:nvSpPr>
        <p:spPr bwMode="auto">
          <a:xfrm>
            <a:off x="2887344" y="3086100"/>
            <a:ext cx="98878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err="1">
                <a:solidFill>
                  <a:srgbClr val="F8F8F8"/>
                </a:solidFill>
                <a:latin typeface="Times New Roman" panose="02020603050405020304" charset="0"/>
                <a:ea typeface="印品黑体" panose="00000500000000000000" pitchFamily="2" charset="-122"/>
                <a:sym typeface="inpin heiti" panose="00000500000000000000" pitchFamily="2" charset="-122"/>
              </a:rPr>
              <a:t>LarkXML</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0" name="TextBox 16"/>
          <p:cNvSpPr>
            <a:spLocks noChangeArrowheads="1"/>
          </p:cNvSpPr>
          <p:nvPr/>
        </p:nvSpPr>
        <p:spPr bwMode="auto">
          <a:xfrm>
            <a:off x="4693668" y="2467421"/>
            <a:ext cx="176022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a:latin typeface="Times New Roman" panose="02020603050405020304" charset="0"/>
                <a:ea typeface="印品黑体" panose="00000500000000000000" pitchFamily="2" charset="-122"/>
                <a:sym typeface="inpin heiti" panose="00000500000000000000" pitchFamily="2" charset="-122"/>
              </a:rPr>
              <a:t>LarkSDK-Network</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1" name="TextBox 17"/>
          <p:cNvSpPr>
            <a:spLocks noChangeArrowheads="1"/>
          </p:cNvSpPr>
          <p:nvPr/>
        </p:nvSpPr>
        <p:spPr bwMode="auto">
          <a:xfrm>
            <a:off x="4693668" y="2742312"/>
            <a:ext cx="3671166"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印品黑体" panose="00000500000000000000" pitchFamily="2" charset="-122"/>
                <a:ea typeface="印品黑体" panose="00000500000000000000" pitchFamily="2" charset="-122"/>
                <a:sym typeface="inpin heiti" panose="00000500000000000000" pitchFamily="2" charset="-122"/>
              </a:rPr>
              <a:t>网络编程支持模块</a:t>
            </a:r>
          </a:p>
        </p:txBody>
      </p:sp>
      <p:sp>
        <p:nvSpPr>
          <p:cNvPr id="22" name="TextBox 18"/>
          <p:cNvSpPr>
            <a:spLocks noChangeArrowheads="1"/>
          </p:cNvSpPr>
          <p:nvPr/>
        </p:nvSpPr>
        <p:spPr bwMode="auto">
          <a:xfrm>
            <a:off x="4693668" y="3633626"/>
            <a:ext cx="15103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err="1">
                <a:latin typeface="Times New Roman" panose="02020603050405020304" charset="0"/>
                <a:ea typeface="印品黑体" panose="00000500000000000000" pitchFamily="2" charset="-122"/>
                <a:sym typeface="inpin heiti" panose="00000500000000000000" pitchFamily="2" charset="-122"/>
              </a:rPr>
              <a:t>LarkSDK</a:t>
            </a:r>
            <a:r>
              <a:rPr lang="en-US" altLang="zh-CN" sz="1500" b="1" dirty="0">
                <a:latin typeface="Times New Roman" panose="02020603050405020304" charset="0"/>
                <a:ea typeface="印品黑体" panose="00000500000000000000" pitchFamily="2" charset="-122"/>
                <a:sym typeface="inpin heiti" panose="00000500000000000000" pitchFamily="2" charset="-122"/>
              </a:rPr>
              <a:t>-XML</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3" name="TextBox 19"/>
          <p:cNvSpPr>
            <a:spLocks noChangeArrowheads="1"/>
          </p:cNvSpPr>
          <p:nvPr/>
        </p:nvSpPr>
        <p:spPr bwMode="auto">
          <a:xfrm>
            <a:off x="4693668" y="3908517"/>
            <a:ext cx="3671166"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3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XML </a:t>
            </a:r>
            <a:r>
              <a:rPr lang="zh-CN" altLang="en-US" sz="13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支持模块</a:t>
            </a:r>
          </a:p>
        </p:txBody>
      </p:sp>
      <p:sp>
        <p:nvSpPr>
          <p:cNvPr id="4" name="Rectangle 39"/>
          <p:cNvSpPr>
            <a:spLocks noChangeArrowheads="1"/>
          </p:cNvSpPr>
          <p:nvPr/>
        </p:nvSpPr>
        <p:spPr bwMode="auto">
          <a:xfrm>
            <a:off x="415925" y="759460"/>
            <a:ext cx="18465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三个附加模块</a:t>
            </a:r>
          </a:p>
        </p:txBody>
      </p:sp>
      <p:pic>
        <p:nvPicPr>
          <p:cNvPr id="24" name="图片 23">
            <a:extLst>
              <a:ext uri="{FF2B5EF4-FFF2-40B4-BE49-F238E27FC236}">
                <a16:creationId xmlns:a16="http://schemas.microsoft.com/office/drawing/2014/main" id="{FF3ED9CA-3CB0-4385-8EF4-32944B3230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down)">
                                      <p:cBhvr>
                                        <p:cTn id="44" dur="500"/>
                                        <p:tgtEl>
                                          <p:spTgt spid="18"/>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down)">
                                      <p:cBhvr>
                                        <p:cTn id="50" dur="500"/>
                                        <p:tgtEl>
                                          <p:spTgt spid="20"/>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down)">
                                      <p:cBhvr>
                                        <p:cTn id="53" dur="500"/>
                                        <p:tgtEl>
                                          <p:spTgt spid="22"/>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down)">
                                      <p:cBhvr>
                                        <p:cTn id="56" dur="500"/>
                                        <p:tgtEl>
                                          <p:spTgt spid="1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4" grpId="0"/>
    </p:bldLst>
  </p:timing>
</p:sld>
</file>

<file path=ppt/theme/theme1.xml><?xml version="1.0" encoding="utf-8"?>
<a:theme xmlns:a="http://schemas.openxmlformats.org/drawingml/2006/main" name="Office 主题">
  <a:themeElements>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10.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11.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12.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2.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3.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4.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5.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6.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7.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8.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9.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2013 - 2022 Theme</Template>
  <TotalTime>830</TotalTime>
  <Words>1717</Words>
  <Application>Microsoft Office PowerPoint</Application>
  <PresentationFormat>全屏显示(16:9)</PresentationFormat>
  <Paragraphs>230</Paragraphs>
  <Slides>26</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Source Han Sans Normal</vt:lpstr>
      <vt:lpstr>等线</vt:lpstr>
      <vt:lpstr>印品黑体</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Zhixue Liu</cp:lastModifiedBy>
  <cp:revision>704</cp:revision>
  <dcterms:created xsi:type="dcterms:W3CDTF">2016-11-23T11:08:00Z</dcterms:created>
  <dcterms:modified xsi:type="dcterms:W3CDTF">2024-08-08T13:51:04Z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