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2.xml" ContentType="application/vnd.openxmlformats-officedocument.themeOverr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6" r:id="rId3"/>
    <p:sldId id="258" r:id="rId4"/>
    <p:sldId id="287" r:id="rId5"/>
    <p:sldId id="288" r:id="rId6"/>
    <p:sldId id="291" r:id="rId7"/>
    <p:sldId id="299" r:id="rId8"/>
    <p:sldId id="300" r:id="rId9"/>
    <p:sldId id="303" r:id="rId10"/>
    <p:sldId id="304" r:id="rId11"/>
    <p:sldId id="305" r:id="rId12"/>
    <p:sldId id="306" r:id="rId13"/>
    <p:sldId id="292" r:id="rId14"/>
    <p:sldId id="264" r:id="rId15"/>
    <p:sldId id="273" r:id="rId16"/>
    <p:sldId id="308" r:id="rId17"/>
    <p:sldId id="309" r:id="rId18"/>
    <p:sldId id="267" r:id="rId19"/>
    <p:sldId id="310" r:id="rId20"/>
    <p:sldId id="270" r:id="rId21"/>
    <p:sldId id="311" r:id="rId22"/>
    <p:sldId id="293" r:id="rId23"/>
    <p:sldId id="307" r:id="rId24"/>
    <p:sldId id="283" r:id="rId25"/>
    <p:sldId id="282" r:id="rId26"/>
    <p:sldId id="295"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B4BF"/>
    <a:srgbClr val="88AD79"/>
    <a:srgbClr val="9AC1C0"/>
    <a:srgbClr val="FFC557"/>
    <a:srgbClr val="F67C3D"/>
    <a:srgbClr val="CF2419"/>
    <a:srgbClr val="F57365"/>
    <a:srgbClr val="F8D158"/>
    <a:srgbClr val="84CBC3"/>
    <a:srgbClr val="1D6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6" autoAdjust="0"/>
  </p:normalViewPr>
  <p:slideViewPr>
    <p:cSldViewPr snapToGrid="0">
      <p:cViewPr varScale="1">
        <p:scale>
          <a:sx n="118" d="100"/>
          <a:sy n="118" d="100"/>
        </p:scale>
        <p:origin x="47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DF037-0D9E-4E73-B4D5-11574412CC1F}" type="datetimeFigureOut">
              <a:rPr lang="zh-CN" altLang="en-US" smtClean="0"/>
              <a:t>2024/8/10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D980-6119-4225-868C-CD5ED1E3EE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10</a:t>
            </a:fld>
            <a:endParaRPr lang="zh-CN" altLang="en-US"/>
          </a:p>
        </p:txBody>
      </p:sp>
    </p:spTree>
    <p:extLst>
      <p:ext uri="{BB962C8B-B14F-4D97-AF65-F5344CB8AC3E}">
        <p14:creationId xmlns:p14="http://schemas.microsoft.com/office/powerpoint/2010/main" val="187463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FCD980-6119-4225-868C-CD5ED1E3EE13}" type="slidenum">
              <a:rPr lang="zh-CN" altLang="en-US" smtClean="0"/>
              <a:t>11</a:t>
            </a:fld>
            <a:endParaRPr lang="zh-CN" altLang="en-US"/>
          </a:p>
        </p:txBody>
      </p:sp>
    </p:spTree>
    <p:extLst>
      <p:ext uri="{BB962C8B-B14F-4D97-AF65-F5344CB8AC3E}">
        <p14:creationId xmlns:p14="http://schemas.microsoft.com/office/powerpoint/2010/main" val="79938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12</a:t>
            </a:fld>
            <a:endParaRPr lang="zh-CN" altLang="en-US"/>
          </a:p>
        </p:txBody>
      </p:sp>
    </p:spTree>
    <p:extLst>
      <p:ext uri="{BB962C8B-B14F-4D97-AF65-F5344CB8AC3E}">
        <p14:creationId xmlns:p14="http://schemas.microsoft.com/office/powerpoint/2010/main" val="2391395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14</a:t>
            </a:fld>
            <a:endParaRPr lang="zh-CN" altLang="en-US"/>
          </a:p>
        </p:txBody>
      </p:sp>
    </p:spTree>
    <p:extLst>
      <p:ext uri="{BB962C8B-B14F-4D97-AF65-F5344CB8AC3E}">
        <p14:creationId xmlns:p14="http://schemas.microsoft.com/office/powerpoint/2010/main" val="160644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15</a:t>
            </a:fld>
            <a:endParaRPr lang="zh-CN" altLang="en-US"/>
          </a:p>
        </p:txBody>
      </p:sp>
    </p:spTree>
    <p:extLst>
      <p:ext uri="{BB962C8B-B14F-4D97-AF65-F5344CB8AC3E}">
        <p14:creationId xmlns:p14="http://schemas.microsoft.com/office/powerpoint/2010/main" val="591274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16</a:t>
            </a:fld>
            <a:endParaRPr lang="zh-CN" altLang="en-US"/>
          </a:p>
        </p:txBody>
      </p:sp>
    </p:spTree>
    <p:extLst>
      <p:ext uri="{BB962C8B-B14F-4D97-AF65-F5344CB8AC3E}">
        <p14:creationId xmlns:p14="http://schemas.microsoft.com/office/powerpoint/2010/main" val="219204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17</a:t>
            </a:fld>
            <a:endParaRPr lang="zh-CN" altLang="en-US"/>
          </a:p>
        </p:txBody>
      </p:sp>
    </p:spTree>
    <p:extLst>
      <p:ext uri="{BB962C8B-B14F-4D97-AF65-F5344CB8AC3E}">
        <p14:creationId xmlns:p14="http://schemas.microsoft.com/office/powerpoint/2010/main" val="19438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18</a:t>
            </a:fld>
            <a:endParaRPr lang="zh-CN" altLang="en-US"/>
          </a:p>
        </p:txBody>
      </p:sp>
    </p:spTree>
    <p:extLst>
      <p:ext uri="{BB962C8B-B14F-4D97-AF65-F5344CB8AC3E}">
        <p14:creationId xmlns:p14="http://schemas.microsoft.com/office/powerpoint/2010/main" val="609475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19</a:t>
            </a:fld>
            <a:endParaRPr lang="zh-CN" altLang="en-US"/>
          </a:p>
        </p:txBody>
      </p:sp>
    </p:spTree>
    <p:extLst>
      <p:ext uri="{BB962C8B-B14F-4D97-AF65-F5344CB8AC3E}">
        <p14:creationId xmlns:p14="http://schemas.microsoft.com/office/powerpoint/2010/main" val="244815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20</a:t>
            </a:fld>
            <a:endParaRPr lang="zh-CN" altLang="en-US"/>
          </a:p>
        </p:txBody>
      </p:sp>
    </p:spTree>
    <p:extLst>
      <p:ext uri="{BB962C8B-B14F-4D97-AF65-F5344CB8AC3E}">
        <p14:creationId xmlns:p14="http://schemas.microsoft.com/office/powerpoint/2010/main" val="2768738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21</a:t>
            </a:fld>
            <a:endParaRPr lang="zh-CN" altLang="en-US"/>
          </a:p>
        </p:txBody>
      </p:sp>
    </p:spTree>
    <p:extLst>
      <p:ext uri="{BB962C8B-B14F-4D97-AF65-F5344CB8AC3E}">
        <p14:creationId xmlns:p14="http://schemas.microsoft.com/office/powerpoint/2010/main" val="970108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23</a:t>
            </a:fld>
            <a:endParaRPr lang="zh-CN" altLang="en-US"/>
          </a:p>
        </p:txBody>
      </p:sp>
    </p:spTree>
    <p:extLst>
      <p:ext uri="{BB962C8B-B14F-4D97-AF65-F5344CB8AC3E}">
        <p14:creationId xmlns:p14="http://schemas.microsoft.com/office/powerpoint/2010/main" val="3990498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24</a:t>
            </a:fld>
            <a:endParaRPr lang="zh-CN" altLang="en-US"/>
          </a:p>
        </p:txBody>
      </p:sp>
    </p:spTree>
    <p:extLst>
      <p:ext uri="{BB962C8B-B14F-4D97-AF65-F5344CB8AC3E}">
        <p14:creationId xmlns:p14="http://schemas.microsoft.com/office/powerpoint/2010/main" val="3739066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25</a:t>
            </a:fld>
            <a:endParaRPr lang="zh-CN" altLang="en-US"/>
          </a:p>
        </p:txBody>
      </p:sp>
    </p:spTree>
    <p:extLst>
      <p:ext uri="{BB962C8B-B14F-4D97-AF65-F5344CB8AC3E}">
        <p14:creationId xmlns:p14="http://schemas.microsoft.com/office/powerpoint/2010/main" val="2469957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印品黑体" panose="00000500000000000000" pitchFamily="2" charset="-122"/>
              </a:defRPr>
            </a:lvl1pPr>
          </a:lstStyle>
          <a:p>
            <a:fld id="{6C2E5B36-A202-403E-8189-DD7D708F4EB9}" type="datetimeFigureOut">
              <a:rPr lang="zh-CN" altLang="en-US" smtClean="0"/>
              <a:t>2024/8/10</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印品黑体"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印品黑体" panose="00000500000000000000" pitchFamily="2" charset="-122"/>
              </a:defRPr>
            </a:lvl1pPr>
          </a:lstStyle>
          <a:p>
            <a:fld id="{9669684A-5D1C-4167-9C1B-E4710FDFD02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印品黑体"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印品黑体" panose="00000500000000000000" pitchFamily="2" charset="-122"/>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印品黑体" panose="00000500000000000000" pitchFamily="2" charset="-122"/>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印品黑体" panose="00000500000000000000" pitchFamily="2" charset="-122"/>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企业实习汇报答辩</a:t>
            </a:r>
          </a:p>
        </p:txBody>
      </p:sp>
      <p:grpSp>
        <p:nvGrpSpPr>
          <p:cNvPr id="7" name="组合 6"/>
          <p:cNvGrpSpPr/>
          <p:nvPr/>
        </p:nvGrpSpPr>
        <p:grpSpPr>
          <a:xfrm>
            <a:off x="3069081" y="393577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393577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388442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388442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98006"/>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26" name="图片 25">
            <a:extLst>
              <a:ext uri="{FF2B5EF4-FFF2-40B4-BE49-F238E27FC236}">
                <a16:creationId xmlns:a16="http://schemas.microsoft.com/office/drawing/2014/main" id="{9FAA2298-B864-4B64-85A1-72EFB5C68A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9591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本院实验室经过一期和二期的工作，已完成</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LarkSDK</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的初步开发，但是代码存在问题。</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审核走查现有的老版本的代码，总结归纳相关问题，形成文档，并于会议讨论，形成解决方案。</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代码走查</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3065101024"/>
              </p:ext>
            </p:extLst>
          </p:nvPr>
        </p:nvGraphicFramePr>
        <p:xfrm>
          <a:off x="1524000" y="2271653"/>
          <a:ext cx="6096000" cy="235712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b="1"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b="1" dirty="0">
                          <a:latin typeface="Times New Roman" panose="02020603050405020304" pitchFamily="18" charset="0"/>
                          <a:cs typeface="Times New Roman" panose="02020603050405020304" pitchFamily="18" charset="0"/>
                        </a:rPr>
                        <a:t>走查代码</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1.15 – 1.26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LStack</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LQueue</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LByteArray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1.29 – 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LObject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LApplication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LSignal</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2.19 – 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线程管理、线程数据、互斥锁、读写锁部分</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3.4 – 3.15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LPen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LBrush</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LLinearGradient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LMenuItemSeparator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LarkXML</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模块</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bl>
          </a:graphicData>
        </a:graphic>
      </p:graphicFrame>
      <p:pic>
        <p:nvPicPr>
          <p:cNvPr id="6" name="图片 5">
            <a:extLst>
              <a:ext uri="{FF2B5EF4-FFF2-40B4-BE49-F238E27FC236}">
                <a16:creationId xmlns:a16="http://schemas.microsoft.com/office/drawing/2014/main" id="{C0B53EBA-87A9-4319-B0CE-B824C7C28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12671"/>
            <a:ext cx="814931" cy="810937"/>
          </a:xfrm>
          <a:prstGeom prst="rect">
            <a:avLst/>
          </a:prstGeom>
        </p:spPr>
      </p:pic>
    </p:spTree>
    <p:extLst>
      <p:ext uri="{BB962C8B-B14F-4D97-AF65-F5344CB8AC3E}">
        <p14:creationId xmlns:p14="http://schemas.microsoft.com/office/powerpoint/2010/main" val="23897339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699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针对代码走查中出现的问题，根据解决方案实行修改，最终达到验收要求。</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目前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larkutil</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模块基本处理完毕，功能稳定可用。</a:t>
            </a: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4" y="759460"/>
            <a:ext cx="1606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代码优化重构</a:t>
            </a:r>
          </a:p>
        </p:txBody>
      </p:sp>
      <p:pic>
        <p:nvPicPr>
          <p:cNvPr id="4" name="图片 3" descr="图片2">
            <a:extLst>
              <a:ext uri="{FF2B5EF4-FFF2-40B4-BE49-F238E27FC236}">
                <a16:creationId xmlns:a16="http://schemas.microsoft.com/office/drawing/2014/main" id="{C8CE5BAE-0AB1-FA85-C245-FEDEC16420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490" y="2052596"/>
            <a:ext cx="7233019" cy="2663453"/>
          </a:xfrm>
          <a:prstGeom prst="rect">
            <a:avLst/>
          </a:prstGeom>
          <a:noFill/>
          <a:ln>
            <a:noFill/>
          </a:ln>
        </p:spPr>
      </p:pic>
      <p:pic>
        <p:nvPicPr>
          <p:cNvPr id="6" name="图片 5">
            <a:extLst>
              <a:ext uri="{FF2B5EF4-FFF2-40B4-BE49-F238E27FC236}">
                <a16:creationId xmlns:a16="http://schemas.microsoft.com/office/drawing/2014/main" id="{A3B87AE2-E9C6-414A-A72E-28B30170E5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12644638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7446"/>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根据实际应用过程的产生的新需求，进行调研工作，总结文档，形成设计方案，并予以执行。</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我很幸运参与了一些课题的完整调研，并且从中学到了很多知识和技术，也为公司的产品贡献了自己的力量。</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课题调研</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534622729"/>
              </p:ext>
            </p:extLst>
          </p:nvPr>
        </p:nvGraphicFramePr>
        <p:xfrm>
          <a:off x="1524000" y="2137259"/>
          <a:ext cx="6096000" cy="25958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b="1"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b="1" dirty="0">
                          <a:latin typeface="Times New Roman" panose="02020603050405020304" pitchFamily="18" charset="0"/>
                          <a:cs typeface="Times New Roman" panose="02020603050405020304" pitchFamily="18" charset="0"/>
                        </a:rPr>
                        <a:t>调研课题</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标准库</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string</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sso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优化对</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LVector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插入影响的探究</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4.22 – 4.30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LDir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和</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LFileInfo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的语义和设计</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5.13 – 5.24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Qt Graphics View Framework </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预研</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5.27 – 6.7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一些关于空间数据结构的简单研究与实现</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6.17 – 6.28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X11</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下使用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Cairo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引擎绘制图形</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r h="370840">
                <a:tc>
                  <a:txBody>
                    <a:bodyPr/>
                    <a:lstStyle/>
                    <a:p>
                      <a:pPr algn="ctr"/>
                      <a:r>
                        <a:rPr lang="en-US" altLang="zh-CN" dirty="0">
                          <a:latin typeface="Times New Roman" panose="02020603050405020304" pitchFamily="18" charset="0"/>
                          <a:cs typeface="Times New Roman" panose="02020603050405020304" pitchFamily="18" charset="0"/>
                        </a:rPr>
                        <a:t>7.1 – 7.12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使用</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Woboq</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CodeBrowser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搭建源代码网站</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2361732"/>
                  </a:ext>
                </a:extLst>
              </a:tr>
            </a:tbl>
          </a:graphicData>
        </a:graphic>
      </p:graphicFrame>
      <p:pic>
        <p:nvPicPr>
          <p:cNvPr id="6" name="图片 5">
            <a:extLst>
              <a:ext uri="{FF2B5EF4-FFF2-40B4-BE49-F238E27FC236}">
                <a16:creationId xmlns:a16="http://schemas.microsoft.com/office/drawing/2014/main" id="{18440BB6-6C7B-4A24-84C3-F6E961C74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3613321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2888932" cy="526747"/>
          </a:xfrm>
          <a:prstGeom prst="rect">
            <a:avLst/>
          </a:prstGeom>
        </p:spPr>
        <p:txBody>
          <a:bodyPr wrap="none">
            <a:spAutoFit/>
          </a:bodyPr>
          <a:lstStyle/>
          <a:p>
            <a:pPr marL="171450" indent="-171450">
              <a:lnSpc>
                <a:spcPct val="150000"/>
              </a:lnSpc>
              <a:buFont typeface="Wingdings" panose="05000000000000000000" pitchFamily="2" charset="2"/>
              <a:buChar char="ü"/>
            </a:pP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LDir</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和</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LFileInfo</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的语义和设计</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marL="171450" indent="-171450">
              <a:lnSpc>
                <a:spcPct val="150000"/>
              </a:lnSpc>
              <a:buFont typeface="Wingdings" panose="05000000000000000000" pitchFamily="2" charset="2"/>
              <a:buChar char="ü"/>
            </a:pP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sp>
        <p:nvSpPr>
          <p:cNvPr id="4" name="矩形 3"/>
          <p:cNvSpPr/>
          <p:nvPr/>
        </p:nvSpPr>
        <p:spPr>
          <a:xfrm>
            <a:off x="4464050" y="1790523"/>
            <a:ext cx="90003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03</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30EACCCE-11EE-4D49-B04B-65F3A43A9C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99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圆角矩形 7"/>
          <p:cNvSpPr>
            <a:spLocks noChangeArrowheads="1"/>
          </p:cNvSpPr>
          <p:nvPr/>
        </p:nvSpPr>
        <p:spPr bwMode="auto">
          <a:xfrm>
            <a:off x="1611719" y="1692478"/>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001397" y="1767949"/>
            <a:ext cx="1301959"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语义混乱</a:t>
            </a:r>
            <a:endParaRPr lang="en-US" sz="1574" b="1" dirty="0">
              <a:solidFill>
                <a:srgbClr val="FFFFFF"/>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0" name="Freeform 12"/>
          <p:cNvSpPr>
            <a:spLocks noEditPoints="1" noChangeArrowheads="1"/>
          </p:cNvSpPr>
          <p:nvPr/>
        </p:nvSpPr>
        <p:spPr bwMode="auto">
          <a:xfrm>
            <a:off x="988156" y="1692478"/>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611719" y="2542142"/>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975066" y="2535002"/>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612909" y="3372884"/>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966736" y="3425126"/>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3822748" y="2531432"/>
            <a:ext cx="4630518"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很多接口不知道返回的预期结果或者失败如何处理，文档中也并未详细指出，导致执行结果令人费解</a:t>
            </a:r>
          </a:p>
        </p:txBody>
      </p:sp>
      <p:sp>
        <p:nvSpPr>
          <p:cNvPr id="18" name="TextBox 48"/>
          <p:cNvSpPr>
            <a:spLocks noChangeArrowheads="1"/>
          </p:cNvSpPr>
          <p:nvPr/>
        </p:nvSpPr>
        <p:spPr bwMode="auto">
          <a:xfrm>
            <a:off x="3822748" y="3373956"/>
            <a:ext cx="4318529"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并未一个合适的跨平台的文件系统的表示的文件路径的数据结构，未作合理的统一</a:t>
            </a:r>
            <a:endParaRPr lang="zh-CN" altLang="en-US" sz="1574"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0" name="TextBox 51"/>
          <p:cNvSpPr>
            <a:spLocks noChangeArrowheads="1"/>
          </p:cNvSpPr>
          <p:nvPr/>
        </p:nvSpPr>
        <p:spPr bwMode="auto">
          <a:xfrm>
            <a:off x="3822748" y="1681769"/>
            <a:ext cx="4992331"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err="1">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QDir</a:t>
            </a:r>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管理目录，</a:t>
            </a:r>
            <a:r>
              <a:rPr lang="en-US" altLang="zh-CN" sz="1574" dirty="0" err="1">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QFileInfo</a:t>
            </a:r>
            <a:r>
              <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管理文件</a:t>
            </a:r>
            <a:endParaRPr lang="en-US" altLang="zh-CN"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eaLnBrk="1" hangingPunct="1"/>
            <a:r>
              <a:rPr lang="zh-CN" altLang="en-US" sz="1574" dirty="0">
                <a:solidFill>
                  <a:srgbClr val="000000"/>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但是实际上这二者的功能是混乱的，甚至可以交叉使用</a:t>
            </a:r>
          </a:p>
        </p:txBody>
      </p:sp>
      <p:sp>
        <p:nvSpPr>
          <p:cNvPr id="21" name="文本框 12"/>
          <p:cNvSpPr>
            <a:spLocks noChangeArrowheads="1"/>
          </p:cNvSpPr>
          <p:nvPr/>
        </p:nvSpPr>
        <p:spPr bwMode="auto">
          <a:xfrm>
            <a:off x="1960390" y="2627822"/>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接口令人费解</a:t>
            </a:r>
            <a:endParaRPr 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文本框 12"/>
          <p:cNvSpPr>
            <a:spLocks noChangeArrowheads="1"/>
          </p:cNvSpPr>
          <p:nvPr/>
        </p:nvSpPr>
        <p:spPr bwMode="auto">
          <a:xfrm>
            <a:off x="1550151" y="3447486"/>
            <a:ext cx="2204450"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没有数据结构存储路径</a:t>
            </a:r>
            <a:endParaRPr 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 name="Rectangle 39">
            <a:extLst>
              <a:ext uri="{FF2B5EF4-FFF2-40B4-BE49-F238E27FC236}">
                <a16:creationId xmlns:a16="http://schemas.microsoft.com/office/drawing/2014/main" id="{37A53E98-8115-06BF-8EC0-5F3D9A131C71}"/>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问题背景</a:t>
            </a:r>
          </a:p>
        </p:txBody>
      </p:sp>
      <p:pic>
        <p:nvPicPr>
          <p:cNvPr id="16" name="图片 15">
            <a:extLst>
              <a:ext uri="{FF2B5EF4-FFF2-40B4-BE49-F238E27FC236}">
                <a16:creationId xmlns:a16="http://schemas.microsoft.com/office/drawing/2014/main" id="{B9A7031D-C585-483B-B7CA-BDD5E1087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1098733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 calcmode="lin" valueType="num">
                                      <p:cBhvr>
                                        <p:cTn id="47" dur="500" fill="hold"/>
                                        <p:tgtEl>
                                          <p:spTgt spid="14"/>
                                        </p:tgtEl>
                                        <p:attrNameLst>
                                          <p:attrName>style.rotation</p:attrName>
                                        </p:attrNameLst>
                                      </p:cBhvr>
                                      <p:tavLst>
                                        <p:tav tm="0">
                                          <p:val>
                                            <p:fltVal val="90"/>
                                          </p:val>
                                        </p:tav>
                                        <p:tav tm="100000">
                                          <p:val>
                                            <p:fltVal val="0"/>
                                          </p:val>
                                        </p:tav>
                                      </p:tavLst>
                                    </p:anim>
                                    <p:animEffect transition="in" filter="fade">
                                      <p:cBhvr>
                                        <p:cTn id="48" dur="500"/>
                                        <p:tgtEl>
                                          <p:spTgt spid="14"/>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 calcmode="lin" valueType="num">
                                      <p:cBhvr>
                                        <p:cTn id="53" dur="500" fill="hold"/>
                                        <p:tgtEl>
                                          <p:spTgt spid="22"/>
                                        </p:tgtEl>
                                        <p:attrNameLst>
                                          <p:attrName>style.rotation</p:attrName>
                                        </p:attrNameLst>
                                      </p:cBhvr>
                                      <p:tavLst>
                                        <p:tav tm="0">
                                          <p:val>
                                            <p:fltVal val="90"/>
                                          </p:val>
                                        </p:tav>
                                        <p:tav tm="100000">
                                          <p:val>
                                            <p:fltVal val="0"/>
                                          </p:val>
                                        </p:tav>
                                      </p:tavLst>
                                    </p:anim>
                                    <p:animEffect transition="in" filter="fade">
                                      <p:cBhvr>
                                        <p:cTn id="54" dur="500"/>
                                        <p:tgtEl>
                                          <p:spTgt spid="22"/>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 calcmode="lin" valueType="num">
                                      <p:cBhvr>
                                        <p:cTn id="59" dur="500" fill="hold"/>
                                        <p:tgtEl>
                                          <p:spTgt spid="13"/>
                                        </p:tgtEl>
                                        <p:attrNameLst>
                                          <p:attrName>style.rotation</p:attrName>
                                        </p:attrNameLst>
                                      </p:cBhvr>
                                      <p:tavLst>
                                        <p:tav tm="0">
                                          <p:val>
                                            <p:fltVal val="90"/>
                                          </p:val>
                                        </p:tav>
                                        <p:tav tm="100000">
                                          <p:val>
                                            <p:fltVal val="0"/>
                                          </p:val>
                                        </p:tav>
                                      </p:tavLst>
                                    </p:anim>
                                    <p:animEffect transition="in" filter="fade">
                                      <p:cBhvr>
                                        <p:cTn id="60" dur="500"/>
                                        <p:tgtEl>
                                          <p:spTgt spid="13"/>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 calcmode="lin" valueType="num">
                                      <p:cBhvr>
                                        <p:cTn id="65" dur="500" fill="hold"/>
                                        <p:tgtEl>
                                          <p:spTgt spid="18"/>
                                        </p:tgtEl>
                                        <p:attrNameLst>
                                          <p:attrName>style.rotation</p:attrName>
                                        </p:attrNameLst>
                                      </p:cBhvr>
                                      <p:tavLst>
                                        <p:tav tm="0">
                                          <p:val>
                                            <p:fltVal val="90"/>
                                          </p:val>
                                        </p:tav>
                                        <p:tav tm="100000">
                                          <p:val>
                                            <p:fltVal val="0"/>
                                          </p:val>
                                        </p:tav>
                                      </p:tavLst>
                                    </p:anim>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animBg="1"/>
      <p:bldP spid="11" grpId="0" animBg="1"/>
      <p:bldP spid="12" grpId="0" animBg="1"/>
      <p:bldP spid="13" grpId="0" animBg="1"/>
      <p:bldP spid="14" grpId="0" animBg="1"/>
      <p:bldP spid="17" grpId="0"/>
      <p:bldP spid="18" grpId="0"/>
      <p:bldP spid="20" grpId="0"/>
      <p:bldP spid="21" grpId="0"/>
      <p:bldP spid="2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392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Freeform 6"/>
          <p:cNvSpPr>
            <a:spLocks/>
          </p:cNvSpPr>
          <p:nvPr/>
        </p:nvSpPr>
        <p:spPr bwMode="auto">
          <a:xfrm flipH="1">
            <a:off x="6204539" y="447961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3"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Freeform 24"/>
          <p:cNvSpPr/>
          <p:nvPr/>
        </p:nvSpPr>
        <p:spPr>
          <a:xfrm flipH="1">
            <a:off x="6028869" y="4181806"/>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Freeform 25"/>
          <p:cNvSpPr/>
          <p:nvPr/>
        </p:nvSpPr>
        <p:spPr>
          <a:xfrm flipH="1">
            <a:off x="6311799" y="4683908"/>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5"/>
          <p:cNvSpPr>
            <a:spLocks/>
          </p:cNvSpPr>
          <p:nvPr/>
        </p:nvSpPr>
        <p:spPr bwMode="auto">
          <a:xfrm>
            <a:off x="6457673" y="3606394"/>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6"/>
          <p:cNvSpPr>
            <a:spLocks/>
          </p:cNvSpPr>
          <p:nvPr/>
        </p:nvSpPr>
        <p:spPr bwMode="auto">
          <a:xfrm>
            <a:off x="6495762" y="353616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7"/>
          <p:cNvSpPr>
            <a:spLocks/>
          </p:cNvSpPr>
          <p:nvPr/>
        </p:nvSpPr>
        <p:spPr bwMode="auto">
          <a:xfrm>
            <a:off x="6483860" y="3580206"/>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8"/>
          <p:cNvSpPr>
            <a:spLocks/>
          </p:cNvSpPr>
          <p:nvPr/>
        </p:nvSpPr>
        <p:spPr bwMode="auto">
          <a:xfrm>
            <a:off x="6475527" y="3986104"/>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Freeform 9"/>
          <p:cNvSpPr>
            <a:spLocks/>
          </p:cNvSpPr>
          <p:nvPr/>
        </p:nvSpPr>
        <p:spPr bwMode="auto">
          <a:xfrm>
            <a:off x="6595750" y="3605203"/>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0"/>
          <p:cNvSpPr>
            <a:spLocks/>
          </p:cNvSpPr>
          <p:nvPr/>
        </p:nvSpPr>
        <p:spPr bwMode="auto">
          <a:xfrm>
            <a:off x="6632649" y="353259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Freeform 11"/>
          <p:cNvSpPr>
            <a:spLocks/>
          </p:cNvSpPr>
          <p:nvPr/>
        </p:nvSpPr>
        <p:spPr bwMode="auto">
          <a:xfrm>
            <a:off x="6621936" y="3579016"/>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Freeform 12"/>
          <p:cNvSpPr>
            <a:spLocks/>
          </p:cNvSpPr>
          <p:nvPr/>
        </p:nvSpPr>
        <p:spPr bwMode="auto">
          <a:xfrm>
            <a:off x="6613604" y="398253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Freeform 13"/>
          <p:cNvSpPr>
            <a:spLocks/>
          </p:cNvSpPr>
          <p:nvPr/>
        </p:nvSpPr>
        <p:spPr bwMode="auto">
          <a:xfrm>
            <a:off x="6715972" y="3607583"/>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20" name="Group 123"/>
          <p:cNvGrpSpPr/>
          <p:nvPr/>
        </p:nvGrpSpPr>
        <p:grpSpPr>
          <a:xfrm>
            <a:off x="5789906" y="3515633"/>
            <a:ext cx="613013" cy="465414"/>
            <a:chOff x="7170738" y="4168775"/>
            <a:chExt cx="817563" cy="620713"/>
          </a:xfrm>
          <a:solidFill>
            <a:srgbClr val="1D69A3"/>
          </a:solidFill>
        </p:grpSpPr>
        <p:sp>
          <p:nvSpPr>
            <p:cNvPr id="2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7" name="Freeform 20"/>
          <p:cNvSpPr>
            <a:spLocks noEditPoints="1"/>
          </p:cNvSpPr>
          <p:nvPr/>
        </p:nvSpPr>
        <p:spPr bwMode="auto">
          <a:xfrm>
            <a:off x="5291164" y="1926859"/>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8" name="Oval 21"/>
          <p:cNvSpPr>
            <a:spLocks noChangeArrowheads="1"/>
          </p:cNvSpPr>
          <p:nvPr/>
        </p:nvSpPr>
        <p:spPr bwMode="auto">
          <a:xfrm>
            <a:off x="7577760" y="1838775"/>
            <a:ext cx="105938" cy="105938"/>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9" name="Freeform 22"/>
          <p:cNvSpPr>
            <a:spLocks/>
          </p:cNvSpPr>
          <p:nvPr/>
        </p:nvSpPr>
        <p:spPr bwMode="auto">
          <a:xfrm>
            <a:off x="7615849" y="1917336"/>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0" name="Freeform 23"/>
          <p:cNvSpPr>
            <a:spLocks/>
          </p:cNvSpPr>
          <p:nvPr/>
        </p:nvSpPr>
        <p:spPr bwMode="auto">
          <a:xfrm>
            <a:off x="7469441" y="1917336"/>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1" name="Freeform 24"/>
          <p:cNvSpPr>
            <a:spLocks/>
          </p:cNvSpPr>
          <p:nvPr/>
        </p:nvSpPr>
        <p:spPr bwMode="auto">
          <a:xfrm>
            <a:off x="7625372" y="1800685"/>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2" name="Freeform 25"/>
          <p:cNvSpPr>
            <a:spLocks noEditPoints="1"/>
          </p:cNvSpPr>
          <p:nvPr/>
        </p:nvSpPr>
        <p:spPr bwMode="auto">
          <a:xfrm>
            <a:off x="6773107" y="1544768"/>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3" name="Freeform 26"/>
          <p:cNvSpPr>
            <a:spLocks noEditPoints="1"/>
          </p:cNvSpPr>
          <p:nvPr/>
        </p:nvSpPr>
        <p:spPr bwMode="auto">
          <a:xfrm>
            <a:off x="6627888" y="1688795"/>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4" name="Freeform 27"/>
          <p:cNvSpPr>
            <a:spLocks noEditPoints="1"/>
          </p:cNvSpPr>
          <p:nvPr/>
        </p:nvSpPr>
        <p:spPr bwMode="auto">
          <a:xfrm>
            <a:off x="6662407" y="1585239"/>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5" name="Freeform 28"/>
          <p:cNvSpPr>
            <a:spLocks noEditPoints="1"/>
          </p:cNvSpPr>
          <p:nvPr/>
        </p:nvSpPr>
        <p:spPr bwMode="auto">
          <a:xfrm>
            <a:off x="6662407" y="1585239"/>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6" name="Oval 29"/>
          <p:cNvSpPr>
            <a:spLocks noChangeArrowheads="1"/>
          </p:cNvSpPr>
          <p:nvPr/>
        </p:nvSpPr>
        <p:spPr bwMode="auto">
          <a:xfrm>
            <a:off x="6823100" y="1737599"/>
            <a:ext cx="70229" cy="70229"/>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7" name="Freeform 30"/>
          <p:cNvSpPr>
            <a:spLocks noEditPoints="1"/>
          </p:cNvSpPr>
          <p:nvPr/>
        </p:nvSpPr>
        <p:spPr bwMode="auto">
          <a:xfrm>
            <a:off x="7362312" y="1415023"/>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8" name="Rectangle 31"/>
          <p:cNvSpPr>
            <a:spLocks noChangeArrowheads="1"/>
          </p:cNvSpPr>
          <p:nvPr/>
        </p:nvSpPr>
        <p:spPr bwMode="auto">
          <a:xfrm>
            <a:off x="7265897" y="1413833"/>
            <a:ext cx="48803" cy="355905"/>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9" name="Freeform 32"/>
          <p:cNvSpPr>
            <a:spLocks noEditPoints="1"/>
          </p:cNvSpPr>
          <p:nvPr/>
        </p:nvSpPr>
        <p:spPr bwMode="auto">
          <a:xfrm>
            <a:off x="5685159" y="3206448"/>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40" name="Group 127"/>
          <p:cNvGrpSpPr/>
          <p:nvPr/>
        </p:nvGrpSpPr>
        <p:grpSpPr>
          <a:xfrm>
            <a:off x="6869522" y="3514739"/>
            <a:ext cx="380902" cy="490410"/>
            <a:chOff x="8610600" y="4127500"/>
            <a:chExt cx="508001" cy="654050"/>
          </a:xfrm>
          <a:solidFill>
            <a:srgbClr val="1D69A3"/>
          </a:solidFill>
        </p:grpSpPr>
        <p:sp>
          <p:nvSpPr>
            <p:cNvPr id="4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49" name="Freeform 41"/>
          <p:cNvSpPr>
            <a:spLocks noEditPoints="1"/>
          </p:cNvSpPr>
          <p:nvPr/>
        </p:nvSpPr>
        <p:spPr bwMode="auto">
          <a:xfrm>
            <a:off x="7184956" y="3019568"/>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0" name="Freeform 42"/>
          <p:cNvSpPr>
            <a:spLocks/>
          </p:cNvSpPr>
          <p:nvPr/>
        </p:nvSpPr>
        <p:spPr bwMode="auto">
          <a:xfrm>
            <a:off x="7268278" y="328976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1" name="Freeform 43"/>
          <p:cNvSpPr>
            <a:spLocks/>
          </p:cNvSpPr>
          <p:nvPr/>
        </p:nvSpPr>
        <p:spPr bwMode="auto">
          <a:xfrm>
            <a:off x="7239710" y="3335001"/>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2" name="Freeform 44"/>
          <p:cNvSpPr>
            <a:spLocks/>
          </p:cNvSpPr>
          <p:nvPr/>
        </p:nvSpPr>
        <p:spPr bwMode="auto">
          <a:xfrm>
            <a:off x="6348164" y="1081735"/>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3" name="Freeform 45"/>
          <p:cNvSpPr>
            <a:spLocks noEditPoints="1"/>
          </p:cNvSpPr>
          <p:nvPr/>
        </p:nvSpPr>
        <p:spPr bwMode="auto">
          <a:xfrm>
            <a:off x="6231513" y="3076703"/>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4" name="Freeform 46"/>
          <p:cNvSpPr>
            <a:spLocks noEditPoints="1"/>
          </p:cNvSpPr>
          <p:nvPr/>
        </p:nvSpPr>
        <p:spPr bwMode="auto">
          <a:xfrm>
            <a:off x="7077827" y="2287524"/>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5" name="Freeform 47"/>
          <p:cNvSpPr>
            <a:spLocks noEditPoints="1"/>
          </p:cNvSpPr>
          <p:nvPr/>
        </p:nvSpPr>
        <p:spPr bwMode="auto">
          <a:xfrm>
            <a:off x="7543240" y="2497020"/>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6" name="Freeform 48"/>
          <p:cNvSpPr>
            <a:spLocks noEditPoints="1"/>
          </p:cNvSpPr>
          <p:nvPr/>
        </p:nvSpPr>
        <p:spPr bwMode="auto">
          <a:xfrm>
            <a:off x="6617175" y="2563678"/>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7" name="Freeform 49"/>
          <p:cNvSpPr>
            <a:spLocks/>
          </p:cNvSpPr>
          <p:nvPr/>
        </p:nvSpPr>
        <p:spPr bwMode="auto">
          <a:xfrm>
            <a:off x="6696927" y="2701754"/>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8" name="Group 126"/>
          <p:cNvGrpSpPr/>
          <p:nvPr/>
        </p:nvGrpSpPr>
        <p:grpSpPr>
          <a:xfrm>
            <a:off x="6790961" y="3123125"/>
            <a:ext cx="340430" cy="323766"/>
            <a:chOff x="8505825" y="3605213"/>
            <a:chExt cx="454025" cy="431800"/>
          </a:xfrm>
          <a:solidFill>
            <a:srgbClr val="1D69A3"/>
          </a:solidFill>
        </p:grpSpPr>
        <p:sp>
          <p:nvSpPr>
            <p:cNvPr id="5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61" name="Freeform 52"/>
          <p:cNvSpPr>
            <a:spLocks/>
          </p:cNvSpPr>
          <p:nvPr/>
        </p:nvSpPr>
        <p:spPr bwMode="auto">
          <a:xfrm>
            <a:off x="5741103" y="1196005"/>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2" name="Freeform 53"/>
          <p:cNvSpPr>
            <a:spLocks/>
          </p:cNvSpPr>
          <p:nvPr/>
        </p:nvSpPr>
        <p:spPr bwMode="auto">
          <a:xfrm>
            <a:off x="6127956" y="117339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3" name="Freeform 54"/>
          <p:cNvSpPr>
            <a:spLocks/>
          </p:cNvSpPr>
          <p:nvPr/>
        </p:nvSpPr>
        <p:spPr bwMode="auto">
          <a:xfrm>
            <a:off x="5807761" y="1305514"/>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4" name="Freeform 55"/>
          <p:cNvSpPr>
            <a:spLocks noEditPoints="1"/>
          </p:cNvSpPr>
          <p:nvPr/>
        </p:nvSpPr>
        <p:spPr bwMode="auto">
          <a:xfrm>
            <a:off x="5493518" y="152691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5" name="Freeform 56"/>
          <p:cNvSpPr>
            <a:spLocks noEditPoints="1"/>
          </p:cNvSpPr>
          <p:nvPr/>
        </p:nvSpPr>
        <p:spPr bwMode="auto">
          <a:xfrm>
            <a:off x="5291164" y="2344660"/>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6" name="Freeform 57"/>
          <p:cNvSpPr>
            <a:spLocks noEditPoints="1"/>
          </p:cNvSpPr>
          <p:nvPr/>
        </p:nvSpPr>
        <p:spPr bwMode="auto">
          <a:xfrm>
            <a:off x="6827861" y="117219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7" name="Freeform 58"/>
          <p:cNvSpPr>
            <a:spLocks noEditPoints="1"/>
          </p:cNvSpPr>
          <p:nvPr/>
        </p:nvSpPr>
        <p:spPr bwMode="auto">
          <a:xfrm>
            <a:off x="5427670" y="279599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8" name="Rectangle 59"/>
          <p:cNvSpPr>
            <a:spLocks noChangeArrowheads="1"/>
          </p:cNvSpPr>
          <p:nvPr/>
        </p:nvSpPr>
        <p:spPr bwMode="auto">
          <a:xfrm>
            <a:off x="6924276" y="2425601"/>
            <a:ext cx="47017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9" name="Rectangle 60"/>
          <p:cNvSpPr>
            <a:spLocks noChangeArrowheads="1"/>
          </p:cNvSpPr>
          <p:nvPr/>
        </p:nvSpPr>
        <p:spPr bwMode="auto">
          <a:xfrm>
            <a:off x="6943321" y="2377988"/>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0" name="Rectangle 61"/>
          <p:cNvSpPr>
            <a:spLocks noChangeArrowheads="1"/>
          </p:cNvSpPr>
          <p:nvPr/>
        </p:nvSpPr>
        <p:spPr bwMode="auto">
          <a:xfrm>
            <a:off x="7113536"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1" name="Rectangle 62"/>
          <p:cNvSpPr>
            <a:spLocks noChangeArrowheads="1"/>
          </p:cNvSpPr>
          <p:nvPr/>
        </p:nvSpPr>
        <p:spPr bwMode="auto">
          <a:xfrm>
            <a:off x="7130201" y="2154209"/>
            <a:ext cx="5832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2" name="Rectangle 63"/>
          <p:cNvSpPr>
            <a:spLocks noChangeArrowheads="1"/>
          </p:cNvSpPr>
          <p:nvPr/>
        </p:nvSpPr>
        <p:spPr bwMode="auto">
          <a:xfrm>
            <a:off x="7113536"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3" name="Rectangle 64"/>
          <p:cNvSpPr>
            <a:spLocks noChangeArrowheads="1"/>
          </p:cNvSpPr>
          <p:nvPr/>
        </p:nvSpPr>
        <p:spPr bwMode="auto">
          <a:xfrm>
            <a:off x="7252803" y="2329185"/>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4" name="Rectangle 65"/>
          <p:cNvSpPr>
            <a:spLocks noChangeArrowheads="1"/>
          </p:cNvSpPr>
          <p:nvPr/>
        </p:nvSpPr>
        <p:spPr bwMode="auto">
          <a:xfrm>
            <a:off x="7268277" y="2154209"/>
            <a:ext cx="57135"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5" name="Rectangle 66"/>
          <p:cNvSpPr>
            <a:spLocks noChangeArrowheads="1"/>
          </p:cNvSpPr>
          <p:nvPr/>
        </p:nvSpPr>
        <p:spPr bwMode="auto">
          <a:xfrm>
            <a:off x="7252803" y="2144687"/>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6" name="Rectangle 67"/>
          <p:cNvSpPr>
            <a:spLocks noChangeArrowheads="1"/>
          </p:cNvSpPr>
          <p:nvPr/>
        </p:nvSpPr>
        <p:spPr bwMode="auto">
          <a:xfrm>
            <a:off x="6976650"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7" name="Rectangle 68"/>
          <p:cNvSpPr>
            <a:spLocks noChangeArrowheads="1"/>
          </p:cNvSpPr>
          <p:nvPr/>
        </p:nvSpPr>
        <p:spPr bwMode="auto">
          <a:xfrm>
            <a:off x="6992125" y="2154209"/>
            <a:ext cx="5951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8" name="Rectangle 69"/>
          <p:cNvSpPr>
            <a:spLocks noChangeArrowheads="1"/>
          </p:cNvSpPr>
          <p:nvPr/>
        </p:nvSpPr>
        <p:spPr bwMode="auto">
          <a:xfrm>
            <a:off x="6976650"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9" name="Rectangle 70"/>
          <p:cNvSpPr>
            <a:spLocks noChangeArrowheads="1"/>
          </p:cNvSpPr>
          <p:nvPr/>
        </p:nvSpPr>
        <p:spPr bwMode="auto">
          <a:xfrm>
            <a:off x="6943321" y="2092313"/>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0" name="Freeform 71"/>
          <p:cNvSpPr>
            <a:spLocks/>
          </p:cNvSpPr>
          <p:nvPr/>
        </p:nvSpPr>
        <p:spPr bwMode="auto">
          <a:xfrm>
            <a:off x="6943321" y="1954236"/>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1" name="Freeform 72"/>
          <p:cNvSpPr>
            <a:spLocks noEditPoints="1"/>
          </p:cNvSpPr>
          <p:nvPr/>
        </p:nvSpPr>
        <p:spPr bwMode="auto">
          <a:xfrm>
            <a:off x="5755387" y="2079219"/>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2" name="Freeform 73"/>
          <p:cNvSpPr>
            <a:spLocks noEditPoints="1"/>
          </p:cNvSpPr>
          <p:nvPr/>
        </p:nvSpPr>
        <p:spPr bwMode="auto">
          <a:xfrm>
            <a:off x="7079017" y="2508923"/>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3" name="Freeform 74"/>
          <p:cNvSpPr>
            <a:spLocks noEditPoints="1"/>
          </p:cNvSpPr>
          <p:nvPr/>
        </p:nvSpPr>
        <p:spPr bwMode="auto">
          <a:xfrm>
            <a:off x="5852992" y="1668561"/>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4" name="Freeform 75"/>
          <p:cNvSpPr>
            <a:spLocks noEditPoints="1"/>
          </p:cNvSpPr>
          <p:nvPr/>
        </p:nvSpPr>
        <p:spPr bwMode="auto">
          <a:xfrm>
            <a:off x="6395777" y="2031606"/>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5" name="Freeform 76"/>
          <p:cNvSpPr>
            <a:spLocks noEditPoints="1"/>
          </p:cNvSpPr>
          <p:nvPr/>
        </p:nvSpPr>
        <p:spPr bwMode="auto">
          <a:xfrm>
            <a:off x="5969643" y="2583913"/>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6" name="Freeform 77"/>
          <p:cNvSpPr>
            <a:spLocks/>
          </p:cNvSpPr>
          <p:nvPr/>
        </p:nvSpPr>
        <p:spPr bwMode="auto">
          <a:xfrm>
            <a:off x="6180330" y="2048271"/>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7" name="Freeform 78"/>
          <p:cNvSpPr>
            <a:spLocks/>
          </p:cNvSpPr>
          <p:nvPr/>
        </p:nvSpPr>
        <p:spPr bwMode="auto">
          <a:xfrm>
            <a:off x="6251748" y="2017323"/>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8" name="Freeform 79"/>
          <p:cNvSpPr>
            <a:spLocks noEditPoints="1"/>
          </p:cNvSpPr>
          <p:nvPr/>
        </p:nvSpPr>
        <p:spPr bwMode="auto">
          <a:xfrm>
            <a:off x="6001782" y="3019568"/>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9" name="Freeform 80"/>
          <p:cNvSpPr>
            <a:spLocks noEditPoints="1"/>
          </p:cNvSpPr>
          <p:nvPr/>
        </p:nvSpPr>
        <p:spPr bwMode="auto">
          <a:xfrm>
            <a:off x="7300416" y="1817350"/>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0" name="Freeform 81"/>
          <p:cNvSpPr>
            <a:spLocks noEditPoints="1"/>
          </p:cNvSpPr>
          <p:nvPr/>
        </p:nvSpPr>
        <p:spPr bwMode="auto">
          <a:xfrm>
            <a:off x="6241035" y="1505487"/>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1" name="Freeform 82"/>
          <p:cNvSpPr>
            <a:spLocks noEditPoints="1"/>
          </p:cNvSpPr>
          <p:nvPr/>
        </p:nvSpPr>
        <p:spPr bwMode="auto">
          <a:xfrm>
            <a:off x="6126765" y="1440020"/>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2" name="Freeform 83"/>
          <p:cNvSpPr>
            <a:spLocks/>
          </p:cNvSpPr>
          <p:nvPr/>
        </p:nvSpPr>
        <p:spPr bwMode="auto">
          <a:xfrm>
            <a:off x="6074391" y="1537626"/>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3" name="Freeform 84"/>
          <p:cNvSpPr>
            <a:spLocks/>
          </p:cNvSpPr>
          <p:nvPr/>
        </p:nvSpPr>
        <p:spPr bwMode="auto">
          <a:xfrm>
            <a:off x="6023208" y="1544768"/>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4" name="Freeform 85"/>
          <p:cNvSpPr>
            <a:spLocks noEditPoints="1"/>
          </p:cNvSpPr>
          <p:nvPr/>
        </p:nvSpPr>
        <p:spPr bwMode="auto">
          <a:xfrm>
            <a:off x="5960121" y="2413697"/>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5" name="Freeform 86"/>
          <p:cNvSpPr>
            <a:spLocks/>
          </p:cNvSpPr>
          <p:nvPr/>
        </p:nvSpPr>
        <p:spPr bwMode="auto">
          <a:xfrm>
            <a:off x="7345648" y="2720799"/>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6" name="Freeform 87"/>
          <p:cNvSpPr>
            <a:spLocks/>
          </p:cNvSpPr>
          <p:nvPr/>
        </p:nvSpPr>
        <p:spPr bwMode="auto">
          <a:xfrm>
            <a:off x="7450396" y="2712467"/>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7" name="Freeform 88"/>
          <p:cNvSpPr>
            <a:spLocks/>
          </p:cNvSpPr>
          <p:nvPr/>
        </p:nvSpPr>
        <p:spPr bwMode="auto">
          <a:xfrm>
            <a:off x="7381357" y="2761270"/>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8" name="Freeform 89"/>
          <p:cNvSpPr>
            <a:spLocks noEditPoints="1"/>
          </p:cNvSpPr>
          <p:nvPr/>
        </p:nvSpPr>
        <p:spPr bwMode="auto">
          <a:xfrm>
            <a:off x="7095681" y="1792354"/>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9" name="Freeform 90"/>
          <p:cNvSpPr>
            <a:spLocks/>
          </p:cNvSpPr>
          <p:nvPr/>
        </p:nvSpPr>
        <p:spPr bwMode="auto">
          <a:xfrm>
            <a:off x="5706584" y="2587484"/>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0" name="Freeform 91"/>
          <p:cNvSpPr>
            <a:spLocks/>
          </p:cNvSpPr>
          <p:nvPr/>
        </p:nvSpPr>
        <p:spPr bwMode="auto">
          <a:xfrm>
            <a:off x="5697062" y="2580342"/>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1" name="Freeform 92"/>
          <p:cNvSpPr>
            <a:spLocks/>
          </p:cNvSpPr>
          <p:nvPr/>
        </p:nvSpPr>
        <p:spPr bwMode="auto">
          <a:xfrm>
            <a:off x="5728010" y="2623193"/>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2" name="Freeform 93"/>
          <p:cNvSpPr>
            <a:spLocks noEditPoints="1"/>
          </p:cNvSpPr>
          <p:nvPr/>
        </p:nvSpPr>
        <p:spPr bwMode="auto">
          <a:xfrm>
            <a:off x="6726684" y="3825412"/>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3" name="Freeform 94"/>
          <p:cNvSpPr>
            <a:spLocks/>
          </p:cNvSpPr>
          <p:nvPr/>
        </p:nvSpPr>
        <p:spPr bwMode="auto">
          <a:xfrm>
            <a:off x="6527901" y="264104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4" name="Freeform 95"/>
          <p:cNvSpPr>
            <a:spLocks/>
          </p:cNvSpPr>
          <p:nvPr/>
        </p:nvSpPr>
        <p:spPr bwMode="auto">
          <a:xfrm>
            <a:off x="6517188" y="2504162"/>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5" name="Freeform 96"/>
          <p:cNvSpPr>
            <a:spLocks/>
          </p:cNvSpPr>
          <p:nvPr/>
        </p:nvSpPr>
        <p:spPr bwMode="auto">
          <a:xfrm>
            <a:off x="6548137" y="2527968"/>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6" name="Freeform 97"/>
          <p:cNvSpPr>
            <a:spLocks/>
          </p:cNvSpPr>
          <p:nvPr/>
        </p:nvSpPr>
        <p:spPr bwMode="auto">
          <a:xfrm>
            <a:off x="6539805" y="2675567"/>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7" name="Freeform 98"/>
          <p:cNvSpPr>
            <a:spLocks noEditPoints="1"/>
          </p:cNvSpPr>
          <p:nvPr/>
        </p:nvSpPr>
        <p:spPr bwMode="auto">
          <a:xfrm>
            <a:off x="6501715" y="146977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8" name="燕尾形 107"/>
          <p:cNvSpPr/>
          <p:nvPr/>
        </p:nvSpPr>
        <p:spPr>
          <a:xfrm rot="5400000">
            <a:off x="1950555" y="1837622"/>
            <a:ext cx="269960" cy="431936"/>
          </a:xfrm>
          <a:prstGeom prst="chevron">
            <a:avLst/>
          </a:prstGeom>
          <a:solidFill>
            <a:srgbClr val="F8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09" name="直接连接符 108"/>
          <p:cNvCxnSpPr/>
          <p:nvPr/>
        </p:nvCxnSpPr>
        <p:spPr>
          <a:xfrm>
            <a:off x="2085535" y="2269557"/>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2338218" y="1447670"/>
            <a:ext cx="1691759"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1" name="矩形 47"/>
          <p:cNvSpPr>
            <a:spLocks noChangeArrowheads="1"/>
          </p:cNvSpPr>
          <p:nvPr/>
        </p:nvSpPr>
        <p:spPr bwMode="auto">
          <a:xfrm>
            <a:off x="2330499" y="1869883"/>
            <a:ext cx="2483629" cy="2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印品黑体" panose="00000500000000000000" pitchFamily="2" charset="-122"/>
                <a:ea typeface="印品黑体" panose="00000500000000000000" pitchFamily="2" charset="-122"/>
              </a:rPr>
              <a:t>存储合理规范化后的路径的结构</a:t>
            </a:r>
            <a:endParaRPr lang="zh-CN" altLang="en-US" sz="1050" dirty="0">
              <a:solidFill>
                <a:srgbClr val="333333"/>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2" name="燕尾形 111"/>
          <p:cNvSpPr/>
          <p:nvPr/>
        </p:nvSpPr>
        <p:spPr>
          <a:xfrm rot="5400000">
            <a:off x="1950555" y="2863469"/>
            <a:ext cx="269960" cy="431936"/>
          </a:xfrm>
          <a:prstGeom prst="chevron">
            <a:avLst/>
          </a:prstGeom>
          <a:solidFill>
            <a:srgbClr val="F57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3" name="直接连接符 112"/>
          <p:cNvCxnSpPr/>
          <p:nvPr/>
        </p:nvCxnSpPr>
        <p:spPr>
          <a:xfrm>
            <a:off x="2085535" y="329540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2338218" y="2473517"/>
            <a:ext cx="1797558"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5" name="矩形 47"/>
          <p:cNvSpPr>
            <a:spLocks noChangeArrowheads="1"/>
          </p:cNvSpPr>
          <p:nvPr/>
        </p:nvSpPr>
        <p:spPr bwMode="auto">
          <a:xfrm>
            <a:off x="2328499" y="2784489"/>
            <a:ext cx="2659134"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内部存储一个路径结构</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，真正与系统 </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API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打交道</a:t>
            </a:r>
          </a:p>
        </p:txBody>
      </p:sp>
      <p:sp>
        <p:nvSpPr>
          <p:cNvPr id="116" name="燕尾形 115"/>
          <p:cNvSpPr/>
          <p:nvPr/>
        </p:nvSpPr>
        <p:spPr>
          <a:xfrm rot="5400000">
            <a:off x="1950555" y="3943307"/>
            <a:ext cx="269960" cy="431936"/>
          </a:xfrm>
          <a:prstGeom prst="chevron">
            <a:avLst/>
          </a:pr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7" name="直接连接符 116"/>
          <p:cNvCxnSpPr/>
          <p:nvPr/>
        </p:nvCxnSpPr>
        <p:spPr>
          <a:xfrm>
            <a:off x="2085535" y="4375243"/>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338218" y="3553356"/>
            <a:ext cx="1794351"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兼容 </a:t>
            </a:r>
            <a:r>
              <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用户习惯</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9" name="矩形 47"/>
          <p:cNvSpPr>
            <a:spLocks noChangeArrowheads="1"/>
          </p:cNvSpPr>
          <p:nvPr/>
        </p:nvSpPr>
        <p:spPr bwMode="auto">
          <a:xfrm>
            <a:off x="2328499" y="3864328"/>
            <a:ext cx="2562189"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endPar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20000"/>
              </a:lnSpc>
              <a:spcBef>
                <a:spcPct val="0"/>
              </a:spcBef>
              <a:buNone/>
            </a:pP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p>
        </p:txBody>
      </p:sp>
      <p:sp>
        <p:nvSpPr>
          <p:cNvPr id="3" name="Rectangle 39">
            <a:extLst>
              <a:ext uri="{FF2B5EF4-FFF2-40B4-BE49-F238E27FC236}">
                <a16:creationId xmlns:a16="http://schemas.microsoft.com/office/drawing/2014/main" id="{F7BC8DF5-44C1-7FE7-F9FF-63B036598C0F}"/>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设计架构</a:t>
            </a:r>
          </a:p>
        </p:txBody>
      </p:sp>
      <p:pic>
        <p:nvPicPr>
          <p:cNvPr id="120" name="图片 119">
            <a:extLst>
              <a:ext uri="{FF2B5EF4-FFF2-40B4-BE49-F238E27FC236}">
                <a16:creationId xmlns:a16="http://schemas.microsoft.com/office/drawing/2014/main" id="{E8E4D9A0-3B2E-44B8-873E-96B238BB15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8613231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down)">
                                      <p:cBhvr>
                                        <p:cTn id="63" dur="500"/>
                                        <p:tgtEl>
                                          <p:spTgt spid="2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500"/>
                                        <p:tgtEl>
                                          <p:spTgt spid="3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down)">
                                      <p:cBhvr>
                                        <p:cTn id="78" dur="500"/>
                                        <p:tgtEl>
                                          <p:spTgt spid="34"/>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down)">
                                      <p:cBhvr>
                                        <p:cTn id="81" dur="500"/>
                                        <p:tgtEl>
                                          <p:spTgt spid="35"/>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down)">
                                      <p:cBhvr>
                                        <p:cTn id="84" dur="500"/>
                                        <p:tgtEl>
                                          <p:spTgt spid="3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down)">
                                      <p:cBhvr>
                                        <p:cTn id="90" dur="500"/>
                                        <p:tgtEl>
                                          <p:spTgt spid="3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wipe(down)">
                                      <p:cBhvr>
                                        <p:cTn id="93" dur="500"/>
                                        <p:tgtEl>
                                          <p:spTgt spid="39"/>
                                        </p:tgtEl>
                                      </p:cBhvr>
                                    </p:animEffect>
                                  </p:childTnLst>
                                </p:cTn>
                              </p:par>
                              <p:par>
                                <p:cTn id="94" presetID="22" presetClass="entr" presetSubtype="4" fill="hold"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down)">
                                      <p:cBhvr>
                                        <p:cTn id="99" dur="500"/>
                                        <p:tgtEl>
                                          <p:spTgt spid="49"/>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down)">
                                      <p:cBhvr>
                                        <p:cTn id="102" dur="500"/>
                                        <p:tgtEl>
                                          <p:spTgt spid="50"/>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down)">
                                      <p:cBhvr>
                                        <p:cTn id="105" dur="500"/>
                                        <p:tgtEl>
                                          <p:spTgt spid="5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wipe(down)">
                                      <p:cBhvr>
                                        <p:cTn id="108" dur="500"/>
                                        <p:tgtEl>
                                          <p:spTgt spid="52"/>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wipe(down)">
                                      <p:cBhvr>
                                        <p:cTn id="111" dur="500"/>
                                        <p:tgtEl>
                                          <p:spTgt spid="53"/>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wipe(down)">
                                      <p:cBhvr>
                                        <p:cTn id="114" dur="500"/>
                                        <p:tgtEl>
                                          <p:spTgt spid="5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wipe(down)">
                                      <p:cBhvr>
                                        <p:cTn id="117" dur="500"/>
                                        <p:tgtEl>
                                          <p:spTgt spid="55"/>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down)">
                                      <p:cBhvr>
                                        <p:cTn id="120" dur="500"/>
                                        <p:tgtEl>
                                          <p:spTgt spid="56"/>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wipe(down)">
                                      <p:cBhvr>
                                        <p:cTn id="123" dur="500"/>
                                        <p:tgtEl>
                                          <p:spTgt spid="57"/>
                                        </p:tgtEl>
                                      </p:cBhvr>
                                    </p:animEffect>
                                  </p:childTnLst>
                                </p:cTn>
                              </p:par>
                              <p:par>
                                <p:cTn id="124" presetID="22" presetClass="entr" presetSubtype="4" fill="hold" nodeType="with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down)">
                                      <p:cBhvr>
                                        <p:cTn id="126" dur="500"/>
                                        <p:tgtEl>
                                          <p:spTgt spid="58"/>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wipe(down)">
                                      <p:cBhvr>
                                        <p:cTn id="129" dur="500"/>
                                        <p:tgtEl>
                                          <p:spTgt spid="61"/>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wipe(down)">
                                      <p:cBhvr>
                                        <p:cTn id="132" dur="500"/>
                                        <p:tgtEl>
                                          <p:spTgt spid="62"/>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wipe(down)">
                                      <p:cBhvr>
                                        <p:cTn id="135" dur="500"/>
                                        <p:tgtEl>
                                          <p:spTgt spid="63"/>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down)">
                                      <p:cBhvr>
                                        <p:cTn id="138" dur="500"/>
                                        <p:tgtEl>
                                          <p:spTgt spid="64"/>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65"/>
                                        </p:tgtEl>
                                        <p:attrNameLst>
                                          <p:attrName>style.visibility</p:attrName>
                                        </p:attrNameLst>
                                      </p:cBhvr>
                                      <p:to>
                                        <p:strVal val="visible"/>
                                      </p:to>
                                    </p:set>
                                    <p:animEffect transition="in" filter="wipe(down)">
                                      <p:cBhvr>
                                        <p:cTn id="141" dur="500"/>
                                        <p:tgtEl>
                                          <p:spTgt spid="65"/>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wipe(down)">
                                      <p:cBhvr>
                                        <p:cTn id="144" dur="500"/>
                                        <p:tgtEl>
                                          <p:spTgt spid="66"/>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wipe(down)">
                                      <p:cBhvr>
                                        <p:cTn id="147" dur="500"/>
                                        <p:tgtEl>
                                          <p:spTgt spid="6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Effect transition="in" filter="wipe(down)">
                                      <p:cBhvr>
                                        <p:cTn id="150" dur="500"/>
                                        <p:tgtEl>
                                          <p:spTgt spid="68"/>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9"/>
                                        </p:tgtEl>
                                        <p:attrNameLst>
                                          <p:attrName>style.visibility</p:attrName>
                                        </p:attrNameLst>
                                      </p:cBhvr>
                                      <p:to>
                                        <p:strVal val="visible"/>
                                      </p:to>
                                    </p:set>
                                    <p:animEffect transition="in" filter="wipe(down)">
                                      <p:cBhvr>
                                        <p:cTn id="153" dur="500"/>
                                        <p:tgtEl>
                                          <p:spTgt spid="69"/>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70"/>
                                        </p:tgtEl>
                                        <p:attrNameLst>
                                          <p:attrName>style.visibility</p:attrName>
                                        </p:attrNameLst>
                                      </p:cBhvr>
                                      <p:to>
                                        <p:strVal val="visible"/>
                                      </p:to>
                                    </p:set>
                                    <p:animEffect transition="in" filter="wipe(down)">
                                      <p:cBhvr>
                                        <p:cTn id="156" dur="500"/>
                                        <p:tgtEl>
                                          <p:spTgt spid="70"/>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wipe(down)">
                                      <p:cBhvr>
                                        <p:cTn id="159" dur="500"/>
                                        <p:tgtEl>
                                          <p:spTgt spid="71"/>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wipe(down)">
                                      <p:cBhvr>
                                        <p:cTn id="162" dur="500"/>
                                        <p:tgtEl>
                                          <p:spTgt spid="72"/>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wipe(down)">
                                      <p:cBhvr>
                                        <p:cTn id="165" dur="500"/>
                                        <p:tgtEl>
                                          <p:spTgt spid="73"/>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75"/>
                                        </p:tgtEl>
                                        <p:attrNameLst>
                                          <p:attrName>style.visibility</p:attrName>
                                        </p:attrNameLst>
                                      </p:cBhvr>
                                      <p:to>
                                        <p:strVal val="visible"/>
                                      </p:to>
                                    </p:set>
                                    <p:animEffect transition="in" filter="wipe(down)">
                                      <p:cBhvr>
                                        <p:cTn id="171" dur="500"/>
                                        <p:tgtEl>
                                          <p:spTgt spid="75"/>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76"/>
                                        </p:tgtEl>
                                        <p:attrNameLst>
                                          <p:attrName>style.visibility</p:attrName>
                                        </p:attrNameLst>
                                      </p:cBhvr>
                                      <p:to>
                                        <p:strVal val="visible"/>
                                      </p:to>
                                    </p:set>
                                    <p:animEffect transition="in" filter="wipe(down)">
                                      <p:cBhvr>
                                        <p:cTn id="174" dur="500"/>
                                        <p:tgtEl>
                                          <p:spTgt spid="76"/>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Effect transition="in" filter="wipe(down)">
                                      <p:cBhvr>
                                        <p:cTn id="177" dur="500"/>
                                        <p:tgtEl>
                                          <p:spTgt spid="77"/>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78"/>
                                        </p:tgtEl>
                                        <p:attrNameLst>
                                          <p:attrName>style.visibility</p:attrName>
                                        </p:attrNameLst>
                                      </p:cBhvr>
                                      <p:to>
                                        <p:strVal val="visible"/>
                                      </p:to>
                                    </p:set>
                                    <p:animEffect transition="in" filter="wipe(down)">
                                      <p:cBhvr>
                                        <p:cTn id="180" dur="500"/>
                                        <p:tgtEl>
                                          <p:spTgt spid="78"/>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79"/>
                                        </p:tgtEl>
                                        <p:attrNameLst>
                                          <p:attrName>style.visibility</p:attrName>
                                        </p:attrNameLst>
                                      </p:cBhvr>
                                      <p:to>
                                        <p:strVal val="visible"/>
                                      </p:to>
                                    </p:set>
                                    <p:animEffect transition="in" filter="wipe(down)">
                                      <p:cBhvr>
                                        <p:cTn id="183" dur="500"/>
                                        <p:tgtEl>
                                          <p:spTgt spid="79"/>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80"/>
                                        </p:tgtEl>
                                        <p:attrNameLst>
                                          <p:attrName>style.visibility</p:attrName>
                                        </p:attrNameLst>
                                      </p:cBhvr>
                                      <p:to>
                                        <p:strVal val="visible"/>
                                      </p:to>
                                    </p:set>
                                    <p:animEffect transition="in" filter="wipe(down)">
                                      <p:cBhvr>
                                        <p:cTn id="186" dur="500"/>
                                        <p:tgtEl>
                                          <p:spTgt spid="80"/>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wipe(down)">
                                      <p:cBhvr>
                                        <p:cTn id="189" dur="500"/>
                                        <p:tgtEl>
                                          <p:spTgt spid="81"/>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wipe(down)">
                                      <p:cBhvr>
                                        <p:cTn id="192" dur="500"/>
                                        <p:tgtEl>
                                          <p:spTgt spid="82"/>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83"/>
                                        </p:tgtEl>
                                        <p:attrNameLst>
                                          <p:attrName>style.visibility</p:attrName>
                                        </p:attrNameLst>
                                      </p:cBhvr>
                                      <p:to>
                                        <p:strVal val="visible"/>
                                      </p:to>
                                    </p:set>
                                    <p:animEffect transition="in" filter="wipe(down)">
                                      <p:cBhvr>
                                        <p:cTn id="195" dur="500"/>
                                        <p:tgtEl>
                                          <p:spTgt spid="83"/>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84"/>
                                        </p:tgtEl>
                                        <p:attrNameLst>
                                          <p:attrName>style.visibility</p:attrName>
                                        </p:attrNameLst>
                                      </p:cBhvr>
                                      <p:to>
                                        <p:strVal val="visible"/>
                                      </p:to>
                                    </p:set>
                                    <p:animEffect transition="in" filter="wipe(down)">
                                      <p:cBhvr>
                                        <p:cTn id="198" dur="500"/>
                                        <p:tgtEl>
                                          <p:spTgt spid="84"/>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85"/>
                                        </p:tgtEl>
                                        <p:attrNameLst>
                                          <p:attrName>style.visibility</p:attrName>
                                        </p:attrNameLst>
                                      </p:cBhvr>
                                      <p:to>
                                        <p:strVal val="visible"/>
                                      </p:to>
                                    </p:set>
                                    <p:animEffect transition="in" filter="wipe(down)">
                                      <p:cBhvr>
                                        <p:cTn id="201" dur="500"/>
                                        <p:tgtEl>
                                          <p:spTgt spid="85"/>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wipe(down)">
                                      <p:cBhvr>
                                        <p:cTn id="204" dur="500"/>
                                        <p:tgtEl>
                                          <p:spTgt spid="86"/>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87"/>
                                        </p:tgtEl>
                                        <p:attrNameLst>
                                          <p:attrName>style.visibility</p:attrName>
                                        </p:attrNameLst>
                                      </p:cBhvr>
                                      <p:to>
                                        <p:strVal val="visible"/>
                                      </p:to>
                                    </p:set>
                                    <p:animEffect transition="in" filter="wipe(down)">
                                      <p:cBhvr>
                                        <p:cTn id="207" dur="500"/>
                                        <p:tgtEl>
                                          <p:spTgt spid="87"/>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wipe(down)">
                                      <p:cBhvr>
                                        <p:cTn id="210" dur="500"/>
                                        <p:tgtEl>
                                          <p:spTgt spid="88"/>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89"/>
                                        </p:tgtEl>
                                        <p:attrNameLst>
                                          <p:attrName>style.visibility</p:attrName>
                                        </p:attrNameLst>
                                      </p:cBhvr>
                                      <p:to>
                                        <p:strVal val="visible"/>
                                      </p:to>
                                    </p:set>
                                    <p:animEffect transition="in" filter="wipe(down)">
                                      <p:cBhvr>
                                        <p:cTn id="213" dur="500"/>
                                        <p:tgtEl>
                                          <p:spTgt spid="89"/>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90"/>
                                        </p:tgtEl>
                                        <p:attrNameLst>
                                          <p:attrName>style.visibility</p:attrName>
                                        </p:attrNameLst>
                                      </p:cBhvr>
                                      <p:to>
                                        <p:strVal val="visible"/>
                                      </p:to>
                                    </p:set>
                                    <p:animEffect transition="in" filter="wipe(down)">
                                      <p:cBhvr>
                                        <p:cTn id="216" dur="500"/>
                                        <p:tgtEl>
                                          <p:spTgt spid="90"/>
                                        </p:tgtEl>
                                      </p:cBhvr>
                                    </p:animEffect>
                                  </p:childTnLst>
                                </p:cTn>
                              </p:par>
                              <p:par>
                                <p:cTn id="217" presetID="22" presetClass="entr" presetSubtype="4" fill="hold" grpId="0" nodeType="withEffect">
                                  <p:stCondLst>
                                    <p:cond delay="0"/>
                                  </p:stCondLst>
                                  <p:childTnLst>
                                    <p:set>
                                      <p:cBhvr>
                                        <p:cTn id="218" dur="1" fill="hold">
                                          <p:stCondLst>
                                            <p:cond delay="0"/>
                                          </p:stCondLst>
                                        </p:cTn>
                                        <p:tgtEl>
                                          <p:spTgt spid="91"/>
                                        </p:tgtEl>
                                        <p:attrNameLst>
                                          <p:attrName>style.visibility</p:attrName>
                                        </p:attrNameLst>
                                      </p:cBhvr>
                                      <p:to>
                                        <p:strVal val="visible"/>
                                      </p:to>
                                    </p:set>
                                    <p:animEffect transition="in" filter="wipe(down)">
                                      <p:cBhvr>
                                        <p:cTn id="219" dur="500"/>
                                        <p:tgtEl>
                                          <p:spTgt spid="91"/>
                                        </p:tgtEl>
                                      </p:cBhvr>
                                    </p:animEffect>
                                  </p:childTnLst>
                                </p:cTn>
                              </p:par>
                              <p:par>
                                <p:cTn id="220" presetID="22" presetClass="entr" presetSubtype="4" fill="hold" grpId="0" nodeType="withEffect">
                                  <p:stCondLst>
                                    <p:cond delay="0"/>
                                  </p:stCondLst>
                                  <p:childTnLst>
                                    <p:set>
                                      <p:cBhvr>
                                        <p:cTn id="221" dur="1" fill="hold">
                                          <p:stCondLst>
                                            <p:cond delay="0"/>
                                          </p:stCondLst>
                                        </p:cTn>
                                        <p:tgtEl>
                                          <p:spTgt spid="92"/>
                                        </p:tgtEl>
                                        <p:attrNameLst>
                                          <p:attrName>style.visibility</p:attrName>
                                        </p:attrNameLst>
                                      </p:cBhvr>
                                      <p:to>
                                        <p:strVal val="visible"/>
                                      </p:to>
                                    </p:set>
                                    <p:animEffect transition="in" filter="wipe(down)">
                                      <p:cBhvr>
                                        <p:cTn id="222" dur="500"/>
                                        <p:tgtEl>
                                          <p:spTgt spid="92"/>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93"/>
                                        </p:tgtEl>
                                        <p:attrNameLst>
                                          <p:attrName>style.visibility</p:attrName>
                                        </p:attrNameLst>
                                      </p:cBhvr>
                                      <p:to>
                                        <p:strVal val="visible"/>
                                      </p:to>
                                    </p:set>
                                    <p:animEffect transition="in" filter="wipe(down)">
                                      <p:cBhvr>
                                        <p:cTn id="225" dur="500"/>
                                        <p:tgtEl>
                                          <p:spTgt spid="93"/>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94"/>
                                        </p:tgtEl>
                                        <p:attrNameLst>
                                          <p:attrName>style.visibility</p:attrName>
                                        </p:attrNameLst>
                                      </p:cBhvr>
                                      <p:to>
                                        <p:strVal val="visible"/>
                                      </p:to>
                                    </p:set>
                                    <p:animEffect transition="in" filter="wipe(down)">
                                      <p:cBhvr>
                                        <p:cTn id="228" dur="500"/>
                                        <p:tgtEl>
                                          <p:spTgt spid="94"/>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95"/>
                                        </p:tgtEl>
                                        <p:attrNameLst>
                                          <p:attrName>style.visibility</p:attrName>
                                        </p:attrNameLst>
                                      </p:cBhvr>
                                      <p:to>
                                        <p:strVal val="visible"/>
                                      </p:to>
                                    </p:set>
                                    <p:animEffect transition="in" filter="wipe(down)">
                                      <p:cBhvr>
                                        <p:cTn id="231" dur="500"/>
                                        <p:tgtEl>
                                          <p:spTgt spid="95"/>
                                        </p:tgtEl>
                                      </p:cBhvr>
                                    </p:animEffect>
                                  </p:childTnLst>
                                </p:cTn>
                              </p:par>
                              <p:par>
                                <p:cTn id="232" presetID="22" presetClass="entr" presetSubtype="4" fill="hold" grpId="0" nodeType="withEffect">
                                  <p:stCondLst>
                                    <p:cond delay="0"/>
                                  </p:stCondLst>
                                  <p:childTnLst>
                                    <p:set>
                                      <p:cBhvr>
                                        <p:cTn id="233" dur="1" fill="hold">
                                          <p:stCondLst>
                                            <p:cond delay="0"/>
                                          </p:stCondLst>
                                        </p:cTn>
                                        <p:tgtEl>
                                          <p:spTgt spid="96"/>
                                        </p:tgtEl>
                                        <p:attrNameLst>
                                          <p:attrName>style.visibility</p:attrName>
                                        </p:attrNameLst>
                                      </p:cBhvr>
                                      <p:to>
                                        <p:strVal val="visible"/>
                                      </p:to>
                                    </p:set>
                                    <p:animEffect transition="in" filter="wipe(down)">
                                      <p:cBhvr>
                                        <p:cTn id="234" dur="500"/>
                                        <p:tgtEl>
                                          <p:spTgt spid="96"/>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97"/>
                                        </p:tgtEl>
                                        <p:attrNameLst>
                                          <p:attrName>style.visibility</p:attrName>
                                        </p:attrNameLst>
                                      </p:cBhvr>
                                      <p:to>
                                        <p:strVal val="visible"/>
                                      </p:to>
                                    </p:set>
                                    <p:animEffect transition="in" filter="wipe(down)">
                                      <p:cBhvr>
                                        <p:cTn id="237" dur="500"/>
                                        <p:tgtEl>
                                          <p:spTgt spid="97"/>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98"/>
                                        </p:tgtEl>
                                        <p:attrNameLst>
                                          <p:attrName>style.visibility</p:attrName>
                                        </p:attrNameLst>
                                      </p:cBhvr>
                                      <p:to>
                                        <p:strVal val="visible"/>
                                      </p:to>
                                    </p:set>
                                    <p:animEffect transition="in" filter="wipe(down)">
                                      <p:cBhvr>
                                        <p:cTn id="240" dur="500"/>
                                        <p:tgtEl>
                                          <p:spTgt spid="98"/>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wipe(down)">
                                      <p:cBhvr>
                                        <p:cTn id="243" dur="500"/>
                                        <p:tgtEl>
                                          <p:spTgt spid="99"/>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100"/>
                                        </p:tgtEl>
                                        <p:attrNameLst>
                                          <p:attrName>style.visibility</p:attrName>
                                        </p:attrNameLst>
                                      </p:cBhvr>
                                      <p:to>
                                        <p:strVal val="visible"/>
                                      </p:to>
                                    </p:set>
                                    <p:animEffect transition="in" filter="wipe(down)">
                                      <p:cBhvr>
                                        <p:cTn id="246" dur="500"/>
                                        <p:tgtEl>
                                          <p:spTgt spid="100"/>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101"/>
                                        </p:tgtEl>
                                        <p:attrNameLst>
                                          <p:attrName>style.visibility</p:attrName>
                                        </p:attrNameLst>
                                      </p:cBhvr>
                                      <p:to>
                                        <p:strVal val="visible"/>
                                      </p:to>
                                    </p:set>
                                    <p:animEffect transition="in" filter="wipe(down)">
                                      <p:cBhvr>
                                        <p:cTn id="249" dur="500"/>
                                        <p:tgtEl>
                                          <p:spTgt spid="101"/>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wipe(down)">
                                      <p:cBhvr>
                                        <p:cTn id="252" dur="500"/>
                                        <p:tgtEl>
                                          <p:spTgt spid="102"/>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103"/>
                                        </p:tgtEl>
                                        <p:attrNameLst>
                                          <p:attrName>style.visibility</p:attrName>
                                        </p:attrNameLst>
                                      </p:cBhvr>
                                      <p:to>
                                        <p:strVal val="visible"/>
                                      </p:to>
                                    </p:set>
                                    <p:animEffect transition="in" filter="wipe(down)">
                                      <p:cBhvr>
                                        <p:cTn id="255" dur="500"/>
                                        <p:tgtEl>
                                          <p:spTgt spid="103"/>
                                        </p:tgtEl>
                                      </p:cBhvr>
                                    </p:animEffect>
                                  </p:childTnLst>
                                </p:cTn>
                              </p:par>
                              <p:par>
                                <p:cTn id="256" presetID="22" presetClass="entr" presetSubtype="4" fill="hold" grpId="0" nodeType="withEffect">
                                  <p:stCondLst>
                                    <p:cond delay="0"/>
                                  </p:stCondLst>
                                  <p:childTnLst>
                                    <p:set>
                                      <p:cBhvr>
                                        <p:cTn id="257" dur="1" fill="hold">
                                          <p:stCondLst>
                                            <p:cond delay="0"/>
                                          </p:stCondLst>
                                        </p:cTn>
                                        <p:tgtEl>
                                          <p:spTgt spid="104"/>
                                        </p:tgtEl>
                                        <p:attrNameLst>
                                          <p:attrName>style.visibility</p:attrName>
                                        </p:attrNameLst>
                                      </p:cBhvr>
                                      <p:to>
                                        <p:strVal val="visible"/>
                                      </p:to>
                                    </p:set>
                                    <p:animEffect transition="in" filter="wipe(down)">
                                      <p:cBhvr>
                                        <p:cTn id="258" dur="500"/>
                                        <p:tgtEl>
                                          <p:spTgt spid="104"/>
                                        </p:tgtEl>
                                      </p:cBhvr>
                                    </p:animEffect>
                                  </p:childTnLst>
                                </p:cTn>
                              </p:par>
                              <p:par>
                                <p:cTn id="259" presetID="22" presetClass="entr" presetSubtype="4" fill="hold" grpId="0" nodeType="withEffect">
                                  <p:stCondLst>
                                    <p:cond delay="0"/>
                                  </p:stCondLst>
                                  <p:childTnLst>
                                    <p:set>
                                      <p:cBhvr>
                                        <p:cTn id="260" dur="1" fill="hold">
                                          <p:stCondLst>
                                            <p:cond delay="0"/>
                                          </p:stCondLst>
                                        </p:cTn>
                                        <p:tgtEl>
                                          <p:spTgt spid="105"/>
                                        </p:tgtEl>
                                        <p:attrNameLst>
                                          <p:attrName>style.visibility</p:attrName>
                                        </p:attrNameLst>
                                      </p:cBhvr>
                                      <p:to>
                                        <p:strVal val="visible"/>
                                      </p:to>
                                    </p:set>
                                    <p:animEffect transition="in" filter="wipe(down)">
                                      <p:cBhvr>
                                        <p:cTn id="261" dur="500"/>
                                        <p:tgtEl>
                                          <p:spTgt spid="105"/>
                                        </p:tgtEl>
                                      </p:cBhvr>
                                    </p:animEffect>
                                  </p:childTnLst>
                                </p:cTn>
                              </p:par>
                              <p:par>
                                <p:cTn id="262" presetID="22" presetClass="entr" presetSubtype="4" fill="hold" grpId="0" nodeType="withEffect">
                                  <p:stCondLst>
                                    <p:cond delay="0"/>
                                  </p:stCondLst>
                                  <p:childTnLst>
                                    <p:set>
                                      <p:cBhvr>
                                        <p:cTn id="263" dur="1" fill="hold">
                                          <p:stCondLst>
                                            <p:cond delay="0"/>
                                          </p:stCondLst>
                                        </p:cTn>
                                        <p:tgtEl>
                                          <p:spTgt spid="106"/>
                                        </p:tgtEl>
                                        <p:attrNameLst>
                                          <p:attrName>style.visibility</p:attrName>
                                        </p:attrNameLst>
                                      </p:cBhvr>
                                      <p:to>
                                        <p:strVal val="visible"/>
                                      </p:to>
                                    </p:set>
                                    <p:animEffect transition="in" filter="wipe(down)">
                                      <p:cBhvr>
                                        <p:cTn id="264" dur="500"/>
                                        <p:tgtEl>
                                          <p:spTgt spid="106"/>
                                        </p:tgtEl>
                                      </p:cBhvr>
                                    </p:animEffect>
                                  </p:childTnLst>
                                </p:cTn>
                              </p:par>
                              <p:par>
                                <p:cTn id="265" presetID="22" presetClass="entr" presetSubtype="4" fill="hold" grpId="0" nodeType="withEffect">
                                  <p:stCondLst>
                                    <p:cond delay="0"/>
                                  </p:stCondLst>
                                  <p:childTnLst>
                                    <p:set>
                                      <p:cBhvr>
                                        <p:cTn id="266" dur="1" fill="hold">
                                          <p:stCondLst>
                                            <p:cond delay="0"/>
                                          </p:stCondLst>
                                        </p:cTn>
                                        <p:tgtEl>
                                          <p:spTgt spid="107"/>
                                        </p:tgtEl>
                                        <p:attrNameLst>
                                          <p:attrName>style.visibility</p:attrName>
                                        </p:attrNameLst>
                                      </p:cBhvr>
                                      <p:to>
                                        <p:strVal val="visible"/>
                                      </p:to>
                                    </p:set>
                                    <p:animEffect transition="in" filter="wipe(down)">
                                      <p:cBhvr>
                                        <p:cTn id="267" dur="500"/>
                                        <p:tgtEl>
                                          <p:spTgt spid="107"/>
                                        </p:tgtEl>
                                      </p:cBhvr>
                                    </p:animEffect>
                                  </p:childTnLst>
                                </p:cTn>
                              </p:par>
                              <p:par>
                                <p:cTn id="268" presetID="22" presetClass="entr" presetSubtype="4" fill="hold" grpId="0" nodeType="withEffect">
                                  <p:stCondLst>
                                    <p:cond delay="0"/>
                                  </p:stCondLst>
                                  <p:childTnLst>
                                    <p:set>
                                      <p:cBhvr>
                                        <p:cTn id="269" dur="1" fill="hold">
                                          <p:stCondLst>
                                            <p:cond delay="0"/>
                                          </p:stCondLst>
                                        </p:cTn>
                                        <p:tgtEl>
                                          <p:spTgt spid="108"/>
                                        </p:tgtEl>
                                        <p:attrNameLst>
                                          <p:attrName>style.visibility</p:attrName>
                                        </p:attrNameLst>
                                      </p:cBhvr>
                                      <p:to>
                                        <p:strVal val="visible"/>
                                      </p:to>
                                    </p:set>
                                    <p:animEffect transition="in" filter="wipe(down)">
                                      <p:cBhvr>
                                        <p:cTn id="270" dur="500"/>
                                        <p:tgtEl>
                                          <p:spTgt spid="108"/>
                                        </p:tgtEl>
                                      </p:cBhvr>
                                    </p:animEffect>
                                  </p:childTnLst>
                                </p:cTn>
                              </p:par>
                              <p:par>
                                <p:cTn id="271" presetID="22" presetClass="entr" presetSubtype="4" fill="hold" nodeType="withEffect">
                                  <p:stCondLst>
                                    <p:cond delay="0"/>
                                  </p:stCondLst>
                                  <p:childTnLst>
                                    <p:set>
                                      <p:cBhvr>
                                        <p:cTn id="272" dur="1" fill="hold">
                                          <p:stCondLst>
                                            <p:cond delay="0"/>
                                          </p:stCondLst>
                                        </p:cTn>
                                        <p:tgtEl>
                                          <p:spTgt spid="109"/>
                                        </p:tgtEl>
                                        <p:attrNameLst>
                                          <p:attrName>style.visibility</p:attrName>
                                        </p:attrNameLst>
                                      </p:cBhvr>
                                      <p:to>
                                        <p:strVal val="visible"/>
                                      </p:to>
                                    </p:set>
                                    <p:animEffect transition="in" filter="wipe(down)">
                                      <p:cBhvr>
                                        <p:cTn id="273" dur="500"/>
                                        <p:tgtEl>
                                          <p:spTgt spid="109"/>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110"/>
                                        </p:tgtEl>
                                        <p:attrNameLst>
                                          <p:attrName>style.visibility</p:attrName>
                                        </p:attrNameLst>
                                      </p:cBhvr>
                                      <p:to>
                                        <p:strVal val="visible"/>
                                      </p:to>
                                    </p:set>
                                    <p:animEffect transition="in" filter="wipe(down)">
                                      <p:cBhvr>
                                        <p:cTn id="276" dur="500"/>
                                        <p:tgtEl>
                                          <p:spTgt spid="110"/>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111"/>
                                        </p:tgtEl>
                                        <p:attrNameLst>
                                          <p:attrName>style.visibility</p:attrName>
                                        </p:attrNameLst>
                                      </p:cBhvr>
                                      <p:to>
                                        <p:strVal val="visible"/>
                                      </p:to>
                                    </p:set>
                                    <p:animEffect transition="in" filter="wipe(down)">
                                      <p:cBhvr>
                                        <p:cTn id="279" dur="500"/>
                                        <p:tgtEl>
                                          <p:spTgt spid="111"/>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112"/>
                                        </p:tgtEl>
                                        <p:attrNameLst>
                                          <p:attrName>style.visibility</p:attrName>
                                        </p:attrNameLst>
                                      </p:cBhvr>
                                      <p:to>
                                        <p:strVal val="visible"/>
                                      </p:to>
                                    </p:set>
                                    <p:animEffect transition="in" filter="wipe(down)">
                                      <p:cBhvr>
                                        <p:cTn id="282" dur="500"/>
                                        <p:tgtEl>
                                          <p:spTgt spid="112"/>
                                        </p:tgtEl>
                                      </p:cBhvr>
                                    </p:animEffect>
                                  </p:childTnLst>
                                </p:cTn>
                              </p:par>
                              <p:par>
                                <p:cTn id="283" presetID="22" presetClass="entr" presetSubtype="4" fill="hold" nodeType="withEffect">
                                  <p:stCondLst>
                                    <p:cond delay="0"/>
                                  </p:stCondLst>
                                  <p:childTnLst>
                                    <p:set>
                                      <p:cBhvr>
                                        <p:cTn id="284" dur="1" fill="hold">
                                          <p:stCondLst>
                                            <p:cond delay="0"/>
                                          </p:stCondLst>
                                        </p:cTn>
                                        <p:tgtEl>
                                          <p:spTgt spid="113"/>
                                        </p:tgtEl>
                                        <p:attrNameLst>
                                          <p:attrName>style.visibility</p:attrName>
                                        </p:attrNameLst>
                                      </p:cBhvr>
                                      <p:to>
                                        <p:strVal val="visible"/>
                                      </p:to>
                                    </p:set>
                                    <p:animEffect transition="in" filter="wipe(down)">
                                      <p:cBhvr>
                                        <p:cTn id="285" dur="500"/>
                                        <p:tgtEl>
                                          <p:spTgt spid="113"/>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114"/>
                                        </p:tgtEl>
                                        <p:attrNameLst>
                                          <p:attrName>style.visibility</p:attrName>
                                        </p:attrNameLst>
                                      </p:cBhvr>
                                      <p:to>
                                        <p:strVal val="visible"/>
                                      </p:to>
                                    </p:set>
                                    <p:animEffect transition="in" filter="wipe(down)">
                                      <p:cBhvr>
                                        <p:cTn id="288" dur="500"/>
                                        <p:tgtEl>
                                          <p:spTgt spid="114"/>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115"/>
                                        </p:tgtEl>
                                        <p:attrNameLst>
                                          <p:attrName>style.visibility</p:attrName>
                                        </p:attrNameLst>
                                      </p:cBhvr>
                                      <p:to>
                                        <p:strVal val="visible"/>
                                      </p:to>
                                    </p:set>
                                    <p:animEffect transition="in" filter="wipe(down)">
                                      <p:cBhvr>
                                        <p:cTn id="291" dur="500"/>
                                        <p:tgtEl>
                                          <p:spTgt spid="115"/>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116"/>
                                        </p:tgtEl>
                                        <p:attrNameLst>
                                          <p:attrName>style.visibility</p:attrName>
                                        </p:attrNameLst>
                                      </p:cBhvr>
                                      <p:to>
                                        <p:strVal val="visible"/>
                                      </p:to>
                                    </p:set>
                                    <p:animEffect transition="in" filter="wipe(down)">
                                      <p:cBhvr>
                                        <p:cTn id="294" dur="500"/>
                                        <p:tgtEl>
                                          <p:spTgt spid="116"/>
                                        </p:tgtEl>
                                      </p:cBhvr>
                                    </p:animEffect>
                                  </p:childTnLst>
                                </p:cTn>
                              </p:par>
                              <p:par>
                                <p:cTn id="295" presetID="22" presetClass="entr" presetSubtype="4" fill="hold" nodeType="withEffect">
                                  <p:stCondLst>
                                    <p:cond delay="0"/>
                                  </p:stCondLst>
                                  <p:childTnLst>
                                    <p:set>
                                      <p:cBhvr>
                                        <p:cTn id="296" dur="1" fill="hold">
                                          <p:stCondLst>
                                            <p:cond delay="0"/>
                                          </p:stCondLst>
                                        </p:cTn>
                                        <p:tgtEl>
                                          <p:spTgt spid="117"/>
                                        </p:tgtEl>
                                        <p:attrNameLst>
                                          <p:attrName>style.visibility</p:attrName>
                                        </p:attrNameLst>
                                      </p:cBhvr>
                                      <p:to>
                                        <p:strVal val="visible"/>
                                      </p:to>
                                    </p:set>
                                    <p:animEffect transition="in" filter="wipe(down)">
                                      <p:cBhvr>
                                        <p:cTn id="297" dur="500"/>
                                        <p:tgtEl>
                                          <p:spTgt spid="117"/>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118"/>
                                        </p:tgtEl>
                                        <p:attrNameLst>
                                          <p:attrName>style.visibility</p:attrName>
                                        </p:attrNameLst>
                                      </p:cBhvr>
                                      <p:to>
                                        <p:strVal val="visible"/>
                                      </p:to>
                                    </p:set>
                                    <p:animEffect transition="in" filter="wipe(down)">
                                      <p:cBhvr>
                                        <p:cTn id="300" dur="500"/>
                                        <p:tgtEl>
                                          <p:spTgt spid="118"/>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119"/>
                                        </p:tgtEl>
                                        <p:attrNameLst>
                                          <p:attrName>style.visibility</p:attrName>
                                        </p:attrNameLst>
                                      </p:cBhvr>
                                      <p:to>
                                        <p:strVal val="visible"/>
                                      </p:to>
                                    </p:set>
                                    <p:animEffect transition="in" filter="wipe(down)">
                                      <p:cBhvr>
                                        <p:cTn id="3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10" grpId="0"/>
      <p:bldP spid="111" grpId="0"/>
      <p:bldP spid="112" grpId="0" animBg="1"/>
      <p:bldP spid="114" grpId="0"/>
      <p:bldP spid="115" grpId="0"/>
      <p:bldP spid="116" grpId="0" animBg="1"/>
      <p:bldP spid="118" grpId="0"/>
      <p:bldP spid="119"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p:cNvSpPr>
            <a:spLocks noChangeArrowheads="1"/>
          </p:cNvSpPr>
          <p:nvPr/>
        </p:nvSpPr>
        <p:spPr bwMode="auto">
          <a:xfrm>
            <a:off x="5355029" y="1999198"/>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0" name="Rectangle 39"/>
          <p:cNvSpPr>
            <a:spLocks noChangeArrowheads="1"/>
          </p:cNvSpPr>
          <p:nvPr/>
        </p:nvSpPr>
        <p:spPr bwMode="auto">
          <a:xfrm>
            <a:off x="1772581" y="1999198"/>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1088214" y="1362917"/>
            <a:ext cx="3108262" cy="33668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如何判断绝对路径还是相对路径：首部判空</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5" y="759460"/>
            <a:ext cx="28930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更多细节：如何存储路径</a:t>
            </a:r>
          </a:p>
        </p:txBody>
      </p:sp>
      <p:pic>
        <p:nvPicPr>
          <p:cNvPr id="8" name="图片 7" descr="1">
            <a:extLst>
              <a:ext uri="{FF2B5EF4-FFF2-40B4-BE49-F238E27FC236}">
                <a16:creationId xmlns:a16="http://schemas.microsoft.com/office/drawing/2014/main" id="{585FBD89-5E12-12F2-35DB-18A5C5E7CCF2}"/>
              </a:ext>
            </a:extLst>
          </p:cNvPr>
          <p:cNvPicPr>
            <a:picLocks noChangeAspect="1"/>
          </p:cNvPicPr>
          <p:nvPr/>
        </p:nvPicPr>
        <p:blipFill>
          <a:blip r:embed="rId3"/>
          <a:stretch>
            <a:fillRect/>
          </a:stretch>
        </p:blipFill>
        <p:spPr>
          <a:xfrm>
            <a:off x="1673515" y="2476463"/>
            <a:ext cx="2084654" cy="2547911"/>
          </a:xfrm>
          <a:prstGeom prst="rect">
            <a:avLst/>
          </a:prstGeom>
        </p:spPr>
      </p:pic>
      <p:pic>
        <p:nvPicPr>
          <p:cNvPr id="9" name="图片 8" descr="1">
            <a:extLst>
              <a:ext uri="{FF2B5EF4-FFF2-40B4-BE49-F238E27FC236}">
                <a16:creationId xmlns:a16="http://schemas.microsoft.com/office/drawing/2014/main" id="{335A6B33-8631-F04F-7434-F4A61ED51550}"/>
              </a:ext>
            </a:extLst>
          </p:cNvPr>
          <p:cNvPicPr>
            <a:picLocks noChangeAspect="1"/>
          </p:cNvPicPr>
          <p:nvPr/>
        </p:nvPicPr>
        <p:blipFill>
          <a:blip r:embed="rId4"/>
          <a:stretch>
            <a:fillRect/>
          </a:stretch>
        </p:blipFill>
        <p:spPr>
          <a:xfrm>
            <a:off x="5385832" y="2476463"/>
            <a:ext cx="1824917" cy="2511372"/>
          </a:xfrm>
          <a:prstGeom prst="rect">
            <a:avLst/>
          </a:prstGeom>
        </p:spPr>
      </p:pic>
      <p:sp>
        <p:nvSpPr>
          <p:cNvPr id="12" name="矩形 11">
            <a:extLst>
              <a:ext uri="{FF2B5EF4-FFF2-40B4-BE49-F238E27FC236}">
                <a16:creationId xmlns:a16="http://schemas.microsoft.com/office/drawing/2014/main" id="{8264946E-2731-43E6-B1C4-1B3BF84BAAED}"/>
              </a:ext>
            </a:extLst>
          </p:cNvPr>
          <p:cNvSpPr/>
          <p:nvPr/>
        </p:nvSpPr>
        <p:spPr>
          <a:xfrm>
            <a:off x="4947525" y="1422613"/>
            <a:ext cx="2662400" cy="276991"/>
          </a:xfrm>
          <a:prstGeom prst="rect">
            <a:avLst/>
          </a:prstGeom>
        </p:spPr>
        <p:txBody>
          <a:bodyPr wrap="square" lIns="91431" tIns="45716" rIns="91431" bIns="45716">
            <a:spAutoFit/>
          </a:bodyPr>
          <a:lstStyle/>
          <a:p>
            <a:r>
              <a:rPr lang="zh-CN" altLang="zh-CN" sz="1200" dirty="0">
                <a:solidFill>
                  <a:schemeClr val="tx1">
                    <a:lumMod val="75000"/>
                    <a:lumOff val="25000"/>
                  </a:schemeClr>
                </a:solidFill>
                <a:latin typeface="印品黑体" panose="00000500000000000000" pitchFamily="2" charset="-122"/>
                <a:ea typeface="印品黑体" panose="00000500000000000000" pitchFamily="2" charset="-122"/>
              </a:rPr>
              <a:t>如何判断是文件还是目录：尾部判空</a:t>
            </a:r>
          </a:p>
        </p:txBody>
      </p:sp>
      <p:pic>
        <p:nvPicPr>
          <p:cNvPr id="13" name="图片 12">
            <a:extLst>
              <a:ext uri="{FF2B5EF4-FFF2-40B4-BE49-F238E27FC236}">
                <a16:creationId xmlns:a16="http://schemas.microsoft.com/office/drawing/2014/main" id="{30665E13-FFB5-46D3-851C-45592A0FD7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51533925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564452" y="1212821"/>
            <a:ext cx="8015096" cy="767574"/>
          </a:xfrm>
          <a:prstGeom prst="rect">
            <a:avLst/>
          </a:prstGeom>
        </p:spPr>
        <p:txBody>
          <a:bodyPr wrap="square" lIns="91431" tIns="45716" rIns="91431" bIns="45716">
            <a:spAutoFit/>
          </a:bodyPr>
          <a:lstStyle/>
          <a:p>
            <a:pPr>
              <a:lnSpc>
                <a:spcPct val="150000"/>
              </a:lnSpc>
              <a:spcBef>
                <a:spcPts val="600"/>
              </a:spcBef>
              <a:spcAft>
                <a:spcPts val="600"/>
              </a:spcAft>
              <a:defRPr/>
            </a:pP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Windows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下盘符的存在是有意义的。但是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Linux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下没有盘符的概念，例如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会被认为是一个相对路径。</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如何合理地将盘符以及绝对、相对路径综合考虑进来。</a:t>
            </a: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4" y="759460"/>
            <a:ext cx="2379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更多细节：考虑盘符</a:t>
            </a:r>
          </a:p>
        </p:txBody>
      </p:sp>
      <p:pic>
        <p:nvPicPr>
          <p:cNvPr id="4" name="图片 3" descr="1">
            <a:extLst>
              <a:ext uri="{FF2B5EF4-FFF2-40B4-BE49-F238E27FC236}">
                <a16:creationId xmlns:a16="http://schemas.microsoft.com/office/drawing/2014/main" id="{76D619BC-77CD-ADE0-D053-74F576E9E352}"/>
              </a:ext>
            </a:extLst>
          </p:cNvPr>
          <p:cNvPicPr>
            <a:picLocks noChangeAspect="1"/>
          </p:cNvPicPr>
          <p:nvPr/>
        </p:nvPicPr>
        <p:blipFill>
          <a:blip r:embed="rId3"/>
          <a:stretch>
            <a:fillRect/>
          </a:stretch>
        </p:blipFill>
        <p:spPr>
          <a:xfrm>
            <a:off x="1907387" y="2125979"/>
            <a:ext cx="5329226" cy="2840726"/>
          </a:xfrm>
          <a:prstGeom prst="rect">
            <a:avLst/>
          </a:prstGeom>
        </p:spPr>
      </p:pic>
      <p:pic>
        <p:nvPicPr>
          <p:cNvPr id="6" name="图片 5">
            <a:extLst>
              <a:ext uri="{FF2B5EF4-FFF2-40B4-BE49-F238E27FC236}">
                <a16:creationId xmlns:a16="http://schemas.microsoft.com/office/drawing/2014/main" id="{BAFFCD9E-6C97-4CD5-ACAB-B11FEACF6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446919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8" y="278281"/>
            <a:ext cx="68925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矩形 7"/>
          <p:cNvSpPr/>
          <p:nvPr/>
        </p:nvSpPr>
        <p:spPr>
          <a:xfrm>
            <a:off x="567779" y="1176418"/>
            <a:ext cx="8015096" cy="888248"/>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t>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中有一个重要的功能模块是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Graphics View Framework</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，它允许开发者创建交互式的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图形应用程序，特别适合于需要管理和交互大量定制的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图形元素的应用程序，例如图形编辑器、游戏以及科学数据可视化等场景。最重要的是查询效率极高，能在几毫秒里面在几百万图元中找到目标。</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grpSp>
        <p:nvGrpSpPr>
          <p:cNvPr id="10" name="组合 9"/>
          <p:cNvGrpSpPr/>
          <p:nvPr/>
        </p:nvGrpSpPr>
        <p:grpSpPr>
          <a:xfrm>
            <a:off x="5071998" y="3009712"/>
            <a:ext cx="414462" cy="414516"/>
            <a:chOff x="3543574" y="4265651"/>
            <a:chExt cx="414516" cy="414516"/>
          </a:xfrm>
        </p:grpSpPr>
        <p:sp>
          <p:nvSpPr>
            <p:cNvPr id="11" name="椭圆 10"/>
            <p:cNvSpPr/>
            <p:nvPr/>
          </p:nvSpPr>
          <p:spPr>
            <a:xfrm>
              <a:off x="3543574" y="4265651"/>
              <a:ext cx="414516" cy="414516"/>
            </a:xfrm>
            <a:prstGeom prst="ellipse">
              <a:avLst/>
            </a:prstGeom>
            <a:solidFill>
              <a:srgbClr val="1D69A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2" name="组合 11"/>
            <p:cNvGrpSpPr/>
            <p:nvPr/>
          </p:nvGrpSpPr>
          <p:grpSpPr>
            <a:xfrm>
              <a:off x="3629640" y="4325788"/>
              <a:ext cx="259976" cy="261734"/>
              <a:chOff x="5042691" y="2273922"/>
              <a:chExt cx="702937" cy="707690"/>
            </a:xfrm>
            <a:solidFill>
              <a:schemeClr val="bg1"/>
            </a:solidFill>
          </p:grpSpPr>
          <p:sp>
            <p:nvSpPr>
              <p:cNvPr id="13"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5" name="组合 14"/>
          <p:cNvGrpSpPr/>
          <p:nvPr/>
        </p:nvGrpSpPr>
        <p:grpSpPr>
          <a:xfrm>
            <a:off x="5071998" y="3675316"/>
            <a:ext cx="414462" cy="414516"/>
            <a:chOff x="4102125" y="4265651"/>
            <a:chExt cx="414516" cy="414516"/>
          </a:xfrm>
        </p:grpSpPr>
        <p:sp>
          <p:nvSpPr>
            <p:cNvPr id="16" name="椭圆 15"/>
            <p:cNvSpPr/>
            <p:nvPr/>
          </p:nvSpPr>
          <p:spPr>
            <a:xfrm>
              <a:off x="4102125" y="4265651"/>
              <a:ext cx="414516" cy="414516"/>
            </a:xfrm>
            <a:prstGeom prst="ellipse">
              <a:avLst/>
            </a:prstGeom>
            <a:solidFill>
              <a:srgbClr val="84CBC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7" name="组合 16"/>
            <p:cNvGrpSpPr/>
            <p:nvPr/>
          </p:nvGrpSpPr>
          <p:grpSpPr>
            <a:xfrm>
              <a:off x="4199233" y="4358783"/>
              <a:ext cx="238761" cy="198211"/>
              <a:chOff x="3132963" y="3140191"/>
              <a:chExt cx="645573" cy="535933"/>
            </a:xfrm>
            <a:solidFill>
              <a:schemeClr val="bg1"/>
            </a:solidFill>
          </p:grpSpPr>
          <p:sp>
            <p:nvSpPr>
              <p:cNvPr id="1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46" name="Content Placeholder 2"/>
          <p:cNvSpPr txBox="1">
            <a:spLocks/>
          </p:cNvSpPr>
          <p:nvPr/>
        </p:nvSpPr>
        <p:spPr>
          <a:xfrm>
            <a:off x="5662048" y="3078835"/>
            <a:ext cx="2319983" cy="276270"/>
          </a:xfrm>
          <a:prstGeom prst="rect">
            <a:avLst/>
          </a:prstGeom>
        </p:spPr>
        <p:txBody>
          <a:bodyPr vert="horz" lIns="91431" tIns="45716" rIns="91431" bIns="4571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是使用什么算法做到这一点的？</a:t>
            </a:r>
            <a:endPar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47" name="Content Placeholder 2"/>
          <p:cNvSpPr txBox="1">
            <a:spLocks/>
          </p:cNvSpPr>
          <p:nvPr/>
        </p:nvSpPr>
        <p:spPr>
          <a:xfrm>
            <a:off x="5662048" y="3742352"/>
            <a:ext cx="2574037" cy="308375"/>
          </a:xfrm>
          <a:prstGeom prst="rect">
            <a:avLst/>
          </a:prstGeom>
        </p:spPr>
        <p:txBody>
          <a:bodyPr vert="horz" lIns="91431" tIns="45716" rIns="91431" bIns="45716"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这样的方式有何优劣？可以如何优化？</a:t>
            </a:r>
            <a:endParaRPr lang="en-US" altLang="zh-CN" sz="1125"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50" name="Rectangle 39">
            <a:extLst>
              <a:ext uri="{FF2B5EF4-FFF2-40B4-BE49-F238E27FC236}">
                <a16:creationId xmlns:a16="http://schemas.microsoft.com/office/drawing/2014/main" id="{FC8309D8-4C52-41E3-AAF0-AFA308590A31}"/>
              </a:ext>
            </a:extLst>
          </p:cNvPr>
          <p:cNvSpPr>
            <a:spLocks noChangeArrowheads="1"/>
          </p:cNvSpPr>
          <p:nvPr/>
        </p:nvSpPr>
        <p:spPr bwMode="auto">
          <a:xfrm>
            <a:off x="415924" y="759460"/>
            <a:ext cx="10886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问题背景</a:t>
            </a:r>
          </a:p>
        </p:txBody>
      </p:sp>
      <p:pic>
        <p:nvPicPr>
          <p:cNvPr id="52" name="图片 51" descr="ea0ea86b45634374ae95427485db4eff">
            <a:extLst>
              <a:ext uri="{FF2B5EF4-FFF2-40B4-BE49-F238E27FC236}">
                <a16:creationId xmlns:a16="http://schemas.microsoft.com/office/drawing/2014/main" id="{4C7B8F4D-E5B9-41F0-8551-071D62BF4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264" y="2169667"/>
            <a:ext cx="3931736" cy="2630551"/>
          </a:xfrm>
          <a:prstGeom prst="rect">
            <a:avLst/>
          </a:prstGeom>
          <a:noFill/>
          <a:ln>
            <a:noFill/>
          </a:ln>
          <a:effectLst/>
        </p:spPr>
      </p:pic>
      <p:pic>
        <p:nvPicPr>
          <p:cNvPr id="24" name="图片 23">
            <a:extLst>
              <a:ext uri="{FF2B5EF4-FFF2-40B4-BE49-F238E27FC236}">
                <a16:creationId xmlns:a16="http://schemas.microsoft.com/office/drawing/2014/main" id="{F72BBCED-EC0C-483E-AC52-D0BF95DBD0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2929697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randombar(horizont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6" grpId="0"/>
      <p:bldP spid="47"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8" y="278281"/>
            <a:ext cx="68925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矩形 7"/>
          <p:cNvSpPr/>
          <p:nvPr/>
        </p:nvSpPr>
        <p:spPr>
          <a:xfrm>
            <a:off x="567779" y="1176418"/>
            <a:ext cx="8015096" cy="89055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每次将二维空间划分为两个部分，并对每个划分出的子空间进行递归，然后使用树结构将空间组合起来，最后得到一棵二叉树。每个叶节点对应一块区域，每个非叶节点对应一次划分所用的分割线。查询某个图元的时候遍历树的结构就能在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O(log n)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时间复杂度内定位到目标节点可能所在的子节点集。再遍历各个子节点就能找到目标区域。</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50" name="Rectangle 39">
            <a:extLst>
              <a:ext uri="{FF2B5EF4-FFF2-40B4-BE49-F238E27FC236}">
                <a16:creationId xmlns:a16="http://schemas.microsoft.com/office/drawing/2014/main" id="{FC8309D8-4C52-41E3-AAF0-AFA308590A31}"/>
              </a:ext>
            </a:extLst>
          </p:cNvPr>
          <p:cNvSpPr>
            <a:spLocks noChangeArrowheads="1"/>
          </p:cNvSpPr>
          <p:nvPr/>
        </p:nvSpPr>
        <p:spPr bwMode="auto">
          <a:xfrm>
            <a:off x="415924" y="759460"/>
            <a:ext cx="23207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Qt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的 </a:t>
            </a: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2D BSP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树思想</a:t>
            </a:r>
          </a:p>
        </p:txBody>
      </p:sp>
      <p:pic>
        <p:nvPicPr>
          <p:cNvPr id="4" name="图片 3">
            <a:extLst>
              <a:ext uri="{FF2B5EF4-FFF2-40B4-BE49-F238E27FC236}">
                <a16:creationId xmlns:a16="http://schemas.microsoft.com/office/drawing/2014/main" id="{321A143C-62B5-4B78-B1B1-72F680F1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17" y="2066975"/>
            <a:ext cx="3586264" cy="2918770"/>
          </a:xfrm>
          <a:prstGeom prst="rect">
            <a:avLst/>
          </a:prstGeom>
        </p:spPr>
      </p:pic>
      <p:pic>
        <p:nvPicPr>
          <p:cNvPr id="6" name="图片 5">
            <a:extLst>
              <a:ext uri="{FF2B5EF4-FFF2-40B4-BE49-F238E27FC236}">
                <a16:creationId xmlns:a16="http://schemas.microsoft.com/office/drawing/2014/main" id="{A2BD9C82-EFD7-4EBC-B278-D87551A61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081" y="2371770"/>
            <a:ext cx="4205231" cy="2309179"/>
          </a:xfrm>
          <a:prstGeom prst="rect">
            <a:avLst/>
          </a:prstGeom>
        </p:spPr>
      </p:pic>
      <p:pic>
        <p:nvPicPr>
          <p:cNvPr id="7" name="图片 6">
            <a:extLst>
              <a:ext uri="{FF2B5EF4-FFF2-40B4-BE49-F238E27FC236}">
                <a16:creationId xmlns:a16="http://schemas.microsoft.com/office/drawing/2014/main" id="{19B2DFEF-A326-4C1F-AC2E-58F06DE2B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29083574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94112" y="1125349"/>
            <a:ext cx="2555776" cy="47429"/>
            <a:chOff x="2190216" y="0"/>
            <a:chExt cx="4752528" cy="108012"/>
          </a:xfrm>
        </p:grpSpPr>
        <p:sp>
          <p:nvSpPr>
            <p:cNvPr id="5" name="矩形 4"/>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 name="矩形 5"/>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9"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rPr>
              <a:t>目  录</a:t>
            </a:r>
            <a:endParaRPr lang="en-US" altLang="zh-CN"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en-US" altLang="zh-CN" sz="1600" dirty="0">
                <a:ln w="6350">
                  <a:noFill/>
                </a:ln>
                <a:solidFill>
                  <a:schemeClr val="tx1">
                    <a:lumMod val="50000"/>
                    <a:lumOff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CONTENTS</a:t>
            </a:r>
            <a:endParaRPr lang="zh-CN" altLang="en-US" sz="1600" dirty="0">
              <a:ln w="6350">
                <a:noFill/>
              </a:ln>
              <a:solidFill>
                <a:schemeClr val="tx1">
                  <a:lumMod val="50000"/>
                  <a:lumOff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Freeform 10"/>
          <p:cNvSpPr>
            <a:spLocks noEditPoints="1"/>
          </p:cNvSpPr>
          <p:nvPr/>
        </p:nvSpPr>
        <p:spPr bwMode="auto">
          <a:xfrm>
            <a:off x="3621140" y="17324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11"/>
          <p:cNvSpPr>
            <a:spLocks noEditPoints="1"/>
          </p:cNvSpPr>
          <p:nvPr/>
        </p:nvSpPr>
        <p:spPr bwMode="auto">
          <a:xfrm>
            <a:off x="6905862" y="17165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12"/>
          <p:cNvSpPr>
            <a:spLocks noEditPoints="1"/>
          </p:cNvSpPr>
          <p:nvPr/>
        </p:nvSpPr>
        <p:spPr bwMode="auto">
          <a:xfrm>
            <a:off x="5285993" y="17199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13"/>
          <p:cNvSpPr>
            <a:spLocks noEditPoints="1"/>
          </p:cNvSpPr>
          <p:nvPr/>
        </p:nvSpPr>
        <p:spPr bwMode="auto">
          <a:xfrm>
            <a:off x="1921321" y="17289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5" name="组合 14"/>
          <p:cNvGrpSpPr/>
          <p:nvPr/>
        </p:nvGrpSpPr>
        <p:grpSpPr>
          <a:xfrm>
            <a:off x="4639262" y="2241408"/>
            <a:ext cx="1512542" cy="1895740"/>
            <a:chOff x="3818164" y="2571750"/>
            <a:chExt cx="1512542" cy="1895740"/>
          </a:xfrm>
        </p:grpSpPr>
        <p:grpSp>
          <p:nvGrpSpPr>
            <p:cNvPr id="16" name="组合 15"/>
            <p:cNvGrpSpPr/>
            <p:nvPr/>
          </p:nvGrpSpPr>
          <p:grpSpPr>
            <a:xfrm>
              <a:off x="3818164" y="2571750"/>
              <a:ext cx="1512542" cy="1895740"/>
              <a:chOff x="522514" y="3027330"/>
              <a:chExt cx="1512542" cy="1440160"/>
            </a:xfrm>
          </p:grpSpPr>
          <p:sp>
            <p:nvSpPr>
              <p:cNvPr id="19" name="矩形 18"/>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0" name="直接连接符 19"/>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243791" y="3098334"/>
              <a:ext cx="656417" cy="526811"/>
            </a:xfrm>
            <a:prstGeom prst="rect">
              <a:avLst/>
            </a:prstGeom>
          </p:spPr>
          <p:txBody>
            <a:bodyPr wrap="squar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 1</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 </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2</a:t>
              </a:r>
            </a:p>
          </p:txBody>
        </p:sp>
        <p:sp>
          <p:nvSpPr>
            <p:cNvPr id="18" name="矩形 17"/>
            <p:cNvSpPr/>
            <p:nvPr/>
          </p:nvSpPr>
          <p:spPr>
            <a:xfrm>
              <a:off x="4021470" y="2667289"/>
              <a:ext cx="110109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grpSp>
      <p:grpSp>
        <p:nvGrpSpPr>
          <p:cNvPr id="21" name="组合 20"/>
          <p:cNvGrpSpPr/>
          <p:nvPr/>
        </p:nvGrpSpPr>
        <p:grpSpPr>
          <a:xfrm>
            <a:off x="2988262" y="2241408"/>
            <a:ext cx="1512542" cy="1895740"/>
            <a:chOff x="2167164" y="2571750"/>
            <a:chExt cx="1512542" cy="1895740"/>
          </a:xfrm>
        </p:grpSpPr>
        <p:grpSp>
          <p:nvGrpSpPr>
            <p:cNvPr id="22" name="组合 21"/>
            <p:cNvGrpSpPr/>
            <p:nvPr/>
          </p:nvGrpSpPr>
          <p:grpSpPr>
            <a:xfrm>
              <a:off x="2167164" y="2571750"/>
              <a:ext cx="1512542" cy="1895740"/>
              <a:chOff x="522514" y="3027330"/>
              <a:chExt cx="1512542" cy="1440160"/>
            </a:xfrm>
          </p:grpSpPr>
          <p:sp>
            <p:nvSpPr>
              <p:cNvPr id="25" name="矩形 2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6" name="直接连接符 2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3864"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24" name="矩形 23"/>
            <p:cNvSpPr/>
            <p:nvPr/>
          </p:nvSpPr>
          <p:spPr>
            <a:xfrm>
              <a:off x="2521801" y="2667289"/>
              <a:ext cx="79502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grpSp>
      <p:grpSp>
        <p:nvGrpSpPr>
          <p:cNvPr id="27" name="组合 26"/>
          <p:cNvGrpSpPr/>
          <p:nvPr/>
        </p:nvGrpSpPr>
        <p:grpSpPr>
          <a:xfrm>
            <a:off x="1343612" y="2241408"/>
            <a:ext cx="1512542" cy="1895740"/>
            <a:chOff x="522514" y="2571750"/>
            <a:chExt cx="1512542" cy="1895740"/>
          </a:xfrm>
        </p:grpSpPr>
        <p:grpSp>
          <p:nvGrpSpPr>
            <p:cNvPr id="28" name="组合 27"/>
            <p:cNvGrpSpPr/>
            <p:nvPr/>
          </p:nvGrpSpPr>
          <p:grpSpPr>
            <a:xfrm>
              <a:off x="522514" y="2571750"/>
              <a:ext cx="1512542" cy="1895740"/>
              <a:chOff x="522514" y="3027330"/>
              <a:chExt cx="1512542" cy="1440160"/>
            </a:xfrm>
          </p:grpSpPr>
          <p:sp>
            <p:nvSpPr>
              <p:cNvPr id="31" name="矩形 3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32" name="直接连接符 3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921170"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p>
          </p:txBody>
        </p:sp>
        <p:sp>
          <p:nvSpPr>
            <p:cNvPr id="30" name="矩形 29"/>
            <p:cNvSpPr/>
            <p:nvPr/>
          </p:nvSpPr>
          <p:spPr>
            <a:xfrm>
              <a:off x="697527" y="2667289"/>
              <a:ext cx="1138170" cy="275590"/>
            </a:xfrm>
            <a:prstGeom prst="rect">
              <a:avLst/>
            </a:prstGeom>
          </p:spPr>
          <p:txBody>
            <a:bodyPr wrap="squar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grpSp>
      <p:grpSp>
        <p:nvGrpSpPr>
          <p:cNvPr id="39" name="组合 38"/>
          <p:cNvGrpSpPr/>
          <p:nvPr/>
        </p:nvGrpSpPr>
        <p:grpSpPr>
          <a:xfrm>
            <a:off x="6296612" y="2241408"/>
            <a:ext cx="1512542" cy="1895740"/>
            <a:chOff x="5475514" y="2571750"/>
            <a:chExt cx="1512542" cy="1895740"/>
          </a:xfrm>
        </p:grpSpPr>
        <p:grpSp>
          <p:nvGrpSpPr>
            <p:cNvPr id="40" name="组合 39"/>
            <p:cNvGrpSpPr/>
            <p:nvPr/>
          </p:nvGrpSpPr>
          <p:grpSpPr>
            <a:xfrm>
              <a:off x="5475514" y="2571750"/>
              <a:ext cx="1512542" cy="1895740"/>
              <a:chOff x="522514" y="3027330"/>
              <a:chExt cx="1512542" cy="1440160"/>
            </a:xfrm>
          </p:grpSpPr>
          <p:sp>
            <p:nvSpPr>
              <p:cNvPr id="43" name="矩形 42"/>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44" name="直接连接符 4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5620925" y="3111789"/>
              <a:ext cx="1210588" cy="526811"/>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42" name="矩形 41"/>
            <p:cNvSpPr/>
            <p:nvPr/>
          </p:nvSpPr>
          <p:spPr>
            <a:xfrm>
              <a:off x="5831373"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grpSp>
      <p:pic>
        <p:nvPicPr>
          <p:cNvPr id="36" name="图片 35">
            <a:extLst>
              <a:ext uri="{FF2B5EF4-FFF2-40B4-BE49-F238E27FC236}">
                <a16:creationId xmlns:a16="http://schemas.microsoft.com/office/drawing/2014/main" id="{C0E1A025-0D22-4E93-B7B4-F89DD9E4A2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6834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TextBox 6"/>
          <p:cNvSpPr txBox="1"/>
          <p:nvPr/>
        </p:nvSpPr>
        <p:spPr>
          <a:xfrm>
            <a:off x="957167" y="2558585"/>
            <a:ext cx="2600047" cy="1200329"/>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显然不是。需求是可以应对动态变换的图元集。第一，横竖对半不能保证所有图元都落在一个子区域中，这样最后的遍历就很吃亏。第二，图元在动态更新的时候维护树的代价是巨大的。</a:t>
            </a:r>
          </a:p>
        </p:txBody>
      </p:sp>
      <p:sp>
        <p:nvSpPr>
          <p:cNvPr id="9" name="TextBox 12"/>
          <p:cNvSpPr txBox="1"/>
          <p:nvPr/>
        </p:nvSpPr>
        <p:spPr>
          <a:xfrm>
            <a:off x="5508104" y="1653496"/>
            <a:ext cx="266429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最终目的都是尽可能快速的定位到目标图元所在的子区域（结点），以尽可能小的代价找到目标图元。</a:t>
            </a:r>
          </a:p>
        </p:txBody>
      </p:sp>
      <p:sp>
        <p:nvSpPr>
          <p:cNvPr id="10" name="TextBox 33"/>
          <p:cNvSpPr txBox="1"/>
          <p:nvPr/>
        </p:nvSpPr>
        <p:spPr>
          <a:xfrm>
            <a:off x="5508104" y="3385904"/>
            <a:ext cx="266429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目前来讲，结合静态查询和动态更新的需求，网格划分是比较好的选择。能通过坐标计算直接判断图元所在的区域。</a:t>
            </a:r>
          </a:p>
        </p:txBody>
      </p:sp>
      <p:sp>
        <p:nvSpPr>
          <p:cNvPr id="11" name="矩形 10"/>
          <p:cNvSpPr/>
          <p:nvPr/>
        </p:nvSpPr>
        <p:spPr>
          <a:xfrm>
            <a:off x="8198689" y="1683753"/>
            <a:ext cx="45719" cy="874831"/>
          </a:xfrm>
          <a:prstGeom prst="rect">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矩形 11"/>
          <p:cNvSpPr/>
          <p:nvPr/>
        </p:nvSpPr>
        <p:spPr>
          <a:xfrm>
            <a:off x="8198689" y="3385904"/>
            <a:ext cx="45719" cy="874831"/>
          </a:xfrm>
          <a:prstGeom prst="rect">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903397" y="2612315"/>
            <a:ext cx="53771" cy="1078270"/>
          </a:xfrm>
          <a:prstGeom prst="rect">
            <a:avLst/>
          </a:pr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矩形 13"/>
          <p:cNvSpPr/>
          <p:nvPr/>
        </p:nvSpPr>
        <p:spPr>
          <a:xfrm>
            <a:off x="1109914" y="2262813"/>
            <a:ext cx="2573516"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横竖对半真的是最好的吗？</a:t>
            </a:r>
          </a:p>
        </p:txBody>
      </p:sp>
      <p:sp>
        <p:nvSpPr>
          <p:cNvPr id="15" name="矩形 14"/>
          <p:cNvSpPr/>
          <p:nvPr/>
        </p:nvSpPr>
        <p:spPr>
          <a:xfrm>
            <a:off x="5508103" y="1364394"/>
            <a:ext cx="2903079"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为什么要采取划分空间的策略？</a:t>
            </a:r>
          </a:p>
        </p:txBody>
      </p:sp>
      <p:sp>
        <p:nvSpPr>
          <p:cNvPr id="16" name="矩形 15"/>
          <p:cNvSpPr/>
          <p:nvPr/>
        </p:nvSpPr>
        <p:spPr>
          <a:xfrm>
            <a:off x="5508104" y="3081984"/>
            <a:ext cx="1982562" cy="338554"/>
          </a:xfrm>
          <a:prstGeom prst="rect">
            <a:avLst/>
          </a:prstGeom>
          <a:noFill/>
          <a:ln>
            <a:noFill/>
          </a:ln>
        </p:spPr>
        <p:txBody>
          <a:bodyPr wrap="square">
            <a:spAutoFit/>
          </a:bodyPr>
          <a:lstStyle/>
          <a:p>
            <a:r>
              <a:rPr lang="zh-CN" altLang="en-US" sz="1600" dirty="0">
                <a:solidFill>
                  <a:schemeClr val="tx1">
                    <a:lumMod val="85000"/>
                    <a:lumOff val="15000"/>
                  </a:schemeClr>
                </a:solidFill>
                <a:latin typeface="印品黑体" panose="00000500000000000000" pitchFamily="2" charset="-122"/>
                <a:ea typeface="印品黑体" panose="00000500000000000000" pitchFamily="2" charset="-122"/>
                <a:sym typeface="inpin heiti" panose="00000500000000000000" pitchFamily="2" charset="-122"/>
              </a:rPr>
              <a:t>有什么替代方案吗？</a:t>
            </a:r>
          </a:p>
        </p:txBody>
      </p:sp>
      <p:grpSp>
        <p:nvGrpSpPr>
          <p:cNvPr id="17" name="组合 16"/>
          <p:cNvGrpSpPr/>
          <p:nvPr/>
        </p:nvGrpSpPr>
        <p:grpSpPr>
          <a:xfrm rot="19257533">
            <a:off x="3095962" y="1623672"/>
            <a:ext cx="2398814" cy="2464070"/>
            <a:chOff x="2478838" y="987574"/>
            <a:chExt cx="2765864" cy="2841105"/>
          </a:xfrm>
        </p:grpSpPr>
        <p:sp>
          <p:nvSpPr>
            <p:cNvPr id="18" name="空心弧 17"/>
            <p:cNvSpPr/>
            <p:nvPr/>
          </p:nvSpPr>
          <p:spPr>
            <a:xfrm rot="21348216">
              <a:off x="3923928" y="987574"/>
              <a:ext cx="1320774" cy="1320774"/>
            </a:xfrm>
            <a:prstGeom prst="blockArc">
              <a:avLst>
                <a:gd name="adj1" fmla="val 7357405"/>
                <a:gd name="adj2" fmla="val 202319"/>
                <a:gd name="adj3" fmla="val 9412"/>
              </a:avLst>
            </a:prstGeom>
            <a:solidFill>
              <a:srgbClr val="1D69A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空心弧 18"/>
            <p:cNvSpPr/>
            <p:nvPr/>
          </p:nvSpPr>
          <p:spPr>
            <a:xfrm rot="6234397" flipH="1">
              <a:off x="3593014" y="2127233"/>
              <a:ext cx="1320774" cy="1320774"/>
            </a:xfrm>
            <a:prstGeom prst="blockArc">
              <a:avLst>
                <a:gd name="adj1" fmla="val 7805638"/>
                <a:gd name="adj2" fmla="val 202319"/>
                <a:gd name="adj3" fmla="val 9412"/>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空心弧 19"/>
            <p:cNvSpPr/>
            <p:nvPr/>
          </p:nvSpPr>
          <p:spPr>
            <a:xfrm rot="20268222">
              <a:off x="2478838" y="2507905"/>
              <a:ext cx="1320774" cy="1320774"/>
            </a:xfrm>
            <a:prstGeom prst="blockArc">
              <a:avLst>
                <a:gd name="adj1" fmla="val 7357405"/>
                <a:gd name="adj2" fmla="val 202319"/>
                <a:gd name="adj3" fmla="val 9412"/>
              </a:avLst>
            </a:pr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21" name="组合 20"/>
          <p:cNvGrpSpPr>
            <a:grpSpLocks noChangeAspect="1"/>
          </p:cNvGrpSpPr>
          <p:nvPr/>
        </p:nvGrpSpPr>
        <p:grpSpPr>
          <a:xfrm>
            <a:off x="4275561" y="2621938"/>
            <a:ext cx="645068" cy="483485"/>
            <a:chOff x="7419975" y="776288"/>
            <a:chExt cx="811213" cy="608013"/>
          </a:xfrm>
          <a:solidFill>
            <a:srgbClr val="84CBC3"/>
          </a:solidFill>
        </p:grpSpPr>
        <p:sp>
          <p:nvSpPr>
            <p:cNvPr id="22" name="Freeform 49"/>
            <p:cNvSpPr>
              <a:spLocks/>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Freeform 51"/>
            <p:cNvSpPr>
              <a:spLocks/>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5" name="Freeform 375"/>
          <p:cNvSpPr>
            <a:spLocks noEditPoints="1"/>
          </p:cNvSpPr>
          <p:nvPr/>
        </p:nvSpPr>
        <p:spPr bwMode="auto">
          <a:xfrm>
            <a:off x="4145374" y="1646845"/>
            <a:ext cx="534143" cy="512916"/>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26" name="组合 25"/>
          <p:cNvGrpSpPr>
            <a:grpSpLocks noChangeAspect="1"/>
          </p:cNvGrpSpPr>
          <p:nvPr/>
        </p:nvGrpSpPr>
        <p:grpSpPr>
          <a:xfrm>
            <a:off x="3995936" y="3528689"/>
            <a:ext cx="600527" cy="467599"/>
            <a:chOff x="4265839" y="-1204913"/>
            <a:chExt cx="809399" cy="630238"/>
          </a:xfrm>
          <a:solidFill>
            <a:srgbClr val="F8D158"/>
          </a:solidFill>
        </p:grpSpPr>
        <p:sp>
          <p:nvSpPr>
            <p:cNvPr id="27" name="Freeform 6"/>
            <p:cNvSpPr>
              <a:spLocks/>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8" name="Freeform 7"/>
            <p:cNvSpPr>
              <a:spLocks/>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9" name="Freeform 8"/>
            <p:cNvSpPr>
              <a:spLocks/>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0" name="Freeform 9"/>
            <p:cNvSpPr>
              <a:spLocks/>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1" name="Freeform 10"/>
            <p:cNvSpPr>
              <a:spLocks/>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32" name="Rectangle 39">
            <a:extLst>
              <a:ext uri="{FF2B5EF4-FFF2-40B4-BE49-F238E27FC236}">
                <a16:creationId xmlns:a16="http://schemas.microsoft.com/office/drawing/2014/main" id="{C9310A60-3A37-4BC7-9875-B51EC0B07042}"/>
              </a:ext>
            </a:extLst>
          </p:cNvPr>
          <p:cNvSpPr>
            <a:spLocks noChangeArrowheads="1"/>
          </p:cNvSpPr>
          <p:nvPr/>
        </p:nvSpPr>
        <p:spPr bwMode="auto">
          <a:xfrm>
            <a:off x="415924" y="759460"/>
            <a:ext cx="1360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进一步思考</a:t>
            </a:r>
          </a:p>
        </p:txBody>
      </p:sp>
      <p:pic>
        <p:nvPicPr>
          <p:cNvPr id="33" name="图片 32">
            <a:extLst>
              <a:ext uri="{FF2B5EF4-FFF2-40B4-BE49-F238E27FC236}">
                <a16:creationId xmlns:a16="http://schemas.microsoft.com/office/drawing/2014/main" id="{6C1D811D-78C7-4BC0-872D-7DDEF92B3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5522813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anim calcmode="lin" valueType="num">
                                      <p:cBhvr>
                                        <p:cTn id="13" dur="500" fill="hold"/>
                                        <p:tgtEl>
                                          <p:spTgt spid="32"/>
                                        </p:tgtEl>
                                        <p:attrNameLst>
                                          <p:attrName>ppt_x</p:attrName>
                                        </p:attrNameLst>
                                      </p:cBhvr>
                                      <p:tavLst>
                                        <p:tav tm="0">
                                          <p:val>
                                            <p:strVal val="#ppt_x"/>
                                          </p:val>
                                        </p:tav>
                                        <p:tav tm="100000">
                                          <p:val>
                                            <p:strVal val="#ppt_x"/>
                                          </p:val>
                                        </p:tav>
                                      </p:tavLst>
                                    </p:anim>
                                    <p:anim calcmode="lin" valueType="num">
                                      <p:cBhvr>
                                        <p:cTn id="1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randombar(horizontal)">
                                      <p:cBhvr>
                                        <p:cTn id="56" dur="500"/>
                                        <p:tgtEl>
                                          <p:spTgt spid="1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animBg="1"/>
      <p:bldP spid="12" grpId="0" animBg="1"/>
      <p:bldP spid="13" grpId="0" animBg="1"/>
      <p:bldP spid="14" grpId="0"/>
      <p:bldP spid="15" grpId="0"/>
      <p:bldP spid="16" grpId="0"/>
      <p:bldP spid="25"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68147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BSP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树在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QGraphicsScene</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中的应用和思考</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p:cNvSpPr>
            <a:spLocks noChangeArrowheads="1"/>
          </p:cNvSpPr>
          <p:nvPr/>
        </p:nvSpPr>
        <p:spPr bwMode="auto">
          <a:xfrm>
            <a:off x="7654691" y="828959"/>
            <a:ext cx="1073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网格划分</a:t>
            </a:r>
          </a:p>
        </p:txBody>
      </p:sp>
      <p:sp>
        <p:nvSpPr>
          <p:cNvPr id="10" name="Rectangle 39"/>
          <p:cNvSpPr>
            <a:spLocks noChangeArrowheads="1"/>
          </p:cNvSpPr>
          <p:nvPr/>
        </p:nvSpPr>
        <p:spPr bwMode="auto">
          <a:xfrm>
            <a:off x="416159" y="828959"/>
            <a:ext cx="1295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2D K-D </a:t>
            </a:r>
            <a:r>
              <a:rPr lang="zh-CN" altLang="en-US"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413247" y="1379637"/>
            <a:ext cx="4155841" cy="89068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与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的横竖对半切分不同，</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K-D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树考虑了图元所在的位置，虽然也是横竖切分，但是尽可能保证了图元只落在某个单独的子区域。</a:t>
            </a:r>
          </a:p>
        </p:txBody>
      </p:sp>
      <p:pic>
        <p:nvPicPr>
          <p:cNvPr id="7" name="图片 6">
            <a:extLst>
              <a:ext uri="{FF2B5EF4-FFF2-40B4-BE49-F238E27FC236}">
                <a16:creationId xmlns:a16="http://schemas.microsoft.com/office/drawing/2014/main" id="{59A08C8C-88A2-4C90-B279-B139178520A6}"/>
              </a:ext>
            </a:extLst>
          </p:cNvPr>
          <p:cNvPicPr>
            <a:picLocks noChangeAspect="1"/>
          </p:cNvPicPr>
          <p:nvPr/>
        </p:nvPicPr>
        <p:blipFill>
          <a:blip r:embed="rId3"/>
          <a:stretch>
            <a:fillRect/>
          </a:stretch>
        </p:blipFill>
        <p:spPr>
          <a:xfrm>
            <a:off x="1206896" y="2270321"/>
            <a:ext cx="2616630" cy="2594897"/>
          </a:xfrm>
          <a:prstGeom prst="rect">
            <a:avLst/>
          </a:prstGeom>
        </p:spPr>
      </p:pic>
      <p:pic>
        <p:nvPicPr>
          <p:cNvPr id="9" name="图片 8">
            <a:extLst>
              <a:ext uri="{FF2B5EF4-FFF2-40B4-BE49-F238E27FC236}">
                <a16:creationId xmlns:a16="http://schemas.microsoft.com/office/drawing/2014/main" id="{230E3A59-630B-4593-B625-A729FC77F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76" y="2270321"/>
            <a:ext cx="2601273" cy="2594898"/>
          </a:xfrm>
          <a:prstGeom prst="rect">
            <a:avLst/>
          </a:prstGeom>
        </p:spPr>
      </p:pic>
      <p:sp>
        <p:nvSpPr>
          <p:cNvPr id="12" name="矩形 11">
            <a:extLst>
              <a:ext uri="{FF2B5EF4-FFF2-40B4-BE49-F238E27FC236}">
                <a16:creationId xmlns:a16="http://schemas.microsoft.com/office/drawing/2014/main" id="{772D1F88-68DC-4713-AF14-9F046DF163E8}"/>
              </a:ext>
            </a:extLst>
          </p:cNvPr>
          <p:cNvSpPr/>
          <p:nvPr/>
        </p:nvSpPr>
        <p:spPr>
          <a:xfrm>
            <a:off x="4572000" y="1379636"/>
            <a:ext cx="4155841" cy="89010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将二维空间均匀地划分为大小相等的网格。查询时通过坐标计算就能立刻得出图元所在的子区域，更新时也能立刻得出需要更改的子区域并修改数据。比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Qt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的 </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2D BSP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好很多。</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pic>
        <p:nvPicPr>
          <p:cNvPr id="13" name="图片 12">
            <a:extLst>
              <a:ext uri="{FF2B5EF4-FFF2-40B4-BE49-F238E27FC236}">
                <a16:creationId xmlns:a16="http://schemas.microsoft.com/office/drawing/2014/main" id="{317BE129-53BC-4BF1-B263-55921743CF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30831983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1383712"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3" name="矩形 2"/>
          <p:cNvSpPr/>
          <p:nvPr/>
        </p:nvSpPr>
        <p:spPr>
          <a:xfrm>
            <a:off x="5364088" y="2070506"/>
            <a:ext cx="216024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sp>
        <p:nvSpPr>
          <p:cNvPr id="4" name="矩形 3"/>
          <p:cNvSpPr/>
          <p:nvPr/>
        </p:nvSpPr>
        <p:spPr>
          <a:xfrm>
            <a:off x="4513220" y="1790523"/>
            <a:ext cx="85086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04</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42DE0A9C-50D9-47EF-BB71-209C9201CA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3247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知识技能学习情况</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9" name="直接连接符 8"/>
          <p:cNvCxnSpPr/>
          <p:nvPr/>
        </p:nvCxnSpPr>
        <p:spPr>
          <a:xfrm>
            <a:off x="2700061" y="1913167"/>
            <a:ext cx="1597582" cy="1597582"/>
          </a:xfrm>
          <a:prstGeom prst="line">
            <a:avLst/>
          </a:prstGeom>
          <a:noFill/>
          <a:ln w="12700" cap="flat" cmpd="sng" algn="ctr">
            <a:solidFill>
              <a:srgbClr val="84CBC3"/>
            </a:solidFill>
            <a:prstDash val="solid"/>
          </a:ln>
          <a:effectLst/>
        </p:spPr>
      </p:cxnSp>
      <p:cxnSp>
        <p:nvCxnSpPr>
          <p:cNvPr id="10" name="直接连接符 9"/>
          <p:cNvCxnSpPr>
            <a:cxnSpLocks/>
          </p:cNvCxnSpPr>
          <p:nvPr/>
        </p:nvCxnSpPr>
        <p:spPr>
          <a:xfrm flipH="1">
            <a:off x="1194421" y="1913167"/>
            <a:ext cx="1513038" cy="1597582"/>
          </a:xfrm>
          <a:prstGeom prst="line">
            <a:avLst/>
          </a:prstGeom>
          <a:noFill/>
          <a:ln w="12700" cap="flat" cmpd="sng" algn="ctr">
            <a:solidFill>
              <a:srgbClr val="84CBC3"/>
            </a:solidFill>
            <a:prstDash val="solid"/>
          </a:ln>
          <a:effectLst/>
        </p:spPr>
      </p:cxnSp>
      <p:cxnSp>
        <p:nvCxnSpPr>
          <p:cNvPr id="12" name="直接连接符 11"/>
          <p:cNvCxnSpPr/>
          <p:nvPr/>
        </p:nvCxnSpPr>
        <p:spPr>
          <a:xfrm flipH="1">
            <a:off x="4288211" y="1913167"/>
            <a:ext cx="1597582" cy="1597582"/>
          </a:xfrm>
          <a:prstGeom prst="line">
            <a:avLst/>
          </a:prstGeom>
          <a:noFill/>
          <a:ln w="12700" cap="flat" cmpd="sng" algn="ctr">
            <a:solidFill>
              <a:srgbClr val="F8D158"/>
            </a:solidFill>
            <a:prstDash val="solid"/>
          </a:ln>
          <a:effectLst/>
        </p:spPr>
      </p:cxnSp>
      <p:cxnSp>
        <p:nvCxnSpPr>
          <p:cNvPr id="13" name="直接连接符 12"/>
          <p:cNvCxnSpPr/>
          <p:nvPr/>
        </p:nvCxnSpPr>
        <p:spPr>
          <a:xfrm>
            <a:off x="5875600" y="1913167"/>
            <a:ext cx="1597582" cy="1597582"/>
          </a:xfrm>
          <a:prstGeom prst="line">
            <a:avLst/>
          </a:prstGeom>
          <a:noFill/>
          <a:ln w="12700" cap="flat" cmpd="sng" algn="ctr">
            <a:solidFill>
              <a:srgbClr val="F8D158"/>
            </a:solidFill>
            <a:prstDash val="solid"/>
          </a:ln>
          <a:effectLst/>
        </p:spPr>
      </p:cxnSp>
      <p:sp>
        <p:nvSpPr>
          <p:cNvPr id="14" name="Rectangle 13" descr="FD1DDF730CE4456e89755B07FE1653D0# #Rectangle 13"/>
          <p:cNvSpPr>
            <a:spLocks noChangeArrowheads="1"/>
          </p:cNvSpPr>
          <p:nvPr/>
        </p:nvSpPr>
        <p:spPr bwMode="auto">
          <a:xfrm>
            <a:off x="1921139" y="3798272"/>
            <a:ext cx="159758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不同平台下的编译环境</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代码开发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IDE</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Vs Code</a:t>
            </a: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代码托管工具：</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Git</a:t>
            </a:r>
          </a:p>
        </p:txBody>
      </p:sp>
      <p:grpSp>
        <p:nvGrpSpPr>
          <p:cNvPr id="16" name="组合 15"/>
          <p:cNvGrpSpPr/>
          <p:nvPr/>
        </p:nvGrpSpPr>
        <p:grpSpPr>
          <a:xfrm>
            <a:off x="1921139" y="2207902"/>
            <a:ext cx="1584176" cy="1584176"/>
            <a:chOff x="1369994" y="2067694"/>
            <a:chExt cx="1584176" cy="1584176"/>
          </a:xfrm>
        </p:grpSpPr>
        <p:sp>
          <p:nvSpPr>
            <p:cNvPr id="17" name="菱形 16"/>
            <p:cNvSpPr/>
            <p:nvPr/>
          </p:nvSpPr>
          <p:spPr>
            <a:xfrm>
              <a:off x="1369994" y="2067694"/>
              <a:ext cx="1584176" cy="1584176"/>
            </a:xfrm>
            <a:prstGeom prst="diamond">
              <a:avLst/>
            </a:prstGeom>
            <a:solidFill>
              <a:srgbClr val="F8D15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TextBox 13"/>
            <p:cNvSpPr txBox="1"/>
            <p:nvPr/>
          </p:nvSpPr>
          <p:spPr>
            <a:xfrm flipH="1">
              <a:off x="1435604" y="2721283"/>
              <a:ext cx="144142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开发环境和工具</a:t>
              </a:r>
            </a:p>
          </p:txBody>
        </p:sp>
      </p:grpSp>
      <p:grpSp>
        <p:nvGrpSpPr>
          <p:cNvPr id="19" name="组合 18"/>
          <p:cNvGrpSpPr/>
          <p:nvPr/>
        </p:nvGrpSpPr>
        <p:grpSpPr>
          <a:xfrm>
            <a:off x="3518649" y="1631838"/>
            <a:ext cx="1584176" cy="1584176"/>
            <a:chOff x="3029144" y="1491630"/>
            <a:chExt cx="1584176" cy="1584176"/>
          </a:xfrm>
        </p:grpSpPr>
        <p:sp>
          <p:nvSpPr>
            <p:cNvPr id="20" name="菱形 19"/>
            <p:cNvSpPr/>
            <p:nvPr/>
          </p:nvSpPr>
          <p:spPr>
            <a:xfrm>
              <a:off x="3029144" y="1491630"/>
              <a:ext cx="1584176" cy="1584176"/>
            </a:xfrm>
            <a:prstGeom prst="diamond">
              <a:avLst/>
            </a:prstGeom>
            <a:solidFill>
              <a:srgbClr val="F5736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TextBox 16"/>
            <p:cNvSpPr txBox="1"/>
            <p:nvPr/>
          </p:nvSpPr>
          <p:spPr>
            <a:xfrm flipH="1">
              <a:off x="3374756" y="2129829"/>
              <a:ext cx="90281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预备知识</a:t>
              </a:r>
            </a:p>
          </p:txBody>
        </p:sp>
      </p:grpSp>
      <p:grpSp>
        <p:nvGrpSpPr>
          <p:cNvPr id="22" name="组合 21"/>
          <p:cNvGrpSpPr/>
          <p:nvPr/>
        </p:nvGrpSpPr>
        <p:grpSpPr>
          <a:xfrm>
            <a:off x="5107995" y="2207902"/>
            <a:ext cx="1584176" cy="1584176"/>
            <a:chOff x="4577170" y="2067694"/>
            <a:chExt cx="1584176" cy="1584176"/>
          </a:xfrm>
        </p:grpSpPr>
        <p:sp>
          <p:nvSpPr>
            <p:cNvPr id="23" name="菱形 22"/>
            <p:cNvSpPr/>
            <p:nvPr/>
          </p:nvSpPr>
          <p:spPr>
            <a:xfrm>
              <a:off x="4577170" y="2067694"/>
              <a:ext cx="1584176" cy="1584176"/>
            </a:xfrm>
            <a:prstGeom prst="diamond">
              <a:avLst/>
            </a:prstGeom>
            <a:solidFill>
              <a:srgbClr val="84CB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TextBox 19"/>
            <p:cNvSpPr txBox="1"/>
            <p:nvPr/>
          </p:nvSpPr>
          <p:spPr>
            <a:xfrm flipH="1">
              <a:off x="4743484" y="2705893"/>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新知识点学习</a:t>
              </a:r>
            </a:p>
          </p:txBody>
        </p:sp>
      </p:grpSp>
      <p:sp>
        <p:nvSpPr>
          <p:cNvPr id="28" name="Rectangle 13" descr="FD1DDF730CE4456e89755B07FE1653D0# #Rectangle 13"/>
          <p:cNvSpPr>
            <a:spLocks noChangeArrowheads="1"/>
          </p:cNvSpPr>
          <p:nvPr/>
        </p:nvSpPr>
        <p:spPr bwMode="auto">
          <a:xfrm>
            <a:off x="3575312" y="1101737"/>
            <a:ext cx="147084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语言基础</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的一定了解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Linux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系统的基础命令</a:t>
            </a:r>
            <a:endParaRPr lang="en-US" altLang="zh-CN" sz="90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9" name="Rectangle 13" descr="FD1DDF730CE4456e89755B07FE1653D0# #Rectangle 13"/>
          <p:cNvSpPr>
            <a:spLocks noChangeArrowheads="1"/>
          </p:cNvSpPr>
          <p:nvPr/>
        </p:nvSpPr>
        <p:spPr bwMode="auto">
          <a:xfrm>
            <a:off x="5164604" y="3757626"/>
            <a:ext cx="147095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err="1">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CMake</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工具</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Conan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包管理器</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对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的进一步理解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pic>
        <p:nvPicPr>
          <p:cNvPr id="25" name="图片 24">
            <a:extLst>
              <a:ext uri="{FF2B5EF4-FFF2-40B4-BE49-F238E27FC236}">
                <a16:creationId xmlns:a16="http://schemas.microsoft.com/office/drawing/2014/main" id="{041B9CF4-BC38-475E-BB3D-4DD1FE040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5592654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par>
                                <p:cTn id="28" presetID="22" presetClass="entr" presetSubtype="4"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par>
                                <p:cTn id="36" presetID="14" presetClass="entr" presetSubtype="1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par>
                                <p:cTn id="39" presetID="14" presetClass="entr" presetSubtype="1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randombar(horizontal)">
                                      <p:cBhvr>
                                        <p:cTn id="41" dur="500"/>
                                        <p:tgtEl>
                                          <p:spTgt spid="2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randombar(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8" name="组合 7"/>
          <p:cNvGrpSpPr/>
          <p:nvPr/>
        </p:nvGrpSpPr>
        <p:grpSpPr>
          <a:xfrm flipV="1">
            <a:off x="2943557" y="1312665"/>
            <a:ext cx="3256886" cy="2762240"/>
            <a:chOff x="2501702" y="1313926"/>
            <a:chExt cx="3727202" cy="3161127"/>
          </a:xfrm>
        </p:grpSpPr>
        <p:sp>
          <p:nvSpPr>
            <p:cNvPr id="9"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等腰三角形 10"/>
            <p:cNvSpPr/>
            <p:nvPr/>
          </p:nvSpPr>
          <p:spPr>
            <a:xfrm rot="10800000">
              <a:off x="3458832" y="2871676"/>
              <a:ext cx="1822450" cy="1551623"/>
            </a:xfrm>
            <a:prstGeom prst="triangle">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13" name="TextBox 14"/>
          <p:cNvSpPr txBox="1"/>
          <p:nvPr/>
        </p:nvSpPr>
        <p:spPr>
          <a:xfrm>
            <a:off x="899591" y="2034486"/>
            <a:ext cx="2348437" cy="707886"/>
          </a:xfrm>
          <a:prstGeom prst="rect">
            <a:avLst/>
          </a:prstGeom>
          <a:noFill/>
          <a:ln>
            <a:noFill/>
            <a:prstDash val="sysDash"/>
          </a:ln>
        </p:spPr>
        <p:txBody>
          <a:bodyPr wrap="square" rtlCol="0">
            <a:spAutoFit/>
          </a:bodyPr>
          <a:lstStyle/>
          <a:p>
            <a:pPr>
              <a:lnSpc>
                <a:spcPct val="114000"/>
              </a:lnSpc>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微软雅黑" panose="020B0503020204020204" pitchFamily="34" charset="-122"/>
              </a:rPr>
              <a:t>搞清楚这个技术是什么，有什么用处，有什么特性，以及如何有效的使用和引入到项目中。</a:t>
            </a:r>
          </a:p>
        </p:txBody>
      </p:sp>
      <p:sp>
        <p:nvSpPr>
          <p:cNvPr id="14" name="矩形 13"/>
          <p:cNvSpPr/>
          <p:nvPr/>
        </p:nvSpPr>
        <p:spPr>
          <a:xfrm>
            <a:off x="1331640" y="1695932"/>
            <a:ext cx="783871"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WHAT</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grpSp>
        <p:nvGrpSpPr>
          <p:cNvPr id="15" name="组合 14"/>
          <p:cNvGrpSpPr/>
          <p:nvPr/>
        </p:nvGrpSpPr>
        <p:grpSpPr>
          <a:xfrm>
            <a:off x="5441137" y="1312665"/>
            <a:ext cx="408423" cy="584775"/>
            <a:chOff x="5210487" y="1340290"/>
            <a:chExt cx="408423" cy="584775"/>
          </a:xfrm>
        </p:grpSpPr>
        <p:sp>
          <p:nvSpPr>
            <p:cNvPr id="16" name="椭圆 1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18"/>
            <p:cNvSpPr txBox="1"/>
            <p:nvPr/>
          </p:nvSpPr>
          <p:spPr>
            <a:xfrm>
              <a:off x="5219442" y="1340290"/>
              <a:ext cx="399468"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2</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18" name="组合 17"/>
          <p:cNvGrpSpPr/>
          <p:nvPr/>
        </p:nvGrpSpPr>
        <p:grpSpPr>
          <a:xfrm>
            <a:off x="3323903" y="1312665"/>
            <a:ext cx="390818" cy="584775"/>
            <a:chOff x="5210487" y="1340290"/>
            <a:chExt cx="390818" cy="584775"/>
          </a:xfrm>
        </p:grpSpPr>
        <p:sp>
          <p:nvSpPr>
            <p:cNvPr id="19" name="椭圆 18"/>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TextBox 21"/>
            <p:cNvSpPr txBox="1"/>
            <p:nvPr/>
          </p:nvSpPr>
          <p:spPr>
            <a:xfrm>
              <a:off x="5219442" y="1340290"/>
              <a:ext cx="32733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1</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21" name="组合 20"/>
          <p:cNvGrpSpPr/>
          <p:nvPr/>
        </p:nvGrpSpPr>
        <p:grpSpPr>
          <a:xfrm>
            <a:off x="4359836" y="3140668"/>
            <a:ext cx="411629" cy="584775"/>
            <a:chOff x="5210487" y="1340290"/>
            <a:chExt cx="411629" cy="584775"/>
          </a:xfrm>
        </p:grpSpPr>
        <p:sp>
          <p:nvSpPr>
            <p:cNvPr id="22" name="椭圆 21"/>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TextBox 24"/>
            <p:cNvSpPr txBox="1"/>
            <p:nvPr/>
          </p:nvSpPr>
          <p:spPr>
            <a:xfrm>
              <a:off x="5219442" y="1340290"/>
              <a:ext cx="40267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3</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4" name="Freeform 18">
            <a:hlinkClick r:id="rId3"/>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endParaRPr lang="zh-CN" altLang="en-US" sz="1013" dirty="0">
              <a:solidFill>
                <a:prstClr val="black"/>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TextBox 26"/>
          <p:cNvSpPr txBox="1"/>
          <p:nvPr/>
        </p:nvSpPr>
        <p:spPr>
          <a:xfrm>
            <a:off x="5904280" y="2034486"/>
            <a:ext cx="2304256" cy="707886"/>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搞清楚这个技术的原理是什么，相关底层逻辑是如何实现的，弄清楚技术执行的流程和逻辑。</a:t>
            </a:r>
          </a:p>
        </p:txBody>
      </p:sp>
      <p:sp>
        <p:nvSpPr>
          <p:cNvPr id="26" name="矩形 25"/>
          <p:cNvSpPr/>
          <p:nvPr/>
        </p:nvSpPr>
        <p:spPr>
          <a:xfrm>
            <a:off x="6336328" y="1695932"/>
            <a:ext cx="729490"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HOW</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7" name="TextBox 28"/>
          <p:cNvSpPr txBox="1"/>
          <p:nvPr/>
        </p:nvSpPr>
        <p:spPr>
          <a:xfrm>
            <a:off x="2758145" y="4432476"/>
            <a:ext cx="3619896" cy="497380"/>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为什么要这样设计，这样设计的优劣是什么？是否还能举一反三出更好的决策或者其他的应用场景。</a:t>
            </a:r>
          </a:p>
        </p:txBody>
      </p:sp>
      <p:sp>
        <p:nvSpPr>
          <p:cNvPr id="28" name="矩形 27"/>
          <p:cNvSpPr/>
          <p:nvPr/>
        </p:nvSpPr>
        <p:spPr>
          <a:xfrm>
            <a:off x="4223962" y="4114398"/>
            <a:ext cx="701624"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WHY</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DDBB52F0-924C-130B-7D33-D85A8FC6710D}"/>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技术提升</a:t>
            </a:r>
          </a:p>
        </p:txBody>
      </p:sp>
      <p:pic>
        <p:nvPicPr>
          <p:cNvPr id="29" name="图片 28">
            <a:extLst>
              <a:ext uri="{FF2B5EF4-FFF2-40B4-BE49-F238E27FC236}">
                <a16:creationId xmlns:a16="http://schemas.microsoft.com/office/drawing/2014/main" id="{1365FB88-C4C2-4169-969A-B9637AA19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144838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arn(inVertical)">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24" grpId="0" animBg="1"/>
      <p:bldP spid="25" grpId="0"/>
      <p:bldP spid="26" grpId="0"/>
      <p:bldP spid="27" grpId="0"/>
      <p:bldP spid="2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空心弧 7"/>
          <p:cNvSpPr/>
          <p:nvPr/>
        </p:nvSpPr>
        <p:spPr>
          <a:xfrm>
            <a:off x="3171844" y="1714795"/>
            <a:ext cx="2800311" cy="2801171"/>
          </a:xfrm>
          <a:prstGeom prst="blockArc">
            <a:avLst>
              <a:gd name="adj1" fmla="val 11691848"/>
              <a:gd name="adj2" fmla="val 20744621"/>
              <a:gd name="adj3" fmla="val 20448"/>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空心弧 8"/>
          <p:cNvSpPr/>
          <p:nvPr/>
        </p:nvSpPr>
        <p:spPr>
          <a:xfrm flipV="1">
            <a:off x="5372089" y="1248936"/>
            <a:ext cx="2800311" cy="2801171"/>
          </a:xfrm>
          <a:prstGeom prst="blockArc">
            <a:avLst>
              <a:gd name="adj1" fmla="val 11691848"/>
              <a:gd name="adj2" fmla="val 20744621"/>
              <a:gd name="adj3" fmla="val 20448"/>
            </a:avLst>
          </a:pr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空心弧 9"/>
          <p:cNvSpPr/>
          <p:nvPr/>
        </p:nvSpPr>
        <p:spPr>
          <a:xfrm flipV="1">
            <a:off x="971600" y="1248936"/>
            <a:ext cx="2800311" cy="2801171"/>
          </a:xfrm>
          <a:prstGeom prst="blockArc">
            <a:avLst>
              <a:gd name="adj1" fmla="val 11691848"/>
              <a:gd name="adj2" fmla="val 20744621"/>
              <a:gd name="adj3" fmla="val 20448"/>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任意多边形 10"/>
          <p:cNvSpPr/>
          <p:nvPr/>
        </p:nvSpPr>
        <p:spPr>
          <a:xfrm>
            <a:off x="4223164" y="2821639"/>
            <a:ext cx="697674" cy="703478"/>
          </a:xfrm>
          <a:custGeom>
            <a:avLst/>
            <a:gdLst>
              <a:gd name="connsiteX0" fmla="*/ 306653 w 617988"/>
              <a:gd name="connsiteY0" fmla="*/ 188483 h 633881"/>
              <a:gd name="connsiteX1" fmla="*/ 175019 w 617988"/>
              <a:gd name="connsiteY1" fmla="*/ 320117 h 633881"/>
              <a:gd name="connsiteX2" fmla="*/ 306653 w 617988"/>
              <a:gd name="connsiteY2" fmla="*/ 451751 h 633881"/>
              <a:gd name="connsiteX3" fmla="*/ 438287 w 617988"/>
              <a:gd name="connsiteY3" fmla="*/ 320117 h 633881"/>
              <a:gd name="connsiteX4" fmla="*/ 306653 w 617988"/>
              <a:gd name="connsiteY4" fmla="*/ 188483 h 633881"/>
              <a:gd name="connsiteX5" fmla="*/ 285953 w 617988"/>
              <a:gd name="connsiteY5" fmla="*/ 0 h 633881"/>
              <a:gd name="connsiteX6" fmla="*/ 459295 w 617988"/>
              <a:gd name="connsiteY6" fmla="*/ 39564 h 633881"/>
              <a:gd name="connsiteX7" fmla="*/ 447529 w 617988"/>
              <a:gd name="connsiteY7" fmla="*/ 91116 h 633881"/>
              <a:gd name="connsiteX8" fmla="*/ 454510 w 617988"/>
              <a:gd name="connsiteY8" fmla="*/ 94905 h 633881"/>
              <a:gd name="connsiteX9" fmla="*/ 492555 w 617988"/>
              <a:gd name="connsiteY9" fmla="*/ 127851 h 633881"/>
              <a:gd name="connsiteX10" fmla="*/ 540843 w 617988"/>
              <a:gd name="connsiteY10" fmla="*/ 104597 h 633881"/>
              <a:gd name="connsiteX11" fmla="*/ 617988 w 617988"/>
              <a:gd name="connsiteY11" fmla="*/ 264789 h 633881"/>
              <a:gd name="connsiteX12" fmla="*/ 568969 w 617988"/>
              <a:gd name="connsiteY12" fmla="*/ 288395 h 633881"/>
              <a:gd name="connsiteX13" fmla="*/ 572565 w 617988"/>
              <a:gd name="connsiteY13" fmla="*/ 316940 h 633881"/>
              <a:gd name="connsiteX14" fmla="*/ 569654 w 617988"/>
              <a:gd name="connsiteY14" fmla="*/ 345815 h 633881"/>
              <a:gd name="connsiteX15" fmla="*/ 617988 w 617988"/>
              <a:gd name="connsiteY15" fmla="*/ 369091 h 633881"/>
              <a:gd name="connsiteX16" fmla="*/ 540843 w 617988"/>
              <a:gd name="connsiteY16" fmla="*/ 529284 h 633881"/>
              <a:gd name="connsiteX17" fmla="*/ 493746 w 617988"/>
              <a:gd name="connsiteY17" fmla="*/ 506603 h 633881"/>
              <a:gd name="connsiteX18" fmla="*/ 454510 w 617988"/>
              <a:gd name="connsiteY18" fmla="*/ 538975 h 633881"/>
              <a:gd name="connsiteX19" fmla="*/ 447440 w 617988"/>
              <a:gd name="connsiteY19" fmla="*/ 542374 h 633881"/>
              <a:gd name="connsiteX20" fmla="*/ 459295 w 617988"/>
              <a:gd name="connsiteY20" fmla="*/ 594316 h 633881"/>
              <a:gd name="connsiteX21" fmla="*/ 285953 w 617988"/>
              <a:gd name="connsiteY21" fmla="*/ 633881 h 633881"/>
              <a:gd name="connsiteX22" fmla="*/ 273654 w 617988"/>
              <a:gd name="connsiteY22" fmla="*/ 579996 h 633881"/>
              <a:gd name="connsiteX23" fmla="*/ 225175 w 617988"/>
              <a:gd name="connsiteY23" fmla="*/ 572667 h 633881"/>
              <a:gd name="connsiteX24" fmla="*/ 217312 w 617988"/>
              <a:gd name="connsiteY24" fmla="*/ 569232 h 633881"/>
              <a:gd name="connsiteX25" fmla="*/ 184266 w 617988"/>
              <a:gd name="connsiteY25" fmla="*/ 610670 h 633881"/>
              <a:gd name="connsiteX26" fmla="*/ 45256 w 617988"/>
              <a:gd name="connsiteY26" fmla="*/ 499814 h 633881"/>
              <a:gd name="connsiteX27" fmla="*/ 78629 w 617988"/>
              <a:gd name="connsiteY27" fmla="*/ 457966 h 633881"/>
              <a:gd name="connsiteX28" fmla="*/ 58077 w 617988"/>
              <a:gd name="connsiteY28" fmla="*/ 421167 h 633881"/>
              <a:gd name="connsiteX29" fmla="*/ 53320 w 617988"/>
              <a:gd name="connsiteY29" fmla="*/ 405840 h 633881"/>
              <a:gd name="connsiteX30" fmla="*/ 0 w 617988"/>
              <a:gd name="connsiteY30" fmla="*/ 405840 h 633881"/>
              <a:gd name="connsiteX31" fmla="*/ 0 w 617988"/>
              <a:gd name="connsiteY31" fmla="*/ 228040 h 633881"/>
              <a:gd name="connsiteX32" fmla="*/ 53320 w 617988"/>
              <a:gd name="connsiteY32" fmla="*/ 228040 h 633881"/>
              <a:gd name="connsiteX33" fmla="*/ 58077 w 617988"/>
              <a:gd name="connsiteY33" fmla="*/ 212714 h 633881"/>
              <a:gd name="connsiteX34" fmla="*/ 79637 w 617988"/>
              <a:gd name="connsiteY34" fmla="*/ 177179 h 633881"/>
              <a:gd name="connsiteX35" fmla="*/ 45255 w 617988"/>
              <a:gd name="connsiteY35" fmla="*/ 134066 h 633881"/>
              <a:gd name="connsiteX36" fmla="*/ 184265 w 617988"/>
              <a:gd name="connsiteY36" fmla="*/ 23210 h 633881"/>
              <a:gd name="connsiteX37" fmla="*/ 217510 w 617988"/>
              <a:gd name="connsiteY37" fmla="*/ 64898 h 633881"/>
              <a:gd name="connsiteX38" fmla="*/ 225175 w 617988"/>
              <a:gd name="connsiteY38" fmla="*/ 61213 h 633881"/>
              <a:gd name="connsiteX39" fmla="*/ 273654 w 617988"/>
              <a:gd name="connsiteY39" fmla="*/ 53884 h 63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7988" h="633881">
                <a:moveTo>
                  <a:pt x="306653" y="188483"/>
                </a:moveTo>
                <a:cubicBezTo>
                  <a:pt x="233954" y="188483"/>
                  <a:pt x="175019" y="247418"/>
                  <a:pt x="175019" y="320117"/>
                </a:cubicBezTo>
                <a:cubicBezTo>
                  <a:pt x="175019" y="392816"/>
                  <a:pt x="233954" y="451751"/>
                  <a:pt x="306653" y="451751"/>
                </a:cubicBezTo>
                <a:cubicBezTo>
                  <a:pt x="379352" y="451751"/>
                  <a:pt x="438287" y="392816"/>
                  <a:pt x="438287" y="320117"/>
                </a:cubicBezTo>
                <a:cubicBezTo>
                  <a:pt x="438287" y="247418"/>
                  <a:pt x="379352" y="188483"/>
                  <a:pt x="306653" y="188483"/>
                </a:cubicBezTo>
                <a:close/>
                <a:moveTo>
                  <a:pt x="285953" y="0"/>
                </a:moveTo>
                <a:lnTo>
                  <a:pt x="459295" y="39564"/>
                </a:lnTo>
                <a:lnTo>
                  <a:pt x="447529" y="91116"/>
                </a:lnTo>
                <a:lnTo>
                  <a:pt x="454510" y="94905"/>
                </a:lnTo>
                <a:lnTo>
                  <a:pt x="492555" y="127851"/>
                </a:lnTo>
                <a:lnTo>
                  <a:pt x="540843" y="104597"/>
                </a:lnTo>
                <a:lnTo>
                  <a:pt x="617988" y="264789"/>
                </a:lnTo>
                <a:lnTo>
                  <a:pt x="568969" y="288395"/>
                </a:lnTo>
                <a:lnTo>
                  <a:pt x="572565" y="316940"/>
                </a:lnTo>
                <a:lnTo>
                  <a:pt x="569654" y="345815"/>
                </a:lnTo>
                <a:lnTo>
                  <a:pt x="617988" y="369091"/>
                </a:lnTo>
                <a:lnTo>
                  <a:pt x="540843" y="529284"/>
                </a:lnTo>
                <a:lnTo>
                  <a:pt x="493746" y="506603"/>
                </a:lnTo>
                <a:lnTo>
                  <a:pt x="454510" y="538975"/>
                </a:lnTo>
                <a:lnTo>
                  <a:pt x="447440" y="542374"/>
                </a:lnTo>
                <a:lnTo>
                  <a:pt x="459295" y="594316"/>
                </a:lnTo>
                <a:lnTo>
                  <a:pt x="285953" y="633881"/>
                </a:lnTo>
                <a:lnTo>
                  <a:pt x="273654" y="579996"/>
                </a:lnTo>
                <a:lnTo>
                  <a:pt x="225175" y="572667"/>
                </a:lnTo>
                <a:lnTo>
                  <a:pt x="217312" y="569232"/>
                </a:lnTo>
                <a:lnTo>
                  <a:pt x="184266" y="610670"/>
                </a:lnTo>
                <a:lnTo>
                  <a:pt x="45256" y="499814"/>
                </a:lnTo>
                <a:lnTo>
                  <a:pt x="78629" y="457966"/>
                </a:lnTo>
                <a:lnTo>
                  <a:pt x="58077" y="421167"/>
                </a:lnTo>
                <a:lnTo>
                  <a:pt x="53320" y="405840"/>
                </a:lnTo>
                <a:lnTo>
                  <a:pt x="0" y="405840"/>
                </a:lnTo>
                <a:lnTo>
                  <a:pt x="0" y="228040"/>
                </a:lnTo>
                <a:lnTo>
                  <a:pt x="53320" y="228040"/>
                </a:lnTo>
                <a:lnTo>
                  <a:pt x="58077" y="212714"/>
                </a:lnTo>
                <a:lnTo>
                  <a:pt x="79637" y="177179"/>
                </a:lnTo>
                <a:lnTo>
                  <a:pt x="45255" y="134066"/>
                </a:lnTo>
                <a:lnTo>
                  <a:pt x="184265" y="23210"/>
                </a:lnTo>
                <a:lnTo>
                  <a:pt x="217510" y="64898"/>
                </a:lnTo>
                <a:lnTo>
                  <a:pt x="225175" y="61213"/>
                </a:lnTo>
                <a:lnTo>
                  <a:pt x="273654" y="53884"/>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任意多边形 11"/>
          <p:cNvSpPr/>
          <p:nvPr/>
        </p:nvSpPr>
        <p:spPr>
          <a:xfrm rot="19800796">
            <a:off x="2070491"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1702117" y="3553397"/>
            <a:ext cx="1434531"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重视设计和思考</a:t>
            </a:r>
          </a:p>
        </p:txBody>
      </p:sp>
      <p:sp>
        <p:nvSpPr>
          <p:cNvPr id="14" name="矩形 13"/>
          <p:cNvSpPr/>
          <p:nvPr/>
        </p:nvSpPr>
        <p:spPr>
          <a:xfrm>
            <a:off x="5887844" y="3553397"/>
            <a:ext cx="1768799"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端正态度、脚踏实地</a:t>
            </a:r>
          </a:p>
        </p:txBody>
      </p:sp>
      <p:sp>
        <p:nvSpPr>
          <p:cNvPr id="15" name="矩形 14"/>
          <p:cNvSpPr/>
          <p:nvPr/>
        </p:nvSpPr>
        <p:spPr>
          <a:xfrm>
            <a:off x="3959932" y="1835968"/>
            <a:ext cx="1224136"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多阅读多记录</a:t>
            </a:r>
          </a:p>
        </p:txBody>
      </p:sp>
      <p:sp>
        <p:nvSpPr>
          <p:cNvPr id="16" name="TextBox 70"/>
          <p:cNvSpPr txBox="1"/>
          <p:nvPr/>
        </p:nvSpPr>
        <p:spPr>
          <a:xfrm>
            <a:off x="5987132" y="1478295"/>
            <a:ext cx="1570222" cy="461665"/>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不断探索，肯下功夫</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团队协作，一起努力</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72"/>
          <p:cNvSpPr txBox="1"/>
          <p:nvPr/>
        </p:nvSpPr>
        <p:spPr>
          <a:xfrm>
            <a:off x="1252854" y="1478295"/>
            <a:ext cx="2333055"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设计和思考优先于代码编写</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设计花费时间远大于写代码时间</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良好的设计决定了产品的上限</a:t>
            </a:r>
          </a:p>
        </p:txBody>
      </p:sp>
      <p:sp>
        <p:nvSpPr>
          <p:cNvPr id="18" name="任意多边形 17"/>
          <p:cNvSpPr/>
          <p:nvPr/>
        </p:nvSpPr>
        <p:spPr>
          <a:xfrm rot="1799204" flipH="1">
            <a:off x="6394278"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TextBox 74"/>
          <p:cNvSpPr txBox="1"/>
          <p:nvPr/>
        </p:nvSpPr>
        <p:spPr>
          <a:xfrm>
            <a:off x="3462805" y="3795886"/>
            <a:ext cx="2182101"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rPr>
              <a:t>做好记录，方便后续复习回顾</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不断学习，不断提升自己</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相互交流，互相进步</a:t>
            </a:r>
          </a:p>
        </p:txBody>
      </p:sp>
      <p:sp>
        <p:nvSpPr>
          <p:cNvPr id="3" name="Rectangle 39">
            <a:extLst>
              <a:ext uri="{FF2B5EF4-FFF2-40B4-BE49-F238E27FC236}">
                <a16:creationId xmlns:a16="http://schemas.microsoft.com/office/drawing/2014/main" id="{DF74D13D-EC2C-4051-E17D-097C101C6E6C}"/>
              </a:ext>
            </a:extLst>
          </p:cNvPr>
          <p:cNvSpPr>
            <a:spLocks noChangeArrowheads="1"/>
          </p:cNvSpPr>
          <p:nvPr/>
        </p:nvSpPr>
        <p:spPr bwMode="auto">
          <a:xfrm>
            <a:off x="415925" y="759460"/>
            <a:ext cx="15242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职业素养提升</a:t>
            </a:r>
          </a:p>
        </p:txBody>
      </p:sp>
      <p:pic>
        <p:nvPicPr>
          <p:cNvPr id="20" name="图片 19">
            <a:extLst>
              <a:ext uri="{FF2B5EF4-FFF2-40B4-BE49-F238E27FC236}">
                <a16:creationId xmlns:a16="http://schemas.microsoft.com/office/drawing/2014/main" id="{012410B1-342F-4085-80F3-87A18A000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extLst>
      <p:ext uri="{BB962C8B-B14F-4D97-AF65-F5344CB8AC3E}">
        <p14:creationId xmlns:p14="http://schemas.microsoft.com/office/powerpoint/2010/main" val="40525555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500"/>
                                        <p:tgtEl>
                                          <p:spTgt spid="1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randombar(horizontal)">
                                      <p:cBhvr>
                                        <p:cTn id="53" dur="500"/>
                                        <p:tgtEl>
                                          <p:spTgt spid="1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p:bldP spid="14" grpId="0"/>
      <p:bldP spid="15" grpId="0"/>
      <p:bldP spid="16" grpId="0"/>
      <p:bldP spid="17" grpId="0"/>
      <p:bldP spid="18" grpId="0" animBg="1"/>
      <p:bldP spid="1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汇报</a:t>
            </a:r>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完毕，感谢聆听</a:t>
            </a:r>
          </a:p>
        </p:txBody>
      </p:sp>
      <p:sp>
        <p:nvSpPr>
          <p:cNvPr id="6" name="圆角矩形 5"/>
          <p:cNvSpPr/>
          <p:nvPr/>
        </p:nvSpPr>
        <p:spPr>
          <a:xfrm>
            <a:off x="2286000" y="3154938"/>
            <a:ext cx="4573568" cy="3385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Arial" panose="020B0604020202020204" pitchFamily="34" charset="0"/>
              <a:buNone/>
            </a:pPr>
            <a:r>
              <a:rPr lang="en-US" sz="16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Thanks for listening!</a:t>
            </a:r>
          </a:p>
        </p:txBody>
      </p:sp>
      <p:grpSp>
        <p:nvGrpSpPr>
          <p:cNvPr id="7" name="组合 6"/>
          <p:cNvGrpSpPr/>
          <p:nvPr/>
        </p:nvGrpSpPr>
        <p:grpSpPr>
          <a:xfrm>
            <a:off x="3069081" y="418342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418342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413207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413207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118717"/>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26" name="图片 25">
            <a:extLst>
              <a:ext uri="{FF2B5EF4-FFF2-40B4-BE49-F238E27FC236}">
                <a16:creationId xmlns:a16="http://schemas.microsoft.com/office/drawing/2014/main" id="{19B6A8AC-42CD-4279-9FBF-C93B1C7833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570" y="2676794"/>
            <a:ext cx="870751"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endParaRPr lang="en-US"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矩形 4"/>
          <p:cNvSpPr/>
          <p:nvPr/>
        </p:nvSpPr>
        <p:spPr>
          <a:xfrm>
            <a:off x="5363845" y="2070735"/>
            <a:ext cx="193929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sp>
        <p:nvSpPr>
          <p:cNvPr id="6" name="矩形 5"/>
          <p:cNvSpPr/>
          <p:nvPr/>
        </p:nvSpPr>
        <p:spPr>
          <a:xfrm>
            <a:off x="4573570" y="1790523"/>
            <a:ext cx="849330"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01</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7" name="组合 6"/>
          <p:cNvGrpSpPr/>
          <p:nvPr/>
        </p:nvGrpSpPr>
        <p:grpSpPr>
          <a:xfrm>
            <a:off x="0" y="2517743"/>
            <a:ext cx="9144000" cy="65793"/>
            <a:chOff x="2190216" y="0"/>
            <a:chExt cx="7128792" cy="108012"/>
          </a:xfrm>
        </p:grpSpPr>
        <p:sp>
          <p:nvSpPr>
            <p:cNvPr id="8" name="矩形 7"/>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矩形 11"/>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4" name="图片 13">
            <a:extLst>
              <a:ext uri="{FF2B5EF4-FFF2-40B4-BE49-F238E27FC236}">
                <a16:creationId xmlns:a16="http://schemas.microsoft.com/office/drawing/2014/main" id="{21A09D8C-5233-4C54-8466-413BE30101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公司概况</a:t>
            </a:r>
          </a:p>
        </p:txBody>
      </p:sp>
      <p:sp>
        <p:nvSpPr>
          <p:cNvPr id="8" name="矩形 7"/>
          <p:cNvSpPr/>
          <p:nvPr/>
        </p:nvSpPr>
        <p:spPr>
          <a:xfrm>
            <a:off x="564604" y="817643"/>
            <a:ext cx="8015096" cy="920750"/>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成都中科合迅科技有限公司，成立于 2013 年，是专业从事自主安全可控军用软件研发和网络空间军事装备研制的高科技企业。公司专注于软件开发系列工具的研发，针对以国防军工行业为代表的“关基”领域构建了一套自主研发、安全可信的支持未来工业数字化发展的软件集成开发平台。全国有超过 50 家的军队、军工科研客户。</a:t>
            </a:r>
          </a:p>
        </p:txBody>
      </p:sp>
      <p:sp>
        <p:nvSpPr>
          <p:cNvPr id="3" name="Rectangle 39"/>
          <p:cNvSpPr>
            <a:spLocks noChangeArrowheads="1"/>
          </p:cNvSpPr>
          <p:nvPr/>
        </p:nvSpPr>
        <p:spPr bwMode="auto">
          <a:xfrm>
            <a:off x="415925" y="196723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荣誉资质</a:t>
            </a:r>
          </a:p>
        </p:txBody>
      </p:sp>
      <p:pic>
        <p:nvPicPr>
          <p:cNvPr id="4" name="图片 3"/>
          <p:cNvPicPr>
            <a:picLocks noChangeAspect="1"/>
          </p:cNvPicPr>
          <p:nvPr/>
        </p:nvPicPr>
        <p:blipFill>
          <a:blip r:embed="rId4"/>
          <a:stretch>
            <a:fillRect/>
          </a:stretch>
        </p:blipFill>
        <p:spPr>
          <a:xfrm>
            <a:off x="207010" y="2356485"/>
            <a:ext cx="2819400" cy="2514600"/>
          </a:xfrm>
          <a:prstGeom prst="rect">
            <a:avLst/>
          </a:prstGeom>
        </p:spPr>
      </p:pic>
      <p:pic>
        <p:nvPicPr>
          <p:cNvPr id="5" name="图片 4"/>
          <p:cNvPicPr>
            <a:picLocks noChangeAspect="1"/>
          </p:cNvPicPr>
          <p:nvPr/>
        </p:nvPicPr>
        <p:blipFill>
          <a:blip r:embed="rId5"/>
          <a:stretch>
            <a:fillRect/>
          </a:stretch>
        </p:blipFill>
        <p:spPr>
          <a:xfrm>
            <a:off x="3162300" y="2356485"/>
            <a:ext cx="2819400" cy="2514600"/>
          </a:xfrm>
          <a:prstGeom prst="rect">
            <a:avLst/>
          </a:prstGeom>
        </p:spPr>
      </p:pic>
      <p:pic>
        <p:nvPicPr>
          <p:cNvPr id="6" name="图片 5"/>
          <p:cNvPicPr>
            <a:picLocks noChangeAspect="1"/>
          </p:cNvPicPr>
          <p:nvPr/>
        </p:nvPicPr>
        <p:blipFill>
          <a:blip r:embed="rId6"/>
          <a:stretch>
            <a:fillRect/>
          </a:stretch>
        </p:blipFill>
        <p:spPr>
          <a:xfrm>
            <a:off x="6111875" y="2356485"/>
            <a:ext cx="2819400" cy="2514600"/>
          </a:xfrm>
          <a:prstGeom prst="rect">
            <a:avLst/>
          </a:prstGeom>
        </p:spPr>
      </p:pic>
      <p:pic>
        <p:nvPicPr>
          <p:cNvPr id="9" name="图片 8">
            <a:extLst>
              <a:ext uri="{FF2B5EF4-FFF2-40B4-BE49-F238E27FC236}">
                <a16:creationId xmlns:a16="http://schemas.microsoft.com/office/drawing/2014/main" id="{40241661-2128-4FE6-9366-FBBBDA2F29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岗位职责</a:t>
            </a:r>
          </a:p>
        </p:txBody>
      </p:sp>
      <p:sp>
        <p:nvSpPr>
          <p:cNvPr id="3" name="Rectangle 39"/>
          <p:cNvSpPr>
            <a:spLocks noChangeArrowheads="1"/>
          </p:cNvSpPr>
          <p:nvPr/>
        </p:nvSpPr>
        <p:spPr bwMode="auto">
          <a:xfrm>
            <a:off x="7654925" y="93572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合迅智灵</a:t>
            </a:r>
          </a:p>
        </p:txBody>
      </p:sp>
      <p:pic>
        <p:nvPicPr>
          <p:cNvPr id="4" name="图片 9" descr="图片1"/>
          <p:cNvPicPr>
            <a:picLocks noChangeAspect="1"/>
          </p:cNvPicPr>
          <p:nvPr/>
        </p:nvPicPr>
        <p:blipFill>
          <a:blip r:embed="rId4"/>
          <a:stretch>
            <a:fillRect/>
          </a:stretch>
        </p:blipFill>
        <p:spPr>
          <a:xfrm>
            <a:off x="463505" y="2489200"/>
            <a:ext cx="3849370" cy="2250440"/>
          </a:xfrm>
          <a:prstGeom prst="rect">
            <a:avLst/>
          </a:prstGeom>
          <a:noFill/>
          <a:ln w="9525">
            <a:noFill/>
          </a:ln>
        </p:spPr>
      </p:pic>
      <p:pic>
        <p:nvPicPr>
          <p:cNvPr id="5" name="图片 11" descr="D:\浏览器下载\图片1.png图片1"/>
          <p:cNvPicPr>
            <a:picLocks noChangeAspect="1"/>
          </p:cNvPicPr>
          <p:nvPr/>
        </p:nvPicPr>
        <p:blipFill>
          <a:blip r:embed="rId5"/>
          <a:stretch>
            <a:fillRect/>
          </a:stretch>
        </p:blipFill>
        <p:spPr>
          <a:xfrm>
            <a:off x="4831126" y="2468981"/>
            <a:ext cx="4093210" cy="2249805"/>
          </a:xfrm>
          <a:prstGeom prst="rect">
            <a:avLst/>
          </a:prstGeom>
          <a:noFill/>
          <a:ln w="9525">
            <a:noFill/>
          </a:ln>
        </p:spPr>
      </p:pic>
      <p:sp>
        <p:nvSpPr>
          <p:cNvPr id="11" name="矩形 10"/>
          <p:cNvSpPr/>
          <p:nvPr/>
        </p:nvSpPr>
        <p:spPr>
          <a:xfrm>
            <a:off x="415925" y="1455525"/>
            <a:ext cx="3700691" cy="613686"/>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公司的核心业务可以简单概括为“一个核心产品，两个基本能力，两个数字化方向”。</a:t>
            </a:r>
          </a:p>
        </p:txBody>
      </p:sp>
      <p:sp>
        <p:nvSpPr>
          <p:cNvPr id="8" name="Rectangle 39">
            <a:extLst>
              <a:ext uri="{FF2B5EF4-FFF2-40B4-BE49-F238E27FC236}">
                <a16:creationId xmlns:a16="http://schemas.microsoft.com/office/drawing/2014/main" id="{A2FF1D51-6440-4B9F-AEA1-0C6DF6086B1E}"/>
              </a:ext>
            </a:extLst>
          </p:cNvPr>
          <p:cNvSpPr>
            <a:spLocks noChangeArrowheads="1"/>
          </p:cNvSpPr>
          <p:nvPr/>
        </p:nvSpPr>
        <p:spPr bwMode="auto">
          <a:xfrm>
            <a:off x="415925" y="935720"/>
            <a:ext cx="1091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zh-CN"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核心业务</a:t>
            </a:r>
          </a:p>
        </p:txBody>
      </p:sp>
      <p:sp>
        <p:nvSpPr>
          <p:cNvPr id="9" name="矩形 8">
            <a:extLst>
              <a:ext uri="{FF2B5EF4-FFF2-40B4-BE49-F238E27FC236}">
                <a16:creationId xmlns:a16="http://schemas.microsoft.com/office/drawing/2014/main" id="{4C9D07BC-87CF-4F05-BB0C-86BEDE5DE887}"/>
              </a:ext>
            </a:extLst>
          </p:cNvPr>
          <p:cNvSpPr/>
          <p:nvPr/>
        </p:nvSpPr>
        <p:spPr>
          <a:xfrm>
            <a:off x="5035505" y="1535233"/>
            <a:ext cx="3700691" cy="646323"/>
          </a:xfrm>
          <a:prstGeom prst="rect">
            <a:avLst/>
          </a:prstGeom>
        </p:spPr>
        <p:txBody>
          <a:bodyPr wrap="square" lIns="91431" tIns="45716" rIns="91431" bIns="45716">
            <a:spAutoFit/>
          </a:bodyPr>
          <a:lstStyle/>
          <a:p>
            <a:r>
              <a:rPr lang="zh-CN" altLang="zh-CN" sz="1200" dirty="0">
                <a:solidFill>
                  <a:schemeClr val="tx1">
                    <a:lumMod val="75000"/>
                    <a:lumOff val="25000"/>
                  </a:schemeClr>
                </a:solidFill>
                <a:latin typeface="印品黑体" panose="00000500000000000000" pitchFamily="2" charset="-122"/>
                <a:ea typeface="印品黑体" panose="00000500000000000000" pitchFamily="2" charset="-122"/>
              </a:rPr>
              <a:t>合迅智灵由集成开发环境和软件开发工具包组成，它可以帮助用户在国产软硬件平台上实现更先进、更高效、更可靠的应用软件研发流程。</a:t>
            </a:r>
          </a:p>
        </p:txBody>
      </p:sp>
      <p:pic>
        <p:nvPicPr>
          <p:cNvPr id="12" name="图片 11">
            <a:extLst>
              <a:ext uri="{FF2B5EF4-FFF2-40B4-BE49-F238E27FC236}">
                <a16:creationId xmlns:a16="http://schemas.microsoft.com/office/drawing/2014/main" id="{8D4661C4-E36D-403B-B0E5-84C6DA80BD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16"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862330" cy="553085"/>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sp>
        <p:nvSpPr>
          <p:cNvPr id="4" name="矩形 3"/>
          <p:cNvSpPr/>
          <p:nvPr/>
        </p:nvSpPr>
        <p:spPr>
          <a:xfrm>
            <a:off x="4483100" y="1790523"/>
            <a:ext cx="88098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02</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pic>
        <p:nvPicPr>
          <p:cNvPr id="12" name="图片 11">
            <a:extLst>
              <a:ext uri="{FF2B5EF4-FFF2-40B4-BE49-F238E27FC236}">
                <a16:creationId xmlns:a16="http://schemas.microsoft.com/office/drawing/2014/main" id="{33545C3F-DCBD-419A-8C35-77BCE06486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圆角矩形 7"/>
          <p:cNvSpPr>
            <a:spLocks noChangeArrowheads="1"/>
          </p:cNvSpPr>
          <p:nvPr/>
        </p:nvSpPr>
        <p:spPr bwMode="auto">
          <a:xfrm>
            <a:off x="1774562" y="1449077"/>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360308" y="1524608"/>
            <a:ext cx="99060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最终目的</a:t>
            </a:r>
          </a:p>
        </p:txBody>
      </p:sp>
      <p:sp>
        <p:nvSpPr>
          <p:cNvPr id="10" name="Freeform 12"/>
          <p:cNvSpPr>
            <a:spLocks noEditPoints="1" noChangeArrowheads="1"/>
          </p:cNvSpPr>
          <p:nvPr/>
        </p:nvSpPr>
        <p:spPr bwMode="auto">
          <a:xfrm>
            <a:off x="1185509" y="1449077"/>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809072" y="2298741"/>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1172419" y="2291601"/>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817402" y="3141265"/>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1164089" y="3181725"/>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圆角矩形 23"/>
          <p:cNvSpPr>
            <a:spLocks noChangeArrowheads="1"/>
          </p:cNvSpPr>
          <p:nvPr/>
        </p:nvSpPr>
        <p:spPr bwMode="auto">
          <a:xfrm>
            <a:off x="1791222" y="3982598"/>
            <a:ext cx="2065849" cy="484332"/>
          </a:xfrm>
          <a:prstGeom prst="roundRect">
            <a:avLst>
              <a:gd name="adj" fmla="val 50000"/>
            </a:avLst>
          </a:prstGeom>
          <a:solidFill>
            <a:srgbClr val="F5736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24"/>
          <p:cNvSpPr>
            <a:spLocks noEditPoints="1" noChangeArrowheads="1"/>
          </p:cNvSpPr>
          <p:nvPr/>
        </p:nvSpPr>
        <p:spPr bwMode="auto">
          <a:xfrm>
            <a:off x="1159329" y="3983789"/>
            <a:ext cx="471242" cy="487902"/>
          </a:xfrm>
          <a:custGeom>
            <a:avLst/>
            <a:gdLst>
              <a:gd name="T0" fmla="*/ 2147483647 w 89"/>
              <a:gd name="T1" fmla="*/ 2147483647 h 92"/>
              <a:gd name="T2" fmla="*/ 2147483647 w 89"/>
              <a:gd name="T3" fmla="*/ 2147483647 h 92"/>
              <a:gd name="T4" fmla="*/ 2147483647 w 89"/>
              <a:gd name="T5" fmla="*/ 2147483647 h 92"/>
              <a:gd name="T6" fmla="*/ 2147483647 w 89"/>
              <a:gd name="T7" fmla="*/ 2147483647 h 92"/>
              <a:gd name="T8" fmla="*/ 2147483647 w 89"/>
              <a:gd name="T9" fmla="*/ 2147483647 h 92"/>
              <a:gd name="T10" fmla="*/ 2147483647 w 89"/>
              <a:gd name="T11" fmla="*/ 2147483647 h 92"/>
              <a:gd name="T12" fmla="*/ 2147483647 w 89"/>
              <a:gd name="T13" fmla="*/ 2147483647 h 92"/>
              <a:gd name="T14" fmla="*/ 2147483647 w 89"/>
              <a:gd name="T15" fmla="*/ 2147483647 h 92"/>
              <a:gd name="T16" fmla="*/ 2147483647 w 89"/>
              <a:gd name="T17" fmla="*/ 2147483647 h 92"/>
              <a:gd name="T18" fmla="*/ 2147483647 w 89"/>
              <a:gd name="T19" fmla="*/ 2147483647 h 92"/>
              <a:gd name="T20" fmla="*/ 2147483647 w 89"/>
              <a:gd name="T21" fmla="*/ 2147483647 h 92"/>
              <a:gd name="T22" fmla="*/ 2147483647 w 89"/>
              <a:gd name="T23" fmla="*/ 2147483647 h 92"/>
              <a:gd name="T24" fmla="*/ 2147483647 w 89"/>
              <a:gd name="T25" fmla="*/ 2147483647 h 92"/>
              <a:gd name="T26" fmla="*/ 2147483647 w 89"/>
              <a:gd name="T27" fmla="*/ 2147483647 h 92"/>
              <a:gd name="T28" fmla="*/ 2147483647 w 89"/>
              <a:gd name="T29" fmla="*/ 2147483647 h 92"/>
              <a:gd name="T30" fmla="*/ 2147483647 w 89"/>
              <a:gd name="T31" fmla="*/ 2147483647 h 92"/>
              <a:gd name="T32" fmla="*/ 2147483647 w 89"/>
              <a:gd name="T33" fmla="*/ 2147483647 h 92"/>
              <a:gd name="T34" fmla="*/ 2147483647 w 89"/>
              <a:gd name="T35" fmla="*/ 2147483647 h 92"/>
              <a:gd name="T36" fmla="*/ 2147483647 w 89"/>
              <a:gd name="T37" fmla="*/ 2147483647 h 92"/>
              <a:gd name="T38" fmla="*/ 2147483647 w 89"/>
              <a:gd name="T39" fmla="*/ 2147483647 h 92"/>
              <a:gd name="T40" fmla="*/ 2147483647 w 89"/>
              <a:gd name="T41" fmla="*/ 2147483647 h 92"/>
              <a:gd name="T42" fmla="*/ 2147483647 w 89"/>
              <a:gd name="T43" fmla="*/ 2147483647 h 92"/>
              <a:gd name="T44" fmla="*/ 2147483647 w 89"/>
              <a:gd name="T45" fmla="*/ 2147483647 h 92"/>
              <a:gd name="T46" fmla="*/ 2147483647 w 89"/>
              <a:gd name="T47" fmla="*/ 2147483647 h 92"/>
              <a:gd name="T48" fmla="*/ 2147483647 w 89"/>
              <a:gd name="T49" fmla="*/ 2147483647 h 92"/>
              <a:gd name="T50" fmla="*/ 2147483647 w 89"/>
              <a:gd name="T51" fmla="*/ 2147483647 h 92"/>
              <a:gd name="T52" fmla="*/ 2147483647 w 89"/>
              <a:gd name="T53" fmla="*/ 2147483647 h 92"/>
              <a:gd name="T54" fmla="*/ 2147483647 w 89"/>
              <a:gd name="T55" fmla="*/ 2147483647 h 92"/>
              <a:gd name="T56" fmla="*/ 2147483647 w 89"/>
              <a:gd name="T57" fmla="*/ 2147483647 h 92"/>
              <a:gd name="T58" fmla="*/ 2147483647 w 89"/>
              <a:gd name="T59" fmla="*/ 2147483647 h 92"/>
              <a:gd name="T60" fmla="*/ 2147483647 w 89"/>
              <a:gd name="T61" fmla="*/ 2147483647 h 92"/>
              <a:gd name="T62" fmla="*/ 2147483647 w 89"/>
              <a:gd name="T63" fmla="*/ 2147483647 h 92"/>
              <a:gd name="T64" fmla="*/ 2147483647 w 89"/>
              <a:gd name="T65" fmla="*/ 2147483647 h 92"/>
              <a:gd name="T66" fmla="*/ 2147483647 w 89"/>
              <a:gd name="T67" fmla="*/ 2147483647 h 92"/>
              <a:gd name="T68" fmla="*/ 2147483647 w 89"/>
              <a:gd name="T69" fmla="*/ 2147483647 h 92"/>
              <a:gd name="T70" fmla="*/ 2147483647 w 89"/>
              <a:gd name="T71" fmla="*/ 2147483647 h 92"/>
              <a:gd name="T72" fmla="*/ 2147483647 w 89"/>
              <a:gd name="T73" fmla="*/ 2147483647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F57365"/>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4020101" y="2288031"/>
            <a:ext cx="4318529"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STL</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Boost</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：提供图形界面</a:t>
            </a:r>
          </a:p>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MFC</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GTK</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：跨平台能力</a:t>
            </a:r>
          </a:p>
        </p:txBody>
      </p:sp>
      <p:sp>
        <p:nvSpPr>
          <p:cNvPr id="18" name="TextBox 48"/>
          <p:cNvSpPr>
            <a:spLocks noChangeArrowheads="1"/>
          </p:cNvSpPr>
          <p:nvPr/>
        </p:nvSpPr>
        <p:spPr bwMode="auto">
          <a:xfrm>
            <a:off x="4020185" y="3130550"/>
            <a:ext cx="463677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Qt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仍然是业界占据统治地位的产品</a:t>
            </a:r>
          </a:p>
          <a:p>
            <a:pPr eaLnBrk="1" hangingPunct="1"/>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更轻量、更简单、更年轻、更懂国产生态</a:t>
            </a:r>
          </a:p>
        </p:txBody>
      </p:sp>
      <p:sp>
        <p:nvSpPr>
          <p:cNvPr id="19" name="TextBox 50"/>
          <p:cNvSpPr>
            <a:spLocks noChangeArrowheads="1"/>
          </p:cNvSpPr>
          <p:nvPr/>
        </p:nvSpPr>
        <p:spPr bwMode="auto">
          <a:xfrm>
            <a:off x="4020185" y="3971925"/>
            <a:ext cx="481076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国外厂商开发平台：非国人完全自主控制等重要问题</a:t>
            </a:r>
          </a:p>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国产软件开发平台：生态不成熟</a:t>
            </a:r>
          </a:p>
        </p:txBody>
      </p:sp>
      <p:sp>
        <p:nvSpPr>
          <p:cNvPr id="20" name="TextBox 51"/>
          <p:cNvSpPr>
            <a:spLocks noChangeArrowheads="1"/>
          </p:cNvSpPr>
          <p:nvPr/>
        </p:nvSpPr>
        <p:spPr bwMode="auto">
          <a:xfrm>
            <a:off x="4020101" y="1525363"/>
            <a:ext cx="4318529"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简化应用程序的开发</a:t>
            </a:r>
          </a:p>
        </p:txBody>
      </p:sp>
      <p:sp>
        <p:nvSpPr>
          <p:cNvPr id="21" name="文本框 12"/>
          <p:cNvSpPr>
            <a:spLocks noChangeArrowheads="1"/>
          </p:cNvSpPr>
          <p:nvPr/>
        </p:nvSpPr>
        <p:spPr bwMode="auto">
          <a:xfrm>
            <a:off x="2144408" y="2373626"/>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与其他库对比</a:t>
            </a:r>
          </a:p>
        </p:txBody>
      </p:sp>
      <p:sp>
        <p:nvSpPr>
          <p:cNvPr id="22" name="文本框 12"/>
          <p:cNvSpPr>
            <a:spLocks noChangeArrowheads="1"/>
          </p:cNvSpPr>
          <p:nvPr/>
        </p:nvSpPr>
        <p:spPr bwMode="auto">
          <a:xfrm>
            <a:off x="2311348" y="3210120"/>
            <a:ext cx="1117614"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与 </a:t>
            </a:r>
            <a:r>
              <a:rPr lang="en-US" altLang="zh-CN"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Qt </a:t>
            </a:r>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对比</a:t>
            </a:r>
          </a:p>
        </p:txBody>
      </p:sp>
      <p:sp>
        <p:nvSpPr>
          <p:cNvPr id="23" name="文本框 12"/>
          <p:cNvSpPr>
            <a:spLocks noChangeArrowheads="1"/>
          </p:cNvSpPr>
          <p:nvPr/>
        </p:nvSpPr>
        <p:spPr bwMode="auto">
          <a:xfrm>
            <a:off x="2158378" y="4060579"/>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国产化大趋势</a:t>
            </a:r>
          </a:p>
        </p:txBody>
      </p:sp>
      <p:sp>
        <p:nvSpPr>
          <p:cNvPr id="3" name="Rectangle 39"/>
          <p:cNvSpPr>
            <a:spLocks noChangeArrowheads="1"/>
          </p:cNvSpPr>
          <p:nvPr/>
        </p:nvSpPr>
        <p:spPr bwMode="auto">
          <a:xfrm>
            <a:off x="415925" y="759460"/>
            <a:ext cx="663067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一款通用 </a:t>
            </a: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C++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开发框架，合迅智灵基础开发平台</a:t>
            </a:r>
          </a:p>
        </p:txBody>
      </p:sp>
      <p:pic>
        <p:nvPicPr>
          <p:cNvPr id="24" name="图片 23">
            <a:extLst>
              <a:ext uri="{FF2B5EF4-FFF2-40B4-BE49-F238E27FC236}">
                <a16:creationId xmlns:a16="http://schemas.microsoft.com/office/drawing/2014/main" id="{DB1E81E1-8190-4F1D-B695-2199F209B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randombar(horizontal)">
                                      <p:cBhvr>
                                        <p:cTn id="56" dur="500"/>
                                        <p:tgtEl>
                                          <p:spTgt spid="13"/>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randombar(horizontal)">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36070" y="27161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44907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LarkSDK-Core</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核心类库，包含对象模型、事件机制、线程管理和主程序框架等</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LarkCore</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657985" y="3293110"/>
            <a:ext cx="8845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LarkUtil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892143" y="3085478"/>
            <a:ext cx="94814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err="1">
                <a:solidFill>
                  <a:srgbClr val="F8F8F8"/>
                </a:solidFill>
                <a:latin typeface="Times New Roman" panose="02020603050405020304" charset="0"/>
                <a:ea typeface="印品黑体" panose="00000500000000000000" pitchFamily="2" charset="-122"/>
                <a:sym typeface="inpin heiti" panose="00000500000000000000" pitchFamily="2" charset="-122"/>
              </a:rPr>
              <a:t>LarkGUI</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35763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LarkSDK-Util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实用跨平台工具类库，包含常用的数据结构和算法</a:t>
            </a:r>
          </a:p>
        </p:txBody>
      </p:sp>
      <p:sp>
        <p:nvSpPr>
          <p:cNvPr id="22" name="TextBox 18"/>
          <p:cNvSpPr>
            <a:spLocks noChangeArrowheads="1"/>
          </p:cNvSpPr>
          <p:nvPr/>
        </p:nvSpPr>
        <p:spPr bwMode="auto">
          <a:xfrm>
            <a:off x="4693668" y="3633626"/>
            <a:ext cx="142539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-GUI</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图形绘制类库，包含跨平台图形绘制接口、基础窗体和常用组件，以及多绘图引擎支持等</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三个主要子模块</a:t>
            </a:r>
          </a:p>
        </p:txBody>
      </p:sp>
      <p:pic>
        <p:nvPicPr>
          <p:cNvPr id="24" name="图片 23">
            <a:extLst>
              <a:ext uri="{FF2B5EF4-FFF2-40B4-BE49-F238E27FC236}">
                <a16:creationId xmlns:a16="http://schemas.microsoft.com/office/drawing/2014/main" id="{8DCAD1EB-DC55-45D3-BF99-6B9565A8E9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56595" y="27280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3292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-DB</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数据库支持模块</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LarkDB</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459230" y="3293110"/>
            <a:ext cx="129476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LarkNetwork</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887344" y="3086100"/>
            <a:ext cx="98878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err="1">
                <a:solidFill>
                  <a:srgbClr val="F8F8F8"/>
                </a:solidFill>
                <a:latin typeface="Times New Roman" panose="02020603050405020304" charset="0"/>
                <a:ea typeface="印品黑体" panose="00000500000000000000" pitchFamily="2" charset="-122"/>
                <a:sym typeface="inpin heiti" panose="00000500000000000000" pitchFamily="2" charset="-122"/>
              </a:rPr>
              <a:t>LarkXML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76022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LarkSDK-Network</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网络编程支持模块</a:t>
            </a:r>
          </a:p>
        </p:txBody>
      </p:sp>
      <p:sp>
        <p:nvSpPr>
          <p:cNvPr id="22" name="TextBox 18"/>
          <p:cNvSpPr>
            <a:spLocks noChangeArrowheads="1"/>
          </p:cNvSpPr>
          <p:nvPr/>
        </p:nvSpPr>
        <p:spPr bwMode="auto">
          <a:xfrm>
            <a:off x="4693668" y="3633626"/>
            <a:ext cx="1510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err="1">
                <a:latin typeface="Times New Roman" panose="02020603050405020304" charset="0"/>
                <a:ea typeface="印品黑体" panose="00000500000000000000" pitchFamily="2" charset="-122"/>
                <a:sym typeface="inpin heiti" panose="00000500000000000000" pitchFamily="2" charset="-122"/>
              </a:rPr>
              <a:t>LarkSDK</a:t>
            </a:r>
            <a:r>
              <a:rPr lang="en-US" altLang="zh-CN" sz="1500" b="1" dirty="0">
                <a:latin typeface="Times New Roman" panose="02020603050405020304" charset="0"/>
                <a:ea typeface="印品黑体" panose="00000500000000000000" pitchFamily="2" charset="-122"/>
                <a:sym typeface="inpin heiti" panose="00000500000000000000" pitchFamily="2" charset="-122"/>
              </a:rPr>
              <a:t>-XML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3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XML </a:t>
            </a:r>
            <a:r>
              <a:rPr lang="zh-CN" altLang="en-US" sz="13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支持模块</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三个附加模块</a:t>
            </a:r>
          </a:p>
        </p:txBody>
      </p:sp>
      <p:pic>
        <p:nvPicPr>
          <p:cNvPr id="24" name="图片 23">
            <a:extLst>
              <a:ext uri="{FF2B5EF4-FFF2-40B4-BE49-F238E27FC236}">
                <a16:creationId xmlns:a16="http://schemas.microsoft.com/office/drawing/2014/main" id="{FF3ED9CA-3CB0-4385-8EF4-32944B323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731" y="-299"/>
            <a:ext cx="814931" cy="8109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4"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837</TotalTime>
  <Words>1717</Words>
  <Application>Microsoft Office PowerPoint</Application>
  <PresentationFormat>全屏显示(16:9)</PresentationFormat>
  <Paragraphs>230</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Source Han Sans Normal</vt:lpstr>
      <vt:lpstr>等线</vt:lpstr>
      <vt:lpstr>印品黑体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Zhixue</cp:lastModifiedBy>
  <cp:revision>706</cp:revision>
  <dcterms:created xsi:type="dcterms:W3CDTF">2016-11-23T11:08:00Z</dcterms:created>
  <dcterms:modified xsi:type="dcterms:W3CDTF">2024-08-10T03:01:42Z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