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单一职责原则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开闭原则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组合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聚集复用原则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里氏替换原则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依赖倒置原则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依赖倒置原则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接口隔离原则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最少知识原则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最少知识原则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单一职责原则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开闭原则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组合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聚集复用原则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里氏替换原则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依赖倒置原则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依赖倒置原则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接口隔离原则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最少知识原则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最少知识原则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lkp-bad.png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file:///H:\coursebook\renyou\C++\model\png\lkp-better.png" TargetMode="Externa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rp.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dip-bad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dip-better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isp-bad.png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file:///H:\coursebook\renyou\C++\model\png\isp-better.png" TargetMode="Externa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最少知识原则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(Least Knowledge Principle | LKP)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F82D59-C2ED-4049-B273-CB3F0AE0D08F}"/>
              </a:ext>
            </a:extLst>
          </p:cNvPr>
          <p:cNvGrpSpPr/>
          <p:nvPr/>
        </p:nvGrpSpPr>
        <p:grpSpPr>
          <a:xfrm>
            <a:off x="2045110" y="2767230"/>
            <a:ext cx="3048721" cy="2456180"/>
            <a:chOff x="5285740" y="2776220"/>
            <a:chExt cx="1620520" cy="1305560"/>
          </a:xfrm>
        </p:grpSpPr>
        <p:sp>
          <p:nvSpPr>
            <p:cNvPr id="6" name="文本框 2">
              <a:extLst>
                <a:ext uri="{FF2B5EF4-FFF2-40B4-BE49-F238E27FC236}">
                  <a16:creationId xmlns:a16="http://schemas.microsoft.com/office/drawing/2014/main" id="{93380FCB-48A5-4473-B11F-E5F100B4F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740" y="3859011"/>
              <a:ext cx="1620520" cy="222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设备类之间的关联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8B8C1D-3323-4C99-9AAB-F6F19D24E4DF}"/>
                </a:ext>
              </a:extLst>
            </p:cNvPr>
            <p:cNvPicPr/>
            <p:nvPr/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845" y="2776220"/>
              <a:ext cx="1478280" cy="987425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671181-79C2-41CA-8B7A-058DE25EC967}"/>
              </a:ext>
            </a:extLst>
          </p:cNvPr>
          <p:cNvGrpSpPr/>
          <p:nvPr/>
        </p:nvGrpSpPr>
        <p:grpSpPr>
          <a:xfrm>
            <a:off x="6841620" y="2767230"/>
            <a:ext cx="3048721" cy="2490570"/>
            <a:chOff x="5270500" y="2754630"/>
            <a:chExt cx="1651000" cy="1348740"/>
          </a:xfrm>
        </p:grpSpPr>
        <p:sp>
          <p:nvSpPr>
            <p:cNvPr id="9" name="文本框 2">
              <a:extLst>
                <a:ext uri="{FF2B5EF4-FFF2-40B4-BE49-F238E27FC236}">
                  <a16:creationId xmlns:a16="http://schemas.microsoft.com/office/drawing/2014/main" id="{8C2D6A2B-0B63-4E2D-93E1-7C07558E2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500" y="3876411"/>
              <a:ext cx="1651000" cy="22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消息通过中间类转发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8B783E7-8D15-4B7F-8896-DBE018896E60}"/>
                </a:ext>
              </a:extLst>
            </p:cNvPr>
            <p:cNvPicPr/>
            <p:nvPr/>
          </p:nvPicPr>
          <p:blipFill>
            <a:blip r:embed="rId9" r:link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90" y="2754630"/>
              <a:ext cx="1597660" cy="1010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2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5249163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单一责任原则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The Single Responsibility Principle | SRP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endParaRPr lang="zh-CN" altLang="zh-CN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只让一个类承担最少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zh-CN" dirty="0">
                <a:latin typeface="+mn-lt"/>
              </a:rPr>
              <a:t>小的责任。</a:t>
            </a:r>
            <a:endParaRPr lang="zh-CN" altLang="zh-CN" sz="2000" dirty="0"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994292-7ECD-4761-AA75-C5D2E60FD3C0}"/>
              </a:ext>
            </a:extLst>
          </p:cNvPr>
          <p:cNvGrpSpPr/>
          <p:nvPr/>
        </p:nvGrpSpPr>
        <p:grpSpPr>
          <a:xfrm>
            <a:off x="1462087" y="3243542"/>
            <a:ext cx="8952481" cy="2521386"/>
            <a:chOff x="1931987" y="3453092"/>
            <a:chExt cx="4302125" cy="1211655"/>
          </a:xfrm>
        </p:grpSpPr>
        <p:sp>
          <p:nvSpPr>
            <p:cNvPr id="9" name="文本框 4">
              <a:extLst>
                <a:ext uri="{FF2B5EF4-FFF2-40B4-BE49-F238E27FC236}">
                  <a16:creationId xmlns:a16="http://schemas.microsoft.com/office/drawing/2014/main" id="{23F641C4-8C0F-45B6-99E5-D06BC085DEB7}"/>
                </a:ext>
              </a:extLst>
            </p:cNvPr>
            <p:cNvSpPr txBox="1"/>
            <p:nvPr/>
          </p:nvSpPr>
          <p:spPr>
            <a:xfrm>
              <a:off x="1931987" y="4375187"/>
              <a:ext cx="1493520" cy="289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高大全式的设计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368C08-C8B9-4D6F-B90E-5D250CE43C8E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" t="925" r="2576" b="12546"/>
            <a:stretch/>
          </p:blipFill>
          <p:spPr>
            <a:xfrm>
              <a:off x="2215832" y="3453092"/>
              <a:ext cx="4018280" cy="949325"/>
            </a:xfrm>
            <a:prstGeom prst="rect">
              <a:avLst/>
            </a:prstGeom>
          </p:spPr>
        </p:pic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9EBA59B4-F864-491A-BBAE-3B9EA92DFA18}"/>
                </a:ext>
              </a:extLst>
            </p:cNvPr>
            <p:cNvSpPr txBox="1"/>
            <p:nvPr/>
          </p:nvSpPr>
          <p:spPr>
            <a:xfrm>
              <a:off x="3976052" y="4375187"/>
              <a:ext cx="1493520" cy="289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单一职责的设计</a:t>
              </a:r>
              <a:endParaRPr 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080536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开闭原则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(Open-Close Principle | OCP)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/>
              <a:t>当一个类被设计出来，那么它对修改是封闭的，只对扩展开放。</a:t>
            </a:r>
            <a:endParaRPr lang="zh-CN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23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052837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组合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聚集复用原则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(Composition/Aggregation Reuse Principle | CARP) 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判断类之间是否存在继承关系，要看如下几个条件是否同时满足：</a:t>
            </a:r>
          </a:p>
          <a:p>
            <a:pPr lvl="0" algn="just"/>
            <a:r>
              <a:rPr lang="zh-CN" altLang="zh-CN" sz="2400" dirty="0">
                <a:latin typeface="+mn-lt"/>
              </a:rPr>
              <a:t>分类是在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分类学</a:t>
            </a:r>
            <a:r>
              <a:rPr lang="zh-CN" altLang="zh-CN" sz="2400" dirty="0">
                <a:latin typeface="+mn-lt"/>
              </a:rPr>
              <a:t>上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有意义</a:t>
            </a:r>
            <a:r>
              <a:rPr lang="zh-CN" altLang="zh-CN" sz="2400" dirty="0">
                <a:latin typeface="+mn-lt"/>
              </a:rPr>
              <a:t>的；</a:t>
            </a:r>
            <a:endParaRPr lang="en-US" altLang="zh-CN" sz="2400" dirty="0">
              <a:latin typeface="+mn-lt"/>
            </a:endParaRPr>
          </a:p>
          <a:p>
            <a:pPr lvl="0" algn="just"/>
            <a:r>
              <a:rPr lang="zh-CN" altLang="zh-CN" sz="2400" dirty="0">
                <a:latin typeface="+mn-lt"/>
              </a:rPr>
              <a:t>分类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不是</a:t>
            </a:r>
            <a:r>
              <a:rPr lang="zh-CN" altLang="zh-CN" sz="2400" dirty="0">
                <a:latin typeface="+mn-lt"/>
              </a:rPr>
              <a:t>按照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角色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role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400" dirty="0">
                <a:latin typeface="+mn-lt"/>
              </a:rPr>
              <a:t>进行的；</a:t>
            </a:r>
            <a:endParaRPr lang="en-US" altLang="zh-CN" sz="2400" dirty="0">
              <a:latin typeface="+mn-lt"/>
            </a:endParaRPr>
          </a:p>
          <a:p>
            <a:pPr lvl="0" algn="just"/>
            <a:r>
              <a:rPr lang="zh-CN" altLang="zh-CN" sz="2400" dirty="0">
                <a:latin typeface="+mn-lt"/>
              </a:rPr>
              <a:t>类之间的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关系</a:t>
            </a:r>
            <a:r>
              <a:rPr lang="zh-CN" altLang="zh-CN" sz="2400" dirty="0">
                <a:latin typeface="+mn-lt"/>
              </a:rPr>
              <a:t>是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Is-a</a:t>
            </a:r>
            <a:r>
              <a:rPr lang="zh-CN" altLang="zh-CN" sz="2400" dirty="0">
                <a:latin typeface="+mn-lt"/>
              </a:rPr>
              <a:t>；</a:t>
            </a:r>
            <a:endParaRPr lang="en-US" altLang="zh-CN" sz="2400" dirty="0">
              <a:latin typeface="+mn-lt"/>
            </a:endParaRPr>
          </a:p>
          <a:p>
            <a:pPr lvl="0" algn="just"/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永远不会</a:t>
            </a:r>
            <a:r>
              <a:rPr lang="zh-CN" altLang="zh-CN" sz="2400" dirty="0">
                <a:latin typeface="+mn-lt"/>
              </a:rPr>
              <a:t>出现需要将派生类的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对象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转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换</a:t>
            </a:r>
            <a:r>
              <a:rPr lang="zh-CN" altLang="zh-CN" sz="2400" dirty="0">
                <a:latin typeface="+mn-lt"/>
              </a:rPr>
              <a:t>成另一类对象的情况；</a:t>
            </a:r>
            <a:endParaRPr lang="en-US" altLang="zh-CN" sz="2400" dirty="0">
              <a:latin typeface="+mn-lt"/>
            </a:endParaRPr>
          </a:p>
          <a:p>
            <a:pPr lvl="0" algn="just"/>
            <a:r>
              <a:rPr lang="zh-CN" altLang="zh-CN" sz="2400" dirty="0">
                <a:latin typeface="+mn-lt"/>
              </a:rPr>
              <a:t>派生类具有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扩展</a:t>
            </a:r>
            <a:r>
              <a:rPr lang="zh-CN" altLang="zh-CN" sz="2400" dirty="0">
                <a:latin typeface="+mn-lt"/>
              </a:rPr>
              <a:t>父类的责任，而不是具有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修改或抵消</a:t>
            </a:r>
            <a:r>
              <a:rPr lang="zh-CN" altLang="zh-CN" sz="2400" dirty="0">
                <a:latin typeface="+mn-lt"/>
              </a:rPr>
              <a:t>基类的责任。</a:t>
            </a:r>
          </a:p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如果以上条件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不能同时</a:t>
            </a:r>
            <a:r>
              <a:rPr lang="zh-CN" altLang="zh-CN" dirty="0">
                <a:latin typeface="+mn-lt"/>
              </a:rPr>
              <a:t>满足，那么首先考虑类之间应该使用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组合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聚集</a:t>
            </a:r>
            <a:r>
              <a:rPr lang="zh-CN" altLang="zh-CN" dirty="0">
                <a:latin typeface="+mn-lt"/>
              </a:rPr>
              <a:t>而不是继承。</a:t>
            </a:r>
            <a:endParaRPr lang="zh-CN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1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4411453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里氏替换原则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Liskov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Substitution Principle | LSP)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/>
              <a:t>在使用基类指针或引用的场合，派生类对象可以完全替换基类对象，并且程序实体并不能察觉这种替换。</a:t>
            </a:r>
            <a:endParaRPr lang="zh-CN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43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219548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依赖倒置原则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(The Dependency Inversion Principle | DIP)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/>
              <a:t>高层类依赖于抽象，而不直接依赖于底层类；底层依赖于抽象，实现细节也是依赖于抽象；抽象不依赖于细节。</a:t>
            </a:r>
          </a:p>
          <a:p>
            <a:pPr algn="just"/>
            <a:endParaRPr lang="zh-CN" altLang="zh-CN" sz="2000" dirty="0"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48826F-4849-4ADA-B338-82674E636781}"/>
              </a:ext>
            </a:extLst>
          </p:cNvPr>
          <p:cNvGrpSpPr/>
          <p:nvPr/>
        </p:nvGrpSpPr>
        <p:grpSpPr>
          <a:xfrm>
            <a:off x="3135514" y="3429000"/>
            <a:ext cx="5956976" cy="1889563"/>
            <a:chOff x="4472940" y="2951480"/>
            <a:chExt cx="3246120" cy="1029675"/>
          </a:xfrm>
        </p:grpSpPr>
        <p:sp>
          <p:nvSpPr>
            <p:cNvPr id="6" name="文本框 4">
              <a:extLst>
                <a:ext uri="{FF2B5EF4-FFF2-40B4-BE49-F238E27FC236}">
                  <a16:creationId xmlns:a16="http://schemas.microsoft.com/office/drawing/2014/main" id="{241559A1-DE21-4421-B94B-AC6696A27B41}"/>
                </a:ext>
              </a:extLst>
            </p:cNvPr>
            <p:cNvSpPr txBox="1"/>
            <p:nvPr/>
          </p:nvSpPr>
          <p:spPr>
            <a:xfrm>
              <a:off x="5314794" y="3705436"/>
              <a:ext cx="1630680" cy="27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依赖于细节的设计</a:t>
              </a:r>
              <a:endParaRPr lang="zh-C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B7ACFAB-9343-4007-A1D6-53E6EFE424DE}"/>
                </a:ext>
              </a:extLst>
            </p:cNvPr>
            <p:cNvPicPr/>
            <p:nvPr/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940" y="2951480"/>
              <a:ext cx="3246120" cy="665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841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依赖倒置原则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(The Dependency Inversion Principle | DIP)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/>
              <a:t>高层类依赖于抽象，而不直接依赖于底层类；底层依赖于抽象，实现细节也是依赖于抽象；抽象不依赖于细节。</a:t>
            </a:r>
          </a:p>
          <a:p>
            <a:pPr algn="just"/>
            <a:endParaRPr lang="zh-CN" altLang="zh-CN" sz="2000" dirty="0">
              <a:latin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857436-7064-41DF-B102-BD2139BCC1EF}"/>
              </a:ext>
            </a:extLst>
          </p:cNvPr>
          <p:cNvGrpSpPr/>
          <p:nvPr/>
        </p:nvGrpSpPr>
        <p:grpSpPr>
          <a:xfrm>
            <a:off x="1769164" y="3114357"/>
            <a:ext cx="7780240" cy="3000693"/>
            <a:chOff x="4308792" y="2739707"/>
            <a:chExt cx="3574415" cy="1378585"/>
          </a:xfrm>
        </p:grpSpPr>
        <p:sp>
          <p:nvSpPr>
            <p:cNvPr id="9" name="文本框 4">
              <a:extLst>
                <a:ext uri="{FF2B5EF4-FFF2-40B4-BE49-F238E27FC236}">
                  <a16:creationId xmlns:a16="http://schemas.microsoft.com/office/drawing/2014/main" id="{DF54562D-C0BD-4B45-A55C-FA492B16FD24}"/>
                </a:ext>
              </a:extLst>
            </p:cNvPr>
            <p:cNvSpPr txBox="1"/>
            <p:nvPr/>
          </p:nvSpPr>
          <p:spPr>
            <a:xfrm>
              <a:off x="5162232" y="3919913"/>
              <a:ext cx="1826260" cy="1983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运用</a:t>
              </a:r>
              <a:r>
                <a:rPr lang="en-US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DIP</a:t>
              </a:r>
              <a:r>
                <a:rPr lang="zh-CN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原则的设计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B0E6C0-4643-4644-BE1E-3A95DF7E90D8}"/>
                </a:ext>
              </a:extLst>
            </p:cNvPr>
            <p:cNvPicPr/>
            <p:nvPr/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792" y="2739707"/>
              <a:ext cx="3574415" cy="1082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74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770922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接口隔离原则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(Interface Segregation Principle | ISP)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/>
              <a:t>客户端不应该依赖它不需要的接口；一个类对另一个类的依赖应该建立在最小的接口上。</a:t>
            </a:r>
            <a:endParaRPr lang="zh-CN" altLang="zh-CN" sz="2000" dirty="0"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DA090C-2050-4EA6-9541-0247A38657E9}"/>
              </a:ext>
            </a:extLst>
          </p:cNvPr>
          <p:cNvGrpSpPr/>
          <p:nvPr/>
        </p:nvGrpSpPr>
        <p:grpSpPr>
          <a:xfrm>
            <a:off x="1073467" y="3682048"/>
            <a:ext cx="4544688" cy="1690052"/>
            <a:chOff x="1435417" y="3021648"/>
            <a:chExt cx="2361565" cy="878205"/>
          </a:xfrm>
        </p:grpSpPr>
        <p:sp>
          <p:nvSpPr>
            <p:cNvPr id="6" name="文本框 2">
              <a:extLst>
                <a:ext uri="{FF2B5EF4-FFF2-40B4-BE49-F238E27FC236}">
                  <a16:creationId xmlns:a16="http://schemas.microsoft.com/office/drawing/2014/main" id="{6793D311-CC54-4BDD-B535-D7A72317B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817" y="3721266"/>
              <a:ext cx="1264920" cy="178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不好的继承链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F363839-5249-4216-B652-B8CDCEAD170F}"/>
                </a:ext>
              </a:extLst>
            </p:cNvPr>
            <p:cNvPicPr/>
            <p:nvPr/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17" y="3021648"/>
              <a:ext cx="2361565" cy="59944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136CAD-FA2B-4E6F-A240-3349DA049EF0}"/>
              </a:ext>
            </a:extLst>
          </p:cNvPr>
          <p:cNvGrpSpPr/>
          <p:nvPr/>
        </p:nvGrpSpPr>
        <p:grpSpPr>
          <a:xfrm>
            <a:off x="6330044" y="3682048"/>
            <a:ext cx="4788489" cy="1716723"/>
            <a:chOff x="4885372" y="2994977"/>
            <a:chExt cx="2421255" cy="868045"/>
          </a:xfrm>
        </p:grpSpPr>
        <p:sp>
          <p:nvSpPr>
            <p:cNvPr id="9" name="文本框 2">
              <a:extLst>
                <a:ext uri="{FF2B5EF4-FFF2-40B4-BE49-F238E27FC236}">
                  <a16:creationId xmlns:a16="http://schemas.microsoft.com/office/drawing/2014/main" id="{9C6630A9-AC15-4048-AC7B-957CA721B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452" y="3675758"/>
              <a:ext cx="1615440" cy="187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接口隔离的继承链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361F0B-6D78-453A-B8DE-77BEEBE28750}"/>
                </a:ext>
              </a:extLst>
            </p:cNvPr>
            <p:cNvPicPr/>
            <p:nvPr/>
          </p:nvPicPr>
          <p:blipFill>
            <a:blip r:embed="rId9" r:link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372" y="2994977"/>
              <a:ext cx="2421255" cy="61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7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第十一章 </a:t>
            </a:r>
            <a:r>
              <a:rPr lang="en-US" altLang="zh-CN" dirty="0"/>
              <a:t>OOD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998118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最少知识原则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(Least Knowledge Principle | LKP)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/>
              <a:t>又称为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迪米特法则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(Low of Demeter |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LoD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400" dirty="0"/>
              <a:t>。</a:t>
            </a: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一个软件实体应当尽可能少地与其他实体发生相互作用。换句话说，就是一个类</a:t>
            </a:r>
            <a:r>
              <a:rPr lang="en-US" altLang="zh-CN" sz="2400" dirty="0">
                <a:latin typeface="+mn-lt"/>
              </a:rPr>
              <a:t>/</a:t>
            </a:r>
            <a:r>
              <a:rPr lang="zh-CN" altLang="zh-CN" sz="2400" dirty="0">
                <a:latin typeface="+mn-lt"/>
              </a:rPr>
              <a:t>对象不要与“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陌生人</a:t>
            </a:r>
            <a:r>
              <a:rPr lang="zh-CN" altLang="zh-CN" sz="2400" dirty="0">
                <a:latin typeface="+mn-lt"/>
              </a:rPr>
              <a:t>”说话，仅与它的“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朋友</a:t>
            </a:r>
            <a:r>
              <a:rPr lang="zh-CN" altLang="zh-CN" sz="2400" dirty="0">
                <a:latin typeface="+mn-lt"/>
              </a:rPr>
              <a:t>”联系。对于一个对象，其朋友包括以下几类：</a:t>
            </a:r>
          </a:p>
          <a:p>
            <a:pPr lvl="0" algn="just"/>
            <a:r>
              <a:rPr lang="zh-CN" altLang="zh-CN" sz="2400" dirty="0">
                <a:latin typeface="+mn-lt"/>
              </a:rPr>
              <a:t>当前对象本身</a:t>
            </a:r>
            <a:r>
              <a:rPr lang="en-US" altLang="zh-CN" sz="2400" dirty="0">
                <a:latin typeface="+mn-lt"/>
              </a:rPr>
              <a:t>(*this)</a:t>
            </a:r>
            <a:r>
              <a:rPr lang="zh-CN" altLang="zh-CN" sz="2400" dirty="0">
                <a:latin typeface="+mn-lt"/>
              </a:rPr>
              <a:t>；</a:t>
            </a:r>
          </a:p>
          <a:p>
            <a:pPr lvl="0" algn="just"/>
            <a:r>
              <a:rPr lang="zh-CN" altLang="zh-CN" sz="2400" dirty="0">
                <a:latin typeface="+mn-lt"/>
              </a:rPr>
              <a:t>以参数形式传入到当前对象方法中的对象；</a:t>
            </a:r>
          </a:p>
          <a:p>
            <a:pPr lvl="0" algn="just"/>
            <a:r>
              <a:rPr lang="zh-CN" altLang="zh-CN" sz="2400" dirty="0">
                <a:latin typeface="+mn-lt"/>
              </a:rPr>
              <a:t>当前对象的成员对象；</a:t>
            </a:r>
          </a:p>
          <a:p>
            <a:pPr lvl="0" algn="just"/>
            <a:r>
              <a:rPr lang="zh-CN" altLang="zh-CN" sz="2400" dirty="0">
                <a:latin typeface="+mn-lt"/>
              </a:rPr>
              <a:t>如果当前对象的成员对象是一个集合，那么集合中的元素也都是朋友；</a:t>
            </a:r>
          </a:p>
          <a:p>
            <a:pPr lvl="0" algn="just"/>
            <a:r>
              <a:rPr lang="zh-CN" altLang="zh-CN" sz="2400" dirty="0">
                <a:latin typeface="+mn-lt"/>
              </a:rPr>
              <a:t>当前对象所创建的对象。</a:t>
            </a: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任何不满足上述条件的对象就是陌生人。</a:t>
            </a:r>
            <a:endParaRPr lang="zh-CN" altLang="zh-C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8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601</Words>
  <Application>Microsoft Office PowerPoint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第十一章 OOD原则</vt:lpstr>
      <vt:lpstr>第十一章 OOD原则</vt:lpstr>
      <vt:lpstr>第十一章 OOD原则</vt:lpstr>
      <vt:lpstr>第十一章 OOD原则</vt:lpstr>
      <vt:lpstr>第十一章 OOD原则</vt:lpstr>
      <vt:lpstr>第十一章 OOD原则</vt:lpstr>
      <vt:lpstr>第十一章 OOD原则</vt:lpstr>
      <vt:lpstr>第十一章 OOD原则</vt:lpstr>
      <vt:lpstr>第十一章 OOD原则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503</cp:revision>
  <dcterms:created xsi:type="dcterms:W3CDTF">2019-01-26T01:53:38Z</dcterms:created>
  <dcterms:modified xsi:type="dcterms:W3CDTF">2019-05-20T03:48:23Z</dcterms:modified>
</cp:coreProperties>
</file>