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系统体系结构设计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模块分解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顶层类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用户界面设计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顶层接口举例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接口实现举例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派生类实现举例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路由实现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主函数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12.2.1.2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模式的优缺点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12.2.1.2 MVC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模式的优缺点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系统的用例模型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系统体系结构设计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12.3.1.1-12.3.1.2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系统体系结构设计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模块分解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顶层类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接口设计</a:t>
          </a: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用户界面设计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顶层接口举例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接口实现举例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派生类实现举例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路由实现</a:t>
          </a: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主函数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的概念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12.2.1.2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模式的优缺点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设计模式简介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12.2.1.2 MVC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模式的优缺点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系统分析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系统的用例模型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系统体系结构设计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12.3.1.1-12.3.1.2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e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mvc-interface.png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s-model.pn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s-view.png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s-controller.png" TargetMode="External"/><Relationship Id="rId3" Type="http://schemas.openxmlformats.org/officeDocument/2006/relationships/diagramLayout" Target="../diagrams/layout14.xml"/><Relationship Id="rId7" Type="http://schemas.openxmlformats.org/officeDocument/2006/relationships/image" Target="../media/image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-renderer.png" TargetMode="External"/><Relationship Id="rId3" Type="http://schemas.openxmlformats.org/officeDocument/2006/relationships/diagramLayout" Target="../diagrams/layout15.xml"/><Relationship Id="rId7" Type="http://schemas.openxmlformats.org/officeDocument/2006/relationships/image" Target="../media/image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s-router.png" TargetMode="External"/><Relationship Id="rId3" Type="http://schemas.openxmlformats.org/officeDocument/2006/relationships/diagramLayout" Target="../diagrams/layout16.xml"/><Relationship Id="rId7" Type="http://schemas.openxmlformats.org/officeDocument/2006/relationships/image" Target="../media/image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sales-usecase.png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90500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sz="2600" b="1" dirty="0">
                <a:latin typeface="+mn-lt"/>
              </a:rPr>
              <a:t>体系结构选择</a:t>
            </a:r>
          </a:p>
          <a:p>
            <a:pPr algn="just"/>
            <a:r>
              <a:rPr lang="zh-CN" altLang="zh-CN" sz="2600" dirty="0">
                <a:latin typeface="+mn-lt"/>
              </a:rPr>
              <a:t>案例选用集中式的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体系结构</a:t>
            </a:r>
            <a:r>
              <a:rPr lang="zh-CN" altLang="zh-CN" sz="2600" dirty="0">
                <a:latin typeface="+mn-lt"/>
              </a:rPr>
              <a:t>，只有一个中央数据库。所有子系统共享数据库中的数据。</a:t>
            </a:r>
          </a:p>
          <a:p>
            <a:pPr algn="just"/>
            <a:r>
              <a:rPr lang="zh-CN" altLang="zh-CN" sz="2600" dirty="0">
                <a:latin typeface="+mn-lt"/>
              </a:rPr>
              <a:t>根据案例的实际情况，其数据（及其结构）非常简单，因此我们不采用任何一种数据库管理系统，而只使用一个文本文件来代表数据库（中的表）。</a:t>
            </a:r>
            <a:endParaRPr lang="en-US" altLang="zh-CN" sz="2600" dirty="0">
              <a:latin typeface="+mn-lt"/>
            </a:endParaRPr>
          </a:p>
          <a:p>
            <a:pPr algn="just"/>
            <a:endParaRPr lang="zh-CN" altLang="zh-CN" sz="26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600" b="1" dirty="0">
                <a:latin typeface="+mn-lt"/>
              </a:rPr>
              <a:t>控制模型选择</a:t>
            </a:r>
          </a:p>
          <a:p>
            <a:pPr algn="just"/>
            <a:r>
              <a:rPr lang="zh-CN" altLang="zh-CN" sz="2600" dirty="0">
                <a:latin typeface="+mn-lt"/>
              </a:rPr>
              <a:t>为了不使我们的设计变得复杂，因此系统在终端</a:t>
            </a:r>
            <a:r>
              <a:rPr lang="en-US" altLang="zh-CN" sz="2600" dirty="0">
                <a:latin typeface="+mn-lt"/>
              </a:rPr>
              <a:t>/</a:t>
            </a:r>
            <a:r>
              <a:rPr lang="zh-CN" altLang="zh-CN" sz="2600" dirty="0">
                <a:latin typeface="+mn-lt"/>
              </a:rPr>
              <a:t>控制台模式下运行。因此，这个系统的控制模型是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集中控制</a:t>
            </a:r>
            <a:r>
              <a:rPr lang="zh-CN" altLang="zh-CN" sz="2600" dirty="0">
                <a:latin typeface="+mn-lt"/>
              </a:rPr>
              <a:t>，具体一点，是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调用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返回</a:t>
            </a:r>
            <a:r>
              <a:rPr lang="zh-CN" altLang="zh-CN" sz="2600" dirty="0">
                <a:latin typeface="+mn-lt"/>
              </a:rPr>
              <a:t>模型。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263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64183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F323AC-72D3-4480-9F07-EA1572AD93DF}"/>
              </a:ext>
            </a:extLst>
          </p:cNvPr>
          <p:cNvGrpSpPr>
            <a:grpSpLocks/>
          </p:cNvGrpSpPr>
          <p:nvPr/>
        </p:nvGrpSpPr>
        <p:grpSpPr bwMode="auto">
          <a:xfrm>
            <a:off x="3559541" y="1827823"/>
            <a:ext cx="5072917" cy="3994786"/>
            <a:chOff x="0" y="0"/>
            <a:chExt cx="25196" cy="18827"/>
          </a:xfrm>
        </p:grpSpPr>
        <p:sp>
          <p:nvSpPr>
            <p:cNvPr id="11" name="Picture 434">
              <a:extLst>
                <a:ext uri="{FF2B5EF4-FFF2-40B4-BE49-F238E27FC236}">
                  <a16:creationId xmlns:a16="http://schemas.microsoft.com/office/drawing/2014/main" id="{2476AE2F-78BE-4AC0-A3F8-93BF1D64C6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25196" cy="1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9059ECE-B6DB-42D2-B537-AB7D9B583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835" cy="1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2BA47F2-D7C9-4AB0-80A8-EB546CB8D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4923"/>
              <a:ext cx="3810" cy="2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5" name="肘形连接符 53">
              <a:extLst>
                <a:ext uri="{FF2B5EF4-FFF2-40B4-BE49-F238E27FC236}">
                  <a16:creationId xmlns:a16="http://schemas.microsoft.com/office/drawing/2014/main" id="{4AAB010F-A283-45B4-A052-B4BA6A4EB3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535" y="7209"/>
              <a:ext cx="4233" cy="8157"/>
            </a:xfrm>
            <a:prstGeom prst="bentConnector2">
              <a:avLst/>
            </a:prstGeom>
            <a:noFill/>
            <a:ln w="6350">
              <a:solidFill>
                <a:srgbClr val="000000"/>
              </a:solidFill>
              <a:miter lim="2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肘形连接符 54">
              <a:extLst>
                <a:ext uri="{FF2B5EF4-FFF2-40B4-BE49-F238E27FC236}">
                  <a16:creationId xmlns:a16="http://schemas.microsoft.com/office/drawing/2014/main" id="{DD5FDBFB-B872-4A3E-B547-AA173F5ED7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376" y="9378"/>
              <a:ext cx="8181" cy="3794"/>
            </a:xfrm>
            <a:prstGeom prst="bentConnector2">
              <a:avLst/>
            </a:prstGeom>
            <a:noFill/>
            <a:ln w="6350">
              <a:solidFill>
                <a:srgbClr val="000000"/>
              </a:solidFill>
              <a:miter lim="2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肘形连接符 55">
              <a:extLst>
                <a:ext uri="{FF2B5EF4-FFF2-40B4-BE49-F238E27FC236}">
                  <a16:creationId xmlns:a16="http://schemas.microsoft.com/office/drawing/2014/main" id="{E55A3D98-C430-45EF-A5EC-0BC7900A5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440" y="6046"/>
              <a:ext cx="7600" cy="20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000000"/>
              </a:solidFill>
              <a:miter lim="2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83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2045675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261DDA-D82A-4A7E-B18D-86C01EBF7065}"/>
              </a:ext>
            </a:extLst>
          </p:cNvPr>
          <p:cNvGrpSpPr/>
          <p:nvPr/>
        </p:nvGrpSpPr>
        <p:grpSpPr>
          <a:xfrm>
            <a:off x="2788059" y="1336262"/>
            <a:ext cx="6681623" cy="5156612"/>
            <a:chOff x="4155440" y="1931353"/>
            <a:chExt cx="3881120" cy="29952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C02B6F8-3D95-4F39-B9E6-F7C9847D468E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" b="3833"/>
            <a:stretch>
              <a:fillRect/>
            </a:stretch>
          </p:blipFill>
          <p:spPr>
            <a:xfrm>
              <a:off x="4155440" y="1931353"/>
              <a:ext cx="3881120" cy="2702560"/>
            </a:xfrm>
            <a:prstGeom prst="rect">
              <a:avLst/>
            </a:prstGeom>
          </p:spPr>
        </p:pic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F6A9F797-AA9D-4F22-9ACF-547F6EF97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715" y="4633913"/>
              <a:ext cx="3596005" cy="29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系统接口类的设计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1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6942753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E388223-CA39-4CFA-8DD9-9FBDC744DE9F}"/>
              </a:ext>
            </a:extLst>
          </p:cNvPr>
          <p:cNvGrpSpPr/>
          <p:nvPr/>
        </p:nvGrpSpPr>
        <p:grpSpPr>
          <a:xfrm>
            <a:off x="1619547" y="1828141"/>
            <a:ext cx="7892211" cy="3994150"/>
            <a:chOff x="4331017" y="2544762"/>
            <a:chExt cx="3494405" cy="17684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F2513D2-185A-4262-8028-23D896D23782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0" t="4232" r="952" b="3968"/>
            <a:stretch>
              <a:fillRect/>
            </a:stretch>
          </p:blipFill>
          <p:spPr>
            <a:xfrm>
              <a:off x="4331017" y="2544762"/>
              <a:ext cx="3494405" cy="1540510"/>
            </a:xfrm>
            <a:prstGeom prst="rect">
              <a:avLst/>
            </a:prstGeom>
          </p:spPr>
        </p:pic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671C1C03-88D9-4C83-BCE1-D02310DA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834" y="4105473"/>
              <a:ext cx="2791886" cy="207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模型类族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63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40D9FF-E11E-430E-A4A3-7DB6C9DBC2B6}"/>
              </a:ext>
            </a:extLst>
          </p:cNvPr>
          <p:cNvGrpSpPr/>
          <p:nvPr/>
        </p:nvGrpSpPr>
        <p:grpSpPr>
          <a:xfrm>
            <a:off x="1454089" y="1583701"/>
            <a:ext cx="9279028" cy="4398926"/>
            <a:chOff x="3769360" y="2326005"/>
            <a:chExt cx="4653280" cy="220598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70422A7-D6BD-4D26-B14C-69A6D0F045EA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7" r="910" b="3885"/>
            <a:stretch/>
          </p:blipFill>
          <p:spPr>
            <a:xfrm>
              <a:off x="3769360" y="2326005"/>
              <a:ext cx="4653280" cy="1967865"/>
            </a:xfrm>
            <a:prstGeom prst="rect">
              <a:avLst/>
            </a:prstGeom>
          </p:spPr>
        </p:pic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E77FB25F-9115-41E2-83AF-4B70447ED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970" y="4362754"/>
              <a:ext cx="3530600" cy="16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视图类族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20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48E963-C796-47E3-96E1-E494E3F54350}"/>
              </a:ext>
            </a:extLst>
          </p:cNvPr>
          <p:cNvGrpSpPr/>
          <p:nvPr/>
        </p:nvGrpSpPr>
        <p:grpSpPr>
          <a:xfrm>
            <a:off x="1716468" y="2292967"/>
            <a:ext cx="8759063" cy="3064498"/>
            <a:chOff x="3964305" y="2683192"/>
            <a:chExt cx="4263390" cy="149161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8FAB72F-3770-4A35-988F-579DE66065D7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9" b="8764"/>
            <a:stretch/>
          </p:blipFill>
          <p:spPr>
            <a:xfrm>
              <a:off x="3964305" y="2683192"/>
              <a:ext cx="4263390" cy="1243965"/>
            </a:xfrm>
            <a:prstGeom prst="rect">
              <a:avLst/>
            </a:prstGeom>
          </p:spPr>
        </p:pic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E36E10DD-7693-4E4A-BA70-371ADEC7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355" y="3987210"/>
              <a:ext cx="3530600" cy="1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控制器类族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7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7FEC78-7120-4AB4-A5BC-715763E07FC1}"/>
              </a:ext>
            </a:extLst>
          </p:cNvPr>
          <p:cNvGrpSpPr/>
          <p:nvPr/>
        </p:nvGrpSpPr>
        <p:grpSpPr>
          <a:xfrm>
            <a:off x="1986164" y="2310741"/>
            <a:ext cx="8214877" cy="3028949"/>
            <a:chOff x="4447857" y="2821305"/>
            <a:chExt cx="3296285" cy="121539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BECFB5-E9E2-49E9-8447-4F8B0897148C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2" t="3600" r="1729" b="8400"/>
            <a:stretch/>
          </p:blipFill>
          <p:spPr>
            <a:xfrm>
              <a:off x="4483417" y="2821305"/>
              <a:ext cx="3260090" cy="994410"/>
            </a:xfrm>
            <a:prstGeom prst="rect">
              <a:avLst/>
            </a:prstGeom>
          </p:spPr>
        </p:pic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B40EFCA9-BCC3-414D-AD44-262C48067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857" y="3855480"/>
              <a:ext cx="3296285" cy="18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渲染器类族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28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2FA054-70B3-4A32-AB8D-3DEFBC65EFBD}"/>
              </a:ext>
            </a:extLst>
          </p:cNvPr>
          <p:cNvGrpSpPr/>
          <p:nvPr/>
        </p:nvGrpSpPr>
        <p:grpSpPr>
          <a:xfrm>
            <a:off x="1989661" y="2596491"/>
            <a:ext cx="8207883" cy="2457450"/>
            <a:chOff x="4399280" y="2921000"/>
            <a:chExt cx="3393440" cy="1016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6DE23F-9CD1-47B9-9126-89927AED500E}"/>
                </a:ext>
              </a:extLst>
            </p:cNvPr>
            <p:cNvPicPr/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" t="6132" r="2628" b="11792"/>
            <a:stretch>
              <a:fillRect/>
            </a:stretch>
          </p:blipFill>
          <p:spPr>
            <a:xfrm>
              <a:off x="4399280" y="2921000"/>
              <a:ext cx="3393440" cy="791210"/>
            </a:xfrm>
            <a:prstGeom prst="rect">
              <a:avLst/>
            </a:prstGeom>
          </p:spPr>
        </p:pic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9B75546D-96D0-4499-ADF8-00052F3D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635" y="3756125"/>
              <a:ext cx="3296285" cy="18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+mn-ea"/>
                  <a:cs typeface="Consolas" panose="020B0609020204030204" pitchFamily="49" charset="0"/>
                </a:rPr>
                <a:t>路由器类族</a:t>
              </a:r>
              <a:endPara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15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321732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/>
              <a:t>用户与界面的交互风格选择菜单选择模式。由于是在终端/控制台下显示数据，因此界面设计显得非常简单。</a:t>
            </a:r>
            <a:endParaRPr lang="en-US" altLang="zh-CN" dirty="0"/>
          </a:p>
          <a:p>
            <a:pPr algn="just"/>
            <a:r>
              <a:rPr lang="zh-CN" altLang="zh-CN" dirty="0"/>
              <a:t>在页面上显示菜单选项；</a:t>
            </a:r>
            <a:endParaRPr lang="en-US" altLang="zh-CN" dirty="0"/>
          </a:p>
          <a:p>
            <a:pPr algn="just"/>
            <a:r>
              <a:rPr lang="zh-CN" altLang="zh-CN" dirty="0"/>
              <a:t>用户按键选择其中一个选项后刷新页面，显示不同的视图。</a:t>
            </a:r>
            <a:endParaRPr lang="en-US" altLang="zh-CN" dirty="0"/>
          </a:p>
          <a:p>
            <a:pPr lvl="1" algn="just"/>
            <a:r>
              <a:rPr lang="zh-CN" altLang="zh-CN" sz="2800" dirty="0"/>
              <a:t>如果用户输入错误的选项，显示错误信息。</a:t>
            </a:r>
            <a:endParaRPr lang="en-US" altLang="zh-CN" sz="2800" dirty="0"/>
          </a:p>
          <a:p>
            <a:pPr lvl="1" algn="just"/>
            <a:r>
              <a:rPr lang="zh-CN" altLang="zh-CN" sz="2800" dirty="0"/>
              <a:t>如果用户选择退出，则系统终止运行。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87020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382783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namespace </a:t>
            </a:r>
            <a:r>
              <a:rPr lang="en-US" altLang="zh-CN" sz="1400" dirty="0" err="1">
                <a:latin typeface="+mn-lt"/>
              </a:rPr>
              <a:t>mvc</a:t>
            </a:r>
            <a:r>
              <a:rPr lang="en-US" altLang="zh-CN" sz="1400" dirty="0">
                <a:latin typeface="+mn-lt"/>
              </a:rPr>
              <a:t> {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MVC_traits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接口。所有的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MVC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对象均是此接口的派生接口以获取相同的性能。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struct </a:t>
            </a:r>
            <a:r>
              <a:rPr lang="en-US" altLang="zh-CN" sz="1400" dirty="0" err="1">
                <a:latin typeface="+mn-lt"/>
              </a:rPr>
              <a:t>MVC_traits</a:t>
            </a:r>
            <a:r>
              <a:rPr lang="en-US" altLang="zh-CN" sz="1400" dirty="0">
                <a:latin typeface="+mn-lt"/>
              </a:rPr>
              <a:t> 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{ 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 err="1">
                <a:latin typeface="+mn-lt"/>
              </a:rPr>
              <a:t>MVC_traits</a:t>
            </a:r>
            <a:r>
              <a:rPr lang="en-US" altLang="zh-CN" sz="1400" dirty="0">
                <a:latin typeface="+mn-lt"/>
              </a:rPr>
              <a:t>() {}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显式定义默认构造函数，以免编译器报错。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    virtual ~</a:t>
            </a:r>
            <a:r>
              <a:rPr lang="en-US" altLang="zh-CN" sz="1400" dirty="0" err="1">
                <a:latin typeface="+mn-lt"/>
              </a:rPr>
              <a:t>MVC_traits</a:t>
            </a:r>
            <a:r>
              <a:rPr lang="en-US" altLang="zh-CN" sz="1400" dirty="0">
                <a:latin typeface="+mn-lt"/>
              </a:rPr>
              <a:t>() {}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使其派生类的析构函数能够覆盖此析构函数。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};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 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模型接口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template &lt;</a:t>
            </a:r>
            <a:r>
              <a:rPr lang="en-US" altLang="zh-CN" sz="1400" dirty="0" err="1">
                <a:latin typeface="+mn-lt"/>
              </a:rPr>
              <a:t>typename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err="1">
                <a:latin typeface="+mn-lt"/>
              </a:rPr>
              <a:t>dataset_type</a:t>
            </a:r>
            <a:r>
              <a:rPr lang="en-US" altLang="zh-CN" sz="1400" dirty="0">
                <a:latin typeface="+mn-lt"/>
              </a:rPr>
              <a:t>&gt;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struct </a:t>
            </a:r>
            <a:r>
              <a:rPr lang="en-US" altLang="zh-CN" sz="1400" dirty="0" err="1">
                <a:latin typeface="+mn-lt"/>
              </a:rPr>
              <a:t>iModel</a:t>
            </a:r>
            <a:r>
              <a:rPr lang="en-US" altLang="zh-CN" sz="1400" dirty="0">
                <a:latin typeface="+mn-lt"/>
              </a:rPr>
              <a:t> : public </a:t>
            </a:r>
            <a:r>
              <a:rPr lang="en-US" altLang="zh-CN" sz="1400" dirty="0" err="1">
                <a:latin typeface="+mn-lt"/>
              </a:rPr>
              <a:t>MVC_traits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{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类型别名。实际上是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traits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功能，用于派生类萃取具体类型。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派生类模板使用这个类型时必须加上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typename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，因为类型仍然是不确定的；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但实例化的派生类可以直接使用这个类型，因为类型已经确定。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    using </a:t>
            </a:r>
            <a:r>
              <a:rPr lang="en-US" altLang="zh-CN" sz="1400" dirty="0" err="1">
                <a:latin typeface="+mn-lt"/>
              </a:rPr>
              <a:t>dataset_t</a:t>
            </a:r>
            <a:r>
              <a:rPr lang="en-US" altLang="zh-CN" sz="1400" dirty="0">
                <a:latin typeface="+mn-lt"/>
              </a:rPr>
              <a:t> = </a:t>
            </a:r>
            <a:r>
              <a:rPr lang="en-US" altLang="zh-CN" sz="1400" dirty="0" err="1">
                <a:latin typeface="+mn-lt"/>
              </a:rPr>
              <a:t>dataset_type</a:t>
            </a:r>
            <a:r>
              <a:rPr lang="en-US" altLang="zh-CN" sz="1400" dirty="0">
                <a:latin typeface="+mn-lt"/>
              </a:rPr>
              <a:t>;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查询接口。返回数据集的全部或部分。 派生类必须覆盖此接口函数。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    virtual const </a:t>
            </a:r>
            <a:r>
              <a:rPr lang="en-US" altLang="zh-CN" sz="1400" dirty="0" err="1">
                <a:latin typeface="+mn-lt"/>
              </a:rPr>
              <a:t>dataset_t</a:t>
            </a:r>
            <a:r>
              <a:rPr lang="en-US" altLang="zh-CN" sz="1400" dirty="0">
                <a:latin typeface="+mn-lt"/>
              </a:rPr>
              <a:t>&amp; query() const = 0;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…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5731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7096333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/>
              <a:t>某微型企业累计了近三年每个季度的商品销售数量情况，如表所示。</a:t>
            </a: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zh-CN" altLang="zh-CN" dirty="0"/>
              <a:t>现要求完成的一个程序，其功能是：在屏幕上显示一个选单，然后根据用户选择，显示销售情况的表格或者柱状图。</a:t>
            </a:r>
            <a:endParaRPr lang="zh-CN" altLang="zh-CN" sz="2000" dirty="0">
              <a:latin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03DF07-AB32-492A-B086-E1CB8BC0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53720"/>
              </p:ext>
            </p:extLst>
          </p:nvPr>
        </p:nvGraphicFramePr>
        <p:xfrm>
          <a:off x="3166909" y="2177574"/>
          <a:ext cx="4984750" cy="27500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261327129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0200091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536854009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3518057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077239948"/>
                    </a:ext>
                  </a:extLst>
                </a:gridCol>
              </a:tblGrid>
              <a:tr h="687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年份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067595"/>
                  </a:ext>
                </a:extLst>
              </a:tr>
              <a:tr h="687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031496"/>
                  </a:ext>
                </a:extLst>
              </a:tr>
              <a:tr h="687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595088"/>
                  </a:ext>
                </a:extLst>
              </a:tr>
              <a:tr h="687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578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241167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namespace </a:t>
            </a:r>
            <a:r>
              <a:rPr lang="en-US" altLang="zh-CN" sz="1400" dirty="0" err="1">
                <a:latin typeface="+mn-lt"/>
              </a:rPr>
              <a:t>mvc</a:t>
            </a:r>
            <a:r>
              <a:rPr lang="en-US" altLang="zh-CN" sz="1400" dirty="0">
                <a:latin typeface="+mn-lt"/>
              </a:rPr>
              <a:t> 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模型接口</a:t>
            </a: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template &lt;</a:t>
            </a:r>
            <a:r>
              <a:rPr lang="en-US" altLang="zh-CN" sz="1400" dirty="0" err="1">
                <a:latin typeface="+mn-lt"/>
              </a:rPr>
              <a:t>typename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err="1">
                <a:latin typeface="+mn-lt"/>
              </a:rPr>
              <a:t>dataset_type</a:t>
            </a:r>
            <a:r>
              <a:rPr lang="en-US" altLang="zh-CN" sz="1400" dirty="0">
                <a:latin typeface="+mn-lt"/>
              </a:rPr>
              <a:t>&gt; struct model : public </a:t>
            </a:r>
            <a:r>
              <a:rPr lang="en-US" altLang="zh-CN" sz="1400" dirty="0" err="1">
                <a:latin typeface="+mn-lt"/>
              </a:rPr>
              <a:t>iModel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dataset_type</a:t>
            </a:r>
            <a:r>
              <a:rPr lang="en-US" altLang="zh-CN" sz="1400" dirty="0">
                <a:latin typeface="+mn-lt"/>
              </a:rPr>
              <a:t>&gt;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{ protected:  </a:t>
            </a:r>
            <a:r>
              <a:rPr lang="en-US" altLang="zh-CN" sz="1400" dirty="0" err="1">
                <a:latin typeface="+mn-lt"/>
              </a:rPr>
              <a:t>typename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err="1">
                <a:latin typeface="+mn-lt"/>
              </a:rPr>
              <a:t>iModel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dataset_type</a:t>
            </a:r>
            <a:r>
              <a:rPr lang="en-US" altLang="zh-CN" sz="1400" dirty="0">
                <a:latin typeface="+mn-lt"/>
              </a:rPr>
              <a:t>&gt;::</a:t>
            </a:r>
            <a:r>
              <a:rPr lang="en-US" altLang="zh-CN" sz="1400" dirty="0" err="1">
                <a:latin typeface="+mn-lt"/>
              </a:rPr>
              <a:t>dataset_t</a:t>
            </a:r>
            <a:r>
              <a:rPr lang="en-US" altLang="zh-CN" sz="1400" dirty="0">
                <a:latin typeface="+mn-lt"/>
              </a:rPr>
              <a:t> DS;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定义抽象数据集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altLang="zh-CN" sz="1400" dirty="0">
                <a:latin typeface="+mn-lt"/>
              </a:rPr>
              <a:t> };</a:t>
            </a:r>
          </a:p>
          <a:p>
            <a:pPr marL="0" indent="0">
              <a:buNone/>
            </a:pP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视图接口</a:t>
            </a: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template &lt;</a:t>
            </a:r>
            <a:r>
              <a:rPr lang="en-US" altLang="zh-CN" sz="1400" dirty="0" err="1">
                <a:latin typeface="+mn-lt"/>
              </a:rPr>
              <a:t>typename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err="1">
                <a:latin typeface="+mn-lt"/>
              </a:rPr>
              <a:t>model_t</a:t>
            </a:r>
            <a:r>
              <a:rPr lang="en-US" altLang="zh-CN" sz="1400" dirty="0">
                <a:latin typeface="+mn-lt"/>
              </a:rPr>
              <a:t>, </a:t>
            </a:r>
            <a:r>
              <a:rPr lang="en-US" altLang="zh-CN" sz="1400" dirty="0" err="1">
                <a:latin typeface="+mn-lt"/>
              </a:rPr>
              <a:t>typename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err="1">
                <a:latin typeface="+mn-lt"/>
              </a:rPr>
              <a:t>renderer_t</a:t>
            </a:r>
            <a:r>
              <a:rPr lang="en-US" altLang="zh-CN" sz="1400" dirty="0">
                <a:latin typeface="+mn-lt"/>
              </a:rPr>
              <a:t>&gt; struct view : public iView&lt;</a:t>
            </a:r>
            <a:r>
              <a:rPr lang="en-US" altLang="zh-CN" sz="1400" dirty="0" err="1">
                <a:latin typeface="+mn-lt"/>
              </a:rPr>
              <a:t>model_t</a:t>
            </a:r>
            <a:r>
              <a:rPr lang="en-US" altLang="zh-CN" sz="1400" dirty="0">
                <a:latin typeface="+mn-lt"/>
              </a:rPr>
              <a:t>, </a:t>
            </a:r>
            <a:r>
              <a:rPr lang="en-US" altLang="zh-CN" sz="1400" dirty="0" err="1">
                <a:latin typeface="+mn-lt"/>
              </a:rPr>
              <a:t>renderer_t</a:t>
            </a:r>
            <a:r>
              <a:rPr lang="en-US" altLang="zh-CN" sz="1400" dirty="0">
                <a:latin typeface="+mn-lt"/>
              </a:rPr>
              <a:t>&gt; 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view(const </a:t>
            </a:r>
            <a:r>
              <a:rPr lang="en-US" altLang="zh-CN" sz="1400" dirty="0" err="1">
                <a:latin typeface="+mn-lt"/>
              </a:rPr>
              <a:t>model_t</a:t>
            </a:r>
            <a:r>
              <a:rPr lang="en-US" altLang="zh-CN" sz="1400" dirty="0">
                <a:latin typeface="+mn-lt"/>
              </a:rPr>
              <a:t>&amp; m) : M(m) {}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using iView&lt;</a:t>
            </a:r>
            <a:r>
              <a:rPr lang="en-US" altLang="zh-CN" sz="1400" dirty="0" err="1">
                <a:latin typeface="+mn-lt"/>
              </a:rPr>
              <a:t>model_t</a:t>
            </a:r>
            <a:r>
              <a:rPr lang="en-US" altLang="zh-CN" sz="1400" dirty="0">
                <a:latin typeface="+mn-lt"/>
              </a:rPr>
              <a:t>, </a:t>
            </a:r>
            <a:r>
              <a:rPr lang="en-US" altLang="zh-CN" sz="1400" dirty="0" err="1">
                <a:latin typeface="+mn-lt"/>
              </a:rPr>
              <a:t>renderer_t</a:t>
            </a:r>
            <a:r>
              <a:rPr lang="en-US" altLang="zh-CN" sz="1400" dirty="0">
                <a:latin typeface="+mn-lt"/>
              </a:rPr>
              <a:t>&gt;::format;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virtual void refresh() override final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更新视图</a:t>
            </a: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{ </a:t>
            </a:r>
            <a:r>
              <a:rPr lang="en-US" altLang="zh-CN" sz="1400" dirty="0" err="1">
                <a:latin typeface="+mn-lt"/>
              </a:rPr>
              <a:t>renderer_t</a:t>
            </a:r>
            <a:r>
              <a:rPr lang="en-US" altLang="zh-CN" sz="1400" dirty="0">
                <a:latin typeface="+mn-lt"/>
              </a:rPr>
              <a:t> R; format(</a:t>
            </a:r>
            <a:r>
              <a:rPr lang="en-US" altLang="zh-CN" sz="1400" dirty="0" err="1">
                <a:latin typeface="+mn-lt"/>
              </a:rPr>
              <a:t>M.query</a:t>
            </a:r>
            <a:r>
              <a:rPr lang="en-US" altLang="zh-CN" sz="1400" dirty="0">
                <a:latin typeface="+mn-lt"/>
              </a:rPr>
              <a:t>(), R()); </a:t>
            </a:r>
            <a:r>
              <a:rPr lang="en-US" altLang="zh-CN" sz="1400" dirty="0" err="1">
                <a:latin typeface="+mn-lt"/>
              </a:rPr>
              <a:t>R.render</a:t>
            </a:r>
            <a:r>
              <a:rPr lang="en-US" altLang="zh-CN" sz="1400" dirty="0">
                <a:latin typeface="+mn-lt"/>
              </a:rPr>
              <a:t>(); 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protected: const </a:t>
            </a:r>
            <a:r>
              <a:rPr lang="en-US" altLang="zh-CN" sz="1400" dirty="0" err="1">
                <a:latin typeface="+mn-lt"/>
              </a:rPr>
              <a:t>model_t</a:t>
            </a:r>
            <a:r>
              <a:rPr lang="en-US" altLang="zh-CN" sz="1400" dirty="0">
                <a:latin typeface="+mn-lt"/>
              </a:rPr>
              <a:t>&amp; M;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zh-CN" sz="1400" dirty="0">
                <a:latin typeface="+mn-lt"/>
              </a:rPr>
              <a:t>    …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6049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4276585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class </a:t>
            </a:r>
            <a:r>
              <a:rPr lang="en-US" altLang="zh-CN" sz="1400" dirty="0" err="1">
                <a:latin typeface="+mn-lt"/>
              </a:rPr>
              <a:t>sales_view</a:t>
            </a:r>
            <a:r>
              <a:rPr lang="en-US" altLang="zh-CN" sz="1400" dirty="0">
                <a:latin typeface="+mn-lt"/>
              </a:rPr>
              <a:t> : public view&lt;</a:t>
            </a:r>
            <a:r>
              <a:rPr lang="en-US" altLang="zh-CN" sz="1400" dirty="0" err="1">
                <a:latin typeface="+mn-lt"/>
              </a:rPr>
              <a:t>sales_model</a:t>
            </a:r>
            <a:r>
              <a:rPr lang="en-US" altLang="zh-CN" sz="1400" dirty="0">
                <a:latin typeface="+mn-lt"/>
              </a:rPr>
              <a:t>, </a:t>
            </a:r>
            <a:r>
              <a:rPr lang="en-US" altLang="zh-CN" sz="1400" dirty="0" err="1">
                <a:latin typeface="+mn-lt"/>
              </a:rPr>
              <a:t>console_renderer</a:t>
            </a:r>
            <a:r>
              <a:rPr lang="en-US" altLang="zh-CN" sz="1400" dirty="0">
                <a:latin typeface="+mn-lt"/>
              </a:rPr>
              <a:t>&gt;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public: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 err="1">
                <a:latin typeface="+mn-lt"/>
              </a:rPr>
              <a:t>sales_view</a:t>
            </a:r>
            <a:r>
              <a:rPr lang="en-US" altLang="zh-CN" sz="1400" dirty="0">
                <a:latin typeface="+mn-lt"/>
              </a:rPr>
              <a:t>(const </a:t>
            </a:r>
            <a:r>
              <a:rPr lang="en-US" altLang="zh-CN" sz="1400" dirty="0" err="1">
                <a:latin typeface="+mn-lt"/>
              </a:rPr>
              <a:t>sales_model</a:t>
            </a:r>
            <a:r>
              <a:rPr lang="en-US" altLang="zh-CN" sz="1400" dirty="0">
                <a:latin typeface="+mn-lt"/>
              </a:rPr>
              <a:t>&amp; m) : view&lt;</a:t>
            </a:r>
            <a:r>
              <a:rPr lang="en-US" altLang="zh-CN" sz="1400" dirty="0" err="1">
                <a:latin typeface="+mn-lt"/>
              </a:rPr>
              <a:t>sales_model</a:t>
            </a:r>
            <a:r>
              <a:rPr lang="en-US" altLang="zh-CN" sz="1400" dirty="0">
                <a:latin typeface="+mn-lt"/>
              </a:rPr>
              <a:t>, </a:t>
            </a:r>
            <a:r>
              <a:rPr lang="en-US" altLang="zh-CN" sz="1400" dirty="0" err="1">
                <a:latin typeface="+mn-lt"/>
              </a:rPr>
              <a:t>console_renderer</a:t>
            </a:r>
            <a:r>
              <a:rPr lang="en-US" altLang="zh-CN" sz="1400" dirty="0">
                <a:latin typeface="+mn-lt"/>
              </a:rPr>
              <a:t>&gt;(m) {}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class </a:t>
            </a:r>
            <a:r>
              <a:rPr lang="en-US" altLang="zh-CN" sz="1400" dirty="0" err="1">
                <a:latin typeface="+mn-lt"/>
              </a:rPr>
              <a:t>sales_view_table</a:t>
            </a:r>
            <a:r>
              <a:rPr lang="en-US" altLang="zh-CN" sz="1400" dirty="0">
                <a:latin typeface="+mn-lt"/>
              </a:rPr>
              <a:t> final : public </a:t>
            </a:r>
            <a:r>
              <a:rPr lang="en-US" altLang="zh-CN" sz="1400" dirty="0" err="1">
                <a:latin typeface="+mn-lt"/>
              </a:rPr>
              <a:t>sales_view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public: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using </a:t>
            </a:r>
            <a:r>
              <a:rPr lang="en-US" altLang="zh-CN" sz="1400" dirty="0" err="1">
                <a:latin typeface="+mn-lt"/>
              </a:rPr>
              <a:t>sales_view</a:t>
            </a:r>
            <a:r>
              <a:rPr lang="en-US" altLang="zh-CN" sz="1400" dirty="0">
                <a:latin typeface="+mn-lt"/>
              </a:rPr>
              <a:t>::</a:t>
            </a:r>
            <a:r>
              <a:rPr lang="en-US" altLang="zh-CN" sz="1400" dirty="0" err="1">
                <a:latin typeface="+mn-lt"/>
              </a:rPr>
              <a:t>sales_view</a:t>
            </a:r>
            <a:r>
              <a:rPr lang="en-US" altLang="zh-CN" sz="1400" dirty="0">
                <a:latin typeface="+mn-lt"/>
              </a:rPr>
              <a:t>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 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protected: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virtual void format(const </a:t>
            </a:r>
            <a:r>
              <a:rPr lang="en-US" altLang="zh-CN" sz="1400" dirty="0" err="1">
                <a:latin typeface="+mn-lt"/>
              </a:rPr>
              <a:t>model_dataset_t</a:t>
            </a:r>
            <a:r>
              <a:rPr lang="en-US" altLang="zh-CN" sz="1400" dirty="0">
                <a:latin typeface="+mn-lt"/>
              </a:rPr>
              <a:t>&amp; D, </a:t>
            </a:r>
            <a:r>
              <a:rPr lang="en-US" altLang="zh-CN" sz="1400" dirty="0" err="1">
                <a:latin typeface="+mn-lt"/>
              </a:rPr>
              <a:t>renderer_dataset_t</a:t>
            </a:r>
            <a:r>
              <a:rPr lang="en-US" altLang="zh-CN" sz="1400" dirty="0">
                <a:latin typeface="+mn-lt"/>
              </a:rPr>
              <a:t>&amp; R) override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{</a:t>
            </a: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…</a:t>
            </a: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endParaRPr lang="en-US" altLang="zh-CN" sz="1400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2919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51195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class </a:t>
            </a:r>
            <a:r>
              <a:rPr lang="en-US" altLang="zh-CN" sz="1400" dirty="0" err="1">
                <a:latin typeface="+mn-lt"/>
              </a:rPr>
              <a:t>sales_router</a:t>
            </a:r>
            <a:r>
              <a:rPr lang="en-US" altLang="zh-CN" sz="1400" dirty="0">
                <a:latin typeface="+mn-lt"/>
              </a:rPr>
              <a:t> final : public router&lt;END&gt;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private: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 err="1">
                <a:latin typeface="+mn-lt"/>
              </a:rPr>
              <a:t>sales_model</a:t>
            </a:r>
            <a:r>
              <a:rPr lang="en-US" altLang="zh-CN" sz="1400" dirty="0">
                <a:latin typeface="+mn-lt"/>
              </a:rPr>
              <a:t> M;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public: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</a:t>
            </a:r>
            <a:r>
              <a:rPr lang="en-US" altLang="zh-CN" sz="1400" dirty="0" err="1">
                <a:latin typeface="+mn-lt"/>
              </a:rPr>
              <a:t>sales_router</a:t>
            </a:r>
            <a:r>
              <a:rPr lang="en-US" altLang="zh-CN" sz="1400" dirty="0">
                <a:latin typeface="+mn-lt"/>
              </a:rPr>
              <a:t>() 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 err="1">
                <a:latin typeface="+mn-lt"/>
              </a:rPr>
              <a:t>route_table</a:t>
            </a:r>
            <a:r>
              <a:rPr lang="en-US" altLang="zh-CN" sz="1400" dirty="0">
                <a:latin typeface="+mn-lt"/>
              </a:rPr>
              <a:t>[HOME] = new </a:t>
            </a:r>
            <a:r>
              <a:rPr lang="en-US" altLang="zh-CN" sz="1400" dirty="0" err="1">
                <a:latin typeface="+mn-lt"/>
              </a:rPr>
              <a:t>sales_controller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sales_view_home</a:t>
            </a:r>
            <a:r>
              <a:rPr lang="en-US" altLang="zh-CN" sz="1400" dirty="0">
                <a:latin typeface="+mn-lt"/>
              </a:rPr>
              <a:t>&gt;(M);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 err="1">
                <a:latin typeface="+mn-lt"/>
              </a:rPr>
              <a:t>route_table</a:t>
            </a:r>
            <a:r>
              <a:rPr lang="en-US" altLang="zh-CN" sz="1400" dirty="0">
                <a:latin typeface="+mn-lt"/>
              </a:rPr>
              <a:t>[TABLE] = new </a:t>
            </a:r>
            <a:r>
              <a:rPr lang="en-US" altLang="zh-CN" sz="1400" dirty="0" err="1">
                <a:latin typeface="+mn-lt"/>
              </a:rPr>
              <a:t>sales_controller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sales_view_table</a:t>
            </a:r>
            <a:r>
              <a:rPr lang="en-US" altLang="zh-CN" sz="1400" dirty="0">
                <a:latin typeface="+mn-lt"/>
              </a:rPr>
              <a:t>&gt;(M);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 err="1">
                <a:latin typeface="+mn-lt"/>
              </a:rPr>
              <a:t>route_table</a:t>
            </a:r>
            <a:r>
              <a:rPr lang="en-US" altLang="zh-CN" sz="1400" dirty="0">
                <a:latin typeface="+mn-lt"/>
              </a:rPr>
              <a:t>[BAR] = new </a:t>
            </a:r>
            <a:r>
              <a:rPr lang="en-US" altLang="zh-CN" sz="1400" dirty="0" err="1">
                <a:latin typeface="+mn-lt"/>
              </a:rPr>
              <a:t>sales_controller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sales_view_bar</a:t>
            </a:r>
            <a:r>
              <a:rPr lang="en-US" altLang="zh-CN" sz="1400" dirty="0">
                <a:latin typeface="+mn-lt"/>
              </a:rPr>
              <a:t>&gt;(M);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    </a:t>
            </a:r>
            <a:r>
              <a:rPr lang="en-US" altLang="zh-CN" sz="1400" dirty="0" err="1">
                <a:latin typeface="+mn-lt"/>
              </a:rPr>
              <a:t>route_table</a:t>
            </a:r>
            <a:r>
              <a:rPr lang="en-US" altLang="zh-CN" sz="1400" dirty="0">
                <a:latin typeface="+mn-lt"/>
              </a:rPr>
              <a:t>[ERROR] = new </a:t>
            </a:r>
            <a:r>
              <a:rPr lang="en-US" altLang="zh-CN" sz="1400" dirty="0" err="1">
                <a:latin typeface="+mn-lt"/>
              </a:rPr>
              <a:t>sales_controller</a:t>
            </a:r>
            <a:r>
              <a:rPr lang="en-US" altLang="zh-CN" sz="1400" dirty="0">
                <a:latin typeface="+mn-lt"/>
              </a:rPr>
              <a:t>&lt;</a:t>
            </a:r>
            <a:r>
              <a:rPr lang="en-US" altLang="zh-CN" sz="1400" dirty="0" err="1">
                <a:latin typeface="+mn-lt"/>
              </a:rPr>
              <a:t>sales_view_error</a:t>
            </a:r>
            <a:r>
              <a:rPr lang="en-US" altLang="zh-CN" sz="1400" dirty="0">
                <a:latin typeface="+mn-lt"/>
              </a:rPr>
              <a:t>&gt;(M);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 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~</a:t>
            </a:r>
            <a:r>
              <a:rPr lang="en-US" altLang="zh-CN" sz="1400" dirty="0" err="1">
                <a:latin typeface="+mn-lt"/>
              </a:rPr>
              <a:t>sales_router</a:t>
            </a:r>
            <a:r>
              <a:rPr lang="en-US" altLang="zh-CN" sz="1400" dirty="0">
                <a:latin typeface="+mn-lt"/>
              </a:rPr>
              <a:t>() {}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};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endParaRPr lang="en-US" altLang="zh-CN" sz="1400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27412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706630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int main()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{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    return </a:t>
            </a:r>
            <a:r>
              <a:rPr lang="en-US" altLang="zh-CN" sz="1400" dirty="0" err="1">
                <a:latin typeface="+mn-lt"/>
              </a:rPr>
              <a:t>sales_router</a:t>
            </a:r>
            <a:r>
              <a:rPr lang="en-US" altLang="zh-CN" sz="1400" dirty="0">
                <a:latin typeface="+mn-lt"/>
              </a:rPr>
              <a:t>().route();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lt"/>
              </a:rPr>
              <a:t>}</a:t>
            </a: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endParaRPr lang="zh-CN" altLang="zh-CN" sz="1400" dirty="0">
              <a:latin typeface="+mn-lt"/>
            </a:endParaRPr>
          </a:p>
          <a:p>
            <a:pPr marL="0" indent="0">
              <a:buNone/>
            </a:pPr>
            <a:endParaRPr lang="zh-CN" altLang="zh-CN" sz="1400" dirty="0">
              <a:latin typeface="+mn-lt"/>
            </a:endParaRPr>
          </a:p>
          <a:p>
            <a:pPr marL="0" indent="0">
              <a:lnSpc>
                <a:spcPts val="1100"/>
              </a:lnSpc>
              <a:buNone/>
            </a:pPr>
            <a:endParaRPr lang="en-US" altLang="zh-CN" sz="1400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2597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29515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MVC(Model-View-Controller)</a:t>
            </a:r>
            <a:r>
              <a:rPr lang="zh-CN" altLang="zh-CN" dirty="0">
                <a:latin typeface="+mn-lt"/>
              </a:rPr>
              <a:t>设计模式能非常有效地支持信息的多种表示。用户可以用最适合的方式与每种信息的表示进行交互。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其中，信息被封装在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模型</a:t>
            </a:r>
            <a:r>
              <a:rPr lang="zh-CN" altLang="zh-CN" dirty="0">
                <a:latin typeface="+mn-lt"/>
              </a:rPr>
              <a:t>对象当中；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每个模型对象可以关联到一系列不同的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视图</a:t>
            </a:r>
            <a:r>
              <a:rPr lang="zh-CN" altLang="zh-CN" dirty="0">
                <a:latin typeface="+mn-lt"/>
              </a:rPr>
              <a:t>对象；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每个视图对象又与一个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控制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器</a:t>
            </a:r>
            <a:r>
              <a:rPr lang="zh-CN" altLang="zh-CN" dirty="0">
                <a:latin typeface="+mn-lt"/>
              </a:rPr>
              <a:t>对象相关联。</a:t>
            </a:r>
          </a:p>
        </p:txBody>
      </p:sp>
    </p:spTree>
    <p:extLst>
      <p:ext uri="{BB962C8B-B14F-4D97-AF65-F5344CB8AC3E}">
        <p14:creationId xmlns:p14="http://schemas.microsoft.com/office/powerpoint/2010/main" val="40370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模型</a:t>
            </a:r>
            <a:r>
              <a:rPr lang="zh-CN" altLang="zh-CN" dirty="0">
                <a:latin typeface="+mn-lt"/>
              </a:rPr>
              <a:t>是软件逻辑中独立于外在显示内容和形式的内在抽象，封装了问题的核心数据、逻辑和功能的计算关系，它独立于具体的界面表达和</a:t>
            </a:r>
            <a:r>
              <a:rPr lang="en-US" altLang="zh-CN" dirty="0">
                <a:latin typeface="+mn-lt"/>
              </a:rPr>
              <a:t>I/O</a:t>
            </a:r>
            <a:r>
              <a:rPr lang="zh-CN" altLang="zh-CN" dirty="0">
                <a:latin typeface="+mn-lt"/>
              </a:rPr>
              <a:t>操作。</a:t>
            </a:r>
            <a:endParaRPr lang="en-US" altLang="zh-CN" dirty="0">
              <a:latin typeface="+mn-lt"/>
            </a:endParaRPr>
          </a:p>
          <a:p>
            <a:pPr lvl="0" algn="just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视图</a:t>
            </a:r>
            <a:r>
              <a:rPr lang="zh-CN" altLang="zh-CN" dirty="0">
                <a:latin typeface="+mn-lt"/>
              </a:rPr>
              <a:t>把表示模型数据及逻辑关系和状态的信息以特定形式展示给用户。视图从模型中获得显示信息。相同的信息可以用不同的视图来展示。</a:t>
            </a:r>
            <a:endParaRPr lang="en-US" altLang="zh-CN" dirty="0">
              <a:latin typeface="+mn-lt"/>
            </a:endParaRPr>
          </a:p>
          <a:p>
            <a:pPr lvl="0" algn="just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控制器</a:t>
            </a:r>
            <a:r>
              <a:rPr lang="zh-CN" altLang="zh-CN" dirty="0">
                <a:latin typeface="+mn-lt"/>
              </a:rPr>
              <a:t>的功能是用来处理用户与软件的交互操作，其职责是控制模型中任何变化的传播，确保用户界面与模型间的对应联系；它接受用户的输入，将输入反馈给模型，进而实现对模型的计算控制，是使模型和视图协调工作的部件。通常一个视图具有一个控制器。</a:t>
            </a:r>
            <a:endParaRPr lang="zh-CN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05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/>
              <a:t>模型、视图与控制器的分离，使得一个模型可以具有多个显示视图。如果用户通过某个视图的控制器改变了模型的数据，所有其他依赖于这些数据的视图都应反映出这些变化。因此，无论何时发生了何种数据变化，控制器都会将变化通知所有的视图，导致显示的更新。</a:t>
            </a:r>
            <a:endParaRPr lang="zh-CN" altLang="zh-CN" dirty="0">
              <a:latin typeface="+mn-lt"/>
            </a:endParaRP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C8E3C4E4-E0AD-45B3-8C06-F384D051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815" y="4710905"/>
            <a:ext cx="1378129" cy="27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模型查询和更新</a:t>
            </a:r>
            <a:endParaRPr lang="zh-CN" sz="2000" dirty="0">
              <a:effectLst/>
              <a:latin typeface="+mn-ea"/>
              <a:cs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8AF6305-F886-45B4-B53C-B9671EA764EA}"/>
              </a:ext>
            </a:extLst>
          </p:cNvPr>
          <p:cNvGrpSpPr/>
          <p:nvPr/>
        </p:nvGrpSpPr>
        <p:grpSpPr>
          <a:xfrm>
            <a:off x="3090075" y="3864314"/>
            <a:ext cx="6249017" cy="1810815"/>
            <a:chOff x="3090075" y="3864314"/>
            <a:chExt cx="6249017" cy="1810815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335618B-DD75-4ADF-B2FB-143106197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6341" y="4062998"/>
              <a:ext cx="1392751" cy="320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用户输入</a:t>
              </a:r>
              <a:endParaRPr lang="zh-CN" sz="20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0431E75-680C-4EA5-AB83-ADF4DD325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075" y="3864314"/>
              <a:ext cx="1378129" cy="694660"/>
            </a:xfrm>
            <a:prstGeom prst="rect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+mn-ea"/>
                  <a:cs typeface="宋体" panose="02010600030101010101" pitchFamily="2" charset="-122"/>
                </a:rPr>
                <a:t>视图</a:t>
              </a:r>
              <a:endParaRPr lang="zh-CN" sz="280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AE7A5A66-BA27-476E-A828-C6657F50E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566" y="3873745"/>
              <a:ext cx="1378129" cy="692946"/>
            </a:xfrm>
            <a:prstGeom prst="rect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+mn-ea"/>
                  <a:cs typeface="宋体" panose="02010600030101010101" pitchFamily="2" charset="-122"/>
                </a:rPr>
                <a:t>控制器</a:t>
              </a:r>
              <a:endParaRPr lang="zh-CN" sz="280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F52E6124-FA54-4081-9342-CD1E8EB94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4969" y="4983212"/>
              <a:ext cx="1378129" cy="691917"/>
            </a:xfrm>
            <a:prstGeom prst="rect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+mn-ea"/>
                  <a:cs typeface="宋体" panose="02010600030101010101" pitchFamily="2" charset="-122"/>
                </a:rPr>
                <a:t>模型</a:t>
              </a:r>
              <a:endParaRPr lang="zh-CN" sz="280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cxnSp>
          <p:nvCxnSpPr>
            <p:cNvPr id="13" name="Line 19">
              <a:extLst>
                <a:ext uri="{FF2B5EF4-FFF2-40B4-BE49-F238E27FC236}">
                  <a16:creationId xmlns:a16="http://schemas.microsoft.com/office/drawing/2014/main" id="{9E3C2FA0-D3DB-4926-BB68-B673943741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68204" y="4373948"/>
              <a:ext cx="2155362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0">
              <a:extLst>
                <a:ext uri="{FF2B5EF4-FFF2-40B4-BE49-F238E27FC236}">
                  <a16:creationId xmlns:a16="http://schemas.microsoft.com/office/drawing/2014/main" id="{998F08F3-F6B5-4368-B978-CDE71645A9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966956" y="4371070"/>
              <a:ext cx="770111" cy="114591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2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BE0AEA6D-9104-461E-B223-9D896702D6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26537" y="4442907"/>
              <a:ext cx="762395" cy="100944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2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2">
              <a:extLst>
                <a:ext uri="{FF2B5EF4-FFF2-40B4-BE49-F238E27FC236}">
                  <a16:creationId xmlns:a16="http://schemas.microsoft.com/office/drawing/2014/main" id="{656C794C-C4A2-4F8A-8D3A-8D9AA1068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001697" y="4341196"/>
              <a:ext cx="1193787" cy="1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66E95589-D57C-4355-8917-A7880945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554" y="4062998"/>
              <a:ext cx="1924368" cy="320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视图更新消息</a:t>
              </a:r>
              <a:endParaRPr lang="zh-CN" sz="20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BE9F1C13-54A5-46C3-B8FD-382BCF57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880" y="4721300"/>
              <a:ext cx="1392751" cy="50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模型编辑</a:t>
              </a:r>
              <a:endParaRPr lang="zh-CN" sz="2000"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17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为了能使流程更加流畅，在系统实现时一般会使用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路由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Route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机制。该机制可以扼要描述为：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系统设置一个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路由器</a:t>
            </a:r>
            <a:r>
              <a:rPr lang="zh-CN" altLang="zh-CN" dirty="0">
                <a:latin typeface="+mn-lt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Router</a:t>
            </a:r>
            <a:r>
              <a:rPr lang="zh-CN" altLang="zh-CN" dirty="0">
                <a:latin typeface="+mn-lt"/>
              </a:rPr>
              <a:t>，这借用了硬件的概念，一般由类来实现），并维护一张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路由表</a:t>
            </a:r>
            <a:r>
              <a:rPr lang="zh-CN" altLang="zh-CN" dirty="0">
                <a:latin typeface="+mn-lt"/>
              </a:rPr>
              <a:t>，其中写明了</a:t>
            </a:r>
            <a:r>
              <a:rPr lang="en-US" altLang="zh-CN" dirty="0">
                <a:latin typeface="+mn-lt"/>
              </a:rPr>
              <a:t>View-Controller</a:t>
            </a:r>
            <a:r>
              <a:rPr lang="zh-CN" altLang="zh-CN" dirty="0">
                <a:latin typeface="+mn-lt"/>
              </a:rPr>
              <a:t>对与</a:t>
            </a:r>
            <a:r>
              <a:rPr lang="en-US" altLang="zh-CN" dirty="0">
                <a:latin typeface="+mn-lt"/>
              </a:rPr>
              <a:t>Model</a:t>
            </a:r>
            <a:r>
              <a:rPr lang="zh-CN" altLang="zh-CN" dirty="0">
                <a:latin typeface="+mn-lt"/>
              </a:rPr>
              <a:t>的关联关系；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当用户发起动作时，路由器根据用户的选择触发对应的</a:t>
            </a:r>
            <a:r>
              <a:rPr lang="en-US" altLang="zh-CN" dirty="0">
                <a:latin typeface="+mn-lt"/>
              </a:rPr>
              <a:t>Controller</a:t>
            </a:r>
            <a:r>
              <a:rPr lang="zh-CN" altLang="zh-CN" dirty="0">
                <a:latin typeface="+mn-lt"/>
              </a:rPr>
              <a:t>，随后完成后续的工作。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08844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957801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优点</a:t>
            </a:r>
            <a:endParaRPr lang="en-US" altLang="zh-CN" sz="24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可以为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一个模型</a:t>
            </a:r>
            <a:r>
              <a:rPr lang="zh-CN" altLang="zh-CN" sz="2400" dirty="0">
                <a:latin typeface="+mn-lt"/>
              </a:rPr>
              <a:t>在运行时同时建立和使用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多个视图</a:t>
            </a:r>
            <a:r>
              <a:rPr lang="zh-CN" altLang="zh-CN" sz="2400" dirty="0">
                <a:latin typeface="+mn-lt"/>
              </a:rPr>
              <a:t>。</a:t>
            </a:r>
            <a:r>
              <a:rPr lang="en-US" altLang="zh-CN" sz="2400" dirty="0">
                <a:latin typeface="+mn-lt"/>
              </a:rPr>
              <a:t>MVC</a:t>
            </a:r>
            <a:r>
              <a:rPr lang="zh-CN" altLang="zh-CN" sz="2400" dirty="0">
                <a:latin typeface="+mn-lt"/>
              </a:rPr>
              <a:t>机制确保所有相关的视图及时得到模型数据变化通知，从而使所有关联的视图和控制器做到行为同步。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视图与控制器的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可接插性</a:t>
            </a:r>
            <a:r>
              <a:rPr lang="zh-CN" altLang="zh-CN" sz="2400" dirty="0">
                <a:latin typeface="+mn-lt"/>
              </a:rPr>
              <a:t>。允许更换视图和控制器对象。而且可以根据需求动态的打开或关闭，甚至在运行期间进行对象替换。</a:t>
            </a:r>
            <a:r>
              <a:rPr lang="en-US" altLang="zh-CN" sz="2400" dirty="0">
                <a:latin typeface="+mn-lt"/>
              </a:rPr>
              <a:t> </a:t>
            </a:r>
            <a:endParaRPr lang="zh-CN" altLang="zh-CN" sz="24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模型的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可移植性</a:t>
            </a:r>
            <a:r>
              <a:rPr lang="zh-CN" altLang="zh-CN" sz="2400" dirty="0">
                <a:latin typeface="+mn-lt"/>
              </a:rPr>
              <a:t>。因为模型是独立于视图的，所以可以把一个模型独立地移植到新的平台工作。需要做的只是在新平台上对视图和控制器进行新的修改。</a:t>
            </a:r>
            <a:r>
              <a:rPr lang="en-US" altLang="zh-CN" sz="2400" dirty="0">
                <a:latin typeface="+mn-lt"/>
              </a:rPr>
              <a:t> </a:t>
            </a:r>
            <a:endParaRPr lang="zh-CN" altLang="zh-CN" sz="24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潜在的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框架结构</a:t>
            </a:r>
            <a:r>
              <a:rPr lang="zh-CN" altLang="zh-CN" sz="2400" dirty="0">
                <a:latin typeface="+mn-lt"/>
              </a:rPr>
              <a:t>。可以基于此模型建立应用程序框架，不仅仅是用在界面的设计中。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98397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400" dirty="0">
                <a:latin typeface="+mn-lt"/>
              </a:rPr>
              <a:t>缺</a:t>
            </a:r>
            <a:r>
              <a:rPr lang="zh-CN" altLang="zh-CN" sz="2400" dirty="0">
                <a:latin typeface="+mn-lt"/>
              </a:rPr>
              <a:t>点</a:t>
            </a:r>
            <a:endParaRPr lang="en-US" altLang="zh-CN" sz="2400" dirty="0">
              <a:latin typeface="+mn-lt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增加了系统结构和实现的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复杂性</a:t>
            </a:r>
            <a:r>
              <a:rPr lang="zh-CN" altLang="zh-CN" sz="2400" dirty="0">
                <a:latin typeface="+mn-lt"/>
              </a:rPr>
              <a:t>。对于简单的界面，严格遵循</a:t>
            </a:r>
            <a:r>
              <a:rPr lang="en-US" altLang="zh-CN" sz="2400" dirty="0">
                <a:latin typeface="+mn-lt"/>
              </a:rPr>
              <a:t>MVC</a:t>
            </a:r>
            <a:r>
              <a:rPr lang="zh-CN" altLang="zh-CN" sz="2400" dirty="0">
                <a:latin typeface="+mn-lt"/>
              </a:rPr>
              <a:t>，使模型、视图与控制器分离，会增加结构的复杂性，并可能产生过多的更新操作，降低运行效率。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视图与控制器间的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过于紧密</a:t>
            </a:r>
            <a:r>
              <a:rPr lang="zh-CN" altLang="zh-CN" sz="2400" dirty="0">
                <a:latin typeface="+mn-lt"/>
              </a:rPr>
              <a:t>的连接。视图与控制器是相互分离的，但却是联系紧密的部件，视图没有控制器的存在，其应用是很有限的，反之亦然，这样就妨碍了它们的独立重用。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视图对模型数据的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低效率</a:t>
            </a:r>
            <a:r>
              <a:rPr lang="zh-CN" altLang="zh-CN" sz="2400" dirty="0">
                <a:latin typeface="+mn-lt"/>
              </a:rPr>
              <a:t>访问。依据模型操作接口的不同，视图可能需要多次调用才能获得足够的显示数据。对未变化数据的不必要的频繁访问，也将损害操作性能。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+mn-lt"/>
              </a:rPr>
              <a:t>目前，一般高级的界面工具或构造器不支持</a:t>
            </a:r>
            <a:r>
              <a:rPr lang="en-US" altLang="zh-CN" sz="2400" dirty="0">
                <a:latin typeface="+mn-lt"/>
              </a:rPr>
              <a:t>MVC</a:t>
            </a:r>
            <a:r>
              <a:rPr lang="zh-CN" altLang="zh-CN" sz="2400" dirty="0">
                <a:latin typeface="+mn-lt"/>
              </a:rPr>
              <a:t>模式。改造这些工具以适应</a:t>
            </a:r>
            <a:r>
              <a:rPr lang="en-US" altLang="zh-CN" sz="2400" dirty="0">
                <a:latin typeface="+mn-lt"/>
              </a:rPr>
              <a:t>MVC</a:t>
            </a:r>
            <a:r>
              <a:rPr lang="zh-CN" altLang="zh-CN" sz="2400" dirty="0">
                <a:latin typeface="+mn-lt"/>
              </a:rPr>
              <a:t>需要和建立分离的部件的代价是很高的，从而造成使用</a:t>
            </a:r>
            <a:r>
              <a:rPr lang="en-US" altLang="zh-CN" sz="2400" dirty="0">
                <a:latin typeface="+mn-lt"/>
              </a:rPr>
              <a:t>MVC</a:t>
            </a:r>
            <a:r>
              <a:rPr lang="zh-CN" altLang="zh-CN" sz="2400" dirty="0">
                <a:latin typeface="+mn-lt"/>
              </a:rPr>
              <a:t>的困难。</a:t>
            </a:r>
          </a:p>
          <a:p>
            <a:pPr marL="457200" indent="-457200" algn="just">
              <a:buFont typeface="+mj-lt"/>
              <a:buAutoNum type="arabicPeriod"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6771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第十二章 </a:t>
            </a:r>
            <a:r>
              <a:rPr lang="en-US" altLang="zh-CN" dirty="0"/>
              <a:t>C++</a:t>
            </a:r>
            <a:r>
              <a:rPr lang="zh-CN" altLang="en-US" dirty="0"/>
              <a:t>程序设计案例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839008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1BA150D-1752-4F21-AA56-AB680A4E908B}"/>
              </a:ext>
            </a:extLst>
          </p:cNvPr>
          <p:cNvSpPr/>
          <p:nvPr/>
        </p:nvSpPr>
        <p:spPr>
          <a:xfrm>
            <a:off x="5565653" y="6996308"/>
            <a:ext cx="3833495" cy="1416685"/>
          </a:xfrm>
          <a:prstGeom prst="rect">
            <a:avLst/>
          </a:prstGeom>
        </p:spPr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9EC9B9-CAA5-4E08-99B2-792A1D3F02E5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b="12729"/>
          <a:stretch>
            <a:fillRect/>
          </a:stretch>
        </p:blipFill>
        <p:spPr>
          <a:xfrm>
            <a:off x="2500759" y="1868975"/>
            <a:ext cx="6317050" cy="31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1706</Words>
  <Application>Microsoft Office PowerPoint</Application>
  <PresentationFormat>宽屏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  <vt:lpstr>第十二章 C++程序设计案例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532</cp:revision>
  <dcterms:created xsi:type="dcterms:W3CDTF">2019-01-26T01:53:38Z</dcterms:created>
  <dcterms:modified xsi:type="dcterms:W3CDTF">2019-05-20T06:07:00Z</dcterms:modified>
</cp:coreProperties>
</file>