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5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325" r:id="rId4"/>
    <p:sldId id="293" r:id="rId5"/>
    <p:sldId id="324" r:id="rId6"/>
    <p:sldId id="294" r:id="rId7"/>
    <p:sldId id="326" r:id="rId8"/>
    <p:sldId id="295" r:id="rId9"/>
    <p:sldId id="328" r:id="rId10"/>
    <p:sldId id="327" r:id="rId11"/>
    <p:sldId id="330" r:id="rId12"/>
    <p:sldId id="329" r:id="rId13"/>
    <p:sldId id="331" r:id="rId14"/>
    <p:sldId id="333" r:id="rId15"/>
    <p:sldId id="334" r:id="rId16"/>
    <p:sldId id="332" r:id="rId17"/>
    <p:sldId id="335" r:id="rId18"/>
    <p:sldId id="336" r:id="rId19"/>
    <p:sldId id="337" r:id="rId20"/>
    <p:sldId id="338" r:id="rId21"/>
    <p:sldId id="296" r:id="rId22"/>
    <p:sldId id="339" r:id="rId23"/>
    <p:sldId id="340" r:id="rId24"/>
    <p:sldId id="341" r:id="rId25"/>
    <p:sldId id="342" r:id="rId26"/>
    <p:sldId id="346" r:id="rId27"/>
    <p:sldId id="343" r:id="rId28"/>
    <p:sldId id="344" r:id="rId29"/>
    <p:sldId id="34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76" autoAdjust="0"/>
  </p:normalViewPr>
  <p:slideViewPr>
    <p:cSldViewPr snapToGrid="0">
      <p:cViewPr varScale="1">
        <p:scale>
          <a:sx n="78" d="100"/>
          <a:sy n="78" d="100"/>
        </p:scale>
        <p:origin x="4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复杂类型的复制操作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复制和赋值的异同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优缺点对比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可能的复制路径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效率问题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解决思路</a:t>
          </a:r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94D7B5-87D0-4519-81C9-8E6FC6E059ED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编码实现</a:t>
          </a:r>
        </a:p>
      </dgm:t>
    </dgm:pt>
    <dgm:pt modelId="{6B3A2DB1-EC34-4EF7-B7A9-0B8C644EB72F}" type="sib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2F94AC03-B869-42F0-AB34-A292E09C4808}" type="parTrans" cxnId="{34D84FE0-1C33-4849-A0EF-272A4CFF80CA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A3BBC50B-3D94-4058-8AA9-EEEB5CB652FB}" type="pres">
      <dgm:prSet presAssocID="{A219597B-31E5-47F6-97E6-030D3578B5C3}" presName="parSpace" presStyleCnt="0"/>
      <dgm:spPr/>
    </dgm:pt>
    <dgm:pt modelId="{EB9579C7-F7B6-4D48-BFCA-5D1A420E9FC3}" type="pres">
      <dgm:prSet presAssocID="{4394D7B5-87D0-4519-81C9-8E6FC6E059E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19BC9658-71D5-4101-9B3A-A9C7D62273BC}" type="presOf" srcId="{4394D7B5-87D0-4519-81C9-8E6FC6E059ED}" destId="{EB9579C7-F7B6-4D48-BFCA-5D1A420E9FC3}" srcOrd="0" destOrd="0" presId="urn:microsoft.com/office/officeart/2005/8/layout/hChevron3"/>
    <dgm:cxn modelId="{34D84FE0-1C33-4849-A0EF-272A4CFF80CA}" srcId="{A885556A-91B6-419D-A877-1CB35B9D2E52}" destId="{4394D7B5-87D0-4519-81C9-8E6FC6E059ED}" srcOrd="2" destOrd="0" parTransId="{2F94AC03-B869-42F0-AB34-A292E09C4808}" sibTransId="{6B3A2DB1-EC34-4EF7-B7A9-0B8C644EB72F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953C37C6-1F28-4B8D-BA28-B22D7B6F6274}" type="presParOf" srcId="{BB44B8D7-DA2A-4A62-9CCC-6CE3C07D2D28}" destId="{A3BBC50B-3D94-4058-8AA9-EEEB5CB652FB}" srcOrd="3" destOrd="0" presId="urn:microsoft.com/office/officeart/2005/8/layout/hChevron3"/>
    <dgm:cxn modelId="{41AB4A34-F776-4407-A5C1-DFA6CC64095F}" type="presParOf" srcId="{BB44B8D7-DA2A-4A62-9CCC-6CE3C07D2D28}" destId="{EB9579C7-F7B6-4D48-BFCA-5D1A420E9FC3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链表的构造函数和析构函数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指向类成员的指针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4.2.5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友元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常量成员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4.5.2 mutable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引用限定的成员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类中的枚举类型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类中的类型别名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以及</a:t>
          </a:r>
          <a:r>
            <a:rPr lang="en-US" altLang="zh-CN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typename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关键字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链表的复制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初始化时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链表的复制</a:t>
          </a:r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赋值时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赋值的情况</a:t>
          </a: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复杂类型的复制操作</a:t>
          </a: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复制和赋值的异同</a:t>
          </a: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</a:t>
          </a:r>
        </a:p>
      </dsp:txBody>
      <dsp:txXfrm>
        <a:off x="4640626" y="0"/>
        <a:ext cx="2433741" cy="3540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深复制</a:t>
          </a:r>
        </a:p>
      </dsp:txBody>
      <dsp:txXfrm>
        <a:off x="4640626" y="0"/>
        <a:ext cx="2433741" cy="35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浅复制和深复制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优缺点对比</a:t>
          </a:r>
        </a:p>
      </dsp:txBody>
      <dsp:txXfrm>
        <a:off x="4640626" y="0"/>
        <a:ext cx="2433741" cy="3540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可能的复制路径</a:t>
          </a:r>
        </a:p>
      </dsp:txBody>
      <dsp:txXfrm>
        <a:off x="4640626" y="0"/>
        <a:ext cx="2433741" cy="3540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效率问题</a:t>
          </a:r>
        </a:p>
      </dsp:txBody>
      <dsp:txXfrm>
        <a:off x="4640626" y="0"/>
        <a:ext cx="2433741" cy="35402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解决思路</a:t>
          </a:r>
        </a:p>
      </dsp:txBody>
      <dsp:txXfrm>
        <a:off x="4640626" y="0"/>
        <a:ext cx="2433741" cy="35402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转移对象和转移语义</a:t>
          </a:r>
        </a:p>
      </dsp:txBody>
      <dsp:txXfrm>
        <a:off x="2410413" y="0"/>
        <a:ext cx="2433741" cy="354025"/>
      </dsp:txXfrm>
    </dsp:sp>
    <dsp:sp modelId="{EB9579C7-F7B6-4D48-BFCA-5D1A420E9FC3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编码实现</a:t>
          </a: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链表的构造函数和析构函数</a:t>
          </a:r>
        </a:p>
      </dsp:txBody>
      <dsp:txXfrm>
        <a:off x="4640626" y="0"/>
        <a:ext cx="2433741" cy="3540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复制控制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指向类成员的指针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4.2.5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禁止复制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友元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常量成员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4.5.2 mutable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常量和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mutable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4.5.3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引用限定的成员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类中的枚举类型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类中的类型名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4.6.3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类中的类型别名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以及</a:t>
          </a:r>
          <a:r>
            <a:rPr lang="en-US" altLang="zh-CN" sz="13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typename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关键字</a:t>
          </a: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链表的复制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初始化时</a:t>
          </a: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链表的复制</a:t>
          </a: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赋值时</a:t>
          </a: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初始化的情况</a:t>
          </a: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链表类的复制问题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赋值的情况</a:t>
          </a: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Ch4/object-copy.cpp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4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Ch4/pointer-to-member.cpp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0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Ch4/friend.cpp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Ch4/const-member.cpp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9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Ch4/ref-qualified-member.cpp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3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第四章 类的高级特性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代码分析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链表类有两个以上的构造函数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main</a:t>
            </a:r>
            <a:r>
              <a:rPr lang="zh-CN" altLang="en-US" sz="1800" dirty="0">
                <a:latin typeface="Consolas" panose="020B0609020204030204" pitchFamily="49" charset="0"/>
              </a:rPr>
              <a:t>中定义了</a:t>
            </a:r>
            <a:r>
              <a:rPr lang="en-US" altLang="zh-CN" sz="1800" dirty="0">
                <a:latin typeface="Consolas" panose="020B0609020204030204" pitchFamily="49" charset="0"/>
              </a:rPr>
              <a:t>l1</a:t>
            </a:r>
            <a:r>
              <a:rPr lang="zh-CN" altLang="en-US" sz="1800" dirty="0">
                <a:latin typeface="Consolas" panose="020B0609020204030204" pitchFamily="49" charset="0"/>
              </a:rPr>
              <a:t>和</a:t>
            </a:r>
            <a:r>
              <a:rPr lang="en-US" altLang="zh-CN" sz="1800" dirty="0">
                <a:latin typeface="Consolas" panose="020B0609020204030204" pitchFamily="49" charset="0"/>
              </a:rPr>
              <a:t>l2</a:t>
            </a:r>
            <a:r>
              <a:rPr lang="zh-CN" altLang="en-US" sz="1800" dirty="0">
                <a:latin typeface="Consolas" panose="020B0609020204030204" pitchFamily="49" charset="0"/>
              </a:rPr>
              <a:t>两个对象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预期结果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两条构造信息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两条析构信息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结果表现出的问题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有两条构造信息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只有一条析构信息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754260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BE05BF9-1CA9-43EC-B95C-217964BEBCAA}"/>
              </a:ext>
            </a:extLst>
          </p:cNvPr>
          <p:cNvSpPr/>
          <p:nvPr/>
        </p:nvSpPr>
        <p:spPr>
          <a:xfrm>
            <a:off x="5588000" y="3143250"/>
            <a:ext cx="4959350" cy="996950"/>
          </a:xfrm>
          <a:prstGeom prst="wedgeRoundRectCallout">
            <a:avLst>
              <a:gd name="adj1" fmla="val -54507"/>
              <a:gd name="adj2" fmla="val 44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有两条构造信息：</a:t>
            </a:r>
            <a:r>
              <a:rPr lang="en-US" altLang="zh-CN" dirty="0">
                <a:latin typeface="Consolas" panose="020B0609020204030204" pitchFamily="49" charset="0"/>
              </a:rPr>
              <a:t>l2</a:t>
            </a:r>
            <a:r>
              <a:rPr lang="zh-CN" altLang="en-US" dirty="0">
                <a:latin typeface="Consolas" panose="020B0609020204030204" pitchFamily="49" charset="0"/>
              </a:rPr>
              <a:t>被正确构造了。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但只有一条析构信息。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971E17A-2586-47CE-BEB9-30CE9BA062F4}"/>
              </a:ext>
            </a:extLst>
          </p:cNvPr>
          <p:cNvSpPr/>
          <p:nvPr/>
        </p:nvSpPr>
        <p:spPr>
          <a:xfrm>
            <a:off x="5588000" y="4787900"/>
            <a:ext cx="4959350" cy="996950"/>
          </a:xfrm>
          <a:prstGeom prst="wedgeRoundRectCallout">
            <a:avLst>
              <a:gd name="adj1" fmla="val -54507"/>
              <a:gd name="adj2" fmla="val 836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显然，其中的一个对象在析构时出错。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出错的原因与初始化时一样。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常见的复制会发生在这些场合：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对象初始化时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000" dirty="0">
                <a:latin typeface="Consolas" panose="020B0609020204030204" pitchFamily="49" charset="0"/>
              </a:rPr>
              <a:t> l2{l1};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直接初始化</a:t>
            </a:r>
            <a:endParaRPr lang="zh-CN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000" dirty="0">
                <a:latin typeface="Consolas" panose="020B0609020204030204" pitchFamily="49" charset="0"/>
              </a:rPr>
              <a:t> l3 = l1;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复制初始化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2. </a:t>
            </a:r>
            <a:r>
              <a:rPr lang="zh-CN" altLang="en-US" sz="2000" dirty="0">
                <a:latin typeface="Consolas" panose="020B0609020204030204" pitchFamily="49" charset="0"/>
              </a:rPr>
              <a:t>函数参数：</a:t>
            </a:r>
            <a:r>
              <a:rPr lang="en-US" altLang="zh-CN" sz="2000" dirty="0">
                <a:latin typeface="Consolas" panose="020B0609020204030204" pitchFamily="49" charset="0"/>
              </a:rPr>
              <a:t>value, not pointer/reference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f(</a:t>
            </a:r>
            <a:r>
              <a:rPr lang="en-US" altLang="zh-CN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l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000" dirty="0">
                <a:latin typeface="Consolas" panose="020B0609020204030204" pitchFamily="49" charset="0"/>
              </a:rPr>
              <a:t> x;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f(x);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3. </a:t>
            </a:r>
            <a:r>
              <a:rPr lang="zh-CN" altLang="en-US" sz="2000" dirty="0">
                <a:latin typeface="Consolas" panose="020B0609020204030204" pitchFamily="49" charset="0"/>
              </a:rPr>
              <a:t>函数返回：</a:t>
            </a:r>
            <a:r>
              <a:rPr lang="en-US" altLang="zh-CN" sz="2000" dirty="0">
                <a:latin typeface="Consolas" panose="020B0609020204030204" pitchFamily="49" charset="0"/>
              </a:rPr>
              <a:t>value, not pointer/reference</a:t>
            </a:r>
            <a:endParaRPr lang="zh-CN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linked_list</a:t>
            </a:r>
            <a:r>
              <a:rPr lang="en-US" altLang="zh-CN" sz="20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g() { return </a:t>
            </a:r>
            <a:r>
              <a:rPr lang="en-US" altLang="zh-CN" sz="16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1600" dirty="0">
                <a:latin typeface="Consolas" panose="020B0609020204030204" pitchFamily="49" charset="0"/>
              </a:rPr>
              <a:t>({1,2,3}); }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auto y = g();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494326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36BCC8F-6048-4055-A3F2-E594987CA567}"/>
              </a:ext>
            </a:extLst>
          </p:cNvPr>
          <p:cNvSpPr/>
          <p:nvPr/>
        </p:nvSpPr>
        <p:spPr>
          <a:xfrm>
            <a:off x="838200" y="2079992"/>
            <a:ext cx="10515600" cy="4034621"/>
          </a:xfrm>
          <a:prstGeom prst="rect">
            <a:avLst/>
          </a:prstGeom>
          <a:solidFill>
            <a:schemeClr val="accent5">
              <a:lumMod val="5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在这些场合中，复制构造函数起了重要作用。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sz="3200" dirty="0" err="1"/>
              <a:t>linked_list</a:t>
            </a:r>
            <a:r>
              <a:rPr lang="en-US" altLang="zh-CN" sz="3200" dirty="0"/>
              <a:t>::</a:t>
            </a:r>
            <a:r>
              <a:rPr lang="en-US" altLang="zh-CN" sz="3200" dirty="0" err="1"/>
              <a:t>linked_list</a:t>
            </a:r>
            <a:r>
              <a:rPr lang="en-US" altLang="zh-CN" sz="3200" dirty="0"/>
              <a:t>(</a:t>
            </a:r>
            <a:r>
              <a:rPr lang="en-US" altLang="zh-CN" sz="3200" b="1" i="1" dirty="0">
                <a:solidFill>
                  <a:srgbClr val="FFFF00"/>
                </a:solidFill>
              </a:rPr>
              <a:t>const 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linked_list</a:t>
            </a:r>
            <a:r>
              <a:rPr lang="en-US" altLang="zh-CN" sz="3200" b="1" i="1" dirty="0">
                <a:solidFill>
                  <a:srgbClr val="FFFF00"/>
                </a:solidFill>
              </a:rPr>
              <a:t>&amp; </a:t>
            </a:r>
            <a:r>
              <a:rPr lang="en-US" altLang="zh-CN" sz="3200" b="1" i="1" dirty="0"/>
              <a:t>l</a:t>
            </a:r>
            <a:r>
              <a:rPr lang="en-US" altLang="zh-CN" sz="3200" dirty="0"/>
              <a:t>) </a:t>
            </a:r>
          </a:p>
          <a:p>
            <a:r>
              <a:rPr lang="en-US" altLang="zh-CN" sz="3200" dirty="0"/>
              <a:t>: head(</a:t>
            </a:r>
            <a:r>
              <a:rPr lang="en-US" altLang="zh-CN" sz="3200" dirty="0" err="1"/>
              <a:t>l.head</a:t>
            </a:r>
            <a:r>
              <a:rPr lang="en-US" altLang="zh-CN" sz="3200" dirty="0"/>
              <a:t>), tail(</a:t>
            </a:r>
            <a:r>
              <a:rPr lang="en-US" altLang="zh-CN" sz="3200" dirty="0" err="1"/>
              <a:t>l.tail</a:t>
            </a:r>
            <a:r>
              <a:rPr lang="en-US" altLang="zh-CN" sz="3200" dirty="0"/>
              <a:t>), _size(</a:t>
            </a:r>
            <a:r>
              <a:rPr lang="en-US" altLang="zh-CN" sz="3200" dirty="0" err="1"/>
              <a:t>l._size</a:t>
            </a:r>
            <a:r>
              <a:rPr lang="en-US" altLang="zh-CN" sz="3200" dirty="0"/>
              <a:t>)</a:t>
            </a:r>
            <a:endParaRPr lang="zh-CN" altLang="zh-CN" sz="3200" dirty="0"/>
          </a:p>
          <a:p>
            <a:r>
              <a:rPr lang="en-US" altLang="zh-CN" sz="3200" dirty="0"/>
              <a:t>{} </a:t>
            </a: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注：第一个参数实际上可以是本类型任意类型的引用</a:t>
            </a:r>
          </a:p>
        </p:txBody>
      </p:sp>
    </p:spTree>
    <p:extLst>
      <p:ext uri="{BB962C8B-B14F-4D97-AF65-F5344CB8AC3E}">
        <p14:creationId xmlns:p14="http://schemas.microsoft.com/office/powerpoint/2010/main" val="34080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重载的赋值运算符函数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T&amp; T::operator=(const T&amp; </a:t>
            </a:r>
            <a:r>
              <a:rPr lang="en-US" altLang="zh-CN" sz="3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altLang="zh-CN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1587044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7CBF9181-9323-4D6D-AE69-06D19F2F7D75}"/>
              </a:ext>
            </a:extLst>
          </p:cNvPr>
          <p:cNvSpPr/>
          <p:nvPr/>
        </p:nvSpPr>
        <p:spPr>
          <a:xfrm>
            <a:off x="838200" y="2463993"/>
            <a:ext cx="10515600" cy="3909603"/>
          </a:xfrm>
          <a:prstGeom prst="rect">
            <a:avLst/>
          </a:prstGeom>
          <a:solidFill>
            <a:schemeClr val="tx1">
              <a:lumMod val="65000"/>
              <a:lumOff val="35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linked_list</a:t>
            </a:r>
            <a:r>
              <a:rPr lang="en-US" altLang="zh-CN" sz="2400" dirty="0"/>
              <a:t>&amp; </a:t>
            </a:r>
            <a:r>
              <a:rPr lang="en-US" altLang="zh-CN" sz="2400" dirty="0" err="1"/>
              <a:t>linked_list</a:t>
            </a:r>
            <a:r>
              <a:rPr lang="en-US" altLang="zh-CN" sz="2400" dirty="0"/>
              <a:t>::</a:t>
            </a:r>
            <a:r>
              <a:rPr lang="en-US" altLang="zh-CN" sz="2400" b="1" i="1" dirty="0">
                <a:solidFill>
                  <a:srgbClr val="FFFF00"/>
                </a:solidFill>
              </a:rPr>
              <a:t>operator=</a:t>
            </a:r>
            <a:r>
              <a:rPr lang="en-US" altLang="zh-CN" sz="2400" dirty="0"/>
              <a:t>(const </a:t>
            </a:r>
            <a:r>
              <a:rPr lang="en-US" altLang="zh-CN" sz="2400" dirty="0" err="1"/>
              <a:t>linked_list</a:t>
            </a:r>
            <a:r>
              <a:rPr lang="en-US" altLang="zh-CN" sz="2400" dirty="0"/>
              <a:t>&amp; l)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   clear();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zh-CN" sz="2400" dirty="0">
                <a:solidFill>
                  <a:schemeClr val="bg1">
                    <a:lumMod val="65000"/>
                  </a:schemeClr>
                </a:solidFill>
              </a:rPr>
              <a:t>释放现有的所有节点</a:t>
            </a:r>
          </a:p>
          <a:p>
            <a:r>
              <a:rPr lang="en-US" altLang="zh-CN" sz="2400" dirty="0"/>
              <a:t>  </a:t>
            </a:r>
            <a:endParaRPr lang="zh-CN" altLang="zh-CN" sz="2400" dirty="0"/>
          </a:p>
          <a:p>
            <a:r>
              <a:rPr lang="en-US" altLang="zh-CN" sz="2400" dirty="0"/>
              <a:t>    head = </a:t>
            </a:r>
            <a:r>
              <a:rPr lang="en-US" altLang="zh-CN" sz="2400" dirty="0" err="1"/>
              <a:t>l.head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    tail = </a:t>
            </a:r>
            <a:r>
              <a:rPr lang="en-US" altLang="zh-CN" sz="2400" dirty="0" err="1"/>
              <a:t>l.tail</a:t>
            </a:r>
            <a:endParaRPr lang="zh-CN" altLang="zh-CN" sz="2400" dirty="0"/>
          </a:p>
          <a:p>
            <a:r>
              <a:rPr lang="en-US" altLang="zh-CN" sz="2400" dirty="0"/>
              <a:t>    _size = </a:t>
            </a:r>
            <a:r>
              <a:rPr lang="en-US" altLang="zh-CN" sz="2400" dirty="0" err="1"/>
              <a:t>l._size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/>
              <a:t>    return *this;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zh-CN" sz="2400" dirty="0">
                <a:solidFill>
                  <a:schemeClr val="bg1">
                    <a:lumMod val="65000"/>
                  </a:schemeClr>
                </a:solidFill>
              </a:rPr>
              <a:t>返回对象本身</a:t>
            </a:r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24BC54-D987-4AED-9A8D-7315BF228AB1}"/>
              </a:ext>
            </a:extLst>
          </p:cNvPr>
          <p:cNvSpPr/>
          <p:nvPr/>
        </p:nvSpPr>
        <p:spPr>
          <a:xfrm>
            <a:off x="5360757" y="3748342"/>
            <a:ext cx="5674864" cy="1747023"/>
          </a:xfrm>
          <a:prstGeom prst="rect">
            <a:avLst/>
          </a:prstGeom>
          <a:solidFill>
            <a:schemeClr val="accent5">
              <a:lumMod val="50000"/>
              <a:alpha val="95000"/>
            </a:schemeClr>
          </a:solidFill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linked_list</a:t>
            </a:r>
            <a:r>
              <a:rPr lang="en-US" altLang="zh-CN" sz="2400" dirty="0"/>
              <a:t>(</a:t>
            </a:r>
            <a:r>
              <a:rPr lang="en-US" altLang="zh-CN" sz="2400" b="1" i="1" dirty="0">
                <a:solidFill>
                  <a:srgbClr val="FFFF00"/>
                </a:solidFill>
              </a:rPr>
              <a:t>const 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linked_list</a:t>
            </a:r>
            <a:r>
              <a:rPr lang="en-US" altLang="zh-CN" sz="2400" b="1" i="1" dirty="0">
                <a:solidFill>
                  <a:srgbClr val="FFFF00"/>
                </a:solidFill>
              </a:rPr>
              <a:t>&amp; </a:t>
            </a:r>
            <a:r>
              <a:rPr lang="en-US" altLang="zh-CN" sz="2400" b="1" i="1" dirty="0"/>
              <a:t>l</a:t>
            </a:r>
            <a:r>
              <a:rPr lang="en-US" altLang="zh-CN" sz="2400" dirty="0"/>
              <a:t>) </a:t>
            </a:r>
          </a:p>
          <a:p>
            <a:r>
              <a:rPr lang="en-US" altLang="zh-CN" sz="2400" dirty="0"/>
              <a:t>: head(</a:t>
            </a:r>
            <a:r>
              <a:rPr lang="en-US" altLang="zh-CN" sz="2400" dirty="0" err="1"/>
              <a:t>l.head</a:t>
            </a:r>
            <a:r>
              <a:rPr lang="en-US" altLang="zh-CN" sz="2400" dirty="0"/>
              <a:t>), tail(</a:t>
            </a:r>
            <a:r>
              <a:rPr lang="en-US" altLang="zh-CN" sz="2400" dirty="0" err="1"/>
              <a:t>l.tail</a:t>
            </a:r>
            <a:r>
              <a:rPr lang="en-US" altLang="zh-CN" sz="2400" dirty="0"/>
              <a:t>), _size(</a:t>
            </a:r>
            <a:r>
              <a:rPr lang="en-US" altLang="zh-CN" sz="2400" dirty="0" err="1"/>
              <a:t>l._size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{} </a:t>
            </a:r>
          </a:p>
        </p:txBody>
      </p:sp>
    </p:spTree>
    <p:extLst>
      <p:ext uri="{BB962C8B-B14F-4D97-AF65-F5344CB8AC3E}">
        <p14:creationId xmlns:p14="http://schemas.microsoft.com/office/powerpoint/2010/main" val="15915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3099722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2B57CB9-683F-47C4-A4E0-4FB57EF250F2}"/>
              </a:ext>
            </a:extLst>
          </p:cNvPr>
          <p:cNvSpPr txBox="1"/>
          <p:nvPr/>
        </p:nvSpPr>
        <p:spPr>
          <a:xfrm>
            <a:off x="6824993" y="2706886"/>
            <a:ext cx="4336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T o1, o2;  o2 = o1;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发生在赋值（运行）时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左操作对象已经存在。它可能已经拥有了资源，需要在赋值时先释放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赋值运算可以级联。因此函数应该返回左操作对象的引用。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067FFB-7D78-4CC3-AF07-23E5DE50890F}"/>
              </a:ext>
            </a:extLst>
          </p:cNvPr>
          <p:cNvSpPr/>
          <p:nvPr/>
        </p:nvSpPr>
        <p:spPr>
          <a:xfrm>
            <a:off x="5482477" y="3326689"/>
            <a:ext cx="892729" cy="89272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VS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99BAA3-F9C5-4C77-B703-A0DA78DFD9D9}"/>
              </a:ext>
            </a:extLst>
          </p:cNvPr>
          <p:cNvSpPr txBox="1"/>
          <p:nvPr/>
        </p:nvSpPr>
        <p:spPr>
          <a:xfrm>
            <a:off x="1954548" y="1780279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B2BC9-D076-4AB9-ABA1-6F4F69005A7A}"/>
              </a:ext>
            </a:extLst>
          </p:cNvPr>
          <p:cNvSpPr txBox="1"/>
          <p:nvPr/>
        </p:nvSpPr>
        <p:spPr>
          <a:xfrm>
            <a:off x="7003289" y="1780279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赋值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0A66-BE2C-4409-949D-B967844A023D}"/>
              </a:ext>
            </a:extLst>
          </p:cNvPr>
          <p:cNvSpPr txBox="1"/>
          <p:nvPr/>
        </p:nvSpPr>
        <p:spPr>
          <a:xfrm>
            <a:off x="696463" y="2706886"/>
            <a:ext cx="4336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T o2{o1}, o3=o1;</a:t>
            </a:r>
          </a:p>
          <a:p>
            <a:pPr algn="r"/>
            <a:endParaRPr lang="en-US" altLang="zh-CN" sz="2000" dirty="0"/>
          </a:p>
          <a:p>
            <a:pPr algn="r"/>
            <a:r>
              <a:rPr lang="zh-CN" altLang="en-US" sz="2000" dirty="0"/>
              <a:t>发生在初始化（编译）时</a:t>
            </a:r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r>
              <a:rPr lang="zh-CN" altLang="en-US" sz="2000" dirty="0"/>
              <a:t>左操作对象正在被构建，不拥有资源</a:t>
            </a:r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endParaRPr lang="en-US" altLang="zh-CN" sz="2000" dirty="0"/>
          </a:p>
          <a:p>
            <a:pPr algn="r"/>
            <a:r>
              <a:rPr lang="zh-CN" altLang="en-US" sz="2000" dirty="0"/>
              <a:t>复制无需返回任何值</a:t>
            </a:r>
            <a:endParaRPr lang="zh-CN" altLang="zh-CN" sz="2000" dirty="0"/>
          </a:p>
          <a:p>
            <a:pPr algn="r"/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75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7120266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1B3D7543-21A9-4617-B95C-84D425E8E5E2}"/>
              </a:ext>
            </a:extLst>
          </p:cNvPr>
          <p:cNvSpPr/>
          <p:nvPr/>
        </p:nvSpPr>
        <p:spPr>
          <a:xfrm>
            <a:off x="3498983" y="3465608"/>
            <a:ext cx="5247005" cy="2049780"/>
          </a:xfrm>
          <a:prstGeom prst="rect">
            <a:avLst/>
          </a:prstGeom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641397-2BF8-4788-8205-1F3B9E5028D9}"/>
              </a:ext>
            </a:extLst>
          </p:cNvPr>
          <p:cNvGrpSpPr/>
          <p:nvPr/>
        </p:nvGrpSpPr>
        <p:grpSpPr>
          <a:xfrm>
            <a:off x="1000704" y="2066125"/>
            <a:ext cx="10190592" cy="3524977"/>
            <a:chOff x="2357417" y="2187458"/>
            <a:chExt cx="5195195" cy="17970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119D55-EEEF-469E-85A9-A4DE43E9BD18}"/>
                </a:ext>
              </a:extLst>
            </p:cNvPr>
            <p:cNvSpPr/>
            <p:nvPr/>
          </p:nvSpPr>
          <p:spPr>
            <a:xfrm>
              <a:off x="3111273" y="2187973"/>
              <a:ext cx="678980" cy="5062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已经存在的对象</a:t>
              </a:r>
              <a:r>
                <a:rPr lang="en-US" sz="1600" kern="1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l1</a:t>
              </a:r>
              <a:endParaRPr lang="zh-C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45742E1-8B40-4E4C-A737-C16EABEDC62D}"/>
                </a:ext>
              </a:extLst>
            </p:cNvPr>
            <p:cNvSpPr/>
            <p:nvPr/>
          </p:nvSpPr>
          <p:spPr>
            <a:xfrm>
              <a:off x="3146529" y="3123563"/>
              <a:ext cx="602781" cy="5473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zh-CN" sz="1600" kern="1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19" name="曲线连接符 26">
              <a:extLst>
                <a:ext uri="{FF2B5EF4-FFF2-40B4-BE49-F238E27FC236}">
                  <a16:creationId xmlns:a16="http://schemas.microsoft.com/office/drawing/2014/main" id="{AC348333-BCD5-4287-A180-9AD2F8996A7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rot="5400000">
              <a:off x="3234652" y="2907451"/>
              <a:ext cx="429381" cy="2843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52EB70-755E-4238-8385-D76E7C13778B}"/>
                </a:ext>
              </a:extLst>
            </p:cNvPr>
            <p:cNvSpPr/>
            <p:nvPr/>
          </p:nvSpPr>
          <p:spPr>
            <a:xfrm>
              <a:off x="2357417" y="3689944"/>
              <a:ext cx="1613875" cy="2841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a)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复制前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3B6B1FC-D539-4E74-BB9E-8E7F50C3CC39}"/>
                </a:ext>
              </a:extLst>
            </p:cNvPr>
            <p:cNvSpPr/>
            <p:nvPr/>
          </p:nvSpPr>
          <p:spPr>
            <a:xfrm>
              <a:off x="4130192" y="2188087"/>
              <a:ext cx="668741" cy="5060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创建成功的对象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E67FB4-5BF1-4D0A-B8DC-9DEAA17170C6}"/>
                </a:ext>
              </a:extLst>
            </p:cNvPr>
            <p:cNvSpPr/>
            <p:nvPr/>
          </p:nvSpPr>
          <p:spPr>
            <a:xfrm>
              <a:off x="4928167" y="2188087"/>
              <a:ext cx="614569" cy="506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已经存在的对象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l1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12189F9-E674-4AC6-BCD5-91F8339F05C1}"/>
                </a:ext>
              </a:extLst>
            </p:cNvPr>
            <p:cNvSpPr/>
            <p:nvPr/>
          </p:nvSpPr>
          <p:spPr>
            <a:xfrm>
              <a:off x="4940121" y="3111731"/>
              <a:ext cx="602615" cy="54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24" name="曲线连接符 31">
              <a:extLst>
                <a:ext uri="{FF2B5EF4-FFF2-40B4-BE49-F238E27FC236}">
                  <a16:creationId xmlns:a16="http://schemas.microsoft.com/office/drawing/2014/main" id="{CF87E6E1-8452-42D3-B7AE-A7B8BF65392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16200000" flipH="1">
              <a:off x="5029666" y="2899967"/>
              <a:ext cx="417549" cy="5977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E399101-17CF-4BBE-9F4C-67CB6FBF9F0D}"/>
                </a:ext>
              </a:extLst>
            </p:cNvPr>
            <p:cNvSpPr/>
            <p:nvPr/>
          </p:nvSpPr>
          <p:spPr>
            <a:xfrm>
              <a:off x="4105405" y="3700230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b)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复制后：资源共享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26" name="曲线连接符 33">
              <a:extLst>
                <a:ext uri="{FF2B5EF4-FFF2-40B4-BE49-F238E27FC236}">
                  <a16:creationId xmlns:a16="http://schemas.microsoft.com/office/drawing/2014/main" id="{97A61DC4-AE2B-459E-82E9-BBF342777B80}"/>
                </a:ext>
              </a:extLst>
            </p:cNvPr>
            <p:cNvCxnSpPr>
              <a:stCxn id="21" idx="2"/>
              <a:endCxn id="23" idx="2"/>
            </p:cNvCxnSpPr>
            <p:nvPr/>
          </p:nvCxnSpPr>
          <p:spPr>
            <a:xfrm rot="16200000" flipH="1">
              <a:off x="4356884" y="2801861"/>
              <a:ext cx="690917" cy="475558"/>
            </a:xfrm>
            <a:prstGeom prst="curved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35">
              <a:extLst>
                <a:ext uri="{FF2B5EF4-FFF2-40B4-BE49-F238E27FC236}">
                  <a16:creationId xmlns:a16="http://schemas.microsoft.com/office/drawing/2014/main" id="{5013470E-2749-46E7-8CF4-39C5F0C7D46B}"/>
                </a:ext>
              </a:extLst>
            </p:cNvPr>
            <p:cNvSpPr/>
            <p:nvPr/>
          </p:nvSpPr>
          <p:spPr>
            <a:xfrm>
              <a:off x="2409086" y="2187505"/>
              <a:ext cx="592237" cy="50604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正在创建的对象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l2</a:t>
              </a:r>
              <a:endParaRPr lang="zh-CN" sz="1600" kern="1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6947138-D42C-4B5E-BC50-3F5490457EEA}"/>
                </a:ext>
              </a:extLst>
            </p:cNvPr>
            <p:cNvSpPr/>
            <p:nvPr/>
          </p:nvSpPr>
          <p:spPr>
            <a:xfrm>
              <a:off x="2357417" y="3234401"/>
              <a:ext cx="671195" cy="283845"/>
            </a:xfrm>
            <a:prstGeom prst="rect">
              <a:avLst/>
            </a:prstGeom>
            <a:noFill/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没有资源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0" name="曲线连接符 71">
              <a:extLst>
                <a:ext uri="{FF2B5EF4-FFF2-40B4-BE49-F238E27FC236}">
                  <a16:creationId xmlns:a16="http://schemas.microsoft.com/office/drawing/2014/main" id="{2098E2FC-035F-4D09-96D4-B9D3E4175B6D}"/>
                </a:ext>
              </a:extLst>
            </p:cNvPr>
            <p:cNvCxnSpPr/>
            <p:nvPr/>
          </p:nvCxnSpPr>
          <p:spPr>
            <a:xfrm rot="5400000">
              <a:off x="2429292" y="2963105"/>
              <a:ext cx="537845" cy="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CD1321-E9C9-47F2-B750-FFCEE542494A}"/>
                </a:ext>
              </a:extLst>
            </p:cNvPr>
            <p:cNvSpPr/>
            <p:nvPr/>
          </p:nvSpPr>
          <p:spPr>
            <a:xfrm>
              <a:off x="6773467" y="2188087"/>
              <a:ext cx="668655" cy="506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依然存在的对象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l1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90C1C3-3A45-42FA-94CF-616D8807B86E}"/>
                </a:ext>
              </a:extLst>
            </p:cNvPr>
            <p:cNvSpPr/>
            <p:nvPr/>
          </p:nvSpPr>
          <p:spPr>
            <a:xfrm>
              <a:off x="6021203" y="2187458"/>
              <a:ext cx="614045" cy="506095"/>
            </a:xfrm>
            <a:prstGeom prst="rect">
              <a:avLst/>
            </a:prstGeom>
            <a:solidFill>
              <a:schemeClr val="accent3">
                <a:lumMod val="75000"/>
                <a:alpha val="34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率先失效的对象</a:t>
              </a:r>
              <a:r>
                <a:rPr lang="en-US" sz="1600" kern="10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endParaRPr lang="zh-CN" sz="160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59BEF71-B47F-4DF3-A0F3-8CF4E48CC64E}"/>
                </a:ext>
              </a:extLst>
            </p:cNvPr>
            <p:cNvSpPr/>
            <p:nvPr/>
          </p:nvSpPr>
          <p:spPr>
            <a:xfrm>
              <a:off x="6803735" y="3124192"/>
              <a:ext cx="602615" cy="54673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6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被</a:t>
              </a:r>
              <a:r>
                <a:rPr lang="en-US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l2</a:t>
              </a: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释放</a:t>
              </a:r>
              <a:endParaRPr lang="zh-CN" sz="16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4" name="曲线连接符 88">
              <a:extLst>
                <a:ext uri="{FF2B5EF4-FFF2-40B4-BE49-F238E27FC236}">
                  <a16:creationId xmlns:a16="http://schemas.microsoft.com/office/drawing/2014/main" id="{44C3F608-703C-4679-91E7-90E550B08DD9}"/>
                </a:ext>
              </a:extLst>
            </p:cNvPr>
            <p:cNvCxnSpPr>
              <a:stCxn id="32" idx="2"/>
              <a:endCxn id="33" idx="2"/>
            </p:cNvCxnSpPr>
            <p:nvPr/>
          </p:nvCxnSpPr>
          <p:spPr>
            <a:xfrm rot="16200000" flipH="1">
              <a:off x="6213977" y="2807801"/>
              <a:ext cx="704007" cy="475509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311923B-2BCA-4658-ADD2-587D8DBCF157}"/>
                </a:ext>
              </a:extLst>
            </p:cNvPr>
            <p:cNvSpPr/>
            <p:nvPr/>
          </p:nvSpPr>
          <p:spPr>
            <a:xfrm>
              <a:off x="5939077" y="3700657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c)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对象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失效后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6" name="曲线连接符 90">
              <a:extLst>
                <a:ext uri="{FF2B5EF4-FFF2-40B4-BE49-F238E27FC236}">
                  <a16:creationId xmlns:a16="http://schemas.microsoft.com/office/drawing/2014/main" id="{BAE00B26-6453-43EB-9A45-F34EC016948C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 rot="5400000">
              <a:off x="6891414" y="2907811"/>
              <a:ext cx="430010" cy="27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FD53EF6-EB21-4BA5-8238-E2DFEDD37319}"/>
                </a:ext>
              </a:extLst>
            </p:cNvPr>
            <p:cNvSpPr/>
            <p:nvPr/>
          </p:nvSpPr>
          <p:spPr>
            <a:xfrm>
              <a:off x="6717569" y="2912324"/>
              <a:ext cx="786379" cy="696046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6600" b="1" kern="1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宋体" panose="02010600030101010101" pitchFamily="2" charset="-122"/>
                </a:rPr>
                <a:t>?</a:t>
              </a:r>
              <a:endParaRPr 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1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3971121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1B3D7543-21A9-4617-B95C-84D425E8E5E2}"/>
              </a:ext>
            </a:extLst>
          </p:cNvPr>
          <p:cNvSpPr/>
          <p:nvPr/>
        </p:nvSpPr>
        <p:spPr>
          <a:xfrm>
            <a:off x="3498983" y="3465608"/>
            <a:ext cx="5247005" cy="2049780"/>
          </a:xfrm>
          <a:prstGeom prst="rect">
            <a:avLst/>
          </a:prstGeom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641397-2BF8-4788-8205-1F3B9E5028D9}"/>
              </a:ext>
            </a:extLst>
          </p:cNvPr>
          <p:cNvGrpSpPr/>
          <p:nvPr/>
        </p:nvGrpSpPr>
        <p:grpSpPr>
          <a:xfrm>
            <a:off x="1000704" y="2066125"/>
            <a:ext cx="10190592" cy="3524977"/>
            <a:chOff x="2357417" y="2187458"/>
            <a:chExt cx="5195195" cy="179704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119D55-EEEF-469E-85A9-A4DE43E9BD18}"/>
                </a:ext>
              </a:extLst>
            </p:cNvPr>
            <p:cNvSpPr/>
            <p:nvPr/>
          </p:nvSpPr>
          <p:spPr>
            <a:xfrm>
              <a:off x="3111273" y="2187973"/>
              <a:ext cx="678980" cy="5062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已经存在的对象</a:t>
              </a:r>
              <a:r>
                <a:rPr lang="en-US" sz="1600" kern="10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l1</a:t>
              </a:r>
              <a:endParaRPr lang="zh-CN" sz="160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45742E1-8B40-4E4C-A737-C16EABEDC62D}"/>
                </a:ext>
              </a:extLst>
            </p:cNvPr>
            <p:cNvSpPr/>
            <p:nvPr/>
          </p:nvSpPr>
          <p:spPr>
            <a:xfrm>
              <a:off x="3146529" y="3123563"/>
              <a:ext cx="602781" cy="54736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zh-CN" sz="1600" kern="1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19" name="曲线连接符 26">
              <a:extLst>
                <a:ext uri="{FF2B5EF4-FFF2-40B4-BE49-F238E27FC236}">
                  <a16:creationId xmlns:a16="http://schemas.microsoft.com/office/drawing/2014/main" id="{AC348333-BCD5-4287-A180-9AD2F8996A7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rot="5400000">
              <a:off x="3234652" y="2907451"/>
              <a:ext cx="429381" cy="2843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52EB70-755E-4238-8385-D76E7C13778B}"/>
                </a:ext>
              </a:extLst>
            </p:cNvPr>
            <p:cNvSpPr/>
            <p:nvPr/>
          </p:nvSpPr>
          <p:spPr>
            <a:xfrm>
              <a:off x="2357417" y="3689944"/>
              <a:ext cx="1613875" cy="2841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a)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复制前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3B6B1FC-D539-4E74-BB9E-8E7F50C3CC39}"/>
                </a:ext>
              </a:extLst>
            </p:cNvPr>
            <p:cNvSpPr/>
            <p:nvPr/>
          </p:nvSpPr>
          <p:spPr>
            <a:xfrm>
              <a:off x="4130192" y="2188087"/>
              <a:ext cx="668741" cy="5060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创建成功的对象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0E67FB4-5BF1-4D0A-B8DC-9DEAA17170C6}"/>
                </a:ext>
              </a:extLst>
            </p:cNvPr>
            <p:cNvSpPr/>
            <p:nvPr/>
          </p:nvSpPr>
          <p:spPr>
            <a:xfrm>
              <a:off x="4928167" y="2188087"/>
              <a:ext cx="614569" cy="506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已经存在的对象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l1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12189F9-E674-4AC6-BCD5-91F8339F05C1}"/>
                </a:ext>
              </a:extLst>
            </p:cNvPr>
            <p:cNvSpPr/>
            <p:nvPr/>
          </p:nvSpPr>
          <p:spPr>
            <a:xfrm>
              <a:off x="4936563" y="3111731"/>
              <a:ext cx="602615" cy="54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lang="zh-CN" sz="16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24" name="曲线连接符 31">
              <a:extLst>
                <a:ext uri="{FF2B5EF4-FFF2-40B4-BE49-F238E27FC236}">
                  <a16:creationId xmlns:a16="http://schemas.microsoft.com/office/drawing/2014/main" id="{CF87E6E1-8452-42D3-B7AE-A7B8BF653920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16200000" flipH="1">
              <a:off x="5027887" y="2901747"/>
              <a:ext cx="417549" cy="2419"/>
            </a:xfrm>
            <a:prstGeom prst="curvedConnector3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E399101-17CF-4BBE-9F4C-67CB6FBF9F0D}"/>
                </a:ext>
              </a:extLst>
            </p:cNvPr>
            <p:cNvSpPr/>
            <p:nvPr/>
          </p:nvSpPr>
          <p:spPr>
            <a:xfrm>
              <a:off x="4105405" y="3700230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b)</a:t>
              </a:r>
              <a:r>
                <a:rPr lang="zh-CN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复制后：资源</a:t>
              </a:r>
              <a:r>
                <a:rPr lang="zh-CN" altLang="en-US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不</a:t>
              </a:r>
              <a:r>
                <a:rPr lang="zh-CN" sz="1600" kern="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共享</a:t>
              </a:r>
              <a:endParaRPr lang="zh-CN" sz="16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26" name="曲线连接符 33">
              <a:extLst>
                <a:ext uri="{FF2B5EF4-FFF2-40B4-BE49-F238E27FC236}">
                  <a16:creationId xmlns:a16="http://schemas.microsoft.com/office/drawing/2014/main" id="{97A61DC4-AE2B-459E-82E9-BBF342777B80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 rot="16200000" flipH="1">
              <a:off x="4256050" y="2902694"/>
              <a:ext cx="417548" cy="52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35">
              <a:extLst>
                <a:ext uri="{FF2B5EF4-FFF2-40B4-BE49-F238E27FC236}">
                  <a16:creationId xmlns:a16="http://schemas.microsoft.com/office/drawing/2014/main" id="{5013470E-2749-46E7-8CF4-39C5F0C7D46B}"/>
                </a:ext>
              </a:extLst>
            </p:cNvPr>
            <p:cNvSpPr/>
            <p:nvPr/>
          </p:nvSpPr>
          <p:spPr>
            <a:xfrm>
              <a:off x="2409086" y="2187505"/>
              <a:ext cx="592237" cy="50604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正在创建的对象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l2</a:t>
              </a:r>
              <a:endParaRPr lang="zh-CN" sz="1600" kern="1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6947138-D42C-4B5E-BC50-3F5490457EEA}"/>
                </a:ext>
              </a:extLst>
            </p:cNvPr>
            <p:cNvSpPr/>
            <p:nvPr/>
          </p:nvSpPr>
          <p:spPr>
            <a:xfrm>
              <a:off x="2357417" y="3234401"/>
              <a:ext cx="671195" cy="283845"/>
            </a:xfrm>
            <a:prstGeom prst="rect">
              <a:avLst/>
            </a:prstGeom>
            <a:noFill/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没有资源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0" name="曲线连接符 71">
              <a:extLst>
                <a:ext uri="{FF2B5EF4-FFF2-40B4-BE49-F238E27FC236}">
                  <a16:creationId xmlns:a16="http://schemas.microsoft.com/office/drawing/2014/main" id="{2098E2FC-035F-4D09-96D4-B9D3E4175B6D}"/>
                </a:ext>
              </a:extLst>
            </p:cNvPr>
            <p:cNvCxnSpPr/>
            <p:nvPr/>
          </p:nvCxnSpPr>
          <p:spPr>
            <a:xfrm rot="5400000">
              <a:off x="2429292" y="2963105"/>
              <a:ext cx="537845" cy="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CD1321-E9C9-47F2-B750-FFCEE542494A}"/>
                </a:ext>
              </a:extLst>
            </p:cNvPr>
            <p:cNvSpPr/>
            <p:nvPr/>
          </p:nvSpPr>
          <p:spPr>
            <a:xfrm>
              <a:off x="6773467" y="2188087"/>
              <a:ext cx="668655" cy="506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依然存在的对象</a:t>
              </a:r>
              <a:r>
                <a:rPr lang="en-US" sz="1600" kern="100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l1</a:t>
              </a:r>
              <a:endParaRPr lang="zh-CN" sz="1600">
                <a:solidFill>
                  <a:schemeClr val="bg1"/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90C1C3-3A45-42FA-94CF-616D8807B86E}"/>
                </a:ext>
              </a:extLst>
            </p:cNvPr>
            <p:cNvSpPr/>
            <p:nvPr/>
          </p:nvSpPr>
          <p:spPr>
            <a:xfrm>
              <a:off x="6021203" y="2187458"/>
              <a:ext cx="614045" cy="506095"/>
            </a:xfrm>
            <a:prstGeom prst="rect">
              <a:avLst/>
            </a:prstGeom>
            <a:solidFill>
              <a:schemeClr val="accent3">
                <a:lumMod val="75000"/>
                <a:alpha val="34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率先失效的对象</a:t>
              </a:r>
              <a:r>
                <a:rPr lang="en-US" sz="1600" kern="100"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endParaRPr lang="zh-CN" sz="160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59BEF71-B47F-4DF3-A0F3-8CF4E48CC64E}"/>
                </a:ext>
              </a:extLst>
            </p:cNvPr>
            <p:cNvSpPr/>
            <p:nvPr/>
          </p:nvSpPr>
          <p:spPr>
            <a:xfrm>
              <a:off x="6027986" y="3124192"/>
              <a:ext cx="602615" cy="54673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76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资源</a:t>
              </a:r>
              <a:r>
                <a:rPr lang="en-US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r>
                <a:rPr lang="zh-CN" altLang="en-US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的副本被</a:t>
              </a:r>
              <a:r>
                <a:rPr lang="zh-CN" sz="1600" kern="10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释放</a:t>
              </a:r>
              <a:endParaRPr lang="zh-CN" sz="1600" dirty="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4" name="曲线连接符 88">
              <a:extLst>
                <a:ext uri="{FF2B5EF4-FFF2-40B4-BE49-F238E27FC236}">
                  <a16:creationId xmlns:a16="http://schemas.microsoft.com/office/drawing/2014/main" id="{44C3F608-703C-4679-91E7-90E550B08DD9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rot="16200000" flipH="1">
              <a:off x="6113440" y="2908339"/>
              <a:ext cx="430639" cy="106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311923B-2BCA-4658-ADD2-587D8DBCF157}"/>
                </a:ext>
              </a:extLst>
            </p:cNvPr>
            <p:cNvSpPr/>
            <p:nvPr/>
          </p:nvSpPr>
          <p:spPr>
            <a:xfrm>
              <a:off x="5939077" y="3700657"/>
              <a:ext cx="1613535" cy="283845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c)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对象</a:t>
              </a:r>
              <a:r>
                <a:rPr lang="en-US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l2</a:t>
              </a:r>
              <a:r>
                <a:rPr lang="zh-CN" sz="1600" kern="10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宋体" panose="02010600030101010101" pitchFamily="2" charset="-122"/>
                </a:rPr>
                <a:t>失效后</a:t>
              </a:r>
              <a:endParaRPr lang="zh-CN" sz="1600">
                <a:effectLst/>
                <a:latin typeface="Consolas" panose="020B0609020204030204" pitchFamily="49" charset="0"/>
                <a:cs typeface="宋体" panose="02010600030101010101" pitchFamily="2" charset="-122"/>
              </a:endParaRPr>
            </a:p>
          </p:txBody>
        </p:sp>
        <p:cxnSp>
          <p:nvCxnSpPr>
            <p:cNvPr id="36" name="曲线连接符 90">
              <a:extLst>
                <a:ext uri="{FF2B5EF4-FFF2-40B4-BE49-F238E27FC236}">
                  <a16:creationId xmlns:a16="http://schemas.microsoft.com/office/drawing/2014/main" id="{BAE00B26-6453-43EB-9A45-F34EC016948C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 rot="16200000" flipH="1">
              <a:off x="6893000" y="2908977"/>
              <a:ext cx="429695" cy="1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D57A19D-5BD2-49AC-AA8F-883CBE149625}"/>
              </a:ext>
            </a:extLst>
          </p:cNvPr>
          <p:cNvSpPr/>
          <p:nvPr/>
        </p:nvSpPr>
        <p:spPr>
          <a:xfrm>
            <a:off x="4543956" y="3879123"/>
            <a:ext cx="1182054" cy="10724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资源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的副本</a:t>
            </a:r>
            <a:endParaRPr lang="zh-CN" sz="1600" dirty="0"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A666B74-23A3-4480-89BF-690F13319F8C}"/>
              </a:ext>
            </a:extLst>
          </p:cNvPr>
          <p:cNvSpPr/>
          <p:nvPr/>
        </p:nvSpPr>
        <p:spPr>
          <a:xfrm>
            <a:off x="9727947" y="3902950"/>
            <a:ext cx="1182054" cy="107244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资源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zh-CN" sz="1600" dirty="0">
              <a:effectLst/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7B02E6-549D-4AE3-A985-22B989F0A0ED}"/>
              </a:ext>
            </a:extLst>
          </p:cNvPr>
          <p:cNvSpPr/>
          <p:nvPr/>
        </p:nvSpPr>
        <p:spPr>
          <a:xfrm>
            <a:off x="838200" y="2478779"/>
            <a:ext cx="10515600" cy="2717742"/>
          </a:xfrm>
          <a:prstGeom prst="rect">
            <a:avLst/>
          </a:prstGeom>
          <a:solidFill>
            <a:schemeClr val="accent5">
              <a:lumMod val="5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linked_list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linked_list</a:t>
            </a:r>
            <a:r>
              <a:rPr lang="en-US" altLang="zh-CN" sz="2400" dirty="0"/>
              <a:t>(const </a:t>
            </a:r>
            <a:r>
              <a:rPr lang="en-US" altLang="zh-CN" sz="2400" dirty="0" err="1"/>
              <a:t>linked_list</a:t>
            </a:r>
            <a:r>
              <a:rPr lang="en-US" altLang="zh-CN" sz="2400" dirty="0"/>
              <a:t>&amp; l) :</a:t>
            </a:r>
          </a:p>
          <a:p>
            <a:r>
              <a:rPr lang="en-US" altLang="zh-CN" sz="2400" dirty="0"/>
              <a:t> head(</a:t>
            </a:r>
            <a:r>
              <a:rPr lang="en-US" altLang="zh-CN" sz="2400" dirty="0" err="1"/>
              <a:t>nullptr</a:t>
            </a:r>
            <a:r>
              <a:rPr lang="en-US" altLang="zh-CN" sz="2400" dirty="0"/>
              <a:t>), tail(</a:t>
            </a:r>
            <a:r>
              <a:rPr lang="en-US" altLang="zh-CN" sz="2400" dirty="0" err="1"/>
              <a:t>nullptr</a:t>
            </a:r>
            <a:r>
              <a:rPr lang="en-US" altLang="zh-CN" sz="2400" dirty="0"/>
              <a:t>), _size(0)</a:t>
            </a:r>
            <a:endParaRPr lang="zh-CN" altLang="zh-CN" sz="2400" dirty="0"/>
          </a:p>
          <a:p>
            <a:r>
              <a:rPr lang="en-US" altLang="zh-CN" sz="2400" dirty="0"/>
              <a:t>{ 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b="1" i="1" dirty="0">
                <a:solidFill>
                  <a:srgbClr val="FFFF00"/>
                </a:solidFill>
              </a:rPr>
              <a:t>for (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node_ptr</a:t>
            </a:r>
            <a:r>
              <a:rPr lang="en-US" altLang="zh-CN" sz="2400" b="1" i="1" dirty="0">
                <a:solidFill>
                  <a:srgbClr val="FFFF00"/>
                </a:solidFill>
              </a:rPr>
              <a:t> p = 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l.head</a:t>
            </a:r>
            <a:r>
              <a:rPr lang="en-US" altLang="zh-CN" sz="2400" b="1" i="1" dirty="0">
                <a:solidFill>
                  <a:srgbClr val="FFFF00"/>
                </a:solidFill>
              </a:rPr>
              <a:t>; p != 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nullptr</a:t>
            </a:r>
            <a:r>
              <a:rPr lang="en-US" altLang="zh-CN" sz="2400" b="1" i="1" dirty="0">
                <a:solidFill>
                  <a:srgbClr val="FFFF00"/>
                </a:solidFill>
              </a:rPr>
              <a:t>; p = p-&gt;next)</a:t>
            </a:r>
            <a:endParaRPr lang="zh-CN" altLang="zh-CN" sz="2400" b="1" i="1" dirty="0">
              <a:solidFill>
                <a:srgbClr val="FFFF00"/>
              </a:solidFill>
            </a:endParaRPr>
          </a:p>
          <a:p>
            <a:r>
              <a:rPr lang="en-US" altLang="zh-CN" sz="2400" b="1" i="1" dirty="0">
                <a:solidFill>
                  <a:srgbClr val="FFFF00"/>
                </a:solidFill>
              </a:rPr>
              <a:t>        </a:t>
            </a:r>
            <a:r>
              <a:rPr lang="en-US" altLang="zh-CN" sz="2400" b="1" i="1" dirty="0" err="1">
                <a:solidFill>
                  <a:srgbClr val="FFFF00"/>
                </a:solidFill>
              </a:rPr>
              <a:t>push_back</a:t>
            </a:r>
            <a:r>
              <a:rPr lang="en-US" altLang="zh-CN" sz="2400" b="1" i="1" dirty="0">
                <a:solidFill>
                  <a:srgbClr val="FFFF00"/>
                </a:solidFill>
              </a:rPr>
              <a:t>(p-&gt;data);</a:t>
            </a:r>
            <a:endParaRPr lang="zh-CN" altLang="zh-CN" sz="2400" b="1" i="1" dirty="0">
              <a:solidFill>
                <a:srgbClr val="FFFF00"/>
              </a:solidFill>
            </a:endParaRPr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83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576883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2B57CB9-683F-47C4-A4E0-4FB57EF250F2}"/>
              </a:ext>
            </a:extLst>
          </p:cNvPr>
          <p:cNvSpPr txBox="1"/>
          <p:nvPr/>
        </p:nvSpPr>
        <p:spPr>
          <a:xfrm>
            <a:off x="6824993" y="3286238"/>
            <a:ext cx="4336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代价较高。需要考虑复制的深度。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可能不需要资源共享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安全风险较低</a:t>
            </a:r>
            <a:endParaRPr lang="zh-CN" altLang="zh-CN" sz="2000" dirty="0">
              <a:latin typeface="Consolas" panose="020B0609020204030204" pitchFamily="49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067FFB-7D78-4CC3-AF07-23E5DE50890F}"/>
              </a:ext>
            </a:extLst>
          </p:cNvPr>
          <p:cNvSpPr/>
          <p:nvPr/>
        </p:nvSpPr>
        <p:spPr>
          <a:xfrm>
            <a:off x="5482477" y="3256888"/>
            <a:ext cx="892729" cy="89272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VS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99BAA3-F9C5-4C77-B703-A0DA78DFD9D9}"/>
              </a:ext>
            </a:extLst>
          </p:cNvPr>
          <p:cNvSpPr txBox="1"/>
          <p:nvPr/>
        </p:nvSpPr>
        <p:spPr>
          <a:xfrm>
            <a:off x="1954548" y="2359631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浅复制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B2BC9-D076-4AB9-ABA1-6F4F69005A7A}"/>
              </a:ext>
            </a:extLst>
          </p:cNvPr>
          <p:cNvSpPr txBox="1"/>
          <p:nvPr/>
        </p:nvSpPr>
        <p:spPr>
          <a:xfrm>
            <a:off x="7003289" y="2359631"/>
            <a:ext cx="295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深复制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0A66-BE2C-4409-949D-B967844A023D}"/>
              </a:ext>
            </a:extLst>
          </p:cNvPr>
          <p:cNvSpPr txBox="1"/>
          <p:nvPr/>
        </p:nvSpPr>
        <p:spPr>
          <a:xfrm>
            <a:off x="696463" y="3286238"/>
            <a:ext cx="4336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代价较小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可能导致资源共享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安全风险较高</a:t>
            </a:r>
          </a:p>
        </p:txBody>
      </p:sp>
    </p:spTree>
    <p:extLst>
      <p:ext uri="{BB962C8B-B14F-4D97-AF65-F5344CB8AC3E}">
        <p14:creationId xmlns:p14="http://schemas.microsoft.com/office/powerpoint/2010/main" val="127394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5675494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81D0A66-BE2C-4409-949D-B967844A023D}"/>
              </a:ext>
            </a:extLst>
          </p:cNvPr>
          <p:cNvSpPr txBox="1"/>
          <p:nvPr/>
        </p:nvSpPr>
        <p:spPr>
          <a:xfrm>
            <a:off x="2099474" y="2102541"/>
            <a:ext cx="3198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class object {…};</a:t>
            </a:r>
          </a:p>
          <a:p>
            <a:pPr algn="just"/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object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f() </a:t>
            </a: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object t;</a:t>
            </a: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 t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返回局部对象的值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auto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= f();</a:t>
            </a:r>
            <a:endParaRPr lang="zh-CN" altLang="en-US" sz="2400" b="1" i="1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F1F114D-00C3-4EFD-B2C6-356D762F9D43}"/>
              </a:ext>
            </a:extLst>
          </p:cNvPr>
          <p:cNvGrpSpPr/>
          <p:nvPr/>
        </p:nvGrpSpPr>
        <p:grpSpPr>
          <a:xfrm>
            <a:off x="7941922" y="2262514"/>
            <a:ext cx="2090686" cy="922181"/>
            <a:chOff x="7941922" y="2262514"/>
            <a:chExt cx="2090686" cy="922181"/>
          </a:xfrm>
        </p:grpSpPr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426063F4-AACF-41D4-A1E2-A0A2101D6E69}"/>
                </a:ext>
              </a:extLst>
            </p:cNvPr>
            <p:cNvCxnSpPr>
              <a:cxnSpLocks/>
              <a:stCxn id="3" idx="6"/>
              <a:endCxn id="11" idx="0"/>
            </p:cNvCxnSpPr>
            <p:nvPr/>
          </p:nvCxnSpPr>
          <p:spPr>
            <a:xfrm>
              <a:off x="7941922" y="2376283"/>
              <a:ext cx="1555411" cy="80841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FECC8A-9946-4AA8-83B3-3A248FEFF3BB}"/>
                </a:ext>
              </a:extLst>
            </p:cNvPr>
            <p:cNvSpPr txBox="1"/>
            <p:nvPr/>
          </p:nvSpPr>
          <p:spPr>
            <a:xfrm>
              <a:off x="8876099" y="2262514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459827-EE73-4BDC-BC38-A7C698F0422B}"/>
              </a:ext>
            </a:extLst>
          </p:cNvPr>
          <p:cNvGrpSpPr/>
          <p:nvPr/>
        </p:nvGrpSpPr>
        <p:grpSpPr>
          <a:xfrm>
            <a:off x="7941922" y="4427163"/>
            <a:ext cx="2133664" cy="891011"/>
            <a:chOff x="7941922" y="4427163"/>
            <a:chExt cx="2133664" cy="891011"/>
          </a:xfrm>
        </p:grpSpPr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92CF30A3-E217-429F-AB52-CD4A160D1037}"/>
                </a:ext>
              </a:extLst>
            </p:cNvPr>
            <p:cNvCxnSpPr>
              <a:cxnSpLocks/>
              <a:stCxn id="11" idx="4"/>
              <a:endCxn id="17" idx="6"/>
            </p:cNvCxnSpPr>
            <p:nvPr/>
          </p:nvCxnSpPr>
          <p:spPr>
            <a:xfrm rot="5400000">
              <a:off x="8344792" y="4024293"/>
              <a:ext cx="749672" cy="1555411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F31FCE6-45F2-444F-99A4-ECD4C4133AD1}"/>
                </a:ext>
              </a:extLst>
            </p:cNvPr>
            <p:cNvSpPr txBox="1"/>
            <p:nvPr/>
          </p:nvSpPr>
          <p:spPr>
            <a:xfrm>
              <a:off x="8919077" y="4979620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6B8E83-5CAF-42EB-9DBA-7717BC343D34}"/>
              </a:ext>
            </a:extLst>
          </p:cNvPr>
          <p:cNvGrpSpPr/>
          <p:nvPr/>
        </p:nvGrpSpPr>
        <p:grpSpPr>
          <a:xfrm>
            <a:off x="6699455" y="1439783"/>
            <a:ext cx="1647986" cy="1557733"/>
            <a:chOff x="6699455" y="1439783"/>
            <a:chExt cx="1647986" cy="155773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AE121AF-D281-4410-BFDA-E1CF01B76561}"/>
                </a:ext>
              </a:extLst>
            </p:cNvPr>
            <p:cNvSpPr/>
            <p:nvPr/>
          </p:nvSpPr>
          <p:spPr>
            <a:xfrm>
              <a:off x="6699455" y="1755049"/>
              <a:ext cx="1242467" cy="1242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31AA7FA-4DEC-4702-A7D1-78E2501FF395}"/>
                </a:ext>
              </a:extLst>
            </p:cNvPr>
            <p:cNvSpPr/>
            <p:nvPr/>
          </p:nvSpPr>
          <p:spPr>
            <a:xfrm>
              <a:off x="7704711" y="1439783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r</a:t>
              </a:r>
              <a:endParaRPr lang="zh-CN" altLang="en-US" sz="105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8A07A2D-482F-425B-B8ED-114BA7A9B84C}"/>
              </a:ext>
            </a:extLst>
          </p:cNvPr>
          <p:cNvGrpSpPr/>
          <p:nvPr/>
        </p:nvGrpSpPr>
        <p:grpSpPr>
          <a:xfrm>
            <a:off x="8876099" y="2786270"/>
            <a:ext cx="1563832" cy="1640892"/>
            <a:chOff x="8876099" y="2786270"/>
            <a:chExt cx="1563832" cy="16408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F357F3E-65A2-4EB5-8898-2F7E4DFFE1EC}"/>
                </a:ext>
              </a:extLst>
            </p:cNvPr>
            <p:cNvSpPr/>
            <p:nvPr/>
          </p:nvSpPr>
          <p:spPr>
            <a:xfrm>
              <a:off x="8876099" y="3184695"/>
              <a:ext cx="1242467" cy="124246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匿名临时对象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3BEE6B4-075B-43BB-92E8-7D8A33FEEAA9}"/>
                </a:ext>
              </a:extLst>
            </p:cNvPr>
            <p:cNvSpPr/>
            <p:nvPr/>
          </p:nvSpPr>
          <p:spPr>
            <a:xfrm>
              <a:off x="9797201" y="2786270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r</a:t>
              </a:r>
              <a:r>
                <a:rPr lang="zh-CN" altLang="en-US" sz="1050" dirty="0"/>
                <a:t>的副本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35F57EB-86DD-4F34-9B93-BB33161FF7E3}"/>
              </a:ext>
            </a:extLst>
          </p:cNvPr>
          <p:cNvGrpSpPr/>
          <p:nvPr/>
        </p:nvGrpSpPr>
        <p:grpSpPr>
          <a:xfrm>
            <a:off x="6699455" y="4222312"/>
            <a:ext cx="1647986" cy="1575755"/>
            <a:chOff x="6699455" y="4222312"/>
            <a:chExt cx="1647986" cy="157575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8300BF-8982-4405-BBC3-12386D7643D9}"/>
                </a:ext>
              </a:extLst>
            </p:cNvPr>
            <p:cNvSpPr/>
            <p:nvPr/>
          </p:nvSpPr>
          <p:spPr>
            <a:xfrm>
              <a:off x="6699455" y="4555600"/>
              <a:ext cx="1242467" cy="124246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993552F-2DDE-4059-8DF8-6F2BF6C18A3E}"/>
                </a:ext>
              </a:extLst>
            </p:cNvPr>
            <p:cNvSpPr/>
            <p:nvPr/>
          </p:nvSpPr>
          <p:spPr>
            <a:xfrm>
              <a:off x="7704711" y="4222312"/>
              <a:ext cx="642730" cy="64273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s</a:t>
              </a:r>
              <a:endParaRPr lang="zh-CN" altLang="en-US" sz="1050" dirty="0"/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DBD99D73-0CB3-428E-8821-7042F785A8C8}"/>
              </a:ext>
            </a:extLst>
          </p:cNvPr>
          <p:cNvSpPr/>
          <p:nvPr/>
        </p:nvSpPr>
        <p:spPr>
          <a:xfrm>
            <a:off x="7708480" y="4222553"/>
            <a:ext cx="642730" cy="642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</a:t>
            </a:r>
            <a:r>
              <a:rPr lang="zh-CN" altLang="en-US" sz="1050" dirty="0"/>
              <a:t>的副本</a:t>
            </a:r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CABCDC0E-074B-49D8-BEB5-38FDB444E910}"/>
              </a:ext>
            </a:extLst>
          </p:cNvPr>
          <p:cNvSpPr/>
          <p:nvPr/>
        </p:nvSpPr>
        <p:spPr>
          <a:xfrm>
            <a:off x="4538113" y="3246782"/>
            <a:ext cx="2161342" cy="806213"/>
          </a:xfrm>
          <a:prstGeom prst="wedgeRoundRectCallout">
            <a:avLst>
              <a:gd name="adj1" fmla="val 66682"/>
              <a:gd name="adj2" fmla="val 1240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这个过程有问题吗？</a:t>
            </a:r>
          </a:p>
        </p:txBody>
      </p:sp>
    </p:spTree>
    <p:extLst>
      <p:ext uri="{BB962C8B-B14F-4D97-AF65-F5344CB8AC3E}">
        <p14:creationId xmlns:p14="http://schemas.microsoft.com/office/powerpoint/2010/main" val="5627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5184003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2F1F114D-00C3-4EFD-B2C6-356D762F9D43}"/>
              </a:ext>
            </a:extLst>
          </p:cNvPr>
          <p:cNvGrpSpPr/>
          <p:nvPr/>
        </p:nvGrpSpPr>
        <p:grpSpPr>
          <a:xfrm>
            <a:off x="5027664" y="2218064"/>
            <a:ext cx="2090686" cy="922181"/>
            <a:chOff x="7941922" y="2262514"/>
            <a:chExt cx="2090686" cy="922181"/>
          </a:xfrm>
        </p:grpSpPr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426063F4-AACF-41D4-A1E2-A0A2101D6E69}"/>
                </a:ext>
              </a:extLst>
            </p:cNvPr>
            <p:cNvCxnSpPr>
              <a:cxnSpLocks/>
              <a:stCxn id="3" idx="6"/>
              <a:endCxn id="11" idx="0"/>
            </p:cNvCxnSpPr>
            <p:nvPr/>
          </p:nvCxnSpPr>
          <p:spPr>
            <a:xfrm>
              <a:off x="7941922" y="2376283"/>
              <a:ext cx="1555411" cy="80841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FECC8A-9946-4AA8-83B3-3A248FEFF3BB}"/>
                </a:ext>
              </a:extLst>
            </p:cNvPr>
            <p:cNvSpPr txBox="1"/>
            <p:nvPr/>
          </p:nvSpPr>
          <p:spPr>
            <a:xfrm>
              <a:off x="8876099" y="2262514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459827-EE73-4BDC-BC38-A7C698F0422B}"/>
              </a:ext>
            </a:extLst>
          </p:cNvPr>
          <p:cNvGrpSpPr/>
          <p:nvPr/>
        </p:nvGrpSpPr>
        <p:grpSpPr>
          <a:xfrm>
            <a:off x="5027664" y="4382713"/>
            <a:ext cx="2133664" cy="891011"/>
            <a:chOff x="7941922" y="4427163"/>
            <a:chExt cx="2133664" cy="891011"/>
          </a:xfrm>
        </p:grpSpPr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92CF30A3-E217-429F-AB52-CD4A160D1037}"/>
                </a:ext>
              </a:extLst>
            </p:cNvPr>
            <p:cNvCxnSpPr>
              <a:cxnSpLocks/>
              <a:stCxn id="11" idx="4"/>
              <a:endCxn id="17" idx="6"/>
            </p:cNvCxnSpPr>
            <p:nvPr/>
          </p:nvCxnSpPr>
          <p:spPr>
            <a:xfrm rot="5400000">
              <a:off x="8344792" y="4024293"/>
              <a:ext cx="749672" cy="1555411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F31FCE6-45F2-444F-99A4-ECD4C4133AD1}"/>
                </a:ext>
              </a:extLst>
            </p:cNvPr>
            <p:cNvSpPr txBox="1"/>
            <p:nvPr/>
          </p:nvSpPr>
          <p:spPr>
            <a:xfrm>
              <a:off x="8919077" y="4979620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6B8E83-5CAF-42EB-9DBA-7717BC343D34}"/>
              </a:ext>
            </a:extLst>
          </p:cNvPr>
          <p:cNvGrpSpPr/>
          <p:nvPr/>
        </p:nvGrpSpPr>
        <p:grpSpPr>
          <a:xfrm>
            <a:off x="3785197" y="1395333"/>
            <a:ext cx="1647986" cy="1557733"/>
            <a:chOff x="6699455" y="1439783"/>
            <a:chExt cx="1647986" cy="155773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AE121AF-D281-4410-BFDA-E1CF01B76561}"/>
                </a:ext>
              </a:extLst>
            </p:cNvPr>
            <p:cNvSpPr/>
            <p:nvPr/>
          </p:nvSpPr>
          <p:spPr>
            <a:xfrm>
              <a:off x="6699455" y="1755049"/>
              <a:ext cx="1242467" cy="1242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31AA7FA-4DEC-4702-A7D1-78E2501FF395}"/>
                </a:ext>
              </a:extLst>
            </p:cNvPr>
            <p:cNvSpPr/>
            <p:nvPr/>
          </p:nvSpPr>
          <p:spPr>
            <a:xfrm>
              <a:off x="7704711" y="1439783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r</a:t>
              </a:r>
              <a:endParaRPr lang="zh-CN" altLang="en-US" sz="105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8A07A2D-482F-425B-B8ED-114BA7A9B84C}"/>
              </a:ext>
            </a:extLst>
          </p:cNvPr>
          <p:cNvGrpSpPr/>
          <p:nvPr/>
        </p:nvGrpSpPr>
        <p:grpSpPr>
          <a:xfrm>
            <a:off x="5961841" y="2741820"/>
            <a:ext cx="1563832" cy="1640892"/>
            <a:chOff x="8876099" y="2786270"/>
            <a:chExt cx="1563832" cy="16408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F357F3E-65A2-4EB5-8898-2F7E4DFFE1EC}"/>
                </a:ext>
              </a:extLst>
            </p:cNvPr>
            <p:cNvSpPr/>
            <p:nvPr/>
          </p:nvSpPr>
          <p:spPr>
            <a:xfrm>
              <a:off x="8876099" y="3184695"/>
              <a:ext cx="1242467" cy="124246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匿名临时对象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3BEE6B4-075B-43BB-92E8-7D8A33FEEAA9}"/>
                </a:ext>
              </a:extLst>
            </p:cNvPr>
            <p:cNvSpPr/>
            <p:nvPr/>
          </p:nvSpPr>
          <p:spPr>
            <a:xfrm>
              <a:off x="9797201" y="2786270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r</a:t>
              </a:r>
              <a:r>
                <a:rPr lang="zh-CN" altLang="en-US" sz="1050" dirty="0"/>
                <a:t>的副本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35F57EB-86DD-4F34-9B93-BB33161FF7E3}"/>
              </a:ext>
            </a:extLst>
          </p:cNvPr>
          <p:cNvGrpSpPr/>
          <p:nvPr/>
        </p:nvGrpSpPr>
        <p:grpSpPr>
          <a:xfrm>
            <a:off x="3785197" y="4177862"/>
            <a:ext cx="1647986" cy="1575755"/>
            <a:chOff x="6699455" y="4222312"/>
            <a:chExt cx="1647986" cy="157575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8300BF-8982-4405-BBC3-12386D7643D9}"/>
                </a:ext>
              </a:extLst>
            </p:cNvPr>
            <p:cNvSpPr/>
            <p:nvPr/>
          </p:nvSpPr>
          <p:spPr>
            <a:xfrm>
              <a:off x="6699455" y="4555600"/>
              <a:ext cx="1242467" cy="124246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993552F-2DDE-4059-8DF8-6F2BF6C18A3E}"/>
                </a:ext>
              </a:extLst>
            </p:cNvPr>
            <p:cNvSpPr/>
            <p:nvPr/>
          </p:nvSpPr>
          <p:spPr>
            <a:xfrm>
              <a:off x="7704711" y="4222312"/>
              <a:ext cx="642730" cy="642730"/>
            </a:xfrm>
            <a:prstGeom prst="ellipse">
              <a:avLst/>
            </a:prstGeom>
            <a:solidFill>
              <a:schemeClr val="accent5">
                <a:alpha val="26000"/>
              </a:schemeClr>
            </a:solidFill>
            <a:ln>
              <a:solidFill>
                <a:schemeClr val="accent5">
                  <a:shade val="50000"/>
                  <a:alpha val="24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s</a:t>
              </a:r>
              <a:endParaRPr lang="zh-CN" altLang="en-US" sz="1050" dirty="0"/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DBD99D73-0CB3-428E-8821-7042F785A8C8}"/>
              </a:ext>
            </a:extLst>
          </p:cNvPr>
          <p:cNvSpPr/>
          <p:nvPr/>
        </p:nvSpPr>
        <p:spPr>
          <a:xfrm>
            <a:off x="4847230" y="5370794"/>
            <a:ext cx="642730" cy="642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</a:t>
            </a:r>
            <a:r>
              <a:rPr lang="zh-CN" altLang="en-US" sz="1050" dirty="0"/>
              <a:t>的副本</a:t>
            </a:r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C1F268A2-4413-410E-9476-FCABD5CC6CAC}"/>
              </a:ext>
            </a:extLst>
          </p:cNvPr>
          <p:cNvSpPr/>
          <p:nvPr/>
        </p:nvSpPr>
        <p:spPr>
          <a:xfrm>
            <a:off x="7721805" y="3140747"/>
            <a:ext cx="2161342" cy="806213"/>
          </a:xfrm>
          <a:prstGeom prst="wedgeRoundRectCallout">
            <a:avLst>
              <a:gd name="adj1" fmla="val -61415"/>
              <a:gd name="adj2" fmla="val 2657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这个对象在复制后失效，资源被释放</a:t>
            </a: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45B4AA41-3870-422C-BE05-FE03BF4E5B07}"/>
              </a:ext>
            </a:extLst>
          </p:cNvPr>
          <p:cNvSpPr/>
          <p:nvPr/>
        </p:nvSpPr>
        <p:spPr>
          <a:xfrm>
            <a:off x="2569894" y="3311328"/>
            <a:ext cx="2161342" cy="806213"/>
          </a:xfrm>
          <a:prstGeom prst="wedgeRoundRectCallout">
            <a:avLst>
              <a:gd name="adj1" fmla="val 59043"/>
              <a:gd name="adj2" fmla="val 5493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这个资源在复制时释放</a:t>
            </a:r>
          </a:p>
        </p:txBody>
      </p:sp>
      <p:sp>
        <p:nvSpPr>
          <p:cNvPr id="34" name="对话气泡: 圆角矩形 33">
            <a:extLst>
              <a:ext uri="{FF2B5EF4-FFF2-40B4-BE49-F238E27FC236}">
                <a16:creationId xmlns:a16="http://schemas.microsoft.com/office/drawing/2014/main" id="{CA4DDE8A-C511-4764-A8F0-4EC917C721CD}"/>
              </a:ext>
            </a:extLst>
          </p:cNvPr>
          <p:cNvSpPr/>
          <p:nvPr/>
        </p:nvSpPr>
        <p:spPr>
          <a:xfrm>
            <a:off x="5805369" y="5392990"/>
            <a:ext cx="2161342" cy="806213"/>
          </a:xfrm>
          <a:prstGeom prst="wedgeRoundRectCallout">
            <a:avLst>
              <a:gd name="adj1" fmla="val -60532"/>
              <a:gd name="adj2" fmla="val -2540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这个资源是复制而来</a:t>
            </a:r>
          </a:p>
        </p:txBody>
      </p:sp>
      <p:sp>
        <p:nvSpPr>
          <p:cNvPr id="35" name="对话气泡: 圆角矩形 34">
            <a:extLst>
              <a:ext uri="{FF2B5EF4-FFF2-40B4-BE49-F238E27FC236}">
                <a16:creationId xmlns:a16="http://schemas.microsoft.com/office/drawing/2014/main" id="{1765E4EB-CEF1-4748-BD86-876D4E6071AB}"/>
              </a:ext>
            </a:extLst>
          </p:cNvPr>
          <p:cNvSpPr/>
          <p:nvPr/>
        </p:nvSpPr>
        <p:spPr>
          <a:xfrm>
            <a:off x="3497942" y="2986493"/>
            <a:ext cx="4928508" cy="1524657"/>
          </a:xfrm>
          <a:prstGeom prst="wedgeRoundRectCallout">
            <a:avLst>
              <a:gd name="adj1" fmla="val -49368"/>
              <a:gd name="adj2" fmla="val -1359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这正是（早期的）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被诟病的问题之一。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有无好办法解决这类效率问题呢？</a:t>
            </a:r>
          </a:p>
        </p:txBody>
      </p:sp>
    </p:spTree>
    <p:extLst>
      <p:ext uri="{BB962C8B-B14F-4D97-AF65-F5344CB8AC3E}">
        <p14:creationId xmlns:p14="http://schemas.microsoft.com/office/powerpoint/2010/main" val="559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/>
          <a:p>
            <a:fld id="{F558298A-8F68-4BFD-B41C-874D86D2BCEE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9165957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2F1F114D-00C3-4EFD-B2C6-356D762F9D43}"/>
              </a:ext>
            </a:extLst>
          </p:cNvPr>
          <p:cNvGrpSpPr/>
          <p:nvPr/>
        </p:nvGrpSpPr>
        <p:grpSpPr>
          <a:xfrm>
            <a:off x="5027664" y="2218064"/>
            <a:ext cx="2090686" cy="922181"/>
            <a:chOff x="7941922" y="2262514"/>
            <a:chExt cx="2090686" cy="922181"/>
          </a:xfrm>
        </p:grpSpPr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426063F4-AACF-41D4-A1E2-A0A2101D6E69}"/>
                </a:ext>
              </a:extLst>
            </p:cNvPr>
            <p:cNvCxnSpPr>
              <a:cxnSpLocks/>
              <a:stCxn id="3" idx="6"/>
              <a:endCxn id="11" idx="0"/>
            </p:cNvCxnSpPr>
            <p:nvPr/>
          </p:nvCxnSpPr>
          <p:spPr>
            <a:xfrm>
              <a:off x="7941922" y="2376283"/>
              <a:ext cx="1555411" cy="80841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DFECC8A-9946-4AA8-83B3-3A248FEFF3BB}"/>
                </a:ext>
              </a:extLst>
            </p:cNvPr>
            <p:cNvSpPr txBox="1"/>
            <p:nvPr/>
          </p:nvSpPr>
          <p:spPr>
            <a:xfrm>
              <a:off x="8876099" y="2262514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459827-EE73-4BDC-BC38-A7C698F0422B}"/>
              </a:ext>
            </a:extLst>
          </p:cNvPr>
          <p:cNvGrpSpPr/>
          <p:nvPr/>
        </p:nvGrpSpPr>
        <p:grpSpPr>
          <a:xfrm>
            <a:off x="5027664" y="4382713"/>
            <a:ext cx="2133664" cy="891011"/>
            <a:chOff x="7941922" y="4427163"/>
            <a:chExt cx="2133664" cy="891011"/>
          </a:xfrm>
        </p:grpSpPr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92CF30A3-E217-429F-AB52-CD4A160D1037}"/>
                </a:ext>
              </a:extLst>
            </p:cNvPr>
            <p:cNvCxnSpPr>
              <a:cxnSpLocks/>
              <a:stCxn id="11" idx="4"/>
              <a:endCxn id="17" idx="6"/>
            </p:cNvCxnSpPr>
            <p:nvPr/>
          </p:nvCxnSpPr>
          <p:spPr>
            <a:xfrm rot="5400000">
              <a:off x="8344792" y="4024293"/>
              <a:ext cx="749672" cy="1555411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F31FCE6-45F2-444F-99A4-ECD4C4133AD1}"/>
                </a:ext>
              </a:extLst>
            </p:cNvPr>
            <p:cNvSpPr txBox="1"/>
            <p:nvPr/>
          </p:nvSpPr>
          <p:spPr>
            <a:xfrm>
              <a:off x="8919077" y="4979620"/>
              <a:ext cx="115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复制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6B8E83-5CAF-42EB-9DBA-7717BC343D34}"/>
              </a:ext>
            </a:extLst>
          </p:cNvPr>
          <p:cNvGrpSpPr/>
          <p:nvPr/>
        </p:nvGrpSpPr>
        <p:grpSpPr>
          <a:xfrm>
            <a:off x="3785197" y="1395333"/>
            <a:ext cx="1647986" cy="1557733"/>
            <a:chOff x="6699455" y="1439783"/>
            <a:chExt cx="1647986" cy="155773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AE121AF-D281-4410-BFDA-E1CF01B76561}"/>
                </a:ext>
              </a:extLst>
            </p:cNvPr>
            <p:cNvSpPr/>
            <p:nvPr/>
          </p:nvSpPr>
          <p:spPr>
            <a:xfrm>
              <a:off x="6699455" y="1755049"/>
              <a:ext cx="1242467" cy="1242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31AA7FA-4DEC-4702-A7D1-78E2501FF395}"/>
                </a:ext>
              </a:extLst>
            </p:cNvPr>
            <p:cNvSpPr/>
            <p:nvPr/>
          </p:nvSpPr>
          <p:spPr>
            <a:xfrm>
              <a:off x="7704711" y="1439783"/>
              <a:ext cx="642730" cy="64273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资源</a:t>
              </a:r>
              <a:r>
                <a:rPr lang="en-US" altLang="zh-CN" sz="1050" dirty="0"/>
                <a:t>r</a:t>
              </a:r>
              <a:endParaRPr lang="zh-CN" altLang="en-US" sz="1050" dirty="0"/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3F357F3E-65A2-4EB5-8898-2F7E4DFFE1EC}"/>
              </a:ext>
            </a:extLst>
          </p:cNvPr>
          <p:cNvSpPr/>
          <p:nvPr/>
        </p:nvSpPr>
        <p:spPr>
          <a:xfrm>
            <a:off x="5961841" y="3140245"/>
            <a:ext cx="1242467" cy="124246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匿名临时对象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3BEE6B4-075B-43BB-92E8-7D8A33FEEAA9}"/>
              </a:ext>
            </a:extLst>
          </p:cNvPr>
          <p:cNvSpPr/>
          <p:nvPr/>
        </p:nvSpPr>
        <p:spPr>
          <a:xfrm>
            <a:off x="6882943" y="2741820"/>
            <a:ext cx="642730" cy="6427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</a:t>
            </a:r>
            <a:r>
              <a:rPr lang="zh-CN" altLang="en-US" sz="1050" dirty="0"/>
              <a:t>的副本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88300BF-8982-4405-BBC3-12386D7643D9}"/>
              </a:ext>
            </a:extLst>
          </p:cNvPr>
          <p:cNvSpPr/>
          <p:nvPr/>
        </p:nvSpPr>
        <p:spPr>
          <a:xfrm>
            <a:off x="3785197" y="4511150"/>
            <a:ext cx="1242467" cy="12424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993552F-2DDE-4059-8DF8-6F2BF6C18A3E}"/>
              </a:ext>
            </a:extLst>
          </p:cNvPr>
          <p:cNvSpPr/>
          <p:nvPr/>
        </p:nvSpPr>
        <p:spPr>
          <a:xfrm>
            <a:off x="4790453" y="4177862"/>
            <a:ext cx="642730" cy="64273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shade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资源</a:t>
            </a:r>
            <a:r>
              <a:rPr lang="en-US" altLang="zh-CN" sz="1050" dirty="0"/>
              <a:t>s</a:t>
            </a:r>
            <a:endParaRPr lang="zh-CN" altLang="en-US" sz="1050" dirty="0"/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C1F268A2-4413-410E-9476-FCABD5CC6CAC}"/>
              </a:ext>
            </a:extLst>
          </p:cNvPr>
          <p:cNvSpPr/>
          <p:nvPr/>
        </p:nvSpPr>
        <p:spPr>
          <a:xfrm>
            <a:off x="7573940" y="4574890"/>
            <a:ext cx="3094059" cy="1059114"/>
          </a:xfrm>
          <a:prstGeom prst="wedgeRoundRectCallout">
            <a:avLst>
              <a:gd name="adj1" fmla="val -60375"/>
              <a:gd name="adj2" fmla="val -2867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的副本直接“转移”给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45B4AA41-3870-422C-BE05-FE03BF4E5B07}"/>
              </a:ext>
            </a:extLst>
          </p:cNvPr>
          <p:cNvSpPr/>
          <p:nvPr/>
        </p:nvSpPr>
        <p:spPr>
          <a:xfrm>
            <a:off x="1749640" y="3429000"/>
            <a:ext cx="2161342" cy="806213"/>
          </a:xfrm>
          <a:prstGeom prst="wedgeRoundRectCallout">
            <a:avLst>
              <a:gd name="adj1" fmla="val 59656"/>
              <a:gd name="adj2" fmla="val 4013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转移给转义对象去释放</a:t>
            </a:r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D0F37622-DBE8-4023-833E-CEB0BCCCD7F8}"/>
              </a:ext>
            </a:extLst>
          </p:cNvPr>
          <p:cNvSpPr/>
          <p:nvPr/>
        </p:nvSpPr>
        <p:spPr>
          <a:xfrm>
            <a:off x="7825541" y="2387341"/>
            <a:ext cx="3269660" cy="1045904"/>
          </a:xfrm>
          <a:prstGeom prst="wedgeRoundRectCallout">
            <a:avLst>
              <a:gd name="adj1" fmla="val -55944"/>
              <a:gd name="adj2" fmla="val 2847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这类即将失效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(expiring)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的对象称为“转移对象”，用右值引用标记</a:t>
            </a:r>
          </a:p>
        </p:txBody>
      </p:sp>
    </p:spTree>
    <p:extLst>
      <p:ext uri="{BB962C8B-B14F-4D97-AF65-F5344CB8AC3E}">
        <p14:creationId xmlns:p14="http://schemas.microsoft.com/office/powerpoint/2010/main" val="16485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046 L -0.06549 0.00695 C -0.07929 0.00695 -0.09622 0.01875 -0.11158 0.03704 C -0.12851 0.05741 -0.14049 0.08033 -0.14583 0.10278 L -0.17317 0.20926 " pathEditMode="relative" rAng="19560000" ptsTypes="AAAAA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7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7213 0.01227 C 0.08763 0.0162 0.10547 0.00695 0.1207 -0.01111 C 0.13802 -0.03194 0.14883 -0.05717 0.15273 -0.08426 L 0.1737 -0.20764 " pathEditMode="relative" rAng="19560000" ptsTypes="AAAAA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581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2" grpId="0" animBg="1"/>
      <p:bldP spid="33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3330450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6A45A973-FD95-434A-91D2-6D239AD7583F}"/>
              </a:ext>
            </a:extLst>
          </p:cNvPr>
          <p:cNvGrpSpPr/>
          <p:nvPr/>
        </p:nvGrpSpPr>
        <p:grpSpPr>
          <a:xfrm>
            <a:off x="3235107" y="2996119"/>
            <a:ext cx="1587500" cy="1365250"/>
            <a:chOff x="2559050" y="2698750"/>
            <a:chExt cx="1587500" cy="136525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A6C330-55D4-4A18-A55C-887FEEEDE1A5}"/>
                </a:ext>
              </a:extLst>
            </p:cNvPr>
            <p:cNvSpPr/>
            <p:nvPr/>
          </p:nvSpPr>
          <p:spPr>
            <a:xfrm>
              <a:off x="2559050" y="2698750"/>
              <a:ext cx="1587500" cy="469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a:1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CCDD506-AE86-4E48-BF7A-106C62EF0A64}"/>
                </a:ext>
              </a:extLst>
            </p:cNvPr>
            <p:cNvSpPr/>
            <p:nvPr/>
          </p:nvSpPr>
          <p:spPr>
            <a:xfrm>
              <a:off x="2559050" y="3168650"/>
              <a:ext cx="1587500" cy="8953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b:2.3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86ED5A0-8CEE-48FF-A6F1-F85E81D9E7A1}"/>
                </a:ext>
              </a:extLst>
            </p:cNvPr>
            <p:cNvSpPr/>
            <p:nvPr/>
          </p:nvSpPr>
          <p:spPr>
            <a:xfrm>
              <a:off x="2559050" y="2698750"/>
              <a:ext cx="1587500" cy="1365250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4487668-8EB0-4741-8945-747BF12977F7}"/>
              </a:ext>
            </a:extLst>
          </p:cNvPr>
          <p:cNvGrpSpPr/>
          <p:nvPr/>
        </p:nvGrpSpPr>
        <p:grpSpPr>
          <a:xfrm>
            <a:off x="7375512" y="2996119"/>
            <a:ext cx="1587500" cy="1365250"/>
            <a:chOff x="2559050" y="2698750"/>
            <a:chExt cx="1587500" cy="136525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912D425-E347-4A62-AFF3-EAFE84DB0108}"/>
                </a:ext>
              </a:extLst>
            </p:cNvPr>
            <p:cNvSpPr/>
            <p:nvPr/>
          </p:nvSpPr>
          <p:spPr>
            <a:xfrm>
              <a:off x="2559050" y="2698750"/>
              <a:ext cx="1587500" cy="4699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a:?</a:t>
              </a:r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7B3BB5E-8E6F-4258-85C2-E92E86C5B0A2}"/>
                </a:ext>
              </a:extLst>
            </p:cNvPr>
            <p:cNvSpPr/>
            <p:nvPr/>
          </p:nvSpPr>
          <p:spPr>
            <a:xfrm>
              <a:off x="2559050" y="3168650"/>
              <a:ext cx="1587500" cy="8953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b:?</a:t>
              </a:r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2972D7C-0E0C-4136-9FFD-0F5ABFDA4119}"/>
                </a:ext>
              </a:extLst>
            </p:cNvPr>
            <p:cNvSpPr/>
            <p:nvPr/>
          </p:nvSpPr>
          <p:spPr>
            <a:xfrm>
              <a:off x="2559050" y="2698750"/>
              <a:ext cx="1587500" cy="1365250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54C3E15-7706-4A2F-848E-EBDC9E32853C}"/>
              </a:ext>
            </a:extLst>
          </p:cNvPr>
          <p:cNvSpPr/>
          <p:nvPr/>
        </p:nvSpPr>
        <p:spPr>
          <a:xfrm>
            <a:off x="3235107" y="4533115"/>
            <a:ext cx="1587500" cy="439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o1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C6F6FEA-AF77-49F8-99CA-08B8F0C690D9}"/>
              </a:ext>
            </a:extLst>
          </p:cNvPr>
          <p:cNvSpPr/>
          <p:nvPr/>
        </p:nvSpPr>
        <p:spPr>
          <a:xfrm>
            <a:off x="7375512" y="4533114"/>
            <a:ext cx="1587500" cy="4397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o2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FBADE7-1F99-4CD4-A4D5-CEB407E9F4EF}"/>
              </a:ext>
            </a:extLst>
          </p:cNvPr>
          <p:cNvGrpSpPr/>
          <p:nvPr/>
        </p:nvGrpSpPr>
        <p:grpSpPr>
          <a:xfrm>
            <a:off x="5286189" y="3326803"/>
            <a:ext cx="1793899" cy="1715863"/>
            <a:chOff x="4924239" y="3302867"/>
            <a:chExt cx="1793899" cy="1715863"/>
          </a:xfrm>
        </p:grpSpPr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C4649467-F526-4CAC-B117-16462933E965}"/>
                </a:ext>
              </a:extLst>
            </p:cNvPr>
            <p:cNvSpPr/>
            <p:nvPr/>
          </p:nvSpPr>
          <p:spPr>
            <a:xfrm>
              <a:off x="5178439" y="3302867"/>
              <a:ext cx="1285501" cy="729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复制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1EFD5D7-9C84-4B6D-BFAE-753ABE663980}"/>
                </a:ext>
              </a:extLst>
            </p:cNvPr>
            <p:cNvSpPr/>
            <p:nvPr/>
          </p:nvSpPr>
          <p:spPr>
            <a:xfrm>
              <a:off x="4924239" y="4032778"/>
              <a:ext cx="1793899" cy="98595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复制的两种方式：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o2{o1};</a:t>
              </a:r>
            </a:p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o2 = o1;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FB38CCC-F7F6-4AFC-B77B-8B6EF4C607C5}"/>
              </a:ext>
            </a:extLst>
          </p:cNvPr>
          <p:cNvGrpSpPr/>
          <p:nvPr/>
        </p:nvGrpSpPr>
        <p:grpSpPr>
          <a:xfrm>
            <a:off x="7382325" y="2996119"/>
            <a:ext cx="1587500" cy="1365250"/>
            <a:chOff x="2559050" y="2698750"/>
            <a:chExt cx="1587500" cy="136525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F5FB71-2D4F-4F96-BE8F-8B58089D46CE}"/>
                </a:ext>
              </a:extLst>
            </p:cNvPr>
            <p:cNvSpPr/>
            <p:nvPr/>
          </p:nvSpPr>
          <p:spPr>
            <a:xfrm>
              <a:off x="2559050" y="2698750"/>
              <a:ext cx="1587500" cy="469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a:1</a:t>
              </a:r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CF1BC8B-5156-4FB1-BD44-532FE2410AD4}"/>
                </a:ext>
              </a:extLst>
            </p:cNvPr>
            <p:cNvSpPr/>
            <p:nvPr/>
          </p:nvSpPr>
          <p:spPr>
            <a:xfrm>
              <a:off x="2559050" y="3168650"/>
              <a:ext cx="1587500" cy="8953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b:2.3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95A11EC-4945-45CD-AE26-0910F6D17E47}"/>
                </a:ext>
              </a:extLst>
            </p:cNvPr>
            <p:cNvSpPr/>
            <p:nvPr/>
          </p:nvSpPr>
          <p:spPr>
            <a:xfrm>
              <a:off x="2559050" y="2698750"/>
              <a:ext cx="1587500" cy="1365250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CF566717-DAF7-41CA-AEFE-679983613E62}"/>
              </a:ext>
            </a:extLst>
          </p:cNvPr>
          <p:cNvSpPr/>
          <p:nvPr/>
        </p:nvSpPr>
        <p:spPr>
          <a:xfrm>
            <a:off x="5267506" y="2297124"/>
            <a:ext cx="1793899" cy="682192"/>
          </a:xfrm>
          <a:prstGeom prst="wedgeRoundRectCallout">
            <a:avLst>
              <a:gd name="adj1" fmla="val -21248"/>
              <a:gd name="adj2" fmla="val 9247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可以视为是内存复制</a:t>
            </a:r>
          </a:p>
        </p:txBody>
      </p: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5299810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2B57CB9-683F-47C4-A4E0-4FB57EF250F2}"/>
              </a:ext>
            </a:extLst>
          </p:cNvPr>
          <p:cNvSpPr txBox="1"/>
          <p:nvPr/>
        </p:nvSpPr>
        <p:spPr>
          <a:xfrm>
            <a:off x="6029740" y="2471229"/>
            <a:ext cx="5157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linked_list</a:t>
            </a:r>
            <a:r>
              <a:rPr lang="en-US" altLang="zh-CN" dirty="0"/>
              <a:t>&amp; operator=(</a:t>
            </a:r>
            <a:r>
              <a:rPr lang="en-US" altLang="zh-CN" b="1" i="1" dirty="0" err="1">
                <a:solidFill>
                  <a:srgbClr val="FF0000"/>
                </a:solidFill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</a:rPr>
              <a:t>&amp;&amp; l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i="1" dirty="0">
                <a:solidFill>
                  <a:srgbClr val="00B050"/>
                </a:solidFill>
              </a:rPr>
              <a:t>std::swap(head, </a:t>
            </a:r>
            <a:r>
              <a:rPr lang="en-US" altLang="zh-CN" b="1" i="1" dirty="0" err="1">
                <a:solidFill>
                  <a:srgbClr val="00B050"/>
                </a:solidFill>
              </a:rPr>
              <a:t>l.head</a:t>
            </a:r>
            <a:r>
              <a:rPr lang="en-US" altLang="zh-CN" b="1" i="1" dirty="0">
                <a:solidFill>
                  <a:srgbClr val="00B050"/>
                </a:solidFill>
              </a:rPr>
              <a:t>);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>
                <a:solidFill>
                  <a:srgbClr val="00B050"/>
                </a:solidFill>
              </a:rPr>
              <a:t>    std::swap(tail, </a:t>
            </a:r>
            <a:r>
              <a:rPr lang="en-US" altLang="zh-CN" b="1" i="1" dirty="0" err="1">
                <a:solidFill>
                  <a:srgbClr val="00B050"/>
                </a:solidFill>
              </a:rPr>
              <a:t>l.tail</a:t>
            </a:r>
            <a:r>
              <a:rPr lang="en-US" altLang="zh-CN" b="1" i="1" dirty="0">
                <a:solidFill>
                  <a:srgbClr val="00B050"/>
                </a:solidFill>
              </a:rPr>
              <a:t>);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>
                <a:solidFill>
                  <a:srgbClr val="00B050"/>
                </a:solidFill>
              </a:rPr>
              <a:t>    std::swap(_size, </a:t>
            </a:r>
            <a:r>
              <a:rPr lang="en-US" altLang="zh-CN" b="1" i="1" dirty="0" err="1">
                <a:solidFill>
                  <a:srgbClr val="00B050"/>
                </a:solidFill>
              </a:rPr>
              <a:t>l._size</a:t>
            </a:r>
            <a:r>
              <a:rPr lang="en-US" altLang="zh-CN" b="1" i="1" dirty="0">
                <a:solidFill>
                  <a:srgbClr val="00B050"/>
                </a:solidFill>
              </a:rPr>
              <a:t>);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return *this;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99BAA3-F9C5-4C77-B703-A0DA78DFD9D9}"/>
              </a:ext>
            </a:extLst>
          </p:cNvPr>
          <p:cNvSpPr txBox="1"/>
          <p:nvPr/>
        </p:nvSpPr>
        <p:spPr>
          <a:xfrm>
            <a:off x="1676401" y="1544622"/>
            <a:ext cx="325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转移复制构造函数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B2BC9-D076-4AB9-ABA1-6F4F69005A7A}"/>
              </a:ext>
            </a:extLst>
          </p:cNvPr>
          <p:cNvSpPr txBox="1"/>
          <p:nvPr/>
        </p:nvSpPr>
        <p:spPr>
          <a:xfrm>
            <a:off x="7029794" y="1544622"/>
            <a:ext cx="383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转移赋值运算符函数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0A66-BE2C-4409-949D-B967844A023D}"/>
              </a:ext>
            </a:extLst>
          </p:cNvPr>
          <p:cNvSpPr txBox="1"/>
          <p:nvPr/>
        </p:nvSpPr>
        <p:spPr>
          <a:xfrm>
            <a:off x="1319316" y="2471229"/>
            <a:ext cx="5015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linked_list</a:t>
            </a:r>
            <a:r>
              <a:rPr lang="en-US" altLang="zh-CN" dirty="0"/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linked_list</a:t>
            </a:r>
            <a:r>
              <a:rPr lang="en-US" altLang="zh-CN" b="1" i="1" dirty="0">
                <a:solidFill>
                  <a:srgbClr val="FF0000"/>
                </a:solidFill>
              </a:rPr>
              <a:t>&amp;&amp; l</a:t>
            </a:r>
            <a:r>
              <a:rPr lang="en-US" altLang="zh-CN" dirty="0"/>
              <a:t>) :</a:t>
            </a:r>
          </a:p>
          <a:p>
            <a:r>
              <a:rPr lang="en-US" altLang="zh-CN" dirty="0"/>
              <a:t> head(</a:t>
            </a:r>
            <a:r>
              <a:rPr lang="en-US" altLang="zh-CN" dirty="0" err="1"/>
              <a:t>l.head</a:t>
            </a:r>
            <a:r>
              <a:rPr lang="en-US" altLang="zh-CN" dirty="0"/>
              <a:t>), tail(</a:t>
            </a:r>
            <a:r>
              <a:rPr lang="en-US" altLang="zh-CN" dirty="0" err="1"/>
              <a:t>l.tail</a:t>
            </a:r>
            <a:r>
              <a:rPr lang="en-US" altLang="zh-CN" dirty="0"/>
              <a:t>), _size(</a:t>
            </a:r>
            <a:r>
              <a:rPr lang="en-US" altLang="zh-CN" dirty="0" err="1"/>
              <a:t>l._size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b="1" i="1" dirty="0" err="1">
                <a:solidFill>
                  <a:srgbClr val="00B050"/>
                </a:solidFill>
              </a:rPr>
              <a:t>l.head</a:t>
            </a:r>
            <a:r>
              <a:rPr lang="en-US" altLang="zh-CN" b="1" i="1" dirty="0">
                <a:solidFill>
                  <a:srgbClr val="00B050"/>
                </a:solidFill>
              </a:rPr>
              <a:t> = </a:t>
            </a:r>
            <a:r>
              <a:rPr lang="en-US" altLang="zh-CN" b="1" i="1" dirty="0" err="1">
                <a:solidFill>
                  <a:srgbClr val="00B050"/>
                </a:solidFill>
              </a:rPr>
              <a:t>l.tail</a:t>
            </a:r>
            <a:r>
              <a:rPr lang="en-US" altLang="zh-CN" b="1" i="1" dirty="0">
                <a:solidFill>
                  <a:srgbClr val="00B050"/>
                </a:solidFill>
              </a:rPr>
              <a:t> = </a:t>
            </a:r>
            <a:r>
              <a:rPr lang="en-US" altLang="zh-CN" b="1" i="1" dirty="0" err="1">
                <a:solidFill>
                  <a:srgbClr val="00B050"/>
                </a:solidFill>
              </a:rPr>
              <a:t>nullptr</a:t>
            </a:r>
            <a:r>
              <a:rPr lang="en-US" altLang="zh-CN" b="1" i="1" dirty="0">
                <a:solidFill>
                  <a:srgbClr val="00B050"/>
                </a:solidFill>
              </a:rPr>
              <a:t>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>
                <a:solidFill>
                  <a:srgbClr val="00B050"/>
                </a:solidFill>
              </a:rPr>
              <a:t>   </a:t>
            </a:r>
            <a:r>
              <a:rPr lang="en-US" altLang="zh-CN" b="1" i="1" dirty="0" err="1">
                <a:solidFill>
                  <a:srgbClr val="00B050"/>
                </a:solidFill>
              </a:rPr>
              <a:t>l._size</a:t>
            </a:r>
            <a:r>
              <a:rPr lang="en-US" altLang="zh-CN" b="1" i="1" dirty="0">
                <a:solidFill>
                  <a:srgbClr val="00B050"/>
                </a:solidFill>
              </a:rPr>
              <a:t> = 0;</a:t>
            </a:r>
            <a:endParaRPr lang="zh-CN" altLang="zh-CN" b="1" i="1" dirty="0">
              <a:solidFill>
                <a:srgbClr val="00B050"/>
              </a:solidFill>
            </a:endParaRPr>
          </a:p>
          <a:p>
            <a:r>
              <a:rPr lang="en-US" altLang="zh-CN" dirty="0"/>
              <a:t>}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60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私有构造函数，但仅声明，无实现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(const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禁止合成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(const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&amp;)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delete</a:t>
            </a:r>
            <a:r>
              <a:rPr lang="en-US" altLang="zh-CN" sz="2400" dirty="0">
                <a:latin typeface="Consolas" panose="020B0609020204030204" pitchFamily="49" charset="0"/>
              </a:rPr>
              <a:t>; </a:t>
            </a:r>
            <a:endParaRPr lang="zh-CN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 operator=(const </a:t>
            </a:r>
            <a:r>
              <a:rPr lang="en-US" altLang="zh-CN" sz="2400" dirty="0" err="1">
                <a:latin typeface="Consolas" panose="020B0609020204030204" pitchFamily="49" charset="0"/>
              </a:rPr>
              <a:t>linked_list</a:t>
            </a:r>
            <a:r>
              <a:rPr lang="en-US" altLang="zh-CN" sz="2400" dirty="0">
                <a:latin typeface="Consolas" panose="020B0609020204030204" pitchFamily="49" charset="0"/>
              </a:rPr>
              <a:t>&amp; l)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= delete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4983619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7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概念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类型名 类名::*指针;</a:t>
            </a: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类型名 (类名::*指针)(参数列表);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初始化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指针 = &amp;类名::成员名;</a:t>
            </a: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使用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对象.*指针;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对象-&gt;*指针;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0823646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466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初衷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仅仅出于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效率</a:t>
            </a:r>
            <a:r>
              <a:rPr lang="zh-CN" altLang="en-US" dirty="0">
                <a:latin typeface="Consolas" panose="020B0609020204030204" pitchFamily="49" charset="0"/>
              </a:rPr>
              <a:t>的考虑。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原则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一个类的友元可以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直接访问</a:t>
            </a:r>
            <a:r>
              <a:rPr lang="zh-CN" altLang="en-US" dirty="0">
                <a:latin typeface="Consolas" panose="020B0609020204030204" pitchFamily="49" charset="0"/>
              </a:rPr>
              <a:t>它的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所有成员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756625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F80A66B-E39F-41E8-9C3B-21278567D5FA}"/>
              </a:ext>
            </a:extLst>
          </p:cNvPr>
          <p:cNvSpPr/>
          <p:nvPr/>
        </p:nvSpPr>
        <p:spPr>
          <a:xfrm>
            <a:off x="1218763" y="1936866"/>
            <a:ext cx="9754474" cy="3652056"/>
          </a:xfrm>
          <a:prstGeom prst="rect">
            <a:avLst/>
          </a:prstGeom>
          <a:solidFill>
            <a:schemeClr val="accent1">
              <a:lumMod val="50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>
                <a:latin typeface="Consolas" panose="020B0609020204030204" pitchFamily="49" charset="0"/>
              </a:rPr>
              <a:t>class 类名A</a:t>
            </a:r>
          </a:p>
          <a:p>
            <a:r>
              <a:rPr lang="zh-CN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zh-CN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//other members;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zh-CN" sz="28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friend</a:t>
            </a:r>
            <a:r>
              <a:rPr lang="zh-CN" altLang="zh-CN" sz="2800" dirty="0">
                <a:latin typeface="Consolas" panose="020B0609020204030204" pitchFamily="49" charset="0"/>
              </a:rPr>
              <a:t> 函数原型声明; </a:t>
            </a:r>
            <a:r>
              <a:rPr lang="zh-C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//全局友元函数声明</a:t>
            </a:r>
            <a:endParaRPr lang="zh-CN" altLang="zh-CN" sz="28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zh-CN" sz="28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friend</a:t>
            </a:r>
            <a:r>
              <a:rPr lang="zh-CN" altLang="zh-CN" sz="2800" dirty="0">
                <a:latin typeface="Consolas" panose="020B0609020204030204" pitchFamily="49" charset="0"/>
              </a:rPr>
              <a:t> 类名B::成员函数原型声明; </a:t>
            </a:r>
            <a:r>
              <a:rPr lang="zh-C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//成员函数友元声明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</a:t>
            </a:r>
            <a:r>
              <a:rPr lang="zh-CN" altLang="zh-CN" sz="28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friend</a:t>
            </a:r>
            <a:r>
              <a:rPr lang="zh-CN" altLang="zh-CN" sz="2800" dirty="0">
                <a:latin typeface="Consolas" panose="020B0609020204030204" pitchFamily="49" charset="0"/>
              </a:rPr>
              <a:t> [class] 类名C; </a:t>
            </a:r>
            <a:r>
              <a:rPr lang="zh-CN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//友元类声明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友元声明放在哪个段无关紧要</a:t>
            </a:r>
            <a:endParaRPr lang="zh-CN" altLang="zh-CN" sz="2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zh-CN" sz="28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C8881A-2F07-4CCC-9A7F-F556A1848A47}"/>
              </a:ext>
            </a:extLst>
          </p:cNvPr>
          <p:cNvSpPr/>
          <p:nvPr/>
        </p:nvSpPr>
        <p:spPr>
          <a:xfrm>
            <a:off x="3930316" y="2432699"/>
            <a:ext cx="4331368" cy="2660389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latin typeface="Consolas" panose="020B0609020204030204" pitchFamily="49" charset="0"/>
              </a:rPr>
              <a:t>友元特性：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endParaRPr lang="en-US" altLang="zh-CN" sz="2800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CN" alt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非传递性</a:t>
            </a:r>
            <a:endParaRPr lang="en-US" altLang="zh-C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CN" alt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非对称性</a:t>
            </a:r>
            <a:endParaRPr lang="zh-CN" altLang="zh-C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X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private: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int a;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如果没有初始化，那么只能在构造函数的初始化列表里进行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int c = 1;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 b;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X(int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, int j) : a(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), b(j) {}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const int </a:t>
            </a:r>
            <a:r>
              <a:rPr lang="en-US" altLang="zh-CN" dirty="0" err="1">
                <a:latin typeface="Consolas" panose="020B0609020204030204" pitchFamily="49" charset="0"/>
              </a:rPr>
              <a:t>get_c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{ return c; 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9323091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396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Y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Y() : x(0), y(0) {}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 x;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mutable</a:t>
            </a:r>
            <a:r>
              <a:rPr lang="en-US" altLang="zh-CN" dirty="0">
                <a:latin typeface="Consolas" panose="020B0609020204030204" pitchFamily="49" charset="0"/>
              </a:rPr>
              <a:t> int y;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Y o;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o.x</a:t>
            </a:r>
            <a:r>
              <a:rPr lang="en-US" altLang="zh-CN" dirty="0">
                <a:latin typeface="Consolas" panose="020B0609020204030204" pitchFamily="49" charset="0"/>
              </a:rPr>
              <a:t> = 1;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//error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o.y</a:t>
            </a:r>
            <a:r>
              <a:rPr lang="en-US" altLang="zh-CN" dirty="0">
                <a:latin typeface="Consolas" panose="020B0609020204030204" pitchFamily="49" charset="0"/>
              </a:rPr>
              <a:t> = 2; //OK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9635632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10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Reference qualified member</a:t>
            </a:r>
          </a:p>
          <a:p>
            <a:pPr marL="0" indent="0"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目标：避免可能的多次复制，以提高性能。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class X {</a:t>
            </a:r>
          </a:p>
          <a:p>
            <a:pPr marL="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    std::array&lt;int, 3&gt; data{2, 3, 4};</a:t>
            </a:r>
          </a:p>
          <a:p>
            <a:pPr marL="0" indent="0">
              <a:buNone/>
            </a:pPr>
            <a:br>
              <a:rPr lang="en-US" altLang="zh-CN" sz="2600" dirty="0">
                <a:latin typeface="Consolas" panose="020B0609020204030204" pitchFamily="49" charset="0"/>
              </a:rPr>
            </a:br>
            <a:r>
              <a:rPr lang="en-US" altLang="zh-CN" sz="26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    ~X() { std::</a:t>
            </a:r>
            <a:r>
              <a:rPr lang="en-US" altLang="zh-CN" sz="2600" dirty="0" err="1">
                <a:latin typeface="Consolas" panose="020B0609020204030204" pitchFamily="49" charset="0"/>
              </a:rPr>
              <a:t>cout</a:t>
            </a:r>
            <a:r>
              <a:rPr lang="en-US" altLang="zh-CN" sz="2600" dirty="0">
                <a:latin typeface="Consolas" panose="020B0609020204030204" pitchFamily="49" charset="0"/>
              </a:rPr>
              <a:t> &lt;&lt; "~X()\n"; }</a:t>
            </a:r>
          </a:p>
          <a:p>
            <a:pPr marL="0" indent="0">
              <a:buNone/>
            </a:pPr>
            <a:br>
              <a:rPr lang="en-US" altLang="zh-CN" sz="2600" dirty="0">
                <a:latin typeface="Consolas" panose="020B0609020204030204" pitchFamily="49" charset="0"/>
              </a:rPr>
            </a:br>
            <a:r>
              <a:rPr lang="en-US" altLang="zh-CN" sz="2600" dirty="0">
                <a:latin typeface="Consolas" panose="020B0609020204030204" pitchFamily="49" charset="0"/>
              </a:rPr>
              <a:t>    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返回左值。当</a:t>
            </a:r>
            <a:r>
              <a:rPr lang="en-US" altLang="zh-CN" sz="2600" b="1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*this</a:t>
            </a:r>
            <a:r>
              <a:rPr lang="zh-CN" altLang="en-US" sz="2600" b="1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是左值 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时调用这个成员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    </a:t>
            </a:r>
            <a:r>
              <a:rPr lang="en-US" altLang="zh-CN" sz="2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auto&amp; items() &amp; </a:t>
            </a:r>
            <a:r>
              <a:rPr lang="en-US" altLang="zh-CN" sz="2600" dirty="0">
                <a:latin typeface="Consolas" panose="020B0609020204030204" pitchFamily="49" charset="0"/>
              </a:rPr>
              <a:t>{ std::</a:t>
            </a:r>
            <a:r>
              <a:rPr lang="en-US" altLang="zh-CN" sz="2600" dirty="0" err="1">
                <a:latin typeface="Consolas" panose="020B0609020204030204" pitchFamily="49" charset="0"/>
              </a:rPr>
              <a:t>cout</a:t>
            </a:r>
            <a:r>
              <a:rPr lang="en-US" altLang="zh-CN" sz="2600" dirty="0">
                <a:latin typeface="Consolas" panose="020B0609020204030204" pitchFamily="49" charset="0"/>
              </a:rPr>
              <a:t> &lt;&lt; “items() &amp;\n”; return data; }</a:t>
            </a:r>
          </a:p>
          <a:p>
            <a:pPr marL="0" indent="0">
              <a:buNone/>
            </a:pPr>
            <a:br>
              <a:rPr lang="en-US" altLang="zh-CN" sz="2600" dirty="0">
                <a:latin typeface="Consolas" panose="020B0609020204030204" pitchFamily="49" charset="0"/>
              </a:rPr>
            </a:br>
            <a:r>
              <a:rPr lang="en-US" altLang="zh-CN" sz="2600" dirty="0">
                <a:latin typeface="Consolas" panose="020B0609020204030204" pitchFamily="49" charset="0"/>
              </a:rPr>
              <a:t>    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返回右值。当</a:t>
            </a:r>
            <a:r>
              <a:rPr lang="en-US" altLang="zh-CN" sz="2600" b="1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*this</a:t>
            </a:r>
            <a:r>
              <a:rPr lang="zh-CN" altLang="en-US" sz="2600" b="1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是右值 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时调用这个成员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    </a:t>
            </a:r>
            <a:r>
              <a:rPr lang="en-US" altLang="zh-CN" sz="2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auto items() &amp;&amp; </a:t>
            </a:r>
            <a:r>
              <a:rPr lang="en-US" altLang="zh-CN" sz="2600" dirty="0">
                <a:latin typeface="Consolas" panose="020B0609020204030204" pitchFamily="49" charset="0"/>
              </a:rPr>
              <a:t>{ std::</a:t>
            </a:r>
            <a:r>
              <a:rPr lang="en-US" altLang="zh-CN" sz="2600" dirty="0" err="1">
                <a:latin typeface="Consolas" panose="020B0609020204030204" pitchFamily="49" charset="0"/>
              </a:rPr>
              <a:t>cout</a:t>
            </a:r>
            <a:r>
              <a:rPr lang="en-US" altLang="zh-CN" sz="2600" dirty="0">
                <a:latin typeface="Consolas" panose="020B0609020204030204" pitchFamily="49" charset="0"/>
              </a:rPr>
              <a:t> &lt;&lt; "items() &amp;&amp;\n"; return data; }</a:t>
            </a:r>
          </a:p>
          <a:p>
            <a:pPr marL="0" indent="0"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3323388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592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encircle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 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class nested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	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public: void f();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};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void g() {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encircle::nested </a:t>
            </a:r>
            <a:r>
              <a:rPr lang="en-US" altLang="zh-CN" dirty="0">
                <a:latin typeface="Consolas" panose="020B0609020204030204" pitchFamily="49" charset="0"/>
              </a:rPr>
              <a:t>n; } //OK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961432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4BFD572-ED3F-4A3C-885F-ADE2EF03FF08}"/>
              </a:ext>
            </a:extLst>
          </p:cNvPr>
          <p:cNvSpPr/>
          <p:nvPr/>
        </p:nvSpPr>
        <p:spPr>
          <a:xfrm>
            <a:off x="5946049" y="3683612"/>
            <a:ext cx="1506811" cy="607555"/>
          </a:xfrm>
          <a:prstGeom prst="wedgeRoundRectCallout">
            <a:avLst>
              <a:gd name="adj1" fmla="val -63193"/>
              <a:gd name="adj2" fmla="val 695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嵌套类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B34447A-BB71-49D8-BAE5-E4C2EBB9A7B3}"/>
              </a:ext>
            </a:extLst>
          </p:cNvPr>
          <p:cNvSpPr/>
          <p:nvPr/>
        </p:nvSpPr>
        <p:spPr>
          <a:xfrm>
            <a:off x="3946458" y="1362634"/>
            <a:ext cx="1506811" cy="607555"/>
          </a:xfrm>
          <a:prstGeom prst="wedgeRoundRectCallout">
            <a:avLst>
              <a:gd name="adj1" fmla="val -63193"/>
              <a:gd name="adj2" fmla="val 695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包围类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5AF83C91-7423-4CE0-B6D2-3B8792247604}"/>
              </a:ext>
            </a:extLst>
          </p:cNvPr>
          <p:cNvSpPr/>
          <p:nvPr/>
        </p:nvSpPr>
        <p:spPr>
          <a:xfrm>
            <a:off x="2915479" y="4905450"/>
            <a:ext cx="4644887" cy="607555"/>
          </a:xfrm>
          <a:prstGeom prst="wedgeRoundRectCallout">
            <a:avLst>
              <a:gd name="adj1" fmla="val -26513"/>
              <a:gd name="adj2" fmla="val 7348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嵌套类定义在包围类的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public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段中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BCFCC4-F0A6-4AED-AC03-2672EE039261}"/>
              </a:ext>
            </a:extLst>
          </p:cNvPr>
          <p:cNvSpPr/>
          <p:nvPr/>
        </p:nvSpPr>
        <p:spPr>
          <a:xfrm>
            <a:off x="5883965" y="2498035"/>
            <a:ext cx="5019261" cy="2612824"/>
          </a:xfrm>
          <a:prstGeom prst="rect">
            <a:avLst/>
          </a:prstGeom>
          <a:solidFill>
            <a:schemeClr val="accent3">
              <a:lumMod val="75000"/>
              <a:alpha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void encircle::nested::f() </a:t>
            </a:r>
            <a:endParaRPr lang="zh-CN" altLang="zh-CN" sz="2000" dirty="0"/>
          </a:p>
          <a:p>
            <a:r>
              <a:rPr lang="en-US" altLang="zh-CN" sz="2000" dirty="0"/>
              <a:t>{ </a:t>
            </a:r>
            <a:endParaRPr lang="zh-CN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>
                <a:solidFill>
                  <a:srgbClr val="FFFF00"/>
                </a:solidFill>
              </a:rPr>
              <a:t>//error</a:t>
            </a:r>
            <a:r>
              <a:rPr lang="zh-CN" altLang="zh-CN" sz="2000" dirty="0">
                <a:solidFill>
                  <a:srgbClr val="FFFF00"/>
                </a:solidFill>
              </a:rPr>
              <a:t>，包围类的成员对嵌套类是不可见的</a:t>
            </a:r>
          </a:p>
          <a:p>
            <a:r>
              <a:rPr lang="en-US" altLang="zh-CN" sz="2000" dirty="0"/>
              <a:t>    encircle::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>
                <a:solidFill>
                  <a:srgbClr val="FFFF00"/>
                </a:solidFill>
              </a:rPr>
              <a:t>//error</a:t>
            </a:r>
            <a:r>
              <a:rPr lang="zh-CN" altLang="zh-CN" sz="2000" dirty="0">
                <a:solidFill>
                  <a:srgbClr val="FFFF00"/>
                </a:solidFill>
              </a:rPr>
              <a:t>，</a:t>
            </a:r>
            <a:r>
              <a:rPr lang="en-US" altLang="zh-CN" sz="2000" dirty="0" err="1">
                <a:solidFill>
                  <a:srgbClr val="FFFF00"/>
                </a:solidFill>
              </a:rPr>
              <a:t>i</a:t>
            </a:r>
            <a:r>
              <a:rPr lang="zh-CN" altLang="zh-CN" sz="2000" dirty="0">
                <a:solidFill>
                  <a:srgbClr val="FFFF00"/>
                </a:solidFill>
              </a:rPr>
              <a:t>不是</a:t>
            </a:r>
            <a:r>
              <a:rPr lang="en-US" altLang="zh-CN" sz="2000" dirty="0">
                <a:solidFill>
                  <a:srgbClr val="FFFF00"/>
                </a:solidFill>
              </a:rPr>
              <a:t>encircle</a:t>
            </a:r>
            <a:r>
              <a:rPr lang="zh-CN" altLang="zh-CN" sz="2000" dirty="0">
                <a:solidFill>
                  <a:srgbClr val="FFFF00"/>
                </a:solidFill>
              </a:rPr>
              <a:t>类的静态成员</a:t>
            </a:r>
          </a:p>
          <a:p>
            <a:r>
              <a:rPr lang="en-US" altLang="zh-CN" sz="2000" dirty="0"/>
              <a:t>}</a:t>
            </a:r>
            <a:endParaRPr lang="zh-CN" altLang="zh-CN" sz="32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encircle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STATUS { WRONG, RIGHT };</a:t>
            </a:r>
            <a:endParaRPr lang="zh-CN" altLang="zh-CN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…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encircle::STATUS </a:t>
            </a:r>
            <a:r>
              <a:rPr lang="en-US" altLang="zh-CN" dirty="0">
                <a:latin typeface="Consolas" panose="020B0609020204030204" pitchFamily="49" charset="0"/>
              </a:rPr>
              <a:t>s =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encircle::RIGHT</a:t>
            </a:r>
            <a:r>
              <a:rPr lang="en-US" altLang="zh-CN" dirty="0">
                <a:latin typeface="Consolas" panose="020B0609020204030204" pitchFamily="49" charset="0"/>
              </a:rPr>
              <a:t>; //OK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s = WRONG; //error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25751278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3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class encircle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{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public: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2700" dirty="0">
                <a:latin typeface="Consolas" panose="020B0609020204030204" pitchFamily="49" charset="0"/>
              </a:rPr>
              <a:t> int* pointer;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    </a:t>
            </a:r>
            <a:r>
              <a:rPr lang="en-US" altLang="zh-CN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700" dirty="0">
                <a:latin typeface="Consolas" panose="020B0609020204030204" pitchFamily="49" charset="0"/>
              </a:rPr>
              <a:t> pointer2 = int *;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typedef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等效</a:t>
            </a:r>
            <a:endParaRPr lang="zh-CN" altLang="zh-CN" sz="27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};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encircle::pointer </a:t>
            </a:r>
            <a:r>
              <a:rPr lang="en-US" altLang="zh-CN" sz="2700" dirty="0">
                <a:latin typeface="Consolas" panose="020B0609020204030204" pitchFamily="49" charset="0"/>
              </a:rPr>
              <a:t>p;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//OK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700" dirty="0">
                <a:latin typeface="Consolas" panose="020B0609020204030204" pitchFamily="49" charset="0"/>
              </a:rPr>
              <a:t>pointer2 q; </a:t>
            </a:r>
            <a:r>
              <a:rPr lang="en-US" altLang="zh-CN" dirty="0"/>
              <a:t>	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//error</a:t>
            </a:r>
          </a:p>
          <a:p>
            <a:pPr marL="0" indent="0">
              <a:buNone/>
            </a:pPr>
            <a:r>
              <a:rPr lang="en-US" altLang="zh-CN" sz="27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2700" dirty="0">
                <a:latin typeface="Consolas" panose="020B0609020204030204" pitchFamily="49" charset="0"/>
              </a:rPr>
              <a:t> encircle::pointer2 t;</a:t>
            </a:r>
            <a:endParaRPr lang="zh-CN" altLang="zh-CN" sz="2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636235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9276A5B-86F7-47E6-85C0-BDD314C4CEC6}"/>
              </a:ext>
            </a:extLst>
          </p:cNvPr>
          <p:cNvSpPr/>
          <p:nvPr/>
        </p:nvSpPr>
        <p:spPr>
          <a:xfrm>
            <a:off x="7162800" y="4778826"/>
            <a:ext cx="2902225" cy="1203803"/>
          </a:xfrm>
          <a:prstGeom prst="wedgeRoundRectCallout">
            <a:avLst>
              <a:gd name="adj1" fmla="val -58933"/>
              <a:gd name="adj2" fmla="val 44310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明确告知编译器：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pointer2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是类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encircle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中的类型而非其普通成员</a:t>
            </a:r>
          </a:p>
        </p:txBody>
      </p:sp>
    </p:spTree>
    <p:extLst>
      <p:ext uri="{BB962C8B-B14F-4D97-AF65-F5344CB8AC3E}">
        <p14:creationId xmlns:p14="http://schemas.microsoft.com/office/powerpoint/2010/main" val="195913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::</a:t>
            </a: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() : head(</a:t>
            </a:r>
            <a:r>
              <a:rPr lang="en-US" altLang="zh-CN" sz="2000" dirty="0" err="1">
                <a:latin typeface="+mn-lt"/>
              </a:rPr>
              <a:t>nullptr</a:t>
            </a:r>
            <a:r>
              <a:rPr lang="en-US" altLang="zh-CN" sz="2000" dirty="0">
                <a:latin typeface="+mn-lt"/>
              </a:rPr>
              <a:t>), tail(</a:t>
            </a:r>
            <a:r>
              <a:rPr lang="en-US" altLang="zh-CN" sz="2000" dirty="0" err="1">
                <a:latin typeface="+mn-lt"/>
              </a:rPr>
              <a:t>nullptr</a:t>
            </a:r>
            <a:r>
              <a:rPr lang="en-US" altLang="zh-CN" sz="2000" dirty="0">
                <a:latin typeface="+mn-lt"/>
              </a:rPr>
              <a:t>), _size(0)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{  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"in default constructor" 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 }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 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::</a:t>
            </a: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(const std::</a:t>
            </a:r>
            <a:r>
              <a:rPr lang="en-US" altLang="zh-CN" sz="2000" dirty="0" err="1">
                <a:latin typeface="+mn-lt"/>
              </a:rPr>
              <a:t>initializer_list</a:t>
            </a:r>
            <a:r>
              <a:rPr lang="en-US" altLang="zh-CN" sz="2000" dirty="0">
                <a:latin typeface="+mn-lt"/>
              </a:rPr>
              <a:t>&lt;</a:t>
            </a:r>
            <a:r>
              <a:rPr lang="en-US" altLang="zh-CN" sz="2000" dirty="0" err="1">
                <a:latin typeface="+mn-lt"/>
              </a:rPr>
              <a:t>value_t</a:t>
            </a:r>
            <a:r>
              <a:rPr lang="en-US" altLang="zh-CN" sz="2000" dirty="0">
                <a:latin typeface="+mn-lt"/>
              </a:rPr>
              <a:t>&gt;&amp; l) 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: head(</a:t>
            </a:r>
            <a:r>
              <a:rPr lang="en-US" altLang="zh-CN" sz="2000" dirty="0" err="1">
                <a:latin typeface="+mn-lt"/>
              </a:rPr>
              <a:t>nullptr</a:t>
            </a:r>
            <a:r>
              <a:rPr lang="en-US" altLang="zh-CN" sz="2000" dirty="0">
                <a:latin typeface="+mn-lt"/>
              </a:rPr>
              <a:t>), tail(</a:t>
            </a:r>
            <a:r>
              <a:rPr lang="en-US" altLang="zh-CN" sz="2000" dirty="0" err="1">
                <a:latin typeface="+mn-lt"/>
              </a:rPr>
              <a:t>nullptr</a:t>
            </a:r>
            <a:r>
              <a:rPr lang="en-US" altLang="zh-CN" sz="2000" dirty="0">
                <a:latin typeface="+mn-lt"/>
              </a:rPr>
              <a:t>), _size(0)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{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    for (auto e : l) </a:t>
            </a:r>
            <a:r>
              <a:rPr lang="en-US" altLang="zh-CN" sz="2000" dirty="0" err="1">
                <a:latin typeface="+mn-lt"/>
              </a:rPr>
              <a:t>push_back</a:t>
            </a:r>
            <a:r>
              <a:rPr lang="en-US" altLang="zh-CN" sz="2000" dirty="0">
                <a:latin typeface="+mn-lt"/>
              </a:rPr>
              <a:t>(e);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    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"in list constructor" 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}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::~</a:t>
            </a:r>
            <a:r>
              <a:rPr lang="en-US" altLang="zh-CN" sz="2000" dirty="0" err="1">
                <a:latin typeface="+mn-lt"/>
              </a:rPr>
              <a:t>linked_list</a:t>
            </a:r>
            <a:r>
              <a:rPr lang="en-US" altLang="zh-CN" sz="2000" dirty="0">
                <a:latin typeface="+mn-lt"/>
              </a:rPr>
              <a:t>()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{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    clear();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    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"in destructor" 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000" dirty="0">
                <a:latin typeface="+mn-lt"/>
              </a:rPr>
              <a:t>}</a:t>
            </a:r>
            <a:endParaRPr lang="zh-CN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1489230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36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void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::peer()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{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"| " &lt;&lt; head &lt;&lt; ' ' &lt;&lt; tail &lt;&lt; ' ' &lt;&lt; _size &lt;&lt; std::</a:t>
            </a:r>
            <a:r>
              <a:rPr lang="en-US" altLang="zh-CN" sz="1800" dirty="0" err="1">
                <a:latin typeface="+mn-lt"/>
              </a:rPr>
              <a:t>endl</a:t>
            </a:r>
            <a:r>
              <a:rPr lang="en-US" altLang="zh-CN" sz="1800" dirty="0">
                <a:latin typeface="+mn-lt"/>
              </a:rPr>
              <a:t>; }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endParaRPr lang="en-US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int main()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auto 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 = [](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&amp; v) {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v &lt;&lt; ' '; };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 l1{1, 2, 3, 4, 5};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定义对象并初始化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"l1: ";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l1.traverse(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); l1.peer();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l2{l1}</a:t>
            </a:r>
            <a:r>
              <a:rPr lang="en-US" altLang="zh-CN" sz="1800" dirty="0">
                <a:latin typeface="+mn-lt"/>
              </a:rPr>
              <a:t>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初始化复制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"l2: ";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l2.traverse(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); l2.peer();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return 0;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}</a:t>
            </a:r>
            <a:endParaRPr lang="zh-CN" altLang="zh-CN" sz="18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0540595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89AC2484-1616-4332-94AE-0D6D25DD6FE0}"/>
              </a:ext>
            </a:extLst>
          </p:cNvPr>
          <p:cNvSpPr/>
          <p:nvPr/>
        </p:nvSpPr>
        <p:spPr>
          <a:xfrm>
            <a:off x="5265906" y="4816817"/>
            <a:ext cx="2756170" cy="1044102"/>
          </a:xfrm>
          <a:prstGeom prst="wedgeRoundRectCallout">
            <a:avLst>
              <a:gd name="adj1" fmla="val -60362"/>
              <a:gd name="adj2" fmla="val 13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有两个对象定义，因此应该有两条构造和析构信息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4A809C-BEAA-4872-B208-0A3335CED77B}"/>
              </a:ext>
            </a:extLst>
          </p:cNvPr>
          <p:cNvSpPr/>
          <p:nvPr/>
        </p:nvSpPr>
        <p:spPr>
          <a:xfrm>
            <a:off x="1903310" y="2092614"/>
            <a:ext cx="8385380" cy="2672771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in list constructor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dirty="0"/>
              <a:t>l1: 1 2 3 4 5 | 0x602000000010 0x602000000090 5</a:t>
            </a:r>
            <a:endParaRPr lang="zh-CN" altLang="zh-CN" dirty="0"/>
          </a:p>
          <a:p>
            <a:r>
              <a:rPr lang="en-US" altLang="zh-CN" dirty="0"/>
              <a:t>l2: 1 2 3 4 5 | 0x602000000010 0x602000000090 5</a:t>
            </a:r>
            <a:endParaRPr lang="zh-CN" altLang="zh-CN" dirty="0"/>
          </a:p>
          <a:p>
            <a:r>
              <a:rPr lang="en-US" altLang="zh-CN" b="1" i="1" dirty="0">
                <a:solidFill>
                  <a:srgbClr val="FF0000"/>
                </a:solidFill>
              </a:rPr>
              <a:t>in destructor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dirty="0"/>
              <a:t>=================================================================</a:t>
            </a:r>
            <a:endParaRPr lang="zh-CN" altLang="zh-CN" dirty="0"/>
          </a:p>
          <a:p>
            <a:r>
              <a:rPr lang="en-US" altLang="zh-CN" dirty="0"/>
              <a:t>==678==ERROR: </a:t>
            </a:r>
            <a:r>
              <a:rPr lang="en-US" altLang="zh-CN" dirty="0" err="1"/>
              <a:t>AddressSanitizer</a:t>
            </a:r>
            <a:r>
              <a:rPr lang="en-US" altLang="zh-CN" dirty="0"/>
              <a:t>: </a:t>
            </a:r>
            <a:r>
              <a:rPr lang="en-US" altLang="zh-CN" b="1" i="1" dirty="0">
                <a:solidFill>
                  <a:srgbClr val="FF0000"/>
                </a:solidFill>
              </a:rPr>
              <a:t>heap-use-after-free</a:t>
            </a:r>
            <a:r>
              <a:rPr lang="en-US" altLang="zh-CN" dirty="0"/>
              <a:t> on address…    //</a:t>
            </a:r>
            <a:r>
              <a:rPr lang="zh-CN" altLang="zh-CN" dirty="0"/>
              <a:t>此后是详细的诊断信息，故略去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void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::peer()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{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"| " &lt;&lt; head &lt;&lt; ' ' &lt;&lt; tail &lt;&lt; ' ' &lt;&lt; _size &lt;&lt; std::</a:t>
            </a:r>
            <a:r>
              <a:rPr lang="en-US" altLang="zh-CN" sz="1800" dirty="0" err="1">
                <a:latin typeface="+mn-lt"/>
              </a:rPr>
              <a:t>endl</a:t>
            </a:r>
            <a:r>
              <a:rPr lang="en-US" altLang="zh-CN" sz="1800" dirty="0">
                <a:latin typeface="+mn-lt"/>
              </a:rPr>
              <a:t>; }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endParaRPr lang="en-US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int main()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{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auto 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 = [](</a:t>
            </a:r>
            <a:r>
              <a:rPr lang="en-US" altLang="zh-CN" sz="1800" dirty="0" err="1">
                <a:latin typeface="+mn-lt"/>
              </a:rPr>
              <a:t>value_t</a:t>
            </a:r>
            <a:r>
              <a:rPr lang="en-US" altLang="zh-CN" sz="1800" dirty="0">
                <a:latin typeface="+mn-lt"/>
              </a:rPr>
              <a:t>&amp; v) {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v &lt;&lt; ' '; };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 l1{1, 2, 3, 4, 5};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定义对象并初始化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"l1: ";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l1.traverse(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); l1.peer();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</a:t>
            </a:r>
            <a:r>
              <a:rPr lang="en-US" altLang="zh-CN" sz="1800" dirty="0" err="1">
                <a:latin typeface="+mn-lt"/>
              </a:rPr>
              <a:t>linked_list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l2</a:t>
            </a:r>
            <a:r>
              <a:rPr lang="en-US" altLang="zh-CN" sz="1800" dirty="0">
                <a:latin typeface="+mn-lt"/>
              </a:rPr>
              <a:t>;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l2</a:t>
            </a:r>
            <a:r>
              <a:rPr lang="zh-CN" altLang="en-US" sz="18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zh-CN" altLang="en-US" sz="1800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l1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;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赋值</a:t>
            </a:r>
            <a:endParaRPr lang="zh-C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std::</a:t>
            </a:r>
            <a:r>
              <a:rPr lang="en-US" altLang="zh-CN" sz="1800" dirty="0" err="1">
                <a:latin typeface="+mn-lt"/>
              </a:rPr>
              <a:t>cout</a:t>
            </a:r>
            <a:r>
              <a:rPr lang="en-US" altLang="zh-CN" sz="1800" dirty="0">
                <a:latin typeface="+mn-lt"/>
              </a:rPr>
              <a:t> &lt;&lt; "l2: ";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l2.traverse(</a:t>
            </a:r>
            <a:r>
              <a:rPr lang="en-US" altLang="zh-CN" sz="1800" dirty="0" err="1">
                <a:latin typeface="+mn-lt"/>
              </a:rPr>
              <a:t>af</a:t>
            </a:r>
            <a:r>
              <a:rPr lang="en-US" altLang="zh-CN" sz="1800" dirty="0">
                <a:latin typeface="+mn-lt"/>
              </a:rPr>
              <a:t>); l2.peer();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    return 0;</a:t>
            </a:r>
            <a:endParaRPr lang="zh-CN" altLang="zh-CN" sz="1800" dirty="0">
              <a:latin typeface="+mn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zh-CN" sz="1800" dirty="0">
                <a:latin typeface="+mn-lt"/>
              </a:rPr>
              <a:t>}</a:t>
            </a:r>
            <a:endParaRPr lang="zh-CN" altLang="zh-CN" sz="18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74680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89AC2484-1616-4332-94AE-0D6D25DD6FE0}"/>
              </a:ext>
            </a:extLst>
          </p:cNvPr>
          <p:cNvSpPr/>
          <p:nvPr/>
        </p:nvSpPr>
        <p:spPr>
          <a:xfrm>
            <a:off x="5265906" y="4816817"/>
            <a:ext cx="2756170" cy="1044102"/>
          </a:xfrm>
          <a:prstGeom prst="wedgeRoundRectCallout">
            <a:avLst>
              <a:gd name="adj1" fmla="val -60362"/>
              <a:gd name="adj2" fmla="val 13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有两个对象定义，因此应该有两条构造和析构信息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4A809C-BEAA-4872-B208-0A3335CED77B}"/>
              </a:ext>
            </a:extLst>
          </p:cNvPr>
          <p:cNvSpPr/>
          <p:nvPr/>
        </p:nvSpPr>
        <p:spPr>
          <a:xfrm>
            <a:off x="1903310" y="1815270"/>
            <a:ext cx="8385380" cy="3227459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 list constructor</a:t>
            </a:r>
            <a:endParaRPr lang="zh-CN" altLang="zh-CN" dirty="0"/>
          </a:p>
          <a:p>
            <a:r>
              <a:rPr lang="en-US" altLang="zh-CN" dirty="0"/>
              <a:t>l1: 1 2 3 4 5 | 0x602000000010 0x602000000090 5</a:t>
            </a:r>
            <a:endParaRPr lang="zh-CN" altLang="zh-CN" dirty="0"/>
          </a:p>
          <a:p>
            <a:r>
              <a:rPr lang="en-US" altLang="zh-CN" dirty="0"/>
              <a:t>in default constructor</a:t>
            </a:r>
            <a:endParaRPr lang="zh-CN" altLang="zh-CN" dirty="0"/>
          </a:p>
          <a:p>
            <a:r>
              <a:rPr lang="en-US" altLang="zh-CN" dirty="0"/>
              <a:t>l2: 1 2 3 4 5 | 0x602000000010 0x602000000090 5</a:t>
            </a:r>
            <a:endParaRPr lang="zh-CN" altLang="zh-CN" dirty="0"/>
          </a:p>
          <a:p>
            <a:r>
              <a:rPr lang="en-US" altLang="zh-CN" b="1" i="1" dirty="0">
                <a:solidFill>
                  <a:srgbClr val="FF0000"/>
                </a:solidFill>
              </a:rPr>
              <a:t>in destructor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dirty="0"/>
              <a:t>=================================================================</a:t>
            </a:r>
            <a:endParaRPr lang="zh-CN" altLang="zh-CN" dirty="0"/>
          </a:p>
          <a:p>
            <a:r>
              <a:rPr lang="en-US" altLang="zh-CN" dirty="0"/>
              <a:t>==1001==ERROR: </a:t>
            </a:r>
            <a:r>
              <a:rPr lang="en-US" altLang="zh-CN" dirty="0" err="1"/>
              <a:t>AddressSanitizer</a:t>
            </a:r>
            <a:r>
              <a:rPr lang="en-US" altLang="zh-CN" dirty="0"/>
              <a:t>: </a:t>
            </a:r>
            <a:r>
              <a:rPr lang="en-US" altLang="zh-CN" b="1" i="1" dirty="0">
                <a:solidFill>
                  <a:srgbClr val="FF0000"/>
                </a:solidFill>
              </a:rPr>
              <a:t>heap-use-after-free</a:t>
            </a:r>
            <a:r>
              <a:rPr lang="en-US" altLang="zh-CN" dirty="0"/>
              <a:t> on address…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此后是详细的诊断信息，故略去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19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代码分析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链表类有两个以上的构造函数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1800" dirty="0">
                <a:latin typeface="Consolas" panose="020B0609020204030204" pitchFamily="49" charset="0"/>
              </a:rPr>
              <a:t>main</a:t>
            </a:r>
            <a:r>
              <a:rPr lang="zh-CN" altLang="en-US" sz="1800" dirty="0">
                <a:latin typeface="Consolas" panose="020B0609020204030204" pitchFamily="49" charset="0"/>
              </a:rPr>
              <a:t>中定义了</a:t>
            </a:r>
            <a:r>
              <a:rPr lang="en-US" altLang="zh-CN" sz="1800" dirty="0">
                <a:latin typeface="Consolas" panose="020B0609020204030204" pitchFamily="49" charset="0"/>
              </a:rPr>
              <a:t>l1</a:t>
            </a:r>
            <a:r>
              <a:rPr lang="zh-CN" altLang="en-US" sz="1800" dirty="0">
                <a:latin typeface="Consolas" panose="020B0609020204030204" pitchFamily="49" charset="0"/>
              </a:rPr>
              <a:t>和</a:t>
            </a:r>
            <a:r>
              <a:rPr lang="en-US" altLang="zh-CN" sz="1800" dirty="0">
                <a:latin typeface="Consolas" panose="020B0609020204030204" pitchFamily="49" charset="0"/>
              </a:rPr>
              <a:t>l2</a:t>
            </a:r>
            <a:r>
              <a:rPr lang="zh-CN" altLang="en-US" sz="1800" dirty="0">
                <a:latin typeface="Consolas" panose="020B0609020204030204" pitchFamily="49" charset="0"/>
              </a:rPr>
              <a:t>两个对象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预期结果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两条构造信息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000" dirty="0">
                <a:latin typeface="Consolas" panose="020B0609020204030204" pitchFamily="49" charset="0"/>
              </a:rPr>
              <a:t>两条析构信息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结果表现出的问题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只有一条构造信息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lvl="1"/>
            <a:r>
              <a:rPr lang="zh-CN" altLang="en-US" sz="1800" dirty="0">
                <a:latin typeface="Consolas" panose="020B0609020204030204" pitchFamily="49" charset="0"/>
              </a:rPr>
              <a:t>只有一条析构信息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752565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BE05BF9-1CA9-43EC-B95C-217964BEBCAA}"/>
              </a:ext>
            </a:extLst>
          </p:cNvPr>
          <p:cNvSpPr/>
          <p:nvPr/>
        </p:nvSpPr>
        <p:spPr>
          <a:xfrm>
            <a:off x="5613400" y="1663700"/>
            <a:ext cx="4959350" cy="996950"/>
          </a:xfrm>
          <a:prstGeom prst="wedgeRoundRectCallout">
            <a:avLst>
              <a:gd name="adj1" fmla="val -54507"/>
              <a:gd name="adj2" fmla="val 446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只有一条构造信息：</a:t>
            </a:r>
            <a:r>
              <a:rPr lang="en-US" altLang="zh-CN" dirty="0">
                <a:latin typeface="Consolas" panose="020B0609020204030204" pitchFamily="49" charset="0"/>
              </a:rPr>
              <a:t>l2</a:t>
            </a:r>
            <a:r>
              <a:rPr lang="zh-CN" altLang="en-US" dirty="0">
                <a:latin typeface="Consolas" panose="020B0609020204030204" pitchFamily="49" charset="0"/>
              </a:rPr>
              <a:t>的构造函数没有被调用吗？</a:t>
            </a:r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971E17A-2586-47CE-BEB9-30CE9BA062F4}"/>
              </a:ext>
            </a:extLst>
          </p:cNvPr>
          <p:cNvSpPr/>
          <p:nvPr/>
        </p:nvSpPr>
        <p:spPr>
          <a:xfrm>
            <a:off x="5613400" y="3308350"/>
            <a:ext cx="4959350" cy="996950"/>
          </a:xfrm>
          <a:prstGeom prst="wedgeRoundRectCallout">
            <a:avLst>
              <a:gd name="adj1" fmla="val -56556"/>
              <a:gd name="adj2" fmla="val 4785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答案：不可能！因为构造函数调用是编译器的强制行为。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969EF721-B631-402C-8B91-D302328D74A7}"/>
              </a:ext>
            </a:extLst>
          </p:cNvPr>
          <p:cNvSpPr/>
          <p:nvPr/>
        </p:nvSpPr>
        <p:spPr>
          <a:xfrm>
            <a:off x="5613400" y="4953000"/>
            <a:ext cx="4959350" cy="996950"/>
          </a:xfrm>
          <a:prstGeom prst="wedgeRoundRectCallout">
            <a:avLst>
              <a:gd name="adj1" fmla="val -56940"/>
              <a:gd name="adj2" fmla="val -26672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解释：显式定义的构造函数没有一个被调用，那么只有一个可能，编译器</a:t>
            </a:r>
            <a:r>
              <a:rPr lang="zh-CN" alt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自己合成了一个</a:t>
            </a:r>
            <a:r>
              <a:rPr lang="zh-CN" altLang="en-US" dirty="0">
                <a:latin typeface="Consolas" panose="020B0609020204030204" pitchFamily="49" charset="0"/>
              </a:rPr>
              <a:t>，并且调用了它！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分析：那么这个合成的构造函数的原型是什么？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初始化时，用一个已存在的对象去初始化一个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正在构建</a:t>
            </a:r>
            <a:r>
              <a:rPr lang="zh-CN" altLang="en-US" dirty="0">
                <a:latin typeface="Consolas" panose="020B0609020204030204" pitchFamily="49" charset="0"/>
              </a:rPr>
              <a:t>的对象。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显然，这个构造函数的参数的类型是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这种类本身（的引用）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这种构造函数称为“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复制构造函数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(copy constructor)</a:t>
            </a:r>
            <a:r>
              <a:rPr lang="zh-CN" altLang="en-US" dirty="0">
                <a:latin typeface="Consolas" panose="020B0609020204030204" pitchFamily="49" charset="0"/>
              </a:rPr>
              <a:t>”。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合成的复制构造函数完成了逐成员的复制。这可以理解为源对象的内存复制到目标对象的内存中。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75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合成的复制构造函数完成了两个对象的复制。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178530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88EE793B-0267-4318-A9E2-288F5ABC1053}"/>
              </a:ext>
            </a:extLst>
          </p:cNvPr>
          <p:cNvGrpSpPr/>
          <p:nvPr/>
        </p:nvGrpSpPr>
        <p:grpSpPr>
          <a:xfrm>
            <a:off x="2491840" y="2250353"/>
            <a:ext cx="7453384" cy="3036527"/>
            <a:chOff x="4356735" y="2964814"/>
            <a:chExt cx="3429634" cy="94361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FBA673B-2C7B-4E3E-B45D-6E9D1CA433EB}"/>
                </a:ext>
              </a:extLst>
            </p:cNvPr>
            <p:cNvGrpSpPr/>
            <p:nvPr/>
          </p:nvGrpSpPr>
          <p:grpSpPr>
            <a:xfrm>
              <a:off x="4668520" y="3337264"/>
              <a:ext cx="471170" cy="166665"/>
              <a:chOff x="747714" y="376237"/>
              <a:chExt cx="471487" cy="166687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9869356-774F-4C13-AF4B-6E759579DDF4}"/>
                  </a:ext>
                </a:extLst>
              </p:cNvPr>
              <p:cNvSpPr/>
              <p:nvPr/>
            </p:nvSpPr>
            <p:spPr>
              <a:xfrm>
                <a:off x="747714" y="376237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endParaRPr lang="zh-CN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A5A401D-2723-4824-B87A-C0C5086EECE6}"/>
                  </a:ext>
                </a:extLst>
              </p:cNvPr>
              <p:cNvSpPr/>
              <p:nvPr/>
            </p:nvSpPr>
            <p:spPr>
              <a:xfrm>
                <a:off x="1052514" y="376532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D854C71-4C7B-4DDC-96A8-EBCA9C7BBAE7}"/>
                </a:ext>
              </a:extLst>
            </p:cNvPr>
            <p:cNvGrpSpPr/>
            <p:nvPr/>
          </p:nvGrpSpPr>
          <p:grpSpPr>
            <a:xfrm>
              <a:off x="5330190" y="3337264"/>
              <a:ext cx="471170" cy="166665"/>
              <a:chOff x="5719" y="975"/>
              <a:chExt cx="471487" cy="16668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0C62C27-A2EE-447D-8163-A92F0D7D1BFA}"/>
                  </a:ext>
                </a:extLst>
              </p:cNvPr>
              <p:cNvSpPr/>
              <p:nvPr/>
            </p:nvSpPr>
            <p:spPr>
              <a:xfrm>
                <a:off x="5719" y="975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5910274-E057-44B6-9F48-CDBF0E48FC9B}"/>
                  </a:ext>
                </a:extLst>
              </p:cNvPr>
              <p:cNvSpPr/>
              <p:nvPr/>
            </p:nvSpPr>
            <p:spPr>
              <a:xfrm>
                <a:off x="310519" y="1270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CD457A8-B4BD-4F20-8B9B-38D4C2A7DD24}"/>
                </a:ext>
              </a:extLst>
            </p:cNvPr>
            <p:cNvGrpSpPr/>
            <p:nvPr/>
          </p:nvGrpSpPr>
          <p:grpSpPr>
            <a:xfrm>
              <a:off x="5991860" y="3338534"/>
              <a:ext cx="471169" cy="167542"/>
              <a:chOff x="-8896" y="975"/>
              <a:chExt cx="471486" cy="16756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70D9C7F-0770-442F-8295-4785BB0472EB}"/>
                  </a:ext>
                </a:extLst>
              </p:cNvPr>
              <p:cNvSpPr/>
              <p:nvPr/>
            </p:nvSpPr>
            <p:spPr>
              <a:xfrm>
                <a:off x="-8896" y="975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3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1F81669-FC9D-459C-B459-EA7CA3409121}"/>
                  </a:ext>
                </a:extLst>
              </p:cNvPr>
              <p:cNvSpPr/>
              <p:nvPr/>
            </p:nvSpPr>
            <p:spPr>
              <a:xfrm>
                <a:off x="295903" y="2169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C1C0A2F-684F-4DB1-90B3-F3B4FD02BD79}"/>
                </a:ext>
              </a:extLst>
            </p:cNvPr>
            <p:cNvGrpSpPr/>
            <p:nvPr/>
          </p:nvGrpSpPr>
          <p:grpSpPr>
            <a:xfrm>
              <a:off x="6653531" y="3337264"/>
              <a:ext cx="471168" cy="166665"/>
              <a:chOff x="5084" y="975"/>
              <a:chExt cx="471485" cy="166687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345C99B-7729-4E70-A1F6-9956D283F3E9}"/>
                  </a:ext>
                </a:extLst>
              </p:cNvPr>
              <p:cNvSpPr/>
              <p:nvPr/>
            </p:nvSpPr>
            <p:spPr>
              <a:xfrm>
                <a:off x="5084" y="975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4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AEF77AD-D142-4E5B-B22C-7C87F7D7E6DD}"/>
                  </a:ext>
                </a:extLst>
              </p:cNvPr>
              <p:cNvSpPr/>
              <p:nvPr/>
            </p:nvSpPr>
            <p:spPr>
              <a:xfrm>
                <a:off x="309882" y="1270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BEC5CB0-F72B-45F2-BCA4-C48C7B778043}"/>
                </a:ext>
              </a:extLst>
            </p:cNvPr>
            <p:cNvCxnSpPr>
              <a:cxnSpLocks/>
              <a:stCxn id="39" idx="3"/>
              <a:endCxn id="36" idx="1"/>
            </p:cNvCxnSpPr>
            <p:nvPr/>
          </p:nvCxnSpPr>
          <p:spPr>
            <a:xfrm flipV="1">
              <a:off x="5139690" y="3420597"/>
              <a:ext cx="190500" cy="136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A7EA2FA-2795-4090-8C1C-33DF5A97BF4B}"/>
                </a:ext>
              </a:extLst>
            </p:cNvPr>
            <p:cNvCxnSpPr>
              <a:cxnSpLocks/>
              <a:stCxn id="37" idx="3"/>
              <a:endCxn id="34" idx="1"/>
            </p:cNvCxnSpPr>
            <p:nvPr/>
          </p:nvCxnSpPr>
          <p:spPr>
            <a:xfrm>
              <a:off x="5801360" y="3420733"/>
              <a:ext cx="190500" cy="1134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67131BA-4FE7-42F4-84FD-2BC7E0A3F7FA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 flipV="1">
              <a:off x="6463029" y="3420597"/>
              <a:ext cx="190502" cy="2305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638EE77-6EE2-4273-BDB6-59D04704C822}"/>
                </a:ext>
              </a:extLst>
            </p:cNvPr>
            <p:cNvCxnSpPr>
              <a:cxnSpLocks/>
              <a:stCxn id="33" idx="3"/>
              <a:endCxn id="30" idx="1"/>
            </p:cNvCxnSpPr>
            <p:nvPr/>
          </p:nvCxnSpPr>
          <p:spPr>
            <a:xfrm flipV="1">
              <a:off x="7124699" y="3420597"/>
              <a:ext cx="190501" cy="136"/>
            </a:xfrm>
            <a:prstGeom prst="straightConnector1">
              <a:avLst/>
            </a:prstGeom>
            <a:ln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C169F13-2CD7-4FEC-9C34-0D844F8CB2AD}"/>
                </a:ext>
              </a:extLst>
            </p:cNvPr>
            <p:cNvGrpSpPr/>
            <p:nvPr/>
          </p:nvGrpSpPr>
          <p:grpSpPr>
            <a:xfrm>
              <a:off x="7315200" y="3337264"/>
              <a:ext cx="471169" cy="166665"/>
              <a:chOff x="0" y="975"/>
              <a:chExt cx="471486" cy="16668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C9998F3-E3EA-49C6-8CCA-0D543FD7875A}"/>
                  </a:ext>
                </a:extLst>
              </p:cNvPr>
              <p:cNvSpPr/>
              <p:nvPr/>
            </p:nvSpPr>
            <p:spPr>
              <a:xfrm>
                <a:off x="0" y="975"/>
                <a:ext cx="304800" cy="16668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B7E855-A68F-4DBD-96A4-171E7BC00317}"/>
                  </a:ext>
                </a:extLst>
              </p:cNvPr>
              <p:cNvSpPr/>
              <p:nvPr/>
            </p:nvSpPr>
            <p:spPr>
              <a:xfrm>
                <a:off x="304799" y="1270"/>
                <a:ext cx="166687" cy="16637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dirty="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^</a:t>
                </a:r>
                <a:endParaRPr lang="zh-CN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1576029-A8EC-4716-A7EB-5D3AF595DD5E}"/>
                </a:ext>
              </a:extLst>
            </p:cNvPr>
            <p:cNvGrpSpPr/>
            <p:nvPr/>
          </p:nvGrpSpPr>
          <p:grpSpPr>
            <a:xfrm>
              <a:off x="4356735" y="2964814"/>
              <a:ext cx="1159509" cy="167008"/>
              <a:chOff x="702899" y="65700"/>
              <a:chExt cx="1159873" cy="167345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3B1FB3C-D2CB-4CEA-B4C2-7A092E386BFC}"/>
                  </a:ext>
                </a:extLst>
              </p:cNvPr>
              <p:cNvGrpSpPr/>
              <p:nvPr/>
            </p:nvGrpSpPr>
            <p:grpSpPr>
              <a:xfrm>
                <a:off x="1003912" y="66675"/>
                <a:ext cx="858860" cy="166370"/>
                <a:chOff x="180000" y="180000"/>
                <a:chExt cx="858860" cy="166370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14F760A-D920-46FE-BA2A-551783BF06D4}"/>
                    </a:ext>
                  </a:extLst>
                </p:cNvPr>
                <p:cNvSpPr/>
                <p:nvPr/>
              </p:nvSpPr>
              <p:spPr>
                <a:xfrm>
                  <a:off x="180000" y="180975"/>
                  <a:ext cx="429600" cy="16442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head</a:t>
                  </a:r>
                  <a:endParaRPr lang="zh-CN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50F9011-BE58-45BF-B0C8-9BEB44090BA9}"/>
                    </a:ext>
                  </a:extLst>
                </p:cNvPr>
                <p:cNvSpPr/>
                <p:nvPr/>
              </p:nvSpPr>
              <p:spPr>
                <a:xfrm>
                  <a:off x="609600" y="180000"/>
                  <a:ext cx="429260" cy="16637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tail</a:t>
                  </a:r>
                  <a:endParaRPr lang="zh-CN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3421488-6CA4-41A0-B6A8-A4E58CEA7886}"/>
                  </a:ext>
                </a:extLst>
              </p:cNvPr>
              <p:cNvSpPr/>
              <p:nvPr/>
            </p:nvSpPr>
            <p:spPr>
              <a:xfrm>
                <a:off x="702899" y="65700"/>
                <a:ext cx="301013" cy="16637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l1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87CC388-4C17-4C4D-9CB9-2C001A566EB8}"/>
                </a:ext>
              </a:extLst>
            </p:cNvPr>
            <p:cNvGrpSpPr/>
            <p:nvPr/>
          </p:nvGrpSpPr>
          <p:grpSpPr>
            <a:xfrm>
              <a:off x="4356735" y="3741419"/>
              <a:ext cx="1158874" cy="167008"/>
              <a:chOff x="0" y="0"/>
              <a:chExt cx="1159873" cy="16734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EBF1617A-0DF7-49AC-AA9E-51A0E198DDEA}"/>
                  </a:ext>
                </a:extLst>
              </p:cNvPr>
              <p:cNvGrpSpPr/>
              <p:nvPr/>
            </p:nvGrpSpPr>
            <p:grpSpPr>
              <a:xfrm>
                <a:off x="301013" y="975"/>
                <a:ext cx="858860" cy="166370"/>
                <a:chOff x="301013" y="975"/>
                <a:chExt cx="858860" cy="166370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8371439-1302-4579-8D5E-D1B08930CEA3}"/>
                    </a:ext>
                  </a:extLst>
                </p:cNvPr>
                <p:cNvSpPr/>
                <p:nvPr/>
              </p:nvSpPr>
              <p:spPr>
                <a:xfrm>
                  <a:off x="301013" y="1950"/>
                  <a:ext cx="429600" cy="16442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kern="100" dirty="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head</a:t>
                  </a:r>
                  <a:endParaRPr 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9F60A6E-607B-44A6-9F4D-45FEE836755B}"/>
                    </a:ext>
                  </a:extLst>
                </p:cNvPr>
                <p:cNvSpPr/>
                <p:nvPr/>
              </p:nvSpPr>
              <p:spPr>
                <a:xfrm>
                  <a:off x="730613" y="975"/>
                  <a:ext cx="429260" cy="166370"/>
                </a:xfrm>
                <a:prstGeom prst="rect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kern="100">
                      <a:effectLst/>
                      <a:latin typeface="Consolas" panose="020B0609020204030204" pitchFamily="49" charset="0"/>
                      <a:ea typeface="宋体" panose="02010600030101010101" pitchFamily="2" charset="-122"/>
                      <a:cs typeface="宋体" panose="02010600030101010101" pitchFamily="2" charset="-122"/>
                    </a:rPr>
                    <a:t>tail</a:t>
                  </a:r>
                  <a:endParaRPr lang="zh-CN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A5FB4E7-D7D8-4BFC-BA2E-5595CF6A662B}"/>
                  </a:ext>
                </a:extLst>
              </p:cNvPr>
              <p:cNvSpPr/>
              <p:nvPr/>
            </p:nvSpPr>
            <p:spPr>
              <a:xfrm>
                <a:off x="0" y="0"/>
                <a:ext cx="301013" cy="16637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l2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cxnSp>
          <p:nvCxnSpPr>
            <p:cNvPr id="17" name="曲线连接符 51">
              <a:extLst>
                <a:ext uri="{FF2B5EF4-FFF2-40B4-BE49-F238E27FC236}">
                  <a16:creationId xmlns:a16="http://schemas.microsoft.com/office/drawing/2014/main" id="{E56CF329-67AB-4CF7-B8E5-359AE3DD0EBC}"/>
                </a:ext>
              </a:extLst>
            </p:cNvPr>
            <p:cNvCxnSpPr/>
            <p:nvPr/>
          </p:nvCxnSpPr>
          <p:spPr>
            <a:xfrm rot="5400000">
              <a:off x="4744720" y="3209924"/>
              <a:ext cx="203835" cy="51435"/>
            </a:xfrm>
            <a:prstGeom prst="curvedConnector3">
              <a:avLst/>
            </a:prstGeom>
            <a:ln>
              <a:headEnd type="oval" w="sm" len="sm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曲线连接符 128">
              <a:extLst>
                <a:ext uri="{FF2B5EF4-FFF2-40B4-BE49-F238E27FC236}">
                  <a16:creationId xmlns:a16="http://schemas.microsoft.com/office/drawing/2014/main" id="{9610BE6A-350B-440F-9AF9-4DFD12DB0076}"/>
                </a:ext>
              </a:extLst>
            </p:cNvPr>
            <p:cNvCxnSpPr/>
            <p:nvPr/>
          </p:nvCxnSpPr>
          <p:spPr>
            <a:xfrm rot="16200000" flipV="1">
              <a:off x="4727258" y="3597591"/>
              <a:ext cx="238760" cy="51435"/>
            </a:xfrm>
            <a:prstGeom prst="curvedConnector3">
              <a:avLst>
                <a:gd name="adj1" fmla="val 50000"/>
              </a:avLst>
            </a:prstGeom>
            <a:ln>
              <a:headEnd type="oval" w="sm" len="sm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曲线连接符 129">
              <a:extLst>
                <a:ext uri="{FF2B5EF4-FFF2-40B4-BE49-F238E27FC236}">
                  <a16:creationId xmlns:a16="http://schemas.microsoft.com/office/drawing/2014/main" id="{C849C2F9-A377-4080-A008-19321215FE6F}"/>
                </a:ext>
              </a:extLst>
            </p:cNvPr>
            <p:cNvCxnSpPr/>
            <p:nvPr/>
          </p:nvCxnSpPr>
          <p:spPr>
            <a:xfrm rot="5400000" flipH="1" flipV="1">
              <a:off x="6265227" y="2540317"/>
              <a:ext cx="238125" cy="2165350"/>
            </a:xfrm>
            <a:prstGeom prst="curvedConnector3">
              <a:avLst>
                <a:gd name="adj1" fmla="val 50000"/>
              </a:avLst>
            </a:prstGeom>
            <a:ln>
              <a:headEnd type="oval" w="sm" len="sm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曲线连接符 130">
              <a:extLst>
                <a:ext uri="{FF2B5EF4-FFF2-40B4-BE49-F238E27FC236}">
                  <a16:creationId xmlns:a16="http://schemas.microsoft.com/office/drawing/2014/main" id="{91C53982-35F8-4478-9077-F78175C4B2CF}"/>
                </a:ext>
              </a:extLst>
            </p:cNvPr>
            <p:cNvCxnSpPr/>
            <p:nvPr/>
          </p:nvCxnSpPr>
          <p:spPr>
            <a:xfrm rot="16200000" flipH="1">
              <a:off x="6282372" y="2152332"/>
              <a:ext cx="205105" cy="2165350"/>
            </a:xfrm>
            <a:prstGeom prst="curvedConnector3">
              <a:avLst>
                <a:gd name="adj1" fmla="val 50000"/>
              </a:avLst>
            </a:prstGeom>
            <a:ln>
              <a:headEnd type="oval" w="sm" len="sm"/>
              <a:tailEnd type="triangl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对话气泡: 圆角矩形 49">
            <a:extLst>
              <a:ext uri="{FF2B5EF4-FFF2-40B4-BE49-F238E27FC236}">
                <a16:creationId xmlns:a16="http://schemas.microsoft.com/office/drawing/2014/main" id="{3A62A1E7-A214-404F-83AA-CCAAB6095C4F}"/>
              </a:ext>
            </a:extLst>
          </p:cNvPr>
          <p:cNvSpPr/>
          <p:nvPr/>
        </p:nvSpPr>
        <p:spPr>
          <a:xfrm>
            <a:off x="6112119" y="4884736"/>
            <a:ext cx="3207824" cy="766282"/>
          </a:xfrm>
          <a:prstGeom prst="wedgeRoundRectCallout">
            <a:avLst>
              <a:gd name="adj1" fmla="val -38462"/>
              <a:gd name="adj2" fmla="val -7015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Consolas" panose="020B0609020204030204" pitchFamily="49" charset="0"/>
              </a:rPr>
              <a:t>复制使两个对象共享了存储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65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 类的高级特性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程序结束时，</a:t>
            </a:r>
            <a:r>
              <a:rPr lang="en-US" altLang="zh-CN" dirty="0">
                <a:latin typeface="Consolas" panose="020B0609020204030204" pitchFamily="49" charset="0"/>
              </a:rPr>
              <a:t>l2</a:t>
            </a:r>
            <a:r>
              <a:rPr lang="zh-CN" altLang="en-US" dirty="0">
                <a:latin typeface="Consolas" panose="020B0609020204030204" pitchFamily="49" charset="0"/>
              </a:rPr>
              <a:t>先析构。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8FBA673B-2C7B-4E3E-B45D-6E9D1CA433EB}"/>
              </a:ext>
            </a:extLst>
          </p:cNvPr>
          <p:cNvGrpSpPr/>
          <p:nvPr/>
        </p:nvGrpSpPr>
        <p:grpSpPr>
          <a:xfrm>
            <a:off x="3169421" y="3448889"/>
            <a:ext cx="1023961" cy="536325"/>
            <a:chOff x="747714" y="376237"/>
            <a:chExt cx="471487" cy="16668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869356-774F-4C13-AF4B-6E759579DDF4}"/>
                </a:ext>
              </a:extLst>
            </p:cNvPr>
            <p:cNvSpPr/>
            <p:nvPr/>
          </p:nvSpPr>
          <p:spPr>
            <a:xfrm>
              <a:off x="747714" y="376237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endParaRPr 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A5A401D-2723-4824-B87A-C0C5086EECE6}"/>
                </a:ext>
              </a:extLst>
            </p:cNvPr>
            <p:cNvSpPr/>
            <p:nvPr/>
          </p:nvSpPr>
          <p:spPr>
            <a:xfrm>
              <a:off x="1052514" y="376532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854C71-4C7B-4DDC-96A8-EBCA9C7BBAE7}"/>
              </a:ext>
            </a:extLst>
          </p:cNvPr>
          <p:cNvGrpSpPr/>
          <p:nvPr/>
        </p:nvGrpSpPr>
        <p:grpSpPr>
          <a:xfrm>
            <a:off x="4607382" y="3448889"/>
            <a:ext cx="1023961" cy="536325"/>
            <a:chOff x="5719" y="975"/>
            <a:chExt cx="471487" cy="16668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0C62C27-A2EE-447D-8163-A92F0D7D1BFA}"/>
                </a:ext>
              </a:extLst>
            </p:cNvPr>
            <p:cNvSpPr/>
            <p:nvPr/>
          </p:nvSpPr>
          <p:spPr>
            <a:xfrm>
              <a:off x="5719" y="975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5910274-E057-44B6-9F48-CDBF0E48FC9B}"/>
                </a:ext>
              </a:extLst>
            </p:cNvPr>
            <p:cNvSpPr/>
            <p:nvPr/>
          </p:nvSpPr>
          <p:spPr>
            <a:xfrm>
              <a:off x="310519" y="1270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D457A8-B4BD-4F20-8B9B-38D4C2A7DD24}"/>
              </a:ext>
            </a:extLst>
          </p:cNvPr>
          <p:cNvGrpSpPr/>
          <p:nvPr/>
        </p:nvGrpSpPr>
        <p:grpSpPr>
          <a:xfrm>
            <a:off x="6045343" y="3452976"/>
            <a:ext cx="1023959" cy="539147"/>
            <a:chOff x="-8896" y="975"/>
            <a:chExt cx="471486" cy="16756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70D9C7F-0770-442F-8295-4785BB0472EB}"/>
                </a:ext>
              </a:extLst>
            </p:cNvPr>
            <p:cNvSpPr/>
            <p:nvPr/>
          </p:nvSpPr>
          <p:spPr>
            <a:xfrm>
              <a:off x="-8896" y="975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F81669-FC9D-459C-B459-EA7CA3409121}"/>
                </a:ext>
              </a:extLst>
            </p:cNvPr>
            <p:cNvSpPr/>
            <p:nvPr/>
          </p:nvSpPr>
          <p:spPr>
            <a:xfrm>
              <a:off x="295903" y="2169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C1C0A2F-684F-4DB1-90B3-F3B4FD02BD79}"/>
              </a:ext>
            </a:extLst>
          </p:cNvPr>
          <p:cNvGrpSpPr/>
          <p:nvPr/>
        </p:nvGrpSpPr>
        <p:grpSpPr>
          <a:xfrm>
            <a:off x="7483306" y="3448889"/>
            <a:ext cx="1023957" cy="536325"/>
            <a:chOff x="5084" y="975"/>
            <a:chExt cx="471485" cy="1666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45C99B-7729-4E70-A1F6-9956D283F3E9}"/>
                </a:ext>
              </a:extLst>
            </p:cNvPr>
            <p:cNvSpPr/>
            <p:nvPr/>
          </p:nvSpPr>
          <p:spPr>
            <a:xfrm>
              <a:off x="5084" y="975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4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AEF77AD-D142-4E5B-B22C-7C87F7D7E6DD}"/>
                </a:ext>
              </a:extLst>
            </p:cNvPr>
            <p:cNvSpPr/>
            <p:nvPr/>
          </p:nvSpPr>
          <p:spPr>
            <a:xfrm>
              <a:off x="309882" y="1270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EC5CB0-F72B-45F2-BCA4-C48C7B778043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4193381" y="3717053"/>
            <a:ext cx="414000" cy="438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7EA2FA-2795-4090-8C1C-33DF5A97BF4B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5631343" y="3717491"/>
            <a:ext cx="414000" cy="3649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7131BA-4FE7-42F4-84FD-2BC7E0A3F7FA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7069302" y="3717053"/>
            <a:ext cx="414005" cy="7417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38EE77-6EE2-4273-BDB6-59D04704C82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8507263" y="3717053"/>
            <a:ext cx="414003" cy="438"/>
          </a:xfrm>
          <a:prstGeom prst="straightConnector1">
            <a:avLst/>
          </a:prstGeom>
          <a:ln>
            <a:headEnd type="oval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C169F13-2CD7-4FEC-9C34-0D844F8CB2AD}"/>
              </a:ext>
            </a:extLst>
          </p:cNvPr>
          <p:cNvGrpSpPr/>
          <p:nvPr/>
        </p:nvGrpSpPr>
        <p:grpSpPr>
          <a:xfrm>
            <a:off x="8921265" y="3448889"/>
            <a:ext cx="1023959" cy="536325"/>
            <a:chOff x="0" y="975"/>
            <a:chExt cx="471486" cy="16668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C9998F3-E3EA-49C6-8CCA-0D543FD7875A}"/>
                </a:ext>
              </a:extLst>
            </p:cNvPr>
            <p:cNvSpPr/>
            <p:nvPr/>
          </p:nvSpPr>
          <p:spPr>
            <a:xfrm>
              <a:off x="0" y="975"/>
              <a:ext cx="304800" cy="1666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5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0B7E855-A68F-4DBD-96A4-171E7BC00317}"/>
                </a:ext>
              </a:extLst>
            </p:cNvPr>
            <p:cNvSpPr/>
            <p:nvPr/>
          </p:nvSpPr>
          <p:spPr>
            <a:xfrm>
              <a:off x="304799" y="1270"/>
              <a:ext cx="166687" cy="16637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dirty="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^</a:t>
              </a:r>
              <a:endPara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576029-A8EC-4716-A7EB-5D3AF595DD5E}"/>
              </a:ext>
            </a:extLst>
          </p:cNvPr>
          <p:cNvGrpSpPr/>
          <p:nvPr/>
        </p:nvGrpSpPr>
        <p:grpSpPr>
          <a:xfrm>
            <a:off x="2491840" y="2250353"/>
            <a:ext cx="2519880" cy="537428"/>
            <a:chOff x="702899" y="65700"/>
            <a:chExt cx="1159873" cy="16734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3B1FB3C-D2CB-4CEA-B4C2-7A092E386BFC}"/>
                </a:ext>
              </a:extLst>
            </p:cNvPr>
            <p:cNvGrpSpPr/>
            <p:nvPr/>
          </p:nvGrpSpPr>
          <p:grpSpPr>
            <a:xfrm>
              <a:off x="1003912" y="66675"/>
              <a:ext cx="858860" cy="166370"/>
              <a:chOff x="180000" y="180000"/>
              <a:chExt cx="858860" cy="16637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14F760A-D920-46FE-BA2A-551783BF06D4}"/>
                  </a:ext>
                </a:extLst>
              </p:cNvPr>
              <p:cNvSpPr/>
              <p:nvPr/>
            </p:nvSpPr>
            <p:spPr>
              <a:xfrm>
                <a:off x="180000" y="180975"/>
                <a:ext cx="429600" cy="16442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head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50F9011-BE58-45BF-B0C8-9BEB44090BA9}"/>
                  </a:ext>
                </a:extLst>
              </p:cNvPr>
              <p:cNvSpPr/>
              <p:nvPr/>
            </p:nvSpPr>
            <p:spPr>
              <a:xfrm>
                <a:off x="609600" y="180000"/>
                <a:ext cx="429260" cy="166370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tail</a:t>
                </a:r>
                <a:endParaRPr lang="zh-CN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3421488-6CA4-41A0-B6A8-A4E58CEA7886}"/>
                </a:ext>
              </a:extLst>
            </p:cNvPr>
            <p:cNvSpPr/>
            <p:nvPr/>
          </p:nvSpPr>
          <p:spPr>
            <a:xfrm>
              <a:off x="702899" y="65700"/>
              <a:ext cx="301013" cy="16637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l1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7CC388-4C17-4C4D-9CB9-2C001A566EB8}"/>
              </a:ext>
            </a:extLst>
          </p:cNvPr>
          <p:cNvGrpSpPr/>
          <p:nvPr/>
        </p:nvGrpSpPr>
        <p:grpSpPr>
          <a:xfrm>
            <a:off x="2491840" y="4749452"/>
            <a:ext cx="2518500" cy="537428"/>
            <a:chOff x="0" y="0"/>
            <a:chExt cx="1159873" cy="16734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BF1617A-0DF7-49AC-AA9E-51A0E198DDEA}"/>
                </a:ext>
              </a:extLst>
            </p:cNvPr>
            <p:cNvGrpSpPr/>
            <p:nvPr/>
          </p:nvGrpSpPr>
          <p:grpSpPr>
            <a:xfrm>
              <a:off x="301013" y="975"/>
              <a:ext cx="858860" cy="166370"/>
              <a:chOff x="301013" y="975"/>
              <a:chExt cx="858860" cy="16637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8371439-1302-4579-8D5E-D1B08930CEA3}"/>
                  </a:ext>
                </a:extLst>
              </p:cNvPr>
              <p:cNvSpPr/>
              <p:nvPr/>
            </p:nvSpPr>
            <p:spPr>
              <a:xfrm>
                <a:off x="301013" y="1950"/>
                <a:ext cx="429600" cy="164420"/>
              </a:xfrm>
              <a:prstGeom prst="rect">
                <a:avLst/>
              </a:prstGeom>
              <a:noFill/>
              <a:ln w="6350">
                <a:solidFill>
                  <a:schemeClr val="dk1">
                    <a:alpha val="2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chemeClr val="bg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head:</a:t>
                </a:r>
                <a:r>
                  <a:rPr lang="en-US" kern="1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^</a:t>
                </a:r>
                <a:endParaRPr lang="zh-CN" dirty="0">
                  <a:solidFill>
                    <a:schemeClr val="bg1">
                      <a:lumMod val="75000"/>
                    </a:schemeClr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9F60A6E-607B-44A6-9F4D-45FEE836755B}"/>
                  </a:ext>
                </a:extLst>
              </p:cNvPr>
              <p:cNvSpPr/>
              <p:nvPr/>
            </p:nvSpPr>
            <p:spPr>
              <a:xfrm>
                <a:off x="730613" y="975"/>
                <a:ext cx="429260" cy="166370"/>
              </a:xfrm>
              <a:prstGeom prst="rect">
                <a:avLst/>
              </a:prstGeom>
              <a:noFill/>
              <a:ln w="6350">
                <a:solidFill>
                  <a:schemeClr val="dk1">
                    <a:alpha val="2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chemeClr val="bg1">
                        <a:lumMod val="75000"/>
                      </a:schemeClr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tail:^</a:t>
                </a:r>
                <a:endParaRPr lang="zh-CN" dirty="0">
                  <a:solidFill>
                    <a:schemeClr val="bg1">
                      <a:lumMod val="75000"/>
                    </a:schemeClr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A5FB4E7-D7D8-4BFC-BA2E-5595CF6A662B}"/>
                </a:ext>
              </a:extLst>
            </p:cNvPr>
            <p:cNvSpPr/>
            <p:nvPr/>
          </p:nvSpPr>
          <p:spPr>
            <a:xfrm>
              <a:off x="0" y="0"/>
              <a:ext cx="301013" cy="16637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kern="100"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宋体" panose="02010600030101010101" pitchFamily="2" charset="-122"/>
                </a:rPr>
                <a:t>l2</a:t>
              </a:r>
              <a:endPara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0632622E-8166-4EE1-B3F9-E0D81016F007}"/>
              </a:ext>
            </a:extLst>
          </p:cNvPr>
          <p:cNvSpPr/>
          <p:nvPr/>
        </p:nvSpPr>
        <p:spPr>
          <a:xfrm>
            <a:off x="3092209" y="3408161"/>
            <a:ext cx="7008072" cy="65593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51">
            <a:extLst>
              <a:ext uri="{FF2B5EF4-FFF2-40B4-BE49-F238E27FC236}">
                <a16:creationId xmlns:a16="http://schemas.microsoft.com/office/drawing/2014/main" id="{E56CF329-67AB-4CF7-B8E5-359AE3DD0EBC}"/>
              </a:ext>
            </a:extLst>
          </p:cNvPr>
          <p:cNvCxnSpPr/>
          <p:nvPr/>
        </p:nvCxnSpPr>
        <p:spPr>
          <a:xfrm rot="5400000">
            <a:off x="3228542" y="3065980"/>
            <a:ext cx="655937" cy="111780"/>
          </a:xfrm>
          <a:prstGeom prst="curvedConnector3">
            <a:avLst/>
          </a:prstGeom>
          <a:ln>
            <a:headEnd type="oval" w="sm" len="sm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30">
            <a:extLst>
              <a:ext uri="{FF2B5EF4-FFF2-40B4-BE49-F238E27FC236}">
                <a16:creationId xmlns:a16="http://schemas.microsoft.com/office/drawing/2014/main" id="{91C53982-35F8-4478-9077-F78175C4B2CF}"/>
              </a:ext>
            </a:extLst>
          </p:cNvPr>
          <p:cNvCxnSpPr/>
          <p:nvPr/>
        </p:nvCxnSpPr>
        <p:spPr>
          <a:xfrm rot="16200000" flipH="1">
            <a:off x="6569551" y="766927"/>
            <a:ext cx="660024" cy="4705804"/>
          </a:xfrm>
          <a:prstGeom prst="curvedConnector3">
            <a:avLst>
              <a:gd name="adj1" fmla="val 50000"/>
            </a:avLst>
          </a:prstGeom>
          <a:ln>
            <a:headEnd type="oval" w="sm" len="sm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6B9DF5F7-DBA8-41E3-93DA-690DA25DF90F}"/>
              </a:ext>
            </a:extLst>
          </p:cNvPr>
          <p:cNvSpPr/>
          <p:nvPr/>
        </p:nvSpPr>
        <p:spPr>
          <a:xfrm>
            <a:off x="6376320" y="1898408"/>
            <a:ext cx="3399437" cy="1040780"/>
          </a:xfrm>
          <a:prstGeom prst="wedgeRoundRectCallout">
            <a:avLst>
              <a:gd name="adj1" fmla="val -36154"/>
              <a:gd name="adj2" fmla="val 6663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l2</a:t>
            </a:r>
            <a:r>
              <a:rPr lang="zh-CN" altLang="en-US" dirty="0"/>
              <a:t>释放了储存，导致</a:t>
            </a:r>
            <a:r>
              <a:rPr lang="en-US" altLang="zh-CN" dirty="0"/>
              <a:t>l1</a:t>
            </a:r>
            <a:r>
              <a:rPr lang="zh-CN" altLang="en-US" dirty="0"/>
              <a:t>的两个指针指向了无效地址，成为悬空指针。</a:t>
            </a:r>
          </a:p>
        </p:txBody>
      </p:sp>
      <p:sp>
        <p:nvSpPr>
          <p:cNvPr id="43" name="对话气泡: 圆角矩形 42">
            <a:extLst>
              <a:ext uri="{FF2B5EF4-FFF2-40B4-BE49-F238E27FC236}">
                <a16:creationId xmlns:a16="http://schemas.microsoft.com/office/drawing/2014/main" id="{2861F40B-672E-4E81-B224-5F696EB1E089}"/>
              </a:ext>
            </a:extLst>
          </p:cNvPr>
          <p:cNvSpPr/>
          <p:nvPr/>
        </p:nvSpPr>
        <p:spPr>
          <a:xfrm>
            <a:off x="6376320" y="4712306"/>
            <a:ext cx="3399437" cy="766282"/>
          </a:xfrm>
          <a:prstGeom prst="wedgeRoundRectCallout">
            <a:avLst>
              <a:gd name="adj1" fmla="val -38824"/>
              <a:gd name="adj2" fmla="val -8564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因此，当</a:t>
            </a:r>
            <a:r>
              <a:rPr lang="en-US" altLang="zh-CN" dirty="0"/>
              <a:t>l1</a:t>
            </a:r>
            <a:r>
              <a:rPr lang="zh-CN" altLang="en-US" dirty="0"/>
              <a:t>试图（再次）释放内存是就会发生致命错误。</a:t>
            </a:r>
          </a:p>
        </p:txBody>
      </p:sp>
    </p:spTree>
    <p:extLst>
      <p:ext uri="{BB962C8B-B14F-4D97-AF65-F5344CB8AC3E}">
        <p14:creationId xmlns:p14="http://schemas.microsoft.com/office/powerpoint/2010/main" val="41809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2990</Words>
  <Application>Microsoft Office PowerPoint</Application>
  <PresentationFormat>宽屏</PresentationFormat>
  <Paragraphs>557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  <vt:lpstr>第四章 类的高级特性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Zhongjian Bai</cp:lastModifiedBy>
  <cp:revision>392</cp:revision>
  <dcterms:created xsi:type="dcterms:W3CDTF">2019-01-26T01:53:38Z</dcterms:created>
  <dcterms:modified xsi:type="dcterms:W3CDTF">2023-07-31T07:01:23Z</dcterms:modified>
</cp:coreProperties>
</file>