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1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7" r:id="rId3"/>
    <p:sldId id="325" r:id="rId4"/>
    <p:sldId id="346" r:id="rId5"/>
    <p:sldId id="347" r:id="rId6"/>
    <p:sldId id="348" r:id="rId7"/>
    <p:sldId id="349" r:id="rId8"/>
    <p:sldId id="367" r:id="rId9"/>
    <p:sldId id="351" r:id="rId10"/>
    <p:sldId id="368" r:id="rId11"/>
    <p:sldId id="350" r:id="rId12"/>
    <p:sldId id="352" r:id="rId13"/>
    <p:sldId id="369" r:id="rId14"/>
    <p:sldId id="353" r:id="rId15"/>
    <p:sldId id="370" r:id="rId16"/>
    <p:sldId id="354" r:id="rId17"/>
    <p:sldId id="355" r:id="rId18"/>
    <p:sldId id="356" r:id="rId19"/>
    <p:sldId id="357" r:id="rId20"/>
    <p:sldId id="358" r:id="rId21"/>
    <p:sldId id="359" r:id="rId22"/>
    <p:sldId id="360" r:id="rId23"/>
    <p:sldId id="361" r:id="rId24"/>
    <p:sldId id="371" r:id="rId25"/>
    <p:sldId id="362" r:id="rId26"/>
    <p:sldId id="363" r:id="rId27"/>
    <p:sldId id="364" r:id="rId28"/>
    <p:sldId id="365" r:id="rId29"/>
    <p:sldId id="36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694" autoAdjust="0"/>
  </p:normalViewPr>
  <p:slideViewPr>
    <p:cSldViewPr snapToGrid="0">
      <p:cViewPr varScale="1">
        <p:scale>
          <a:sx n="78" d="100"/>
          <a:sy n="78" d="100"/>
        </p:scale>
        <p:origin x="4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5.1 </a:t>
          </a:r>
          <a:r>
            <a:rPr lang="zh-CN" altLang="en-US" dirty="0">
              <a:solidFill>
                <a:schemeClr val="bg1"/>
              </a:solidFill>
              <a:latin typeface="微软雅黑" panose="020B0503020204020204" pitchFamily="34" charset="-122"/>
              <a:ea typeface="微软雅黑" panose="020B0503020204020204" pitchFamily="34" charset="-122"/>
            </a:rPr>
            <a:t>案例</a:t>
          </a:r>
          <a:r>
            <a:rPr lang="en-US" altLang="zh-CN" dirty="0">
              <a:solidFill>
                <a:schemeClr val="bg1"/>
              </a:solidFill>
              <a:latin typeface="微软雅黑" panose="020B0503020204020204" pitchFamily="34" charset="-122"/>
              <a:ea typeface="微软雅黑" panose="020B0503020204020204" pitchFamily="34" charset="-122"/>
            </a:rPr>
            <a:t>-complex</a:t>
          </a:r>
          <a:r>
            <a:rPr lang="zh-CN" altLang="en-US" dirty="0">
              <a:solidFill>
                <a:schemeClr val="bg1"/>
              </a:solidFill>
              <a:latin typeface="微软雅黑" panose="020B0503020204020204" pitchFamily="34" charset="-122"/>
              <a:ea typeface="微软雅黑" panose="020B0503020204020204" pitchFamily="34" charset="-122"/>
            </a:rPr>
            <a:t>类的运算</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5.1.1 </a:t>
          </a:r>
          <a:r>
            <a:rPr lang="zh-CN" altLang="en-US" dirty="0">
              <a:solidFill>
                <a:schemeClr val="tx1"/>
              </a:solidFill>
              <a:latin typeface="微软雅黑" panose="020B0503020204020204" pitchFamily="34" charset="-122"/>
              <a:ea typeface="微软雅黑" panose="020B0503020204020204" pitchFamily="34" charset="-122"/>
            </a:rPr>
            <a:t>案例及其实现</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及问题分析</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CF75C0-D8FE-4F56-9A47-B22FFDF67B7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8573794-3AEF-4CA4-82AC-ADADBC12B9CF}">
      <dgm:prSet/>
      <dgm:spPr/>
      <dgm:t>
        <a:bodyPr/>
        <a:lstStyle/>
        <a:p>
          <a:r>
            <a:rPr lang="zh-CN" altLang="zh-CN" dirty="0"/>
            <a:t>【规则二】</a:t>
          </a:r>
          <a:endParaRPr lang="en-US" altLang="zh-CN" dirty="0"/>
        </a:p>
      </dgm:t>
    </dgm:pt>
    <dgm:pt modelId="{73689ECF-94E2-4145-AC75-F05B375211D2}" type="parTrans" cxnId="{9694043B-AFB2-4D22-9C2C-0AFF80FD6AF4}">
      <dgm:prSet/>
      <dgm:spPr/>
      <dgm:t>
        <a:bodyPr/>
        <a:lstStyle/>
        <a:p>
          <a:endParaRPr lang="zh-CN" altLang="en-US"/>
        </a:p>
      </dgm:t>
    </dgm:pt>
    <dgm:pt modelId="{9835060E-10A5-45B3-9648-E3105076B7D5}" type="sibTrans" cxnId="{9694043B-AFB2-4D22-9C2C-0AFF80FD6AF4}">
      <dgm:prSet/>
      <dgm:spPr/>
      <dgm:t>
        <a:bodyPr/>
        <a:lstStyle/>
        <a:p>
          <a:endParaRPr lang="zh-CN" altLang="en-US"/>
        </a:p>
      </dgm:t>
    </dgm:pt>
    <dgm:pt modelId="{9B9057FB-0C66-4EBC-9E85-18F5922533E0}">
      <dgm:prSet/>
      <dgm:spPr/>
      <dgm:t>
        <a:bodyPr/>
        <a:lstStyle/>
        <a:p>
          <a:r>
            <a:rPr lang="zh-CN" altLang="zh-CN" dirty="0"/>
            <a:t>不能改变它们的优先级</a:t>
          </a:r>
        </a:p>
      </dgm:t>
    </dgm:pt>
    <dgm:pt modelId="{1D79C595-95C3-45A2-ADF9-C6CFA30F3B32}" type="parTrans" cxnId="{F7E609A2-4855-4D80-84CE-C8353320F1E3}">
      <dgm:prSet/>
      <dgm:spPr/>
      <dgm:t>
        <a:bodyPr/>
        <a:lstStyle/>
        <a:p>
          <a:endParaRPr lang="zh-CN" altLang="en-US"/>
        </a:p>
      </dgm:t>
    </dgm:pt>
    <dgm:pt modelId="{466E8D49-BD4B-48DE-B31B-802D881CA29F}" type="sibTrans" cxnId="{F7E609A2-4855-4D80-84CE-C8353320F1E3}">
      <dgm:prSet/>
      <dgm:spPr/>
      <dgm:t>
        <a:bodyPr/>
        <a:lstStyle/>
        <a:p>
          <a:endParaRPr lang="zh-CN" altLang="en-US"/>
        </a:p>
      </dgm:t>
    </dgm:pt>
    <dgm:pt modelId="{B6902D28-8DD5-4ED1-8EDF-6DADDA1152CA}">
      <dgm:prSet/>
      <dgm:spPr/>
      <dgm:t>
        <a:bodyPr/>
        <a:lstStyle/>
        <a:p>
          <a:r>
            <a:rPr lang="zh-CN" altLang="zh-CN" dirty="0"/>
            <a:t>不能改变它们的结合性</a:t>
          </a:r>
        </a:p>
      </dgm:t>
    </dgm:pt>
    <dgm:pt modelId="{4F1D1880-C4F8-4530-A116-63D68BDC8B91}" type="parTrans" cxnId="{44A1DC03-B9FD-4528-814C-CDC67483BCC6}">
      <dgm:prSet/>
      <dgm:spPr/>
      <dgm:t>
        <a:bodyPr/>
        <a:lstStyle/>
        <a:p>
          <a:endParaRPr lang="zh-CN" altLang="en-US"/>
        </a:p>
      </dgm:t>
    </dgm:pt>
    <dgm:pt modelId="{4E9D48F9-A623-4082-A222-66759C15B472}" type="sibTrans" cxnId="{44A1DC03-B9FD-4528-814C-CDC67483BCC6}">
      <dgm:prSet/>
      <dgm:spPr/>
      <dgm:t>
        <a:bodyPr/>
        <a:lstStyle/>
        <a:p>
          <a:endParaRPr lang="zh-CN" altLang="en-US"/>
        </a:p>
      </dgm:t>
    </dgm:pt>
    <dgm:pt modelId="{DEE4A8EA-53C4-4478-89E2-93ED664A0613}">
      <dgm:prSet/>
      <dgm:spPr/>
      <dgm:t>
        <a:bodyPr/>
        <a:lstStyle/>
        <a:p>
          <a:r>
            <a:rPr lang="zh-CN" altLang="zh-CN" dirty="0"/>
            <a:t>不能改变这些运算符所需操作数的数目</a:t>
          </a:r>
          <a:endParaRPr lang="zh-CN" altLang="en-US" dirty="0"/>
        </a:p>
      </dgm:t>
    </dgm:pt>
    <dgm:pt modelId="{E699CF9C-39CC-4FE0-A552-3E8E30C5C6CC}" type="parTrans" cxnId="{F7753F7F-461F-4A16-95C8-B64F3B462E5C}">
      <dgm:prSet/>
      <dgm:spPr/>
      <dgm:t>
        <a:bodyPr/>
        <a:lstStyle/>
        <a:p>
          <a:endParaRPr lang="zh-CN" altLang="en-US"/>
        </a:p>
      </dgm:t>
    </dgm:pt>
    <dgm:pt modelId="{A44C1B8F-0288-4DBE-8662-8A5E003DEA9B}" type="sibTrans" cxnId="{F7753F7F-461F-4A16-95C8-B64F3B462E5C}">
      <dgm:prSet/>
      <dgm:spPr/>
      <dgm:t>
        <a:bodyPr/>
        <a:lstStyle/>
        <a:p>
          <a:endParaRPr lang="zh-CN" altLang="en-US"/>
        </a:p>
      </dgm:t>
    </dgm:pt>
    <dgm:pt modelId="{24E42722-ACC8-48C3-9FAC-4EC9F55C674F}">
      <dgm:prSet/>
      <dgm:spPr/>
      <dgm:t>
        <a:bodyPr/>
        <a:lstStyle/>
        <a:p>
          <a:r>
            <a:rPr lang="zh-CN" altLang="zh-CN" dirty="0"/>
            <a:t>重载运算符时：</a:t>
          </a:r>
        </a:p>
      </dgm:t>
    </dgm:pt>
    <dgm:pt modelId="{B24B9F91-08CC-437F-A360-A7AF1FCFDCDE}" type="parTrans" cxnId="{0C4BF01D-F0C8-4379-AC95-65F104EFB169}">
      <dgm:prSet/>
      <dgm:spPr/>
      <dgm:t>
        <a:bodyPr/>
        <a:lstStyle/>
        <a:p>
          <a:endParaRPr lang="zh-CN" altLang="en-US"/>
        </a:p>
      </dgm:t>
    </dgm:pt>
    <dgm:pt modelId="{12AC2943-5121-48F1-A5F9-B7906F88C292}" type="sibTrans" cxnId="{0C4BF01D-F0C8-4379-AC95-65F104EFB169}">
      <dgm:prSet/>
      <dgm:spPr/>
      <dgm:t>
        <a:bodyPr/>
        <a:lstStyle/>
        <a:p>
          <a:endParaRPr lang="zh-CN" altLang="en-US"/>
        </a:p>
      </dgm:t>
    </dgm:pt>
    <dgm:pt modelId="{685ED455-A0EC-4478-8847-672A94C6D4BA}" type="pres">
      <dgm:prSet presAssocID="{DBCF75C0-D8FE-4F56-9A47-B22FFDF67B74}" presName="linear" presStyleCnt="0">
        <dgm:presLayoutVars>
          <dgm:dir/>
          <dgm:animLvl val="lvl"/>
          <dgm:resizeHandles val="exact"/>
        </dgm:presLayoutVars>
      </dgm:prSet>
      <dgm:spPr/>
    </dgm:pt>
    <dgm:pt modelId="{9C4566D5-5993-4552-924F-03598731F3AE}" type="pres">
      <dgm:prSet presAssocID="{C8573794-3AEF-4CA4-82AC-ADADBC12B9CF}" presName="parentLin" presStyleCnt="0"/>
      <dgm:spPr/>
    </dgm:pt>
    <dgm:pt modelId="{1B7302C7-0D7E-48B8-A216-85678FD19EB6}" type="pres">
      <dgm:prSet presAssocID="{C8573794-3AEF-4CA4-82AC-ADADBC12B9CF}" presName="parentLeftMargin" presStyleLbl="node1" presStyleIdx="0" presStyleCnt="1"/>
      <dgm:spPr/>
    </dgm:pt>
    <dgm:pt modelId="{CBE56F97-1AE3-42B3-90EE-C479F5510D6F}" type="pres">
      <dgm:prSet presAssocID="{C8573794-3AEF-4CA4-82AC-ADADBC12B9CF}" presName="parentText" presStyleLbl="node1" presStyleIdx="0" presStyleCnt="1">
        <dgm:presLayoutVars>
          <dgm:chMax val="0"/>
          <dgm:bulletEnabled val="1"/>
        </dgm:presLayoutVars>
      </dgm:prSet>
      <dgm:spPr/>
    </dgm:pt>
    <dgm:pt modelId="{78205538-3D31-4A42-8624-09EE15E6CA4D}" type="pres">
      <dgm:prSet presAssocID="{C8573794-3AEF-4CA4-82AC-ADADBC12B9CF}" presName="negativeSpace" presStyleCnt="0"/>
      <dgm:spPr/>
    </dgm:pt>
    <dgm:pt modelId="{34C94C89-1A06-4649-9E8E-C1ADD70B62D0}" type="pres">
      <dgm:prSet presAssocID="{C8573794-3AEF-4CA4-82AC-ADADBC12B9CF}" presName="childText" presStyleLbl="conFgAcc1" presStyleIdx="0" presStyleCnt="1">
        <dgm:presLayoutVars>
          <dgm:bulletEnabled val="1"/>
        </dgm:presLayoutVars>
      </dgm:prSet>
      <dgm:spPr/>
    </dgm:pt>
  </dgm:ptLst>
  <dgm:cxnLst>
    <dgm:cxn modelId="{44A1DC03-B9FD-4528-814C-CDC67483BCC6}" srcId="{24E42722-ACC8-48C3-9FAC-4EC9F55C674F}" destId="{B6902D28-8DD5-4ED1-8EDF-6DADDA1152CA}" srcOrd="1" destOrd="0" parTransId="{4F1D1880-C4F8-4530-A116-63D68BDC8B91}" sibTransId="{4E9D48F9-A623-4082-A222-66759C15B472}"/>
    <dgm:cxn modelId="{0C4BF01D-F0C8-4379-AC95-65F104EFB169}" srcId="{C8573794-3AEF-4CA4-82AC-ADADBC12B9CF}" destId="{24E42722-ACC8-48C3-9FAC-4EC9F55C674F}" srcOrd="0" destOrd="0" parTransId="{B24B9F91-08CC-437F-A360-A7AF1FCFDCDE}" sibTransId="{12AC2943-5121-48F1-A5F9-B7906F88C292}"/>
    <dgm:cxn modelId="{9B03E42B-EF02-4E8D-9D23-9681B63537E9}" type="presOf" srcId="{24E42722-ACC8-48C3-9FAC-4EC9F55C674F}" destId="{34C94C89-1A06-4649-9E8E-C1ADD70B62D0}" srcOrd="0" destOrd="0" presId="urn:microsoft.com/office/officeart/2005/8/layout/list1"/>
    <dgm:cxn modelId="{9694043B-AFB2-4D22-9C2C-0AFF80FD6AF4}" srcId="{DBCF75C0-D8FE-4F56-9A47-B22FFDF67B74}" destId="{C8573794-3AEF-4CA4-82AC-ADADBC12B9CF}" srcOrd="0" destOrd="0" parTransId="{73689ECF-94E2-4145-AC75-F05B375211D2}" sibTransId="{9835060E-10A5-45B3-9648-E3105076B7D5}"/>
    <dgm:cxn modelId="{5A9BC453-08C9-4CD7-BE9E-90FDF846DD1B}" type="presOf" srcId="{C8573794-3AEF-4CA4-82AC-ADADBC12B9CF}" destId="{CBE56F97-1AE3-42B3-90EE-C479F5510D6F}" srcOrd="1" destOrd="0" presId="urn:microsoft.com/office/officeart/2005/8/layout/list1"/>
    <dgm:cxn modelId="{F7753F7F-461F-4A16-95C8-B64F3B462E5C}" srcId="{24E42722-ACC8-48C3-9FAC-4EC9F55C674F}" destId="{DEE4A8EA-53C4-4478-89E2-93ED664A0613}" srcOrd="2" destOrd="0" parTransId="{E699CF9C-39CC-4FE0-A552-3E8E30C5C6CC}" sibTransId="{A44C1B8F-0288-4DBE-8662-8A5E003DEA9B}"/>
    <dgm:cxn modelId="{F7E609A2-4855-4D80-84CE-C8353320F1E3}" srcId="{24E42722-ACC8-48C3-9FAC-4EC9F55C674F}" destId="{9B9057FB-0C66-4EBC-9E85-18F5922533E0}" srcOrd="0" destOrd="0" parTransId="{1D79C595-95C3-45A2-ADF9-C6CFA30F3B32}" sibTransId="{466E8D49-BD4B-48DE-B31B-802D881CA29F}"/>
    <dgm:cxn modelId="{1F412BAA-0762-4E7E-B721-3759AC0857D2}" type="presOf" srcId="{B6902D28-8DD5-4ED1-8EDF-6DADDA1152CA}" destId="{34C94C89-1A06-4649-9E8E-C1ADD70B62D0}" srcOrd="0" destOrd="2" presId="urn:microsoft.com/office/officeart/2005/8/layout/list1"/>
    <dgm:cxn modelId="{72376FAC-73E6-43E8-B110-62C35BDFA7C2}" type="presOf" srcId="{DBCF75C0-D8FE-4F56-9A47-B22FFDF67B74}" destId="{685ED455-A0EC-4478-8847-672A94C6D4BA}" srcOrd="0" destOrd="0" presId="urn:microsoft.com/office/officeart/2005/8/layout/list1"/>
    <dgm:cxn modelId="{565332BB-A42D-46B2-8B62-13A2CAFF1EA8}" type="presOf" srcId="{DEE4A8EA-53C4-4478-89E2-93ED664A0613}" destId="{34C94C89-1A06-4649-9E8E-C1ADD70B62D0}" srcOrd="0" destOrd="3" presId="urn:microsoft.com/office/officeart/2005/8/layout/list1"/>
    <dgm:cxn modelId="{19BD69D3-FB21-4911-9F5F-810EA5E815BF}" type="presOf" srcId="{C8573794-3AEF-4CA4-82AC-ADADBC12B9CF}" destId="{1B7302C7-0D7E-48B8-A216-85678FD19EB6}" srcOrd="0" destOrd="0" presId="urn:microsoft.com/office/officeart/2005/8/layout/list1"/>
    <dgm:cxn modelId="{9C5756E8-FBDC-4B3A-A241-4897776A4139}" type="presOf" srcId="{9B9057FB-0C66-4EBC-9E85-18F5922533E0}" destId="{34C94C89-1A06-4649-9E8E-C1ADD70B62D0}" srcOrd="0" destOrd="1" presId="urn:microsoft.com/office/officeart/2005/8/layout/list1"/>
    <dgm:cxn modelId="{5E6EB389-E917-4C3E-B5C4-CF9269B1FA47}" type="presParOf" srcId="{685ED455-A0EC-4478-8847-672A94C6D4BA}" destId="{9C4566D5-5993-4552-924F-03598731F3AE}" srcOrd="0" destOrd="0" presId="urn:microsoft.com/office/officeart/2005/8/layout/list1"/>
    <dgm:cxn modelId="{405329E3-50AA-4611-AE0C-E4CD176652B1}" type="presParOf" srcId="{9C4566D5-5993-4552-924F-03598731F3AE}" destId="{1B7302C7-0D7E-48B8-A216-85678FD19EB6}" srcOrd="0" destOrd="0" presId="urn:microsoft.com/office/officeart/2005/8/layout/list1"/>
    <dgm:cxn modelId="{5B754192-A8BB-46E9-BF3A-1CB3F715E595}" type="presParOf" srcId="{9C4566D5-5993-4552-924F-03598731F3AE}" destId="{CBE56F97-1AE3-42B3-90EE-C479F5510D6F}" srcOrd="1" destOrd="0" presId="urn:microsoft.com/office/officeart/2005/8/layout/list1"/>
    <dgm:cxn modelId="{1B553411-8E8E-47A3-B9D2-07EEE95450E2}" type="presParOf" srcId="{685ED455-A0EC-4478-8847-672A94C6D4BA}" destId="{78205538-3D31-4A42-8624-09EE15E6CA4D}" srcOrd="1" destOrd="0" presId="urn:microsoft.com/office/officeart/2005/8/layout/list1"/>
    <dgm:cxn modelId="{16C2C4DB-DACD-4AC6-B384-EB79F2C7E061}" type="presParOf" srcId="{685ED455-A0EC-4478-8847-672A94C6D4BA}" destId="{34C94C89-1A06-4649-9E8E-C1ADD70B62D0}"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443EA7-051D-4C66-AC68-3448D09EE07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752BFE5-D07F-453C-A8C8-D9DF2AC77370}">
      <dgm:prSet phldrT="[文本]"/>
      <dgm:spPr/>
      <dgm:t>
        <a:bodyPr/>
        <a:lstStyle/>
        <a:p>
          <a:r>
            <a:rPr lang="zh-CN" altLang="zh-CN" dirty="0"/>
            <a:t>【规则三】</a:t>
          </a:r>
          <a:endParaRPr lang="zh-CN" altLang="en-US" dirty="0"/>
        </a:p>
      </dgm:t>
    </dgm:pt>
    <dgm:pt modelId="{A094FFBF-33CF-4D9E-8D14-442C89079C99}" type="parTrans" cxnId="{99CEE3EF-0B4D-499C-A406-92FBBF9B3409}">
      <dgm:prSet/>
      <dgm:spPr/>
      <dgm:t>
        <a:bodyPr/>
        <a:lstStyle/>
        <a:p>
          <a:endParaRPr lang="zh-CN" altLang="en-US"/>
        </a:p>
      </dgm:t>
    </dgm:pt>
    <dgm:pt modelId="{E4FEE123-C059-46A0-889F-66A93CC0C6EC}" type="sibTrans" cxnId="{99CEE3EF-0B4D-499C-A406-92FBBF9B3409}">
      <dgm:prSet/>
      <dgm:spPr/>
      <dgm:t>
        <a:bodyPr/>
        <a:lstStyle/>
        <a:p>
          <a:endParaRPr lang="zh-CN" altLang="en-US"/>
        </a:p>
      </dgm:t>
    </dgm:pt>
    <dgm:pt modelId="{3DE8AD68-50DC-442D-B9DF-A5A4E6A7DBF1}">
      <dgm:prSet/>
      <dgm:spPr/>
      <dgm:t>
        <a:bodyPr/>
        <a:lstStyle/>
        <a:p>
          <a:r>
            <a:rPr lang="zh-CN" altLang="zh-CN" dirty="0"/>
            <a:t>【规则四】</a:t>
          </a:r>
          <a:endParaRPr lang="en-US" altLang="zh-CN" dirty="0"/>
        </a:p>
      </dgm:t>
    </dgm:pt>
    <dgm:pt modelId="{C41D45B6-EB65-469A-868C-9228DA20CD0D}" type="parTrans" cxnId="{A07359EC-F8B8-4168-87C7-B77CDB750576}">
      <dgm:prSet/>
      <dgm:spPr/>
      <dgm:t>
        <a:bodyPr/>
        <a:lstStyle/>
        <a:p>
          <a:endParaRPr lang="zh-CN" altLang="en-US"/>
        </a:p>
      </dgm:t>
    </dgm:pt>
    <dgm:pt modelId="{DAA5EB8E-950C-4B1C-80E4-21FA29FA58D5}" type="sibTrans" cxnId="{A07359EC-F8B8-4168-87C7-B77CDB750576}">
      <dgm:prSet/>
      <dgm:spPr/>
      <dgm:t>
        <a:bodyPr/>
        <a:lstStyle/>
        <a:p>
          <a:endParaRPr lang="zh-CN" altLang="en-US"/>
        </a:p>
      </dgm:t>
    </dgm:pt>
    <dgm:pt modelId="{E289794B-CE7D-4694-8CA2-E697B43B73C2}">
      <dgm:prSet phldrT="[文本]"/>
      <dgm:spPr/>
      <dgm:t>
        <a:bodyPr/>
        <a:lstStyle/>
        <a:p>
          <a:r>
            <a:rPr lang="zh-CN" altLang="zh-CN" dirty="0"/>
            <a:t>重载的运算符必须和用户自定义的类对象一起使用，其参数至少应有一个是类对象（或类对象的引用）。</a:t>
          </a:r>
          <a:endParaRPr lang="zh-CN" altLang="en-US" dirty="0"/>
        </a:p>
      </dgm:t>
    </dgm:pt>
    <dgm:pt modelId="{868A5F96-A400-426D-A472-76D60249DBD8}" type="parTrans" cxnId="{1835A44E-A593-40A8-A836-EC5D9213C76E}">
      <dgm:prSet/>
      <dgm:spPr/>
      <dgm:t>
        <a:bodyPr/>
        <a:lstStyle/>
        <a:p>
          <a:endParaRPr lang="zh-CN" altLang="en-US"/>
        </a:p>
      </dgm:t>
    </dgm:pt>
    <dgm:pt modelId="{7482041A-26C0-4A96-ADBA-08F882861567}" type="sibTrans" cxnId="{1835A44E-A593-40A8-A836-EC5D9213C76E}">
      <dgm:prSet/>
      <dgm:spPr/>
      <dgm:t>
        <a:bodyPr/>
        <a:lstStyle/>
        <a:p>
          <a:endParaRPr lang="zh-CN" altLang="en-US"/>
        </a:p>
      </dgm:t>
    </dgm:pt>
    <dgm:pt modelId="{B7B08001-9C95-4A60-983F-D451ABA2D0B3}">
      <dgm:prSet/>
      <dgm:spPr/>
      <dgm:t>
        <a:bodyPr/>
        <a:lstStyle/>
        <a:p>
          <a:r>
            <a:rPr lang="zh-CN" altLang="zh-CN" dirty="0"/>
            <a:t>用于类对象的运算符一般必须重载。</a:t>
          </a:r>
          <a:endParaRPr lang="en-US" altLang="zh-CN" dirty="0"/>
        </a:p>
      </dgm:t>
    </dgm:pt>
    <dgm:pt modelId="{471CE6AA-19CA-481C-ADD4-FD77BB88312A}" type="parTrans" cxnId="{882F389A-BC67-415E-B28F-1C051AC7F44A}">
      <dgm:prSet/>
      <dgm:spPr/>
      <dgm:t>
        <a:bodyPr/>
        <a:lstStyle/>
        <a:p>
          <a:endParaRPr lang="zh-CN" altLang="en-US"/>
        </a:p>
      </dgm:t>
    </dgm:pt>
    <dgm:pt modelId="{A1BBDC78-D2FA-433D-96D6-EDE5609986FB}" type="sibTrans" cxnId="{882F389A-BC67-415E-B28F-1C051AC7F44A}">
      <dgm:prSet/>
      <dgm:spPr/>
      <dgm:t>
        <a:bodyPr/>
        <a:lstStyle/>
        <a:p>
          <a:endParaRPr lang="zh-CN" altLang="en-US"/>
        </a:p>
      </dgm:t>
    </dgm:pt>
    <dgm:pt modelId="{57BD7EFF-F6E3-4992-98BD-E7CB6D66E15E}" type="pres">
      <dgm:prSet presAssocID="{E8443EA7-051D-4C66-AC68-3448D09EE07A}" presName="linear" presStyleCnt="0">
        <dgm:presLayoutVars>
          <dgm:dir/>
          <dgm:animLvl val="lvl"/>
          <dgm:resizeHandles val="exact"/>
        </dgm:presLayoutVars>
      </dgm:prSet>
      <dgm:spPr/>
    </dgm:pt>
    <dgm:pt modelId="{58A190AB-D648-422F-99DA-3A08354F0514}" type="pres">
      <dgm:prSet presAssocID="{E752BFE5-D07F-453C-A8C8-D9DF2AC77370}" presName="parentLin" presStyleCnt="0"/>
      <dgm:spPr/>
    </dgm:pt>
    <dgm:pt modelId="{845AA9C3-3450-4A9C-A1FA-0CEBEE58B49E}" type="pres">
      <dgm:prSet presAssocID="{E752BFE5-D07F-453C-A8C8-D9DF2AC77370}" presName="parentLeftMargin" presStyleLbl="node1" presStyleIdx="0" presStyleCnt="2"/>
      <dgm:spPr/>
    </dgm:pt>
    <dgm:pt modelId="{F16214EB-7E12-430C-A492-C6CEADADBD59}" type="pres">
      <dgm:prSet presAssocID="{E752BFE5-D07F-453C-A8C8-D9DF2AC77370}" presName="parentText" presStyleLbl="node1" presStyleIdx="0" presStyleCnt="2">
        <dgm:presLayoutVars>
          <dgm:chMax val="0"/>
          <dgm:bulletEnabled val="1"/>
        </dgm:presLayoutVars>
      </dgm:prSet>
      <dgm:spPr/>
    </dgm:pt>
    <dgm:pt modelId="{CBD70B9F-CDF4-49D9-ACB3-B510BB67F238}" type="pres">
      <dgm:prSet presAssocID="{E752BFE5-D07F-453C-A8C8-D9DF2AC77370}" presName="negativeSpace" presStyleCnt="0"/>
      <dgm:spPr/>
    </dgm:pt>
    <dgm:pt modelId="{300577DE-93E4-48D9-93C9-921CAF0134CD}" type="pres">
      <dgm:prSet presAssocID="{E752BFE5-D07F-453C-A8C8-D9DF2AC77370}" presName="childText" presStyleLbl="conFgAcc1" presStyleIdx="0" presStyleCnt="2">
        <dgm:presLayoutVars>
          <dgm:bulletEnabled val="1"/>
        </dgm:presLayoutVars>
      </dgm:prSet>
      <dgm:spPr/>
    </dgm:pt>
    <dgm:pt modelId="{8F6832D6-B775-40AC-B77C-329B82BEE8CA}" type="pres">
      <dgm:prSet presAssocID="{E4FEE123-C059-46A0-889F-66A93CC0C6EC}" presName="spaceBetweenRectangles" presStyleCnt="0"/>
      <dgm:spPr/>
    </dgm:pt>
    <dgm:pt modelId="{89350FEE-2CA7-4774-943A-C245415803D9}" type="pres">
      <dgm:prSet presAssocID="{3DE8AD68-50DC-442D-B9DF-A5A4E6A7DBF1}" presName="parentLin" presStyleCnt="0"/>
      <dgm:spPr/>
    </dgm:pt>
    <dgm:pt modelId="{181DF74D-38B8-4CDE-85DC-2D332437EF2A}" type="pres">
      <dgm:prSet presAssocID="{3DE8AD68-50DC-442D-B9DF-A5A4E6A7DBF1}" presName="parentLeftMargin" presStyleLbl="node1" presStyleIdx="0" presStyleCnt="2"/>
      <dgm:spPr/>
    </dgm:pt>
    <dgm:pt modelId="{EFEA10F3-02FC-4DC7-96DA-EC2A39D8EF4A}" type="pres">
      <dgm:prSet presAssocID="{3DE8AD68-50DC-442D-B9DF-A5A4E6A7DBF1}" presName="parentText" presStyleLbl="node1" presStyleIdx="1" presStyleCnt="2">
        <dgm:presLayoutVars>
          <dgm:chMax val="0"/>
          <dgm:bulletEnabled val="1"/>
        </dgm:presLayoutVars>
      </dgm:prSet>
      <dgm:spPr/>
    </dgm:pt>
    <dgm:pt modelId="{1DBF8081-A7DB-4332-BA5D-622877CE22D4}" type="pres">
      <dgm:prSet presAssocID="{3DE8AD68-50DC-442D-B9DF-A5A4E6A7DBF1}" presName="negativeSpace" presStyleCnt="0"/>
      <dgm:spPr/>
    </dgm:pt>
    <dgm:pt modelId="{FF0EA6B7-DE76-4DAF-A65E-0D352F5E00F5}" type="pres">
      <dgm:prSet presAssocID="{3DE8AD68-50DC-442D-B9DF-A5A4E6A7DBF1}" presName="childText" presStyleLbl="conFgAcc1" presStyleIdx="1" presStyleCnt="2">
        <dgm:presLayoutVars>
          <dgm:bulletEnabled val="1"/>
        </dgm:presLayoutVars>
      </dgm:prSet>
      <dgm:spPr/>
    </dgm:pt>
  </dgm:ptLst>
  <dgm:cxnLst>
    <dgm:cxn modelId="{FF063714-C483-4047-8398-851673169481}" type="presOf" srcId="{E752BFE5-D07F-453C-A8C8-D9DF2AC77370}" destId="{845AA9C3-3450-4A9C-A1FA-0CEBEE58B49E}" srcOrd="0" destOrd="0" presId="urn:microsoft.com/office/officeart/2005/8/layout/list1"/>
    <dgm:cxn modelId="{F2A3F717-3D1A-4C71-9CE5-3AF0046C43ED}" type="presOf" srcId="{B7B08001-9C95-4A60-983F-D451ABA2D0B3}" destId="{FF0EA6B7-DE76-4DAF-A65E-0D352F5E00F5}" srcOrd="0" destOrd="0" presId="urn:microsoft.com/office/officeart/2005/8/layout/list1"/>
    <dgm:cxn modelId="{55268A1D-9AA0-4D44-8B2D-2FC163CB2B7E}" type="presOf" srcId="{E289794B-CE7D-4694-8CA2-E697B43B73C2}" destId="{300577DE-93E4-48D9-93C9-921CAF0134CD}" srcOrd="0" destOrd="0" presId="urn:microsoft.com/office/officeart/2005/8/layout/list1"/>
    <dgm:cxn modelId="{1835A44E-A593-40A8-A836-EC5D9213C76E}" srcId="{E752BFE5-D07F-453C-A8C8-D9DF2AC77370}" destId="{E289794B-CE7D-4694-8CA2-E697B43B73C2}" srcOrd="0" destOrd="0" parTransId="{868A5F96-A400-426D-A472-76D60249DBD8}" sibTransId="{7482041A-26C0-4A96-ADBA-08F882861567}"/>
    <dgm:cxn modelId="{CFC3C14F-3A10-4234-9781-0D7FCD0F6743}" type="presOf" srcId="{E8443EA7-051D-4C66-AC68-3448D09EE07A}" destId="{57BD7EFF-F6E3-4992-98BD-E7CB6D66E15E}" srcOrd="0" destOrd="0" presId="urn:microsoft.com/office/officeart/2005/8/layout/list1"/>
    <dgm:cxn modelId="{891C9F50-DA77-4CFC-8F8D-5D9164E8979A}" type="presOf" srcId="{3DE8AD68-50DC-442D-B9DF-A5A4E6A7DBF1}" destId="{EFEA10F3-02FC-4DC7-96DA-EC2A39D8EF4A}" srcOrd="1" destOrd="0" presId="urn:microsoft.com/office/officeart/2005/8/layout/list1"/>
    <dgm:cxn modelId="{882F389A-BC67-415E-B28F-1C051AC7F44A}" srcId="{3DE8AD68-50DC-442D-B9DF-A5A4E6A7DBF1}" destId="{B7B08001-9C95-4A60-983F-D451ABA2D0B3}" srcOrd="0" destOrd="0" parTransId="{471CE6AA-19CA-481C-ADD4-FD77BB88312A}" sibTransId="{A1BBDC78-D2FA-433D-96D6-EDE5609986FB}"/>
    <dgm:cxn modelId="{43B88FB9-233B-432B-92C9-F0DF10CC45F6}" type="presOf" srcId="{3DE8AD68-50DC-442D-B9DF-A5A4E6A7DBF1}" destId="{181DF74D-38B8-4CDE-85DC-2D332437EF2A}" srcOrd="0" destOrd="0" presId="urn:microsoft.com/office/officeart/2005/8/layout/list1"/>
    <dgm:cxn modelId="{A07359EC-F8B8-4168-87C7-B77CDB750576}" srcId="{E8443EA7-051D-4C66-AC68-3448D09EE07A}" destId="{3DE8AD68-50DC-442D-B9DF-A5A4E6A7DBF1}" srcOrd="1" destOrd="0" parTransId="{C41D45B6-EB65-469A-868C-9228DA20CD0D}" sibTransId="{DAA5EB8E-950C-4B1C-80E4-21FA29FA58D5}"/>
    <dgm:cxn modelId="{99CEE3EF-0B4D-499C-A406-92FBBF9B3409}" srcId="{E8443EA7-051D-4C66-AC68-3448D09EE07A}" destId="{E752BFE5-D07F-453C-A8C8-D9DF2AC77370}" srcOrd="0" destOrd="0" parTransId="{A094FFBF-33CF-4D9E-8D14-442C89079C99}" sibTransId="{E4FEE123-C059-46A0-889F-66A93CC0C6EC}"/>
    <dgm:cxn modelId="{1BAE28F9-CE40-4326-B06F-7DD0AED84BEF}" type="presOf" srcId="{E752BFE5-D07F-453C-A8C8-D9DF2AC77370}" destId="{F16214EB-7E12-430C-A492-C6CEADADBD59}" srcOrd="1" destOrd="0" presId="urn:microsoft.com/office/officeart/2005/8/layout/list1"/>
    <dgm:cxn modelId="{A3FD0BE2-12C0-463A-A402-513A7B38F7D9}" type="presParOf" srcId="{57BD7EFF-F6E3-4992-98BD-E7CB6D66E15E}" destId="{58A190AB-D648-422F-99DA-3A08354F0514}" srcOrd="0" destOrd="0" presId="urn:microsoft.com/office/officeart/2005/8/layout/list1"/>
    <dgm:cxn modelId="{2C291A49-0493-49CC-AA5D-FB84A005B997}" type="presParOf" srcId="{58A190AB-D648-422F-99DA-3A08354F0514}" destId="{845AA9C3-3450-4A9C-A1FA-0CEBEE58B49E}" srcOrd="0" destOrd="0" presId="urn:microsoft.com/office/officeart/2005/8/layout/list1"/>
    <dgm:cxn modelId="{C25FCB2B-11F4-4200-AD47-2ADC8F8D5A14}" type="presParOf" srcId="{58A190AB-D648-422F-99DA-3A08354F0514}" destId="{F16214EB-7E12-430C-A492-C6CEADADBD59}" srcOrd="1" destOrd="0" presId="urn:microsoft.com/office/officeart/2005/8/layout/list1"/>
    <dgm:cxn modelId="{B56C5F5A-F955-4A8B-A1D5-35D8932CFDD0}" type="presParOf" srcId="{57BD7EFF-F6E3-4992-98BD-E7CB6D66E15E}" destId="{CBD70B9F-CDF4-49D9-ACB3-B510BB67F238}" srcOrd="1" destOrd="0" presId="urn:microsoft.com/office/officeart/2005/8/layout/list1"/>
    <dgm:cxn modelId="{FB127E8F-3E0D-426D-B353-2EE053E088C6}" type="presParOf" srcId="{57BD7EFF-F6E3-4992-98BD-E7CB6D66E15E}" destId="{300577DE-93E4-48D9-93C9-921CAF0134CD}" srcOrd="2" destOrd="0" presId="urn:microsoft.com/office/officeart/2005/8/layout/list1"/>
    <dgm:cxn modelId="{2F72BE2B-A771-4CED-81C6-29C7C0380FF0}" type="presParOf" srcId="{57BD7EFF-F6E3-4992-98BD-E7CB6D66E15E}" destId="{8F6832D6-B775-40AC-B77C-329B82BEE8CA}" srcOrd="3" destOrd="0" presId="urn:microsoft.com/office/officeart/2005/8/layout/list1"/>
    <dgm:cxn modelId="{A6AE51F8-B1CC-4A8D-8EA1-48C91653F956}" type="presParOf" srcId="{57BD7EFF-F6E3-4992-98BD-E7CB6D66E15E}" destId="{89350FEE-2CA7-4774-943A-C245415803D9}" srcOrd="4" destOrd="0" presId="urn:microsoft.com/office/officeart/2005/8/layout/list1"/>
    <dgm:cxn modelId="{A3F1D39C-7A59-4393-B29F-0A5BEAC8F424}" type="presParOf" srcId="{89350FEE-2CA7-4774-943A-C245415803D9}" destId="{181DF74D-38B8-4CDE-85DC-2D332437EF2A}" srcOrd="0" destOrd="0" presId="urn:microsoft.com/office/officeart/2005/8/layout/list1"/>
    <dgm:cxn modelId="{C99DA4D7-4551-4AE5-B903-45863B487240}" type="presParOf" srcId="{89350FEE-2CA7-4774-943A-C245415803D9}" destId="{EFEA10F3-02FC-4DC7-96DA-EC2A39D8EF4A}" srcOrd="1" destOrd="0" presId="urn:microsoft.com/office/officeart/2005/8/layout/list1"/>
    <dgm:cxn modelId="{6BBEDBF3-37F6-442F-B9F7-E23FBD47DB8D}" type="presParOf" srcId="{57BD7EFF-F6E3-4992-98BD-E7CB6D66E15E}" destId="{1DBF8081-A7DB-4332-BA5D-622877CE22D4}" srcOrd="5" destOrd="0" presId="urn:microsoft.com/office/officeart/2005/8/layout/list1"/>
    <dgm:cxn modelId="{18010D0B-8F84-46C1-B8D5-4CC83370038C}" type="presParOf" srcId="{57BD7EFF-F6E3-4992-98BD-E7CB6D66E15E}" destId="{FF0EA6B7-DE76-4DAF-A65E-0D352F5E00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443EA7-051D-4C66-AC68-3448D09EE07A}"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2B2D8118-1304-491E-94DB-73DED5521E6A}">
      <dgm:prSet/>
      <dgm:spPr/>
      <dgm:t>
        <a:bodyPr/>
        <a:lstStyle/>
        <a:p>
          <a:r>
            <a:rPr lang="zh-CN" altLang="zh-CN" dirty="0"/>
            <a:t>【规则五】</a:t>
          </a:r>
          <a:endParaRPr lang="en-US" altLang="zh-CN" dirty="0"/>
        </a:p>
      </dgm:t>
    </dgm:pt>
    <dgm:pt modelId="{A6861FB0-F310-4A78-8079-3F48CBB3A478}" type="parTrans" cxnId="{EF97E803-745E-4DAE-8809-5B615A043FA3}">
      <dgm:prSet/>
      <dgm:spPr/>
      <dgm:t>
        <a:bodyPr/>
        <a:lstStyle/>
        <a:p>
          <a:endParaRPr lang="zh-CN" altLang="en-US"/>
        </a:p>
      </dgm:t>
    </dgm:pt>
    <dgm:pt modelId="{9D3B4CCC-C7F2-43DA-BD48-F34B3152305A}" type="sibTrans" cxnId="{EF97E803-745E-4DAE-8809-5B615A043FA3}">
      <dgm:prSet/>
      <dgm:spPr/>
      <dgm:t>
        <a:bodyPr/>
        <a:lstStyle/>
        <a:p>
          <a:endParaRPr lang="zh-CN" altLang="en-US"/>
        </a:p>
      </dgm:t>
    </dgm:pt>
    <dgm:pt modelId="{7C473F92-3777-4F7F-821F-E28BF525F3D2}">
      <dgm:prSet/>
      <dgm:spPr/>
      <dgm:t>
        <a:bodyPr/>
        <a:lstStyle/>
        <a:p>
          <a:r>
            <a:rPr lang="zh-CN" altLang="zh-CN" dirty="0"/>
            <a:t>【规则六】</a:t>
          </a:r>
        </a:p>
      </dgm:t>
    </dgm:pt>
    <dgm:pt modelId="{AD89E248-AC5F-4826-9B42-68929CC9E9EC}" type="parTrans" cxnId="{F52DC64B-1C5A-4FBE-AC44-3E56B0A01D1E}">
      <dgm:prSet/>
      <dgm:spPr/>
      <dgm:t>
        <a:bodyPr/>
        <a:lstStyle/>
        <a:p>
          <a:endParaRPr lang="zh-CN" altLang="en-US"/>
        </a:p>
      </dgm:t>
    </dgm:pt>
    <dgm:pt modelId="{85A28D0F-1A5F-4677-BDE1-D97C51526B57}" type="sibTrans" cxnId="{F52DC64B-1C5A-4FBE-AC44-3E56B0A01D1E}">
      <dgm:prSet/>
      <dgm:spPr/>
      <dgm:t>
        <a:bodyPr/>
        <a:lstStyle/>
        <a:p>
          <a:endParaRPr lang="zh-CN" altLang="en-US"/>
        </a:p>
      </dgm:t>
    </dgm:pt>
    <dgm:pt modelId="{C964CCC0-6390-40AB-99D6-B5084CB5077D}">
      <dgm:prSet/>
      <dgm:spPr/>
      <dgm:t>
        <a:bodyPr/>
        <a:lstStyle/>
        <a:p>
          <a:r>
            <a:rPr lang="zh-CN" altLang="en-US"/>
            <a:t>保持</a:t>
          </a:r>
          <a:r>
            <a:rPr lang="zh-CN" altLang="en-US" dirty="0"/>
            <a:t>原始语义。</a:t>
          </a:r>
          <a:endParaRPr lang="en-US" altLang="zh-CN" dirty="0"/>
        </a:p>
      </dgm:t>
    </dgm:pt>
    <dgm:pt modelId="{B0382034-A3F3-4F61-8CDD-08F794E55F70}" type="parTrans" cxnId="{935E80C6-41BB-4570-9759-7D53694D00CC}">
      <dgm:prSet/>
      <dgm:spPr/>
      <dgm:t>
        <a:bodyPr/>
        <a:lstStyle/>
        <a:p>
          <a:endParaRPr lang="zh-CN" altLang="en-US"/>
        </a:p>
      </dgm:t>
    </dgm:pt>
    <dgm:pt modelId="{799F1E56-CB95-4F84-917E-B06C19640E5D}" type="sibTrans" cxnId="{935E80C6-41BB-4570-9759-7D53694D00CC}">
      <dgm:prSet/>
      <dgm:spPr/>
      <dgm:t>
        <a:bodyPr/>
        <a:lstStyle/>
        <a:p>
          <a:endParaRPr lang="zh-CN" altLang="en-US"/>
        </a:p>
      </dgm:t>
    </dgm:pt>
    <dgm:pt modelId="{BBA2DEC3-6904-4826-AAE1-D4930B6BD778}">
      <dgm:prSet/>
      <dgm:spPr/>
      <dgm:t>
        <a:bodyPr/>
        <a:lstStyle/>
        <a:p>
          <a:r>
            <a:rPr lang="zh-CN" altLang="zh-CN"/>
            <a:t>重载</a:t>
          </a:r>
          <a:r>
            <a:rPr lang="zh-CN" altLang="zh-CN" dirty="0"/>
            <a:t>的运算符函数不能是类的静态成员。</a:t>
          </a:r>
        </a:p>
      </dgm:t>
    </dgm:pt>
    <dgm:pt modelId="{D65EB4C6-20AF-4B73-AA9A-E10BB1165BF2}" type="parTrans" cxnId="{766961DA-F879-4F4C-A2D8-93D0A39A35F7}">
      <dgm:prSet/>
      <dgm:spPr/>
      <dgm:t>
        <a:bodyPr/>
        <a:lstStyle/>
        <a:p>
          <a:endParaRPr lang="zh-CN" altLang="en-US"/>
        </a:p>
      </dgm:t>
    </dgm:pt>
    <dgm:pt modelId="{68D792B0-4D4C-46BF-BFB9-44DEEACFA4C6}" type="sibTrans" cxnId="{766961DA-F879-4F4C-A2D8-93D0A39A35F7}">
      <dgm:prSet/>
      <dgm:spPr/>
      <dgm:t>
        <a:bodyPr/>
        <a:lstStyle/>
        <a:p>
          <a:endParaRPr lang="zh-CN" altLang="en-US"/>
        </a:p>
      </dgm:t>
    </dgm:pt>
    <dgm:pt modelId="{57BD7EFF-F6E3-4992-98BD-E7CB6D66E15E}" type="pres">
      <dgm:prSet presAssocID="{E8443EA7-051D-4C66-AC68-3448D09EE07A}" presName="linear" presStyleCnt="0">
        <dgm:presLayoutVars>
          <dgm:dir/>
          <dgm:animLvl val="lvl"/>
          <dgm:resizeHandles val="exact"/>
        </dgm:presLayoutVars>
      </dgm:prSet>
      <dgm:spPr/>
    </dgm:pt>
    <dgm:pt modelId="{FC64799D-56EA-4A2A-8AC4-B11AE2B2612B}" type="pres">
      <dgm:prSet presAssocID="{2B2D8118-1304-491E-94DB-73DED5521E6A}" presName="parentLin" presStyleCnt="0"/>
      <dgm:spPr/>
    </dgm:pt>
    <dgm:pt modelId="{8E537A78-BC6E-47A1-8525-F3153E68CD15}" type="pres">
      <dgm:prSet presAssocID="{2B2D8118-1304-491E-94DB-73DED5521E6A}" presName="parentLeftMargin" presStyleLbl="node1" presStyleIdx="0" presStyleCnt="2"/>
      <dgm:spPr/>
    </dgm:pt>
    <dgm:pt modelId="{F51BB486-AB36-428C-B12D-D1DA5E88B37F}" type="pres">
      <dgm:prSet presAssocID="{2B2D8118-1304-491E-94DB-73DED5521E6A}" presName="parentText" presStyleLbl="node1" presStyleIdx="0" presStyleCnt="2">
        <dgm:presLayoutVars>
          <dgm:chMax val="0"/>
          <dgm:bulletEnabled val="1"/>
        </dgm:presLayoutVars>
      </dgm:prSet>
      <dgm:spPr/>
    </dgm:pt>
    <dgm:pt modelId="{851461C4-61F8-45FD-8B5C-1EC0ECF402F4}" type="pres">
      <dgm:prSet presAssocID="{2B2D8118-1304-491E-94DB-73DED5521E6A}" presName="negativeSpace" presStyleCnt="0"/>
      <dgm:spPr/>
    </dgm:pt>
    <dgm:pt modelId="{46A2C3C9-0774-4026-AAA4-092EF0BAE49C}" type="pres">
      <dgm:prSet presAssocID="{2B2D8118-1304-491E-94DB-73DED5521E6A}" presName="childText" presStyleLbl="conFgAcc1" presStyleIdx="0" presStyleCnt="2">
        <dgm:presLayoutVars>
          <dgm:bulletEnabled val="1"/>
        </dgm:presLayoutVars>
      </dgm:prSet>
      <dgm:spPr/>
    </dgm:pt>
    <dgm:pt modelId="{D46E8353-83C9-4D37-9F0C-ACC7D7F9C174}" type="pres">
      <dgm:prSet presAssocID="{9D3B4CCC-C7F2-43DA-BD48-F34B3152305A}" presName="spaceBetweenRectangles" presStyleCnt="0"/>
      <dgm:spPr/>
    </dgm:pt>
    <dgm:pt modelId="{0587BA72-EB20-4882-9BE3-39F60BE6311E}" type="pres">
      <dgm:prSet presAssocID="{7C473F92-3777-4F7F-821F-E28BF525F3D2}" presName="parentLin" presStyleCnt="0"/>
      <dgm:spPr/>
    </dgm:pt>
    <dgm:pt modelId="{A7D800DB-0AAA-448F-994D-1914D0540A5A}" type="pres">
      <dgm:prSet presAssocID="{7C473F92-3777-4F7F-821F-E28BF525F3D2}" presName="parentLeftMargin" presStyleLbl="node1" presStyleIdx="0" presStyleCnt="2"/>
      <dgm:spPr/>
    </dgm:pt>
    <dgm:pt modelId="{CA04AF55-4236-4501-9023-A5632DF7C791}" type="pres">
      <dgm:prSet presAssocID="{7C473F92-3777-4F7F-821F-E28BF525F3D2}" presName="parentText" presStyleLbl="node1" presStyleIdx="1" presStyleCnt="2">
        <dgm:presLayoutVars>
          <dgm:chMax val="0"/>
          <dgm:bulletEnabled val="1"/>
        </dgm:presLayoutVars>
      </dgm:prSet>
      <dgm:spPr/>
    </dgm:pt>
    <dgm:pt modelId="{79FCD26C-C373-429B-BF7A-E282119524FF}" type="pres">
      <dgm:prSet presAssocID="{7C473F92-3777-4F7F-821F-E28BF525F3D2}" presName="negativeSpace" presStyleCnt="0"/>
      <dgm:spPr/>
    </dgm:pt>
    <dgm:pt modelId="{082228C3-D0C5-4418-9BAE-1A3A00D62E18}" type="pres">
      <dgm:prSet presAssocID="{7C473F92-3777-4F7F-821F-E28BF525F3D2}" presName="childText" presStyleLbl="conFgAcc1" presStyleIdx="1" presStyleCnt="2">
        <dgm:presLayoutVars>
          <dgm:bulletEnabled val="1"/>
        </dgm:presLayoutVars>
      </dgm:prSet>
      <dgm:spPr/>
    </dgm:pt>
  </dgm:ptLst>
  <dgm:cxnLst>
    <dgm:cxn modelId="{EF97E803-745E-4DAE-8809-5B615A043FA3}" srcId="{E8443EA7-051D-4C66-AC68-3448D09EE07A}" destId="{2B2D8118-1304-491E-94DB-73DED5521E6A}" srcOrd="0" destOrd="0" parTransId="{A6861FB0-F310-4A78-8079-3F48CBB3A478}" sibTransId="{9D3B4CCC-C7F2-43DA-BD48-F34B3152305A}"/>
    <dgm:cxn modelId="{7DD23806-491E-41B3-A561-F49243562568}" type="presOf" srcId="{BBA2DEC3-6904-4826-AAE1-D4930B6BD778}" destId="{082228C3-D0C5-4418-9BAE-1A3A00D62E18}" srcOrd="0" destOrd="0" presId="urn:microsoft.com/office/officeart/2005/8/layout/list1"/>
    <dgm:cxn modelId="{B2D42715-B409-4515-880F-3359D16C9081}" type="presOf" srcId="{C964CCC0-6390-40AB-99D6-B5084CB5077D}" destId="{46A2C3C9-0774-4026-AAA4-092EF0BAE49C}" srcOrd="0" destOrd="0" presId="urn:microsoft.com/office/officeart/2005/8/layout/list1"/>
    <dgm:cxn modelId="{93D39B1F-09F2-4E19-9C28-861096D3FB99}" type="presOf" srcId="{7C473F92-3777-4F7F-821F-E28BF525F3D2}" destId="{CA04AF55-4236-4501-9023-A5632DF7C791}" srcOrd="1" destOrd="0" presId="urn:microsoft.com/office/officeart/2005/8/layout/list1"/>
    <dgm:cxn modelId="{F52DC64B-1C5A-4FBE-AC44-3E56B0A01D1E}" srcId="{E8443EA7-051D-4C66-AC68-3448D09EE07A}" destId="{7C473F92-3777-4F7F-821F-E28BF525F3D2}" srcOrd="1" destOrd="0" parTransId="{AD89E248-AC5F-4826-9B42-68929CC9E9EC}" sibTransId="{85A28D0F-1A5F-4677-BDE1-D97C51526B57}"/>
    <dgm:cxn modelId="{CFC3C14F-3A10-4234-9781-0D7FCD0F6743}" type="presOf" srcId="{E8443EA7-051D-4C66-AC68-3448D09EE07A}" destId="{57BD7EFF-F6E3-4992-98BD-E7CB6D66E15E}" srcOrd="0" destOrd="0" presId="urn:microsoft.com/office/officeart/2005/8/layout/list1"/>
    <dgm:cxn modelId="{DAB33450-46DC-4C57-BFC6-98DB31193C82}" type="presOf" srcId="{7C473F92-3777-4F7F-821F-E28BF525F3D2}" destId="{A7D800DB-0AAA-448F-994D-1914D0540A5A}" srcOrd="0" destOrd="0" presId="urn:microsoft.com/office/officeart/2005/8/layout/list1"/>
    <dgm:cxn modelId="{2F6181A7-34CD-4E77-949A-DD8A67A6A0C7}" type="presOf" srcId="{2B2D8118-1304-491E-94DB-73DED5521E6A}" destId="{F51BB486-AB36-428C-B12D-D1DA5E88B37F}" srcOrd="1" destOrd="0" presId="urn:microsoft.com/office/officeart/2005/8/layout/list1"/>
    <dgm:cxn modelId="{A2A524B2-24B5-4772-B332-2151E0F5AD71}" type="presOf" srcId="{2B2D8118-1304-491E-94DB-73DED5521E6A}" destId="{8E537A78-BC6E-47A1-8525-F3153E68CD15}" srcOrd="0" destOrd="0" presId="urn:microsoft.com/office/officeart/2005/8/layout/list1"/>
    <dgm:cxn modelId="{935E80C6-41BB-4570-9759-7D53694D00CC}" srcId="{2B2D8118-1304-491E-94DB-73DED5521E6A}" destId="{C964CCC0-6390-40AB-99D6-B5084CB5077D}" srcOrd="0" destOrd="0" parTransId="{B0382034-A3F3-4F61-8CDD-08F794E55F70}" sibTransId="{799F1E56-CB95-4F84-917E-B06C19640E5D}"/>
    <dgm:cxn modelId="{766961DA-F879-4F4C-A2D8-93D0A39A35F7}" srcId="{7C473F92-3777-4F7F-821F-E28BF525F3D2}" destId="{BBA2DEC3-6904-4826-AAE1-D4930B6BD778}" srcOrd="0" destOrd="0" parTransId="{D65EB4C6-20AF-4B73-AA9A-E10BB1165BF2}" sibTransId="{68D792B0-4D4C-46BF-BFB9-44DEEACFA4C6}"/>
    <dgm:cxn modelId="{E5C6B323-019D-422C-B6E2-E19AC4BFB20E}" type="presParOf" srcId="{57BD7EFF-F6E3-4992-98BD-E7CB6D66E15E}" destId="{FC64799D-56EA-4A2A-8AC4-B11AE2B2612B}" srcOrd="0" destOrd="0" presId="urn:microsoft.com/office/officeart/2005/8/layout/list1"/>
    <dgm:cxn modelId="{E881A5E7-85D3-4312-A491-E4476E85F1E8}" type="presParOf" srcId="{FC64799D-56EA-4A2A-8AC4-B11AE2B2612B}" destId="{8E537A78-BC6E-47A1-8525-F3153E68CD15}" srcOrd="0" destOrd="0" presId="urn:microsoft.com/office/officeart/2005/8/layout/list1"/>
    <dgm:cxn modelId="{66B1E7E4-E7A1-4362-85B0-27D1BFBFABF7}" type="presParOf" srcId="{FC64799D-56EA-4A2A-8AC4-B11AE2B2612B}" destId="{F51BB486-AB36-428C-B12D-D1DA5E88B37F}" srcOrd="1" destOrd="0" presId="urn:microsoft.com/office/officeart/2005/8/layout/list1"/>
    <dgm:cxn modelId="{A496D078-1993-4D82-BEC9-85AFC1A115D2}" type="presParOf" srcId="{57BD7EFF-F6E3-4992-98BD-E7CB6D66E15E}" destId="{851461C4-61F8-45FD-8B5C-1EC0ECF402F4}" srcOrd="1" destOrd="0" presId="urn:microsoft.com/office/officeart/2005/8/layout/list1"/>
    <dgm:cxn modelId="{5529F40E-8897-45A2-925A-3896845F337D}" type="presParOf" srcId="{57BD7EFF-F6E3-4992-98BD-E7CB6D66E15E}" destId="{46A2C3C9-0774-4026-AAA4-092EF0BAE49C}" srcOrd="2" destOrd="0" presId="urn:microsoft.com/office/officeart/2005/8/layout/list1"/>
    <dgm:cxn modelId="{0490F389-B236-4D23-8110-0C50A02CD4BF}" type="presParOf" srcId="{57BD7EFF-F6E3-4992-98BD-E7CB6D66E15E}" destId="{D46E8353-83C9-4D37-9F0C-ACC7D7F9C174}" srcOrd="3" destOrd="0" presId="urn:microsoft.com/office/officeart/2005/8/layout/list1"/>
    <dgm:cxn modelId="{BF3BF9D5-DB6C-4D55-9D5E-3CCCB1C2C12A}" type="presParOf" srcId="{57BD7EFF-F6E3-4992-98BD-E7CB6D66E15E}" destId="{0587BA72-EB20-4882-9BE3-39F60BE6311E}" srcOrd="4" destOrd="0" presId="urn:microsoft.com/office/officeart/2005/8/layout/list1"/>
    <dgm:cxn modelId="{91EDCF1D-1100-41AA-BC8E-45272F3CD3CF}" type="presParOf" srcId="{0587BA72-EB20-4882-9BE3-39F60BE6311E}" destId="{A7D800DB-0AAA-448F-994D-1914D0540A5A}" srcOrd="0" destOrd="0" presId="urn:microsoft.com/office/officeart/2005/8/layout/list1"/>
    <dgm:cxn modelId="{5DD1EDDB-3C54-4F23-AA6C-2A752255EE46}" type="presParOf" srcId="{0587BA72-EB20-4882-9BE3-39F60BE6311E}" destId="{CA04AF55-4236-4501-9023-A5632DF7C791}" srcOrd="1" destOrd="0" presId="urn:microsoft.com/office/officeart/2005/8/layout/list1"/>
    <dgm:cxn modelId="{7647F027-612B-4303-A670-E86E92AF43D2}" type="presParOf" srcId="{57BD7EFF-F6E3-4992-98BD-E7CB6D66E15E}" destId="{79FCD26C-C373-429B-BF7A-E282119524FF}" srcOrd="5" destOrd="0" presId="urn:microsoft.com/office/officeart/2005/8/layout/list1"/>
    <dgm:cxn modelId="{FA5CF2AD-C6A4-4D29-8613-6C75A2B38287}" type="presParOf" srcId="{57BD7EFF-F6E3-4992-98BD-E7CB6D66E15E}" destId="{082228C3-D0C5-4418-9BAE-1A3A00D62E1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5.3 </a:t>
          </a:r>
          <a:r>
            <a:rPr lang="zh-CN" altLang="en-US" dirty="0">
              <a:solidFill>
                <a:schemeClr val="bg1"/>
              </a:solidFill>
              <a:latin typeface="微软雅黑" panose="020B0503020204020204" pitchFamily="34" charset="-122"/>
              <a:ea typeface="微软雅黑" panose="020B0503020204020204" pitchFamily="34" charset="-122"/>
            </a:rPr>
            <a:t>常规运算符的重载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5.3 </a:t>
          </a:r>
          <a:r>
            <a:rPr lang="zh-CN" altLang="en-US" dirty="0">
              <a:solidFill>
                <a:schemeClr val="bg1"/>
              </a:solidFill>
              <a:latin typeface="微软雅黑" panose="020B0503020204020204" pitchFamily="34" charset="-122"/>
              <a:ea typeface="微软雅黑" panose="020B0503020204020204" pitchFamily="34" charset="-122"/>
            </a:rPr>
            <a:t>常规运算符的重载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特例：</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5.4.1 </a:t>
          </a:r>
          <a:r>
            <a:rPr lang="zh-CN" altLang="en-US" dirty="0">
              <a:solidFill>
                <a:schemeClr val="tx1"/>
              </a:solidFill>
              <a:latin typeface="微软雅黑" panose="020B0503020204020204" pitchFamily="34" charset="-122"/>
              <a:ea typeface="微软雅黑" panose="020B0503020204020204" pitchFamily="34" charset="-122"/>
            </a:rPr>
            <a:t>标量</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类</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5.4.2 </a:t>
          </a:r>
          <a:r>
            <a:rPr lang="zh-CN" altLang="en-US" dirty="0">
              <a:solidFill>
                <a:schemeClr val="tx1"/>
              </a:solidFill>
              <a:latin typeface="微软雅黑" panose="020B0503020204020204" pitchFamily="34" charset="-122"/>
              <a:ea typeface="微软雅黑" panose="020B0503020204020204" pitchFamily="34" charset="-122"/>
            </a:rPr>
            <a:t>类</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标量</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5.4.3 </a:t>
          </a:r>
          <a:r>
            <a:rPr lang="zh-CN" altLang="en-US" dirty="0">
              <a:solidFill>
                <a:schemeClr val="tx1"/>
              </a:solidFill>
              <a:latin typeface="微软雅黑" panose="020B0503020204020204" pitchFamily="34" charset="-122"/>
              <a:ea typeface="微软雅黑" panose="020B0503020204020204" pitchFamily="34" charset="-122"/>
            </a:rPr>
            <a:t>类</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类</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5.5.1 </a:t>
          </a:r>
          <a:r>
            <a:rPr lang="zh-CN" altLang="en-US" dirty="0">
              <a:solidFill>
                <a:schemeClr val="tx1"/>
              </a:solidFill>
              <a:latin typeface="微软雅黑" panose="020B0503020204020204" pitchFamily="34" charset="-122"/>
              <a:ea typeface="微软雅黑" panose="020B0503020204020204" pitchFamily="34" charset="-122"/>
            </a:rPr>
            <a:t>下标运算符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5.5.1 </a:t>
          </a:r>
          <a:r>
            <a:rPr lang="zh-CN" altLang="en-US" dirty="0">
              <a:solidFill>
                <a:schemeClr val="tx1"/>
              </a:solidFill>
              <a:latin typeface="微软雅黑" panose="020B0503020204020204" pitchFamily="34" charset="-122"/>
              <a:ea typeface="微软雅黑" panose="020B0503020204020204" pitchFamily="34" charset="-122"/>
            </a:rPr>
            <a:t>下标运算符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多维数组的重载</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5.5.1 </a:t>
          </a:r>
          <a:r>
            <a:rPr lang="zh-CN" altLang="en-US" dirty="0">
              <a:solidFill>
                <a:schemeClr val="tx1"/>
              </a:solidFill>
              <a:latin typeface="微软雅黑" panose="020B0503020204020204" pitchFamily="34" charset="-122"/>
              <a:ea typeface="微软雅黑" panose="020B0503020204020204" pitchFamily="34" charset="-122"/>
            </a:rPr>
            <a:t>下标运算符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5.2.1 </a:t>
          </a:r>
          <a:r>
            <a:rPr lang="zh-CN" altLang="en-US" dirty="0">
              <a:solidFill>
                <a:schemeClr val="tx1"/>
              </a:solidFill>
              <a:latin typeface="微软雅黑" panose="020B0503020204020204" pitchFamily="34" charset="-122"/>
              <a:ea typeface="微软雅黑" panose="020B0503020204020204" pitchFamily="34" charset="-122"/>
            </a:rPr>
            <a:t>考量因素</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5.5.3 </a:t>
          </a:r>
          <a:r>
            <a:rPr lang="zh-CN" altLang="en-US" dirty="0">
              <a:solidFill>
                <a:schemeClr val="tx1"/>
              </a:solidFill>
              <a:latin typeface="微软雅黑" panose="020B0503020204020204" pitchFamily="34" charset="-122"/>
              <a:ea typeface="微软雅黑" panose="020B0503020204020204" pitchFamily="34" charset="-122"/>
            </a:rPr>
            <a:t>函数调用运算符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可调用对象</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5.5.3 </a:t>
          </a:r>
          <a:r>
            <a:rPr lang="zh-CN" altLang="en-US" dirty="0">
              <a:solidFill>
                <a:schemeClr val="tx1"/>
              </a:solidFill>
              <a:latin typeface="微软雅黑" panose="020B0503020204020204" pitchFamily="34" charset="-122"/>
              <a:ea typeface="微软雅黑" panose="020B0503020204020204" pitchFamily="34" charset="-122"/>
            </a:rPr>
            <a:t>函数调用运算符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2769B121-5B12-454B-A612-2D7D2D99176F}" srcId="{A885556A-91B6-419D-A877-1CB35B9D2E52}" destId="{EA33D808-F0E4-4E48-827A-CD28D138C126}" srcOrd="1" destOrd="0" parTransId="{05AEB76A-B4E0-4A05-845E-350C495D3314}" sibTransId="{AE511BB9-06E8-4F0B-802F-BEB02CABEA4E}"/>
    <dgm:cxn modelId="{FDF3473C-EE50-4646-BA69-0293C7549A7E}" srcId="{A885556A-91B6-419D-A877-1CB35B9D2E52}" destId="{6FF7BBA6-AEA4-4895-A02D-285B661D9D9C}" srcOrd="2" destOrd="0" parTransId="{D779102E-6165-49D2-934D-660C4322D83B}" sibTransId="{5B060FA2-4BEA-4643-8A75-2632374CD0CB}"/>
    <dgm:cxn modelId="{9C832888-5F07-4C01-9600-81944DD348B4}" type="presOf" srcId="{EA33D808-F0E4-4E48-827A-CD28D138C126}" destId="{AE4A70E1-4831-4D98-B378-0F1008B841D9}" srcOrd="0" destOrd="0" presId="urn:microsoft.com/office/officeart/2005/8/layout/hChevron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2D5885-7098-41CD-AB73-4B0DFD39668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3CE8C06-F1AC-4E50-9533-BE908E59CBBF}">
      <dgm:prSet phldrT="[文本]"/>
      <dgm:spPr/>
      <dgm:t>
        <a:bodyPr/>
        <a:lstStyle/>
        <a:p>
          <a:r>
            <a:rPr lang="zh-CN" altLang="zh-CN" dirty="0">
              <a:latin typeface="+mj-lt"/>
            </a:rPr>
            <a:t>语义</a:t>
          </a:r>
          <a:endParaRPr lang="zh-CN" altLang="en-US" dirty="0"/>
        </a:p>
      </dgm:t>
    </dgm:pt>
    <dgm:pt modelId="{966EC312-42BF-4BB8-A27A-EA9F4E243463}" type="parTrans" cxnId="{D9230E02-ACFD-4068-9599-C3D7986AF11C}">
      <dgm:prSet/>
      <dgm:spPr/>
      <dgm:t>
        <a:bodyPr/>
        <a:lstStyle/>
        <a:p>
          <a:endParaRPr lang="zh-CN" altLang="en-US"/>
        </a:p>
      </dgm:t>
    </dgm:pt>
    <dgm:pt modelId="{8E92A951-EBD2-4241-BF8C-C8AA80F3870C}" type="sibTrans" cxnId="{D9230E02-ACFD-4068-9599-C3D7986AF11C}">
      <dgm:prSet/>
      <dgm:spPr/>
      <dgm:t>
        <a:bodyPr/>
        <a:lstStyle/>
        <a:p>
          <a:endParaRPr lang="zh-CN" altLang="en-US"/>
        </a:p>
      </dgm:t>
    </dgm:pt>
    <dgm:pt modelId="{D2409B5B-8C33-490D-9AE0-80B2A9641AB2}">
      <dgm:prSet/>
      <dgm:spPr/>
      <dgm:t>
        <a:bodyPr/>
        <a:lstStyle/>
        <a:p>
          <a:r>
            <a:rPr lang="zh-CN" altLang="zh-CN" dirty="0">
              <a:latin typeface="+mj-lt"/>
            </a:rPr>
            <a:t>重载形式</a:t>
          </a:r>
          <a:endParaRPr lang="en-US" altLang="zh-CN" dirty="0">
            <a:latin typeface="+mj-lt"/>
          </a:endParaRPr>
        </a:p>
      </dgm:t>
    </dgm:pt>
    <dgm:pt modelId="{25BDC3D4-473C-4CC7-92AA-A590BB5DED68}" type="parTrans" cxnId="{C3AA8EED-969A-454A-84FF-040144C2C948}">
      <dgm:prSet/>
      <dgm:spPr/>
      <dgm:t>
        <a:bodyPr/>
        <a:lstStyle/>
        <a:p>
          <a:endParaRPr lang="zh-CN" altLang="en-US"/>
        </a:p>
      </dgm:t>
    </dgm:pt>
    <dgm:pt modelId="{080CDA84-7C81-4ABC-9B35-BF5286ACE512}" type="sibTrans" cxnId="{C3AA8EED-969A-454A-84FF-040144C2C948}">
      <dgm:prSet/>
      <dgm:spPr/>
      <dgm:t>
        <a:bodyPr/>
        <a:lstStyle/>
        <a:p>
          <a:endParaRPr lang="zh-CN" altLang="en-US"/>
        </a:p>
      </dgm:t>
    </dgm:pt>
    <dgm:pt modelId="{A00A7877-F644-4DBD-A1C8-1888E5BE5D8C}">
      <dgm:prSet/>
      <dgm:spPr/>
      <dgm:t>
        <a:bodyPr/>
        <a:lstStyle/>
        <a:p>
          <a:r>
            <a:rPr lang="zh-CN" altLang="en-US" dirty="0">
              <a:latin typeface="+mj-lt"/>
            </a:rPr>
            <a:t>重载为</a:t>
          </a:r>
          <a:r>
            <a:rPr lang="zh-CN" altLang="zh-CN" dirty="0">
              <a:latin typeface="+mj-lt"/>
            </a:rPr>
            <a:t>成员</a:t>
          </a:r>
          <a:endParaRPr lang="en-US" altLang="zh-CN" dirty="0">
            <a:latin typeface="+mj-lt"/>
          </a:endParaRPr>
        </a:p>
      </dgm:t>
    </dgm:pt>
    <dgm:pt modelId="{A335A65A-3274-4FE7-B080-BBC49A89415D}" type="parTrans" cxnId="{7A7E3CC2-7641-4F61-8107-08A417A1EF61}">
      <dgm:prSet/>
      <dgm:spPr/>
      <dgm:t>
        <a:bodyPr/>
        <a:lstStyle/>
        <a:p>
          <a:endParaRPr lang="zh-CN" altLang="en-US"/>
        </a:p>
      </dgm:t>
    </dgm:pt>
    <dgm:pt modelId="{7101A999-F617-4E8F-BD56-9B2C4AAA0AFC}" type="sibTrans" cxnId="{7A7E3CC2-7641-4F61-8107-08A417A1EF61}">
      <dgm:prSet/>
      <dgm:spPr/>
      <dgm:t>
        <a:bodyPr/>
        <a:lstStyle/>
        <a:p>
          <a:endParaRPr lang="zh-CN" altLang="en-US"/>
        </a:p>
      </dgm:t>
    </dgm:pt>
    <dgm:pt modelId="{FA041C2F-A057-49F8-BAB8-2B3156187BC9}">
      <dgm:prSet/>
      <dgm:spPr/>
      <dgm:t>
        <a:bodyPr/>
        <a:lstStyle/>
        <a:p>
          <a:r>
            <a:rPr lang="zh-CN" altLang="en-US" dirty="0">
              <a:latin typeface="+mj-lt"/>
            </a:rPr>
            <a:t>特征</a:t>
          </a:r>
          <a:endParaRPr lang="en-US" altLang="zh-CN" dirty="0">
            <a:latin typeface="+mj-lt"/>
          </a:endParaRPr>
        </a:p>
      </dgm:t>
    </dgm:pt>
    <dgm:pt modelId="{D1A87EB3-2C76-4E64-BBE8-674DF55690CA}" type="parTrans" cxnId="{F2A521FF-FA84-4ED5-B619-889F116C7D3E}">
      <dgm:prSet/>
      <dgm:spPr/>
      <dgm:t>
        <a:bodyPr/>
        <a:lstStyle/>
        <a:p>
          <a:endParaRPr lang="zh-CN" altLang="en-US"/>
        </a:p>
      </dgm:t>
    </dgm:pt>
    <dgm:pt modelId="{B76613B1-5AE5-4013-91A8-B7F47AFC3D8A}" type="sibTrans" cxnId="{F2A521FF-FA84-4ED5-B619-889F116C7D3E}">
      <dgm:prSet/>
      <dgm:spPr/>
      <dgm:t>
        <a:bodyPr/>
        <a:lstStyle/>
        <a:p>
          <a:endParaRPr lang="zh-CN" altLang="en-US"/>
        </a:p>
      </dgm:t>
    </dgm:pt>
    <dgm:pt modelId="{0DB4E583-B8E4-4E0E-B802-03F1499134D4}">
      <dgm:prSet/>
      <dgm:spPr/>
      <dgm:t>
        <a:bodyPr/>
        <a:lstStyle/>
        <a:p>
          <a:r>
            <a:rPr lang="zh-CN" altLang="zh-CN" dirty="0">
              <a:latin typeface="+mj-lt"/>
            </a:rPr>
            <a:t>返回值</a:t>
          </a:r>
          <a:r>
            <a:rPr lang="zh-CN" altLang="en-US" dirty="0">
              <a:latin typeface="+mj-lt"/>
            </a:rPr>
            <a:t>类型</a:t>
          </a:r>
          <a:endParaRPr lang="zh-CN" altLang="zh-CN" dirty="0">
            <a:latin typeface="+mj-lt"/>
          </a:endParaRPr>
        </a:p>
      </dgm:t>
    </dgm:pt>
    <dgm:pt modelId="{75EDEC40-E1C5-45C2-B3ED-351701F95390}" type="parTrans" cxnId="{4654FCB7-C47F-4377-8F21-40BEB2F24088}">
      <dgm:prSet/>
      <dgm:spPr/>
      <dgm:t>
        <a:bodyPr/>
        <a:lstStyle/>
        <a:p>
          <a:endParaRPr lang="zh-CN" altLang="en-US"/>
        </a:p>
      </dgm:t>
    </dgm:pt>
    <dgm:pt modelId="{B2A0A992-7EF1-4A41-87CB-6FBB83E0D2DF}" type="sibTrans" cxnId="{4654FCB7-C47F-4377-8F21-40BEB2F24088}">
      <dgm:prSet/>
      <dgm:spPr/>
      <dgm:t>
        <a:bodyPr/>
        <a:lstStyle/>
        <a:p>
          <a:endParaRPr lang="zh-CN" altLang="en-US"/>
        </a:p>
      </dgm:t>
    </dgm:pt>
    <dgm:pt modelId="{86421350-DFCA-45BE-AE94-6D5A3250F019}">
      <dgm:prSet/>
      <dgm:spPr/>
      <dgm:t>
        <a:bodyPr/>
        <a:lstStyle/>
        <a:p>
          <a:r>
            <a:rPr lang="zh-CN" altLang="zh-CN" b="0" dirty="0">
              <a:latin typeface="+mj-lt"/>
            </a:rPr>
            <a:t>级联</a:t>
          </a:r>
        </a:p>
      </dgm:t>
    </dgm:pt>
    <dgm:pt modelId="{B24ACD1E-8A50-472F-858F-F784821C8DEC}" type="parTrans" cxnId="{950AFD04-3B31-4365-A8FC-E96FCFA91135}">
      <dgm:prSet/>
      <dgm:spPr/>
      <dgm:t>
        <a:bodyPr/>
        <a:lstStyle/>
        <a:p>
          <a:endParaRPr lang="zh-CN" altLang="en-US"/>
        </a:p>
      </dgm:t>
    </dgm:pt>
    <dgm:pt modelId="{0CB75DA6-8702-4AE4-A09E-7BAF7940DED3}" type="sibTrans" cxnId="{950AFD04-3B31-4365-A8FC-E96FCFA91135}">
      <dgm:prSet/>
      <dgm:spPr/>
      <dgm:t>
        <a:bodyPr/>
        <a:lstStyle/>
        <a:p>
          <a:endParaRPr lang="zh-CN" altLang="en-US"/>
        </a:p>
      </dgm:t>
    </dgm:pt>
    <dgm:pt modelId="{CA06261E-C877-41AB-A93C-72ABBF8E957C}">
      <dgm:prSet phldrT="[文本]"/>
      <dgm:spPr/>
      <dgm:t>
        <a:bodyPr/>
        <a:lstStyle/>
        <a:p>
          <a:r>
            <a:rPr lang="zh-CN" altLang="zh-CN" dirty="0">
              <a:latin typeface="+mj-lt"/>
            </a:rPr>
            <a:t>运算符的原始</a:t>
          </a:r>
          <a:r>
            <a:rPr lang="zh-CN" altLang="en-US" dirty="0">
              <a:latin typeface="+mj-lt"/>
            </a:rPr>
            <a:t>语义</a:t>
          </a:r>
          <a:endParaRPr lang="zh-CN" altLang="en-US" dirty="0"/>
        </a:p>
      </dgm:t>
    </dgm:pt>
    <dgm:pt modelId="{91A7390D-C534-41AC-8881-91A02CACD057}" type="parTrans" cxnId="{5E6693F0-C79F-4141-80CB-5A4E4C8D039B}">
      <dgm:prSet/>
      <dgm:spPr/>
      <dgm:t>
        <a:bodyPr/>
        <a:lstStyle/>
        <a:p>
          <a:endParaRPr lang="zh-CN" altLang="en-US"/>
        </a:p>
      </dgm:t>
    </dgm:pt>
    <dgm:pt modelId="{3DC1B3C8-D34B-4C30-B24B-F93577ABBDC8}" type="sibTrans" cxnId="{5E6693F0-C79F-4141-80CB-5A4E4C8D039B}">
      <dgm:prSet/>
      <dgm:spPr/>
      <dgm:t>
        <a:bodyPr/>
        <a:lstStyle/>
        <a:p>
          <a:endParaRPr lang="zh-CN" altLang="en-US"/>
        </a:p>
      </dgm:t>
    </dgm:pt>
    <dgm:pt modelId="{49613D3C-CCD9-42AF-9744-EC86B07E22A7}">
      <dgm:prSet/>
      <dgm:spPr/>
      <dgm:t>
        <a:bodyPr/>
        <a:lstStyle/>
        <a:p>
          <a:r>
            <a:rPr lang="zh-CN" altLang="en-US" dirty="0">
              <a:latin typeface="+mj-lt"/>
            </a:rPr>
            <a:t>重载为</a:t>
          </a:r>
          <a:r>
            <a:rPr lang="zh-CN" altLang="zh-CN" dirty="0">
              <a:latin typeface="+mj-lt"/>
            </a:rPr>
            <a:t>友元</a:t>
          </a:r>
          <a:endParaRPr lang="en-US" altLang="zh-CN" dirty="0">
            <a:latin typeface="+mj-lt"/>
          </a:endParaRPr>
        </a:p>
      </dgm:t>
    </dgm:pt>
    <dgm:pt modelId="{979A0CD2-CB5B-4E54-A3D0-072B778444E3}" type="parTrans" cxnId="{2C4BF2E6-0FB6-4204-9FC6-34D597498A9F}">
      <dgm:prSet/>
      <dgm:spPr/>
      <dgm:t>
        <a:bodyPr/>
        <a:lstStyle/>
        <a:p>
          <a:endParaRPr lang="zh-CN" altLang="en-US"/>
        </a:p>
      </dgm:t>
    </dgm:pt>
    <dgm:pt modelId="{99C6E422-2052-4EFC-AB9E-C2A78A357D7C}" type="sibTrans" cxnId="{2C4BF2E6-0FB6-4204-9FC6-34D597498A9F}">
      <dgm:prSet/>
      <dgm:spPr/>
      <dgm:t>
        <a:bodyPr/>
        <a:lstStyle/>
        <a:p>
          <a:endParaRPr lang="zh-CN" altLang="en-US"/>
        </a:p>
      </dgm:t>
    </dgm:pt>
    <dgm:pt modelId="{881513D2-5203-499F-8891-9F549B896D21}">
      <dgm:prSet/>
      <dgm:spPr/>
      <dgm:t>
        <a:bodyPr/>
        <a:lstStyle/>
        <a:p>
          <a:r>
            <a:rPr lang="zh-CN" altLang="en-US" dirty="0">
              <a:latin typeface="+mj-lt"/>
            </a:rPr>
            <a:t>参数</a:t>
          </a:r>
          <a:r>
            <a:rPr lang="zh-CN" altLang="zh-CN" dirty="0">
              <a:latin typeface="+mj-lt"/>
            </a:rPr>
            <a:t>个数</a:t>
          </a:r>
          <a:r>
            <a:rPr lang="en-US" altLang="zh-CN" dirty="0">
              <a:latin typeface="+mj-lt"/>
            </a:rPr>
            <a:t>/</a:t>
          </a:r>
          <a:r>
            <a:rPr lang="zh-CN" altLang="zh-CN" dirty="0">
              <a:latin typeface="+mj-lt"/>
            </a:rPr>
            <a:t>类型</a:t>
          </a:r>
          <a:endParaRPr lang="en-US" altLang="zh-CN" dirty="0">
            <a:latin typeface="+mj-lt"/>
          </a:endParaRPr>
        </a:p>
      </dgm:t>
    </dgm:pt>
    <dgm:pt modelId="{AEF9B23B-C8BF-4642-8EE3-9EED52B8831E}" type="parTrans" cxnId="{61D17E66-E90D-4320-82A8-71422FE59E9F}">
      <dgm:prSet/>
      <dgm:spPr/>
      <dgm:t>
        <a:bodyPr/>
        <a:lstStyle/>
        <a:p>
          <a:endParaRPr lang="zh-CN" altLang="en-US"/>
        </a:p>
      </dgm:t>
    </dgm:pt>
    <dgm:pt modelId="{85AEA388-0B0B-4962-B6F1-B6F3906D63D7}" type="sibTrans" cxnId="{61D17E66-E90D-4320-82A8-71422FE59E9F}">
      <dgm:prSet/>
      <dgm:spPr/>
      <dgm:t>
        <a:bodyPr/>
        <a:lstStyle/>
        <a:p>
          <a:endParaRPr lang="zh-CN" altLang="en-US"/>
        </a:p>
      </dgm:t>
    </dgm:pt>
    <dgm:pt modelId="{61876D3A-C615-4798-80FF-C034EFE8BD92}">
      <dgm:prSet/>
      <dgm:spPr/>
      <dgm:t>
        <a:bodyPr/>
        <a:lstStyle/>
        <a:p>
          <a:r>
            <a:rPr lang="zh-CN" altLang="en-US" dirty="0">
              <a:latin typeface="+mj-lt"/>
            </a:rPr>
            <a:t>运算能否级联</a:t>
          </a:r>
          <a:r>
            <a:rPr lang="en-US" altLang="zh-CN" b="1" dirty="0">
              <a:latin typeface="+mj-lt"/>
            </a:rPr>
            <a:t>(</a:t>
          </a:r>
          <a:r>
            <a:rPr lang="en-US" altLang="zh-CN" b="1" i="1" dirty="0">
              <a:latin typeface="+mj-lt"/>
            </a:rPr>
            <a:t>cascading</a:t>
          </a:r>
          <a:r>
            <a:rPr lang="en-US" altLang="zh-CN" b="1" dirty="0">
              <a:latin typeface="+mj-lt"/>
            </a:rPr>
            <a:t>)</a:t>
          </a:r>
          <a:endParaRPr lang="zh-CN" altLang="zh-CN" dirty="0">
            <a:latin typeface="+mj-lt"/>
          </a:endParaRPr>
        </a:p>
      </dgm:t>
    </dgm:pt>
    <dgm:pt modelId="{25AD8930-76A6-4F39-AB0A-477A5E4EF371}" type="parTrans" cxnId="{88FA211E-6BDB-4F86-A0B2-A78BEFBCD6DD}">
      <dgm:prSet/>
      <dgm:spPr/>
      <dgm:t>
        <a:bodyPr/>
        <a:lstStyle/>
        <a:p>
          <a:endParaRPr lang="zh-CN" altLang="en-US"/>
        </a:p>
      </dgm:t>
    </dgm:pt>
    <dgm:pt modelId="{740F433E-93E9-4FE3-8560-E6521FBDBE2E}" type="sibTrans" cxnId="{88FA211E-6BDB-4F86-A0B2-A78BEFBCD6DD}">
      <dgm:prSet/>
      <dgm:spPr/>
      <dgm:t>
        <a:bodyPr/>
        <a:lstStyle/>
        <a:p>
          <a:endParaRPr lang="zh-CN" altLang="en-US"/>
        </a:p>
      </dgm:t>
    </dgm:pt>
    <dgm:pt modelId="{792B927B-549C-4860-A936-16725268B266}" type="pres">
      <dgm:prSet presAssocID="{6B2D5885-7098-41CD-AB73-4B0DFD396682}" presName="Name0" presStyleCnt="0">
        <dgm:presLayoutVars>
          <dgm:dir/>
          <dgm:animLvl val="lvl"/>
          <dgm:resizeHandles val="exact"/>
        </dgm:presLayoutVars>
      </dgm:prSet>
      <dgm:spPr/>
    </dgm:pt>
    <dgm:pt modelId="{42627469-A9F9-4C4A-957E-FB5BC45C58DF}" type="pres">
      <dgm:prSet presAssocID="{B3CE8C06-F1AC-4E50-9533-BE908E59CBBF}" presName="composite" presStyleCnt="0"/>
      <dgm:spPr/>
    </dgm:pt>
    <dgm:pt modelId="{DC9D032C-2652-4433-A1E5-58ADDAC56CFA}" type="pres">
      <dgm:prSet presAssocID="{B3CE8C06-F1AC-4E50-9533-BE908E59CBBF}" presName="parTx" presStyleLbl="alignNode1" presStyleIdx="0" presStyleCnt="4">
        <dgm:presLayoutVars>
          <dgm:chMax val="0"/>
          <dgm:chPref val="0"/>
          <dgm:bulletEnabled val="1"/>
        </dgm:presLayoutVars>
      </dgm:prSet>
      <dgm:spPr/>
    </dgm:pt>
    <dgm:pt modelId="{5D0F5D08-D92D-4703-AD96-8CDF2224870A}" type="pres">
      <dgm:prSet presAssocID="{B3CE8C06-F1AC-4E50-9533-BE908E59CBBF}" presName="desTx" presStyleLbl="alignAccFollowNode1" presStyleIdx="0" presStyleCnt="4">
        <dgm:presLayoutVars>
          <dgm:bulletEnabled val="1"/>
        </dgm:presLayoutVars>
      </dgm:prSet>
      <dgm:spPr/>
    </dgm:pt>
    <dgm:pt modelId="{DC73D92C-716B-4EAC-8E60-3CAEBA6B3022}" type="pres">
      <dgm:prSet presAssocID="{8E92A951-EBD2-4241-BF8C-C8AA80F3870C}" presName="space" presStyleCnt="0"/>
      <dgm:spPr/>
    </dgm:pt>
    <dgm:pt modelId="{43D0B890-F753-4A17-B06B-7C9D280AA09C}" type="pres">
      <dgm:prSet presAssocID="{D2409B5B-8C33-490D-9AE0-80B2A9641AB2}" presName="composite" presStyleCnt="0"/>
      <dgm:spPr/>
    </dgm:pt>
    <dgm:pt modelId="{B4724F1B-B234-48AA-A35E-221F0864C1ED}" type="pres">
      <dgm:prSet presAssocID="{D2409B5B-8C33-490D-9AE0-80B2A9641AB2}" presName="parTx" presStyleLbl="alignNode1" presStyleIdx="1" presStyleCnt="4">
        <dgm:presLayoutVars>
          <dgm:chMax val="0"/>
          <dgm:chPref val="0"/>
          <dgm:bulletEnabled val="1"/>
        </dgm:presLayoutVars>
      </dgm:prSet>
      <dgm:spPr/>
    </dgm:pt>
    <dgm:pt modelId="{25195AE2-A2B3-430C-842B-9EDD2D3EE3F2}" type="pres">
      <dgm:prSet presAssocID="{D2409B5B-8C33-490D-9AE0-80B2A9641AB2}" presName="desTx" presStyleLbl="alignAccFollowNode1" presStyleIdx="1" presStyleCnt="4">
        <dgm:presLayoutVars>
          <dgm:bulletEnabled val="1"/>
        </dgm:presLayoutVars>
      </dgm:prSet>
      <dgm:spPr/>
    </dgm:pt>
    <dgm:pt modelId="{27FAFCA9-E056-4313-846F-766C9600999F}" type="pres">
      <dgm:prSet presAssocID="{080CDA84-7C81-4ABC-9B35-BF5286ACE512}" presName="space" presStyleCnt="0"/>
      <dgm:spPr/>
    </dgm:pt>
    <dgm:pt modelId="{5E8A6A64-0D91-4CAD-B2D9-139636EB0CF1}" type="pres">
      <dgm:prSet presAssocID="{FA041C2F-A057-49F8-BAB8-2B3156187BC9}" presName="composite" presStyleCnt="0"/>
      <dgm:spPr/>
    </dgm:pt>
    <dgm:pt modelId="{6304C683-918A-4657-A85A-81B359C47B97}" type="pres">
      <dgm:prSet presAssocID="{FA041C2F-A057-49F8-BAB8-2B3156187BC9}" presName="parTx" presStyleLbl="alignNode1" presStyleIdx="2" presStyleCnt="4">
        <dgm:presLayoutVars>
          <dgm:chMax val="0"/>
          <dgm:chPref val="0"/>
          <dgm:bulletEnabled val="1"/>
        </dgm:presLayoutVars>
      </dgm:prSet>
      <dgm:spPr/>
    </dgm:pt>
    <dgm:pt modelId="{130F361D-97BB-4E6B-8970-BA9262AFC01D}" type="pres">
      <dgm:prSet presAssocID="{FA041C2F-A057-49F8-BAB8-2B3156187BC9}" presName="desTx" presStyleLbl="alignAccFollowNode1" presStyleIdx="2" presStyleCnt="4">
        <dgm:presLayoutVars>
          <dgm:bulletEnabled val="1"/>
        </dgm:presLayoutVars>
      </dgm:prSet>
      <dgm:spPr/>
    </dgm:pt>
    <dgm:pt modelId="{DCCADE2C-5CEF-495C-92FD-6D58ED83E6B5}" type="pres">
      <dgm:prSet presAssocID="{B76613B1-5AE5-4013-91A8-B7F47AFC3D8A}" presName="space" presStyleCnt="0"/>
      <dgm:spPr/>
    </dgm:pt>
    <dgm:pt modelId="{97344035-F1F6-4D4F-9CA1-6DEE17A902C0}" type="pres">
      <dgm:prSet presAssocID="{86421350-DFCA-45BE-AE94-6D5A3250F019}" presName="composite" presStyleCnt="0"/>
      <dgm:spPr/>
    </dgm:pt>
    <dgm:pt modelId="{50265968-E093-4D7C-878D-47D998F78399}" type="pres">
      <dgm:prSet presAssocID="{86421350-DFCA-45BE-AE94-6D5A3250F019}" presName="parTx" presStyleLbl="alignNode1" presStyleIdx="3" presStyleCnt="4">
        <dgm:presLayoutVars>
          <dgm:chMax val="0"/>
          <dgm:chPref val="0"/>
          <dgm:bulletEnabled val="1"/>
        </dgm:presLayoutVars>
      </dgm:prSet>
      <dgm:spPr/>
    </dgm:pt>
    <dgm:pt modelId="{C0B8101D-2182-4881-8979-4BDE558A53CB}" type="pres">
      <dgm:prSet presAssocID="{86421350-DFCA-45BE-AE94-6D5A3250F019}" presName="desTx" presStyleLbl="alignAccFollowNode1" presStyleIdx="3" presStyleCnt="4">
        <dgm:presLayoutVars>
          <dgm:bulletEnabled val="1"/>
        </dgm:presLayoutVars>
      </dgm:prSet>
      <dgm:spPr/>
    </dgm:pt>
  </dgm:ptLst>
  <dgm:cxnLst>
    <dgm:cxn modelId="{D9230E02-ACFD-4068-9599-C3D7986AF11C}" srcId="{6B2D5885-7098-41CD-AB73-4B0DFD396682}" destId="{B3CE8C06-F1AC-4E50-9533-BE908E59CBBF}" srcOrd="0" destOrd="0" parTransId="{966EC312-42BF-4BB8-A27A-EA9F4E243463}" sibTransId="{8E92A951-EBD2-4241-BF8C-C8AA80F3870C}"/>
    <dgm:cxn modelId="{950AFD04-3B31-4365-A8FC-E96FCFA91135}" srcId="{6B2D5885-7098-41CD-AB73-4B0DFD396682}" destId="{86421350-DFCA-45BE-AE94-6D5A3250F019}" srcOrd="3" destOrd="0" parTransId="{B24ACD1E-8A50-472F-858F-F784821C8DEC}" sibTransId="{0CB75DA6-8702-4AE4-A09E-7BAF7940DED3}"/>
    <dgm:cxn modelId="{88FA211E-6BDB-4F86-A0B2-A78BEFBCD6DD}" srcId="{86421350-DFCA-45BE-AE94-6D5A3250F019}" destId="{61876D3A-C615-4798-80FF-C034EFE8BD92}" srcOrd="0" destOrd="0" parTransId="{25AD8930-76A6-4F39-AB0A-477A5E4EF371}" sibTransId="{740F433E-93E9-4FE3-8560-E6521FBDBE2E}"/>
    <dgm:cxn modelId="{F26BE725-2E3C-478F-9FC9-5419B0894AF9}" type="presOf" srcId="{A00A7877-F644-4DBD-A1C8-1888E5BE5D8C}" destId="{25195AE2-A2B3-430C-842B-9EDD2D3EE3F2}" srcOrd="0" destOrd="0" presId="urn:microsoft.com/office/officeart/2005/8/layout/hList1"/>
    <dgm:cxn modelId="{7EC4DB43-D21E-4965-BFCC-0054C425B2DA}" type="presOf" srcId="{881513D2-5203-499F-8891-9F549B896D21}" destId="{130F361D-97BB-4E6B-8970-BA9262AFC01D}" srcOrd="0" destOrd="0" presId="urn:microsoft.com/office/officeart/2005/8/layout/hList1"/>
    <dgm:cxn modelId="{61D17E66-E90D-4320-82A8-71422FE59E9F}" srcId="{FA041C2F-A057-49F8-BAB8-2B3156187BC9}" destId="{881513D2-5203-499F-8891-9F549B896D21}" srcOrd="0" destOrd="0" parTransId="{AEF9B23B-C8BF-4642-8EE3-9EED52B8831E}" sibTransId="{85AEA388-0B0B-4962-B6F1-B6F3906D63D7}"/>
    <dgm:cxn modelId="{183CAC4A-728E-4C5E-8937-5417961774E1}" type="presOf" srcId="{D2409B5B-8C33-490D-9AE0-80B2A9641AB2}" destId="{B4724F1B-B234-48AA-A35E-221F0864C1ED}" srcOrd="0" destOrd="0" presId="urn:microsoft.com/office/officeart/2005/8/layout/hList1"/>
    <dgm:cxn modelId="{61662B4B-9994-4BA5-87AA-D246E25436C2}" type="presOf" srcId="{0DB4E583-B8E4-4E0E-B802-03F1499134D4}" destId="{130F361D-97BB-4E6B-8970-BA9262AFC01D}" srcOrd="0" destOrd="1" presId="urn:microsoft.com/office/officeart/2005/8/layout/hList1"/>
    <dgm:cxn modelId="{A9E87D6B-D2A4-4FD7-A77B-9AC23D96FA70}" type="presOf" srcId="{B3CE8C06-F1AC-4E50-9533-BE908E59CBBF}" destId="{DC9D032C-2652-4433-A1E5-58ADDAC56CFA}" srcOrd="0" destOrd="0" presId="urn:microsoft.com/office/officeart/2005/8/layout/hList1"/>
    <dgm:cxn modelId="{8F3DA24C-C323-46B9-BDD1-D3396301191C}" type="presOf" srcId="{86421350-DFCA-45BE-AE94-6D5A3250F019}" destId="{50265968-E093-4D7C-878D-47D998F78399}" srcOrd="0" destOrd="0" presId="urn:microsoft.com/office/officeart/2005/8/layout/hList1"/>
    <dgm:cxn modelId="{A8F2838B-AEDE-4C3B-BBA4-238B4F39C4FA}" type="presOf" srcId="{6B2D5885-7098-41CD-AB73-4B0DFD396682}" destId="{792B927B-549C-4860-A936-16725268B266}" srcOrd="0" destOrd="0" presId="urn:microsoft.com/office/officeart/2005/8/layout/hList1"/>
    <dgm:cxn modelId="{1FBE4E95-AD06-43AD-AA23-F03348996A90}" type="presOf" srcId="{49613D3C-CCD9-42AF-9744-EC86B07E22A7}" destId="{25195AE2-A2B3-430C-842B-9EDD2D3EE3F2}" srcOrd="0" destOrd="1" presId="urn:microsoft.com/office/officeart/2005/8/layout/hList1"/>
    <dgm:cxn modelId="{245EED9F-C2BD-48CD-9358-BDAF6344863F}" type="presOf" srcId="{CA06261E-C877-41AB-A93C-72ABBF8E957C}" destId="{5D0F5D08-D92D-4703-AD96-8CDF2224870A}" srcOrd="0" destOrd="0" presId="urn:microsoft.com/office/officeart/2005/8/layout/hList1"/>
    <dgm:cxn modelId="{80123CA3-3276-4CF2-977A-1D3F3836BE25}" type="presOf" srcId="{61876D3A-C615-4798-80FF-C034EFE8BD92}" destId="{C0B8101D-2182-4881-8979-4BDE558A53CB}" srcOrd="0" destOrd="0" presId="urn:microsoft.com/office/officeart/2005/8/layout/hList1"/>
    <dgm:cxn modelId="{4654FCB7-C47F-4377-8F21-40BEB2F24088}" srcId="{FA041C2F-A057-49F8-BAB8-2B3156187BC9}" destId="{0DB4E583-B8E4-4E0E-B802-03F1499134D4}" srcOrd="1" destOrd="0" parTransId="{75EDEC40-E1C5-45C2-B3ED-351701F95390}" sibTransId="{B2A0A992-7EF1-4A41-87CB-6FBB83E0D2DF}"/>
    <dgm:cxn modelId="{7A7E3CC2-7641-4F61-8107-08A417A1EF61}" srcId="{D2409B5B-8C33-490D-9AE0-80B2A9641AB2}" destId="{A00A7877-F644-4DBD-A1C8-1888E5BE5D8C}" srcOrd="0" destOrd="0" parTransId="{A335A65A-3274-4FE7-B080-BBC49A89415D}" sibTransId="{7101A999-F617-4E8F-BD56-9B2C4AAA0AFC}"/>
    <dgm:cxn modelId="{F12CDAE3-D13F-4592-B9C9-9FD360C7BA80}" type="presOf" srcId="{FA041C2F-A057-49F8-BAB8-2B3156187BC9}" destId="{6304C683-918A-4657-A85A-81B359C47B97}" srcOrd="0" destOrd="0" presId="urn:microsoft.com/office/officeart/2005/8/layout/hList1"/>
    <dgm:cxn modelId="{2C4BF2E6-0FB6-4204-9FC6-34D597498A9F}" srcId="{D2409B5B-8C33-490D-9AE0-80B2A9641AB2}" destId="{49613D3C-CCD9-42AF-9744-EC86B07E22A7}" srcOrd="1" destOrd="0" parTransId="{979A0CD2-CB5B-4E54-A3D0-072B778444E3}" sibTransId="{99C6E422-2052-4EFC-AB9E-C2A78A357D7C}"/>
    <dgm:cxn modelId="{C3AA8EED-969A-454A-84FF-040144C2C948}" srcId="{6B2D5885-7098-41CD-AB73-4B0DFD396682}" destId="{D2409B5B-8C33-490D-9AE0-80B2A9641AB2}" srcOrd="1" destOrd="0" parTransId="{25BDC3D4-473C-4CC7-92AA-A590BB5DED68}" sibTransId="{080CDA84-7C81-4ABC-9B35-BF5286ACE512}"/>
    <dgm:cxn modelId="{5E6693F0-C79F-4141-80CB-5A4E4C8D039B}" srcId="{B3CE8C06-F1AC-4E50-9533-BE908E59CBBF}" destId="{CA06261E-C877-41AB-A93C-72ABBF8E957C}" srcOrd="0" destOrd="0" parTransId="{91A7390D-C534-41AC-8881-91A02CACD057}" sibTransId="{3DC1B3C8-D34B-4C30-B24B-F93577ABBDC8}"/>
    <dgm:cxn modelId="{F2A521FF-FA84-4ED5-B619-889F116C7D3E}" srcId="{6B2D5885-7098-41CD-AB73-4B0DFD396682}" destId="{FA041C2F-A057-49F8-BAB8-2B3156187BC9}" srcOrd="2" destOrd="0" parTransId="{D1A87EB3-2C76-4E64-BBE8-674DF55690CA}" sibTransId="{B76613B1-5AE5-4013-91A8-B7F47AFC3D8A}"/>
    <dgm:cxn modelId="{D3E5A0D9-956B-4C1A-A9E4-F5F2197BF171}" type="presParOf" srcId="{792B927B-549C-4860-A936-16725268B266}" destId="{42627469-A9F9-4C4A-957E-FB5BC45C58DF}" srcOrd="0" destOrd="0" presId="urn:microsoft.com/office/officeart/2005/8/layout/hList1"/>
    <dgm:cxn modelId="{9D8148D8-F163-4E8F-810E-871884440C1F}" type="presParOf" srcId="{42627469-A9F9-4C4A-957E-FB5BC45C58DF}" destId="{DC9D032C-2652-4433-A1E5-58ADDAC56CFA}" srcOrd="0" destOrd="0" presId="urn:microsoft.com/office/officeart/2005/8/layout/hList1"/>
    <dgm:cxn modelId="{81265AA4-A287-4033-820B-72BE41086A32}" type="presParOf" srcId="{42627469-A9F9-4C4A-957E-FB5BC45C58DF}" destId="{5D0F5D08-D92D-4703-AD96-8CDF2224870A}" srcOrd="1" destOrd="0" presId="urn:microsoft.com/office/officeart/2005/8/layout/hList1"/>
    <dgm:cxn modelId="{3855EF82-4B75-4A58-B466-41E3A57CB91D}" type="presParOf" srcId="{792B927B-549C-4860-A936-16725268B266}" destId="{DC73D92C-716B-4EAC-8E60-3CAEBA6B3022}" srcOrd="1" destOrd="0" presId="urn:microsoft.com/office/officeart/2005/8/layout/hList1"/>
    <dgm:cxn modelId="{E9BC5BA0-A6AD-466F-8D74-509AB099B805}" type="presParOf" srcId="{792B927B-549C-4860-A936-16725268B266}" destId="{43D0B890-F753-4A17-B06B-7C9D280AA09C}" srcOrd="2" destOrd="0" presId="urn:microsoft.com/office/officeart/2005/8/layout/hList1"/>
    <dgm:cxn modelId="{4DF2F870-3052-43DF-B4E2-5F493AF8540D}" type="presParOf" srcId="{43D0B890-F753-4A17-B06B-7C9D280AA09C}" destId="{B4724F1B-B234-48AA-A35E-221F0864C1ED}" srcOrd="0" destOrd="0" presId="urn:microsoft.com/office/officeart/2005/8/layout/hList1"/>
    <dgm:cxn modelId="{AB7614FD-632B-4F2B-A64F-D46C84ECABA0}" type="presParOf" srcId="{43D0B890-F753-4A17-B06B-7C9D280AA09C}" destId="{25195AE2-A2B3-430C-842B-9EDD2D3EE3F2}" srcOrd="1" destOrd="0" presId="urn:microsoft.com/office/officeart/2005/8/layout/hList1"/>
    <dgm:cxn modelId="{DB8184D2-2262-4E20-9577-38C4E66D8514}" type="presParOf" srcId="{792B927B-549C-4860-A936-16725268B266}" destId="{27FAFCA9-E056-4313-846F-766C9600999F}" srcOrd="3" destOrd="0" presId="urn:microsoft.com/office/officeart/2005/8/layout/hList1"/>
    <dgm:cxn modelId="{FD36CD53-DC40-40E8-BFD6-599AE307F4D0}" type="presParOf" srcId="{792B927B-549C-4860-A936-16725268B266}" destId="{5E8A6A64-0D91-4CAD-B2D9-139636EB0CF1}" srcOrd="4" destOrd="0" presId="urn:microsoft.com/office/officeart/2005/8/layout/hList1"/>
    <dgm:cxn modelId="{2DBA36ED-3B53-480C-AA4B-093FA85006E2}" type="presParOf" srcId="{5E8A6A64-0D91-4CAD-B2D9-139636EB0CF1}" destId="{6304C683-918A-4657-A85A-81B359C47B97}" srcOrd="0" destOrd="0" presId="urn:microsoft.com/office/officeart/2005/8/layout/hList1"/>
    <dgm:cxn modelId="{B55CD3F9-A888-460F-8C1B-E8CDEC33B0A8}" type="presParOf" srcId="{5E8A6A64-0D91-4CAD-B2D9-139636EB0CF1}" destId="{130F361D-97BB-4E6B-8970-BA9262AFC01D}" srcOrd="1" destOrd="0" presId="urn:microsoft.com/office/officeart/2005/8/layout/hList1"/>
    <dgm:cxn modelId="{586FF666-2BCA-4521-A328-AF8CE57A8A20}" type="presParOf" srcId="{792B927B-549C-4860-A936-16725268B266}" destId="{DCCADE2C-5CEF-495C-92FD-6D58ED83E6B5}" srcOrd="5" destOrd="0" presId="urn:microsoft.com/office/officeart/2005/8/layout/hList1"/>
    <dgm:cxn modelId="{7B852B4B-4698-44EA-A4F1-BFB307EB164A}" type="presParOf" srcId="{792B927B-549C-4860-A936-16725268B266}" destId="{97344035-F1F6-4D4F-9CA1-6DEE17A902C0}" srcOrd="6" destOrd="0" presId="urn:microsoft.com/office/officeart/2005/8/layout/hList1"/>
    <dgm:cxn modelId="{401A89D7-A959-423C-B37D-C9520476A516}" type="presParOf" srcId="{97344035-F1F6-4D4F-9CA1-6DEE17A902C0}" destId="{50265968-E093-4D7C-878D-47D998F78399}" srcOrd="0" destOrd="0" presId="urn:microsoft.com/office/officeart/2005/8/layout/hList1"/>
    <dgm:cxn modelId="{27E87F2D-82BE-4103-A12B-709549C054E2}" type="presParOf" srcId="{97344035-F1F6-4D4F-9CA1-6DEE17A902C0}" destId="{C0B8101D-2182-4881-8979-4BDE558A53C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5.2.1 </a:t>
          </a:r>
          <a:r>
            <a:rPr lang="zh-CN" altLang="en-US" dirty="0">
              <a:solidFill>
                <a:schemeClr val="tx1"/>
              </a:solidFill>
              <a:latin typeface="微软雅黑" panose="020B0503020204020204" pitchFamily="34" charset="-122"/>
              <a:ea typeface="微软雅黑" panose="020B0503020204020204" pitchFamily="34" charset="-122"/>
            </a:rPr>
            <a:t>考量因素</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示例：加法运算的语义</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一般性规则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CF75C0-D8FE-4F56-9A47-B22FFDF67B7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4D337760-B732-4B7F-9012-0586DA4F01B1}">
      <dgm:prSet phldrT="[文本]"/>
      <dgm:spPr/>
      <dgm:t>
        <a:bodyPr/>
        <a:lstStyle/>
        <a:p>
          <a:r>
            <a:rPr lang="en-US" altLang="zh-CN" dirty="0"/>
            <a:t>【</a:t>
          </a:r>
          <a:r>
            <a:rPr lang="zh-CN" altLang="en-US" dirty="0"/>
            <a:t>规则一</a:t>
          </a:r>
          <a:r>
            <a:rPr lang="en-US" altLang="zh-CN" dirty="0"/>
            <a:t>】</a:t>
          </a:r>
          <a:endParaRPr lang="zh-CN" altLang="en-US" dirty="0"/>
        </a:p>
      </dgm:t>
    </dgm:pt>
    <dgm:pt modelId="{C1FEFD05-B9A8-4701-A4FB-8CDAA26C8899}" type="parTrans" cxnId="{1CC3391A-EB07-47B2-B0FC-36E491F1F108}">
      <dgm:prSet/>
      <dgm:spPr/>
      <dgm:t>
        <a:bodyPr/>
        <a:lstStyle/>
        <a:p>
          <a:endParaRPr lang="zh-CN" altLang="en-US"/>
        </a:p>
      </dgm:t>
    </dgm:pt>
    <dgm:pt modelId="{217E8321-CD3C-4CDC-BEEB-D6AB3D6E9D4D}" type="sibTrans" cxnId="{1CC3391A-EB07-47B2-B0FC-36E491F1F108}">
      <dgm:prSet/>
      <dgm:spPr/>
      <dgm:t>
        <a:bodyPr/>
        <a:lstStyle/>
        <a:p>
          <a:endParaRPr lang="zh-CN" altLang="en-US"/>
        </a:p>
      </dgm:t>
    </dgm:pt>
    <dgm:pt modelId="{38117863-9A33-4018-B469-9BFD528A83A4}">
      <dgm:prSet/>
      <dgm:spPr/>
      <dgm:t>
        <a:bodyPr/>
        <a:lstStyle/>
        <a:p>
          <a:r>
            <a:rPr lang="en-US" altLang="zh-CN" dirty="0"/>
            <a:t>?:	(</a:t>
          </a:r>
          <a:r>
            <a:rPr lang="zh-CN" altLang="zh-CN" dirty="0"/>
            <a:t>条件运算符</a:t>
          </a:r>
          <a:r>
            <a:rPr lang="en-US" altLang="zh-CN" dirty="0"/>
            <a:t>)</a:t>
          </a:r>
          <a:endParaRPr lang="zh-CN" altLang="zh-CN" dirty="0"/>
        </a:p>
      </dgm:t>
    </dgm:pt>
    <dgm:pt modelId="{7B059EDE-7D00-4B60-9DA1-732A66C232EB}" type="parTrans" cxnId="{93784B14-3EE3-43F8-9BF0-6594B398BC3E}">
      <dgm:prSet/>
      <dgm:spPr/>
      <dgm:t>
        <a:bodyPr/>
        <a:lstStyle/>
        <a:p>
          <a:endParaRPr lang="zh-CN" altLang="en-US"/>
        </a:p>
      </dgm:t>
    </dgm:pt>
    <dgm:pt modelId="{09442E48-2051-4594-AD6A-0099F5E5692D}" type="sibTrans" cxnId="{93784B14-3EE3-43F8-9BF0-6594B398BC3E}">
      <dgm:prSet/>
      <dgm:spPr/>
      <dgm:t>
        <a:bodyPr/>
        <a:lstStyle/>
        <a:p>
          <a:endParaRPr lang="zh-CN" altLang="en-US"/>
        </a:p>
      </dgm:t>
    </dgm:pt>
    <dgm:pt modelId="{8F252C1B-6354-4C3D-B382-4E8AE6318C49}">
      <dgm:prSet/>
      <dgm:spPr/>
      <dgm:t>
        <a:bodyPr/>
        <a:lstStyle/>
        <a:p>
          <a:r>
            <a:rPr lang="en-US" altLang="zh-CN" dirty="0"/>
            <a:t>.	(</a:t>
          </a:r>
          <a:r>
            <a:rPr lang="zh-CN" altLang="zh-CN" dirty="0"/>
            <a:t>成员选择运算符</a:t>
          </a:r>
          <a:r>
            <a:rPr lang="en-US" altLang="zh-CN" dirty="0"/>
            <a:t>)</a:t>
          </a:r>
          <a:endParaRPr lang="zh-CN" altLang="zh-CN" dirty="0"/>
        </a:p>
      </dgm:t>
    </dgm:pt>
    <dgm:pt modelId="{58500738-F521-41E5-8FD4-C3E47F5BBDA3}" type="parTrans" cxnId="{4CC15EB5-BD82-4383-89A1-4688F4762CCF}">
      <dgm:prSet/>
      <dgm:spPr/>
      <dgm:t>
        <a:bodyPr/>
        <a:lstStyle/>
        <a:p>
          <a:endParaRPr lang="zh-CN" altLang="en-US"/>
        </a:p>
      </dgm:t>
    </dgm:pt>
    <dgm:pt modelId="{85283B78-DBA2-4F8F-BE08-AF1AF501D30F}" type="sibTrans" cxnId="{4CC15EB5-BD82-4383-89A1-4688F4762CCF}">
      <dgm:prSet/>
      <dgm:spPr/>
      <dgm:t>
        <a:bodyPr/>
        <a:lstStyle/>
        <a:p>
          <a:endParaRPr lang="zh-CN" altLang="en-US"/>
        </a:p>
      </dgm:t>
    </dgm:pt>
    <dgm:pt modelId="{C8573794-3AEF-4CA4-82AC-ADADBC12B9CF}">
      <dgm:prSet/>
      <dgm:spPr/>
      <dgm:t>
        <a:bodyPr/>
        <a:lstStyle/>
        <a:p>
          <a:r>
            <a:rPr lang="en-US" altLang="zh-CN" dirty="0"/>
            <a:t>.*	(</a:t>
          </a:r>
          <a:r>
            <a:rPr lang="zh-CN" altLang="zh-CN" dirty="0"/>
            <a:t>成员选择运算符</a:t>
          </a:r>
          <a:r>
            <a:rPr lang="en-US" altLang="zh-CN" dirty="0"/>
            <a:t>)</a:t>
          </a:r>
        </a:p>
      </dgm:t>
    </dgm:pt>
    <dgm:pt modelId="{73689ECF-94E2-4145-AC75-F05B375211D2}" type="parTrans" cxnId="{9694043B-AFB2-4D22-9C2C-0AFF80FD6AF4}">
      <dgm:prSet/>
      <dgm:spPr/>
      <dgm:t>
        <a:bodyPr/>
        <a:lstStyle/>
        <a:p>
          <a:endParaRPr lang="zh-CN" altLang="en-US"/>
        </a:p>
      </dgm:t>
    </dgm:pt>
    <dgm:pt modelId="{9835060E-10A5-45B3-9648-E3105076B7D5}" type="sibTrans" cxnId="{9694043B-AFB2-4D22-9C2C-0AFF80FD6AF4}">
      <dgm:prSet/>
      <dgm:spPr/>
      <dgm:t>
        <a:bodyPr/>
        <a:lstStyle/>
        <a:p>
          <a:endParaRPr lang="zh-CN" altLang="en-US"/>
        </a:p>
      </dgm:t>
    </dgm:pt>
    <dgm:pt modelId="{68C9B5E4-F127-4550-A86A-3E2C2B766DEB}">
      <dgm:prSet phldrT="[文本]"/>
      <dgm:spPr/>
      <dgm:t>
        <a:bodyPr/>
        <a:lstStyle/>
        <a:p>
          <a:r>
            <a:rPr lang="zh-CN" altLang="zh-CN" dirty="0"/>
            <a:t>大多数系统预定义的运算符可以通过重载重定义它们作用在用户定义类型上的新含义。只有以下少数的</a:t>
          </a:r>
          <a:r>
            <a:rPr lang="en-US" altLang="zh-CN" dirty="0"/>
            <a:t>C++</a:t>
          </a:r>
          <a:r>
            <a:rPr lang="zh-CN" altLang="zh-CN" dirty="0"/>
            <a:t>运算符不能重载</a:t>
          </a:r>
          <a:r>
            <a:rPr lang="zh-CN" altLang="en-US" dirty="0"/>
            <a:t>：</a:t>
          </a:r>
        </a:p>
      </dgm:t>
    </dgm:pt>
    <dgm:pt modelId="{0417EF98-3D72-449D-94EF-833422D633D8}" type="parTrans" cxnId="{144832C2-39C9-4260-9E2F-EBE14E904A6A}">
      <dgm:prSet/>
      <dgm:spPr/>
      <dgm:t>
        <a:bodyPr/>
        <a:lstStyle/>
        <a:p>
          <a:endParaRPr lang="zh-CN" altLang="en-US"/>
        </a:p>
      </dgm:t>
    </dgm:pt>
    <dgm:pt modelId="{30CF8513-FBB2-4123-AFF3-3696E49AA8E0}" type="sibTrans" cxnId="{144832C2-39C9-4260-9E2F-EBE14E904A6A}">
      <dgm:prSet/>
      <dgm:spPr/>
      <dgm:t>
        <a:bodyPr/>
        <a:lstStyle/>
        <a:p>
          <a:endParaRPr lang="zh-CN" altLang="en-US"/>
        </a:p>
      </dgm:t>
    </dgm:pt>
    <dgm:pt modelId="{3E2FFFC0-E97E-4B92-8312-93C1490472DE}">
      <dgm:prSet phldrT="[文本]"/>
      <dgm:spPr/>
      <dgm:t>
        <a:bodyPr/>
        <a:lstStyle/>
        <a:p>
          <a:r>
            <a:rPr lang="en-US" altLang="zh-CN" dirty="0"/>
            <a:t>::	(</a:t>
          </a:r>
          <a:r>
            <a:rPr lang="zh-CN" altLang="zh-CN" dirty="0"/>
            <a:t>作用域解析运算符</a:t>
          </a:r>
          <a:r>
            <a:rPr lang="en-US" altLang="zh-CN" dirty="0"/>
            <a:t>)</a:t>
          </a:r>
          <a:endParaRPr lang="zh-CN" altLang="en-US" dirty="0"/>
        </a:p>
      </dgm:t>
    </dgm:pt>
    <dgm:pt modelId="{FB47B433-7100-430C-9B88-CC7B0E85744F}" type="parTrans" cxnId="{91D7DB51-8720-4E73-A8FE-A0325D3E2431}">
      <dgm:prSet/>
      <dgm:spPr/>
      <dgm:t>
        <a:bodyPr/>
        <a:lstStyle/>
        <a:p>
          <a:endParaRPr lang="zh-CN" altLang="en-US"/>
        </a:p>
      </dgm:t>
    </dgm:pt>
    <dgm:pt modelId="{667FA904-5CCE-4B97-8F7F-A45E868326F3}" type="sibTrans" cxnId="{91D7DB51-8720-4E73-A8FE-A0325D3E2431}">
      <dgm:prSet/>
      <dgm:spPr/>
      <dgm:t>
        <a:bodyPr/>
        <a:lstStyle/>
        <a:p>
          <a:endParaRPr lang="zh-CN" altLang="en-US"/>
        </a:p>
      </dgm:t>
    </dgm:pt>
    <dgm:pt modelId="{685ED455-A0EC-4478-8847-672A94C6D4BA}" type="pres">
      <dgm:prSet presAssocID="{DBCF75C0-D8FE-4F56-9A47-B22FFDF67B74}" presName="linear" presStyleCnt="0">
        <dgm:presLayoutVars>
          <dgm:dir/>
          <dgm:animLvl val="lvl"/>
          <dgm:resizeHandles val="exact"/>
        </dgm:presLayoutVars>
      </dgm:prSet>
      <dgm:spPr/>
    </dgm:pt>
    <dgm:pt modelId="{9BC687FF-887E-4386-AEDD-D58BCDCFA5E8}" type="pres">
      <dgm:prSet presAssocID="{4D337760-B732-4B7F-9012-0586DA4F01B1}" presName="parentLin" presStyleCnt="0"/>
      <dgm:spPr/>
    </dgm:pt>
    <dgm:pt modelId="{2E5076B7-53A7-4C27-8CD5-34FF4F2EB9C2}" type="pres">
      <dgm:prSet presAssocID="{4D337760-B732-4B7F-9012-0586DA4F01B1}" presName="parentLeftMargin" presStyleLbl="node1" presStyleIdx="0" presStyleCnt="1"/>
      <dgm:spPr/>
    </dgm:pt>
    <dgm:pt modelId="{FFDBA82D-C869-46E9-A032-778D669820E9}" type="pres">
      <dgm:prSet presAssocID="{4D337760-B732-4B7F-9012-0586DA4F01B1}" presName="parentText" presStyleLbl="node1" presStyleIdx="0" presStyleCnt="1">
        <dgm:presLayoutVars>
          <dgm:chMax val="0"/>
          <dgm:bulletEnabled val="1"/>
        </dgm:presLayoutVars>
      </dgm:prSet>
      <dgm:spPr/>
    </dgm:pt>
    <dgm:pt modelId="{47B5E114-6848-42EF-AF1B-AA4358A3111F}" type="pres">
      <dgm:prSet presAssocID="{4D337760-B732-4B7F-9012-0586DA4F01B1}" presName="negativeSpace" presStyleCnt="0"/>
      <dgm:spPr/>
    </dgm:pt>
    <dgm:pt modelId="{DF9B78CC-1A5F-45BC-A54C-BAC917809455}" type="pres">
      <dgm:prSet presAssocID="{4D337760-B732-4B7F-9012-0586DA4F01B1}" presName="childText" presStyleLbl="conFgAcc1" presStyleIdx="0" presStyleCnt="1">
        <dgm:presLayoutVars>
          <dgm:bulletEnabled val="1"/>
        </dgm:presLayoutVars>
      </dgm:prSet>
      <dgm:spPr/>
    </dgm:pt>
  </dgm:ptLst>
  <dgm:cxnLst>
    <dgm:cxn modelId="{93784B14-3EE3-43F8-9BF0-6594B398BC3E}" srcId="{68C9B5E4-F127-4550-A86A-3E2C2B766DEB}" destId="{38117863-9A33-4018-B469-9BFD528A83A4}" srcOrd="1" destOrd="0" parTransId="{7B059EDE-7D00-4B60-9DA1-732A66C232EB}" sibTransId="{09442E48-2051-4594-AD6A-0099F5E5692D}"/>
    <dgm:cxn modelId="{FDD56817-BB37-4E27-881F-2BE510234DD8}" type="presOf" srcId="{8F252C1B-6354-4C3D-B382-4E8AE6318C49}" destId="{DF9B78CC-1A5F-45BC-A54C-BAC917809455}" srcOrd="0" destOrd="3" presId="urn:microsoft.com/office/officeart/2005/8/layout/list1"/>
    <dgm:cxn modelId="{1CC3391A-EB07-47B2-B0FC-36E491F1F108}" srcId="{DBCF75C0-D8FE-4F56-9A47-B22FFDF67B74}" destId="{4D337760-B732-4B7F-9012-0586DA4F01B1}" srcOrd="0" destOrd="0" parTransId="{C1FEFD05-B9A8-4701-A4FB-8CDAA26C8899}" sibTransId="{217E8321-CD3C-4CDC-BEEB-D6AB3D6E9D4D}"/>
    <dgm:cxn modelId="{9694043B-AFB2-4D22-9C2C-0AFF80FD6AF4}" srcId="{68C9B5E4-F127-4550-A86A-3E2C2B766DEB}" destId="{C8573794-3AEF-4CA4-82AC-ADADBC12B9CF}" srcOrd="3" destOrd="0" parTransId="{73689ECF-94E2-4145-AC75-F05B375211D2}" sibTransId="{9835060E-10A5-45B3-9648-E3105076B7D5}"/>
    <dgm:cxn modelId="{82B39468-9BCE-48E0-B7A3-A1FC68010A88}" type="presOf" srcId="{4D337760-B732-4B7F-9012-0586DA4F01B1}" destId="{2E5076B7-53A7-4C27-8CD5-34FF4F2EB9C2}" srcOrd="0" destOrd="0" presId="urn:microsoft.com/office/officeart/2005/8/layout/list1"/>
    <dgm:cxn modelId="{B48E726E-068D-411C-9C55-47631D679764}" type="presOf" srcId="{38117863-9A33-4018-B469-9BFD528A83A4}" destId="{DF9B78CC-1A5F-45BC-A54C-BAC917809455}" srcOrd="0" destOrd="2" presId="urn:microsoft.com/office/officeart/2005/8/layout/list1"/>
    <dgm:cxn modelId="{EFE3A84E-1D85-485A-B569-8900CB4AC80C}" type="presOf" srcId="{3E2FFFC0-E97E-4B92-8312-93C1490472DE}" destId="{DF9B78CC-1A5F-45BC-A54C-BAC917809455}" srcOrd="0" destOrd="1" presId="urn:microsoft.com/office/officeart/2005/8/layout/list1"/>
    <dgm:cxn modelId="{91D7DB51-8720-4E73-A8FE-A0325D3E2431}" srcId="{68C9B5E4-F127-4550-A86A-3E2C2B766DEB}" destId="{3E2FFFC0-E97E-4B92-8312-93C1490472DE}" srcOrd="0" destOrd="0" parTransId="{FB47B433-7100-430C-9B88-CC7B0E85744F}" sibTransId="{667FA904-5CCE-4B97-8F7F-A45E868326F3}"/>
    <dgm:cxn modelId="{C8E2427B-00A7-4002-AF93-5F27D1192D71}" type="presOf" srcId="{4D337760-B732-4B7F-9012-0586DA4F01B1}" destId="{FFDBA82D-C869-46E9-A032-778D669820E9}" srcOrd="1" destOrd="0" presId="urn:microsoft.com/office/officeart/2005/8/layout/list1"/>
    <dgm:cxn modelId="{561F03AC-B24C-4C37-AAF8-EC458B94B336}" type="presOf" srcId="{68C9B5E4-F127-4550-A86A-3E2C2B766DEB}" destId="{DF9B78CC-1A5F-45BC-A54C-BAC917809455}" srcOrd="0" destOrd="0" presId="urn:microsoft.com/office/officeart/2005/8/layout/list1"/>
    <dgm:cxn modelId="{836817AC-5E8C-45FC-8E69-0CE7E1829262}" type="presOf" srcId="{C8573794-3AEF-4CA4-82AC-ADADBC12B9CF}" destId="{DF9B78CC-1A5F-45BC-A54C-BAC917809455}" srcOrd="0" destOrd="4" presId="urn:microsoft.com/office/officeart/2005/8/layout/list1"/>
    <dgm:cxn modelId="{72376FAC-73E6-43E8-B110-62C35BDFA7C2}" type="presOf" srcId="{DBCF75C0-D8FE-4F56-9A47-B22FFDF67B74}" destId="{685ED455-A0EC-4478-8847-672A94C6D4BA}" srcOrd="0" destOrd="0" presId="urn:microsoft.com/office/officeart/2005/8/layout/list1"/>
    <dgm:cxn modelId="{4CC15EB5-BD82-4383-89A1-4688F4762CCF}" srcId="{68C9B5E4-F127-4550-A86A-3E2C2B766DEB}" destId="{8F252C1B-6354-4C3D-B382-4E8AE6318C49}" srcOrd="2" destOrd="0" parTransId="{58500738-F521-41E5-8FD4-C3E47F5BBDA3}" sibTransId="{85283B78-DBA2-4F8F-BE08-AF1AF501D30F}"/>
    <dgm:cxn modelId="{144832C2-39C9-4260-9E2F-EBE14E904A6A}" srcId="{4D337760-B732-4B7F-9012-0586DA4F01B1}" destId="{68C9B5E4-F127-4550-A86A-3E2C2B766DEB}" srcOrd="0" destOrd="0" parTransId="{0417EF98-3D72-449D-94EF-833422D633D8}" sibTransId="{30CF8513-FBB2-4123-AFF3-3696E49AA8E0}"/>
    <dgm:cxn modelId="{3C31298B-C962-4324-BCC8-AA16245666C2}" type="presParOf" srcId="{685ED455-A0EC-4478-8847-672A94C6D4BA}" destId="{9BC687FF-887E-4386-AEDD-D58BCDCFA5E8}" srcOrd="0" destOrd="0" presId="urn:microsoft.com/office/officeart/2005/8/layout/list1"/>
    <dgm:cxn modelId="{DD42B8A3-A1FA-4C1D-BA7C-A1AB2D645CF5}" type="presParOf" srcId="{9BC687FF-887E-4386-AEDD-D58BCDCFA5E8}" destId="{2E5076B7-53A7-4C27-8CD5-34FF4F2EB9C2}" srcOrd="0" destOrd="0" presId="urn:microsoft.com/office/officeart/2005/8/layout/list1"/>
    <dgm:cxn modelId="{506C6C37-A2AF-4ADD-BEB4-D7087380D04C}" type="presParOf" srcId="{9BC687FF-887E-4386-AEDD-D58BCDCFA5E8}" destId="{FFDBA82D-C869-46E9-A032-778D669820E9}" srcOrd="1" destOrd="0" presId="urn:microsoft.com/office/officeart/2005/8/layout/list1"/>
    <dgm:cxn modelId="{A1B1633C-B3A1-4785-9EE1-F65D4827AA34}" type="presParOf" srcId="{685ED455-A0EC-4478-8847-672A94C6D4BA}" destId="{47B5E114-6848-42EF-AF1B-AA4358A3111F}" srcOrd="1" destOrd="0" presId="urn:microsoft.com/office/officeart/2005/8/layout/list1"/>
    <dgm:cxn modelId="{8FA55797-6425-48E4-98AE-B433D9122F2B}" type="presParOf" srcId="{685ED455-A0EC-4478-8847-672A94C6D4BA}" destId="{DF9B78CC-1A5F-45BC-A54C-BAC917809455}"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pt>
  </dgm:ptLst>
  <dgm:cxnLst>
    <dgm:cxn modelId="{62B93A00-1284-4D4F-9B62-6B415628FC92}" type="presOf" srcId="{A885556A-91B6-419D-A877-1CB35B9D2E52}" destId="{BB44B8D7-DA2A-4A62-9CCC-6CE3C07D2D28}" srcOrd="0" destOrd="0" presId="urn:microsoft.com/office/officeart/2005/8/layout/hChevron3"/>
    <dgm:cxn modelId="{38414B09-89DF-401F-B1F0-8F94DD2B141E}" srcId="{A885556A-91B6-419D-A877-1CB35B9D2E52}" destId="{29D6AB23-25DA-4DA8-BB7D-445FE441D7CC}" srcOrd="0" destOrd="0" parTransId="{B1D9C88A-BCBE-4DAA-8D79-78F3E5528E78}" sibTransId="{8D8196FE-426F-437F-BC85-41F389BCFB68}"/>
    <dgm:cxn modelId="{FDF3473C-EE50-4646-BA69-0293C7549A7E}" srcId="{A885556A-91B6-419D-A877-1CB35B9D2E52}" destId="{6FF7BBA6-AEA4-4895-A02D-285B661D9D9C}" srcOrd="2" destOrd="0" parTransId="{D779102E-6165-49D2-934D-660C4322D83B}" sibTransId="{5B060FA2-4BEA-4643-8A75-2632374CD0CB}"/>
    <dgm:cxn modelId="{7FCEC054-90F8-4495-A5E3-6DF12E160CB8}" type="presOf" srcId="{0AC1F50B-C65C-453B-9F1A-C55AC0D2A0F9}" destId="{44EDB10B-79F2-4196-BB71-2C3514587C5D}"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926243D3-4306-43B8-9AF2-0CD755C83893}" type="presOf" srcId="{6FF7BBA6-AEA4-4895-A02D-285B661D9D9C}" destId="{9395227A-FF8B-45C5-AEEA-F2AB2FD8034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5.1 </a:t>
          </a:r>
          <a:r>
            <a:rPr lang="zh-CN" altLang="en-US" sz="1300" kern="1200" dirty="0">
              <a:solidFill>
                <a:schemeClr val="bg1"/>
              </a:solidFill>
              <a:latin typeface="微软雅黑" panose="020B0503020204020204" pitchFamily="34" charset="-122"/>
              <a:ea typeface="微软雅黑" panose="020B0503020204020204" pitchFamily="34" charset="-122"/>
            </a:rPr>
            <a:t>案例</a:t>
          </a:r>
          <a:r>
            <a:rPr lang="en-US" altLang="zh-CN" sz="1300" kern="1200" dirty="0">
              <a:solidFill>
                <a:schemeClr val="bg1"/>
              </a:solidFill>
              <a:latin typeface="微软雅黑" panose="020B0503020204020204" pitchFamily="34" charset="-122"/>
              <a:ea typeface="微软雅黑" panose="020B0503020204020204" pitchFamily="34" charset="-122"/>
            </a:rPr>
            <a:t>-complex</a:t>
          </a:r>
          <a:r>
            <a:rPr lang="zh-CN" altLang="en-US" sz="1300" kern="1200" dirty="0">
              <a:solidFill>
                <a:schemeClr val="bg1"/>
              </a:solidFill>
              <a:latin typeface="微软雅黑" panose="020B0503020204020204" pitchFamily="34" charset="-122"/>
              <a:ea typeface="微软雅黑" panose="020B0503020204020204" pitchFamily="34" charset="-122"/>
            </a:rPr>
            <a:t>类的运算</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5.1.1 </a:t>
          </a:r>
          <a:r>
            <a:rPr lang="zh-CN" altLang="en-US" sz="1300" kern="1200" dirty="0">
              <a:solidFill>
                <a:schemeClr val="tx1"/>
              </a:solidFill>
              <a:latin typeface="微软雅黑" panose="020B0503020204020204" pitchFamily="34" charset="-122"/>
              <a:ea typeface="微软雅黑" panose="020B0503020204020204" pitchFamily="34" charset="-122"/>
            </a:rPr>
            <a:t>案例及其实现</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及问题分析</a:t>
          </a:r>
        </a:p>
      </dsp:txBody>
      <dsp:txXfrm>
        <a:off x="4640626" y="0"/>
        <a:ext cx="2433741" cy="3540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94C89-1A06-4649-9E8E-C1ADD70B62D0}">
      <dsp:nvSpPr>
        <dsp:cNvPr id="0" name=""/>
        <dsp:cNvSpPr/>
      </dsp:nvSpPr>
      <dsp:spPr>
        <a:xfrm>
          <a:off x="0" y="538697"/>
          <a:ext cx="10399788" cy="383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139" tIns="666496" rIns="807139" bIns="227584" numCol="1" spcCol="1270" anchor="t" anchorCtr="0">
          <a:noAutofit/>
        </a:bodyPr>
        <a:lstStyle/>
        <a:p>
          <a:pPr marL="285750" lvl="1" indent="-285750" algn="l" defTabSz="1422400">
            <a:lnSpc>
              <a:spcPct val="90000"/>
            </a:lnSpc>
            <a:spcBef>
              <a:spcPct val="0"/>
            </a:spcBef>
            <a:spcAft>
              <a:spcPct val="15000"/>
            </a:spcAft>
            <a:buChar char="•"/>
          </a:pPr>
          <a:r>
            <a:rPr lang="zh-CN" altLang="zh-CN" sz="3200" kern="1200" dirty="0"/>
            <a:t>重载运算符时：</a:t>
          </a:r>
        </a:p>
        <a:p>
          <a:pPr marL="571500" lvl="2" indent="-285750" algn="l" defTabSz="1422400">
            <a:lnSpc>
              <a:spcPct val="90000"/>
            </a:lnSpc>
            <a:spcBef>
              <a:spcPct val="0"/>
            </a:spcBef>
            <a:spcAft>
              <a:spcPct val="15000"/>
            </a:spcAft>
            <a:buChar char="•"/>
          </a:pPr>
          <a:r>
            <a:rPr lang="zh-CN" altLang="zh-CN" sz="3200" kern="1200" dirty="0"/>
            <a:t>不能改变它们的优先级</a:t>
          </a:r>
        </a:p>
        <a:p>
          <a:pPr marL="571500" lvl="2" indent="-285750" algn="l" defTabSz="1422400">
            <a:lnSpc>
              <a:spcPct val="90000"/>
            </a:lnSpc>
            <a:spcBef>
              <a:spcPct val="0"/>
            </a:spcBef>
            <a:spcAft>
              <a:spcPct val="15000"/>
            </a:spcAft>
            <a:buChar char="•"/>
          </a:pPr>
          <a:r>
            <a:rPr lang="zh-CN" altLang="zh-CN" sz="3200" kern="1200" dirty="0"/>
            <a:t>不能改变它们的结合性</a:t>
          </a:r>
        </a:p>
        <a:p>
          <a:pPr marL="571500" lvl="2" indent="-285750" algn="l" defTabSz="1422400">
            <a:lnSpc>
              <a:spcPct val="90000"/>
            </a:lnSpc>
            <a:spcBef>
              <a:spcPct val="0"/>
            </a:spcBef>
            <a:spcAft>
              <a:spcPct val="15000"/>
            </a:spcAft>
            <a:buChar char="•"/>
          </a:pPr>
          <a:r>
            <a:rPr lang="zh-CN" altLang="zh-CN" sz="3200" kern="1200" dirty="0"/>
            <a:t>不能改变这些运算符所需操作数的数目</a:t>
          </a:r>
          <a:endParaRPr lang="zh-CN" altLang="en-US" sz="3200" kern="1200" dirty="0"/>
        </a:p>
      </dsp:txBody>
      <dsp:txXfrm>
        <a:off x="0" y="538697"/>
        <a:ext cx="10399788" cy="3830400"/>
      </dsp:txXfrm>
    </dsp:sp>
    <dsp:sp modelId="{CBE56F97-1AE3-42B3-90EE-C479F5510D6F}">
      <dsp:nvSpPr>
        <dsp:cNvPr id="0" name=""/>
        <dsp:cNvSpPr/>
      </dsp:nvSpPr>
      <dsp:spPr>
        <a:xfrm>
          <a:off x="519989" y="66377"/>
          <a:ext cx="7279851" cy="944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161" tIns="0" rIns="275161" bIns="0" numCol="1" spcCol="1270" anchor="ctr" anchorCtr="0">
          <a:noAutofit/>
        </a:bodyPr>
        <a:lstStyle/>
        <a:p>
          <a:pPr marL="0" lvl="0" indent="0" algn="l" defTabSz="1422400">
            <a:lnSpc>
              <a:spcPct val="90000"/>
            </a:lnSpc>
            <a:spcBef>
              <a:spcPct val="0"/>
            </a:spcBef>
            <a:spcAft>
              <a:spcPct val="35000"/>
            </a:spcAft>
            <a:buNone/>
          </a:pPr>
          <a:r>
            <a:rPr lang="zh-CN" altLang="zh-CN" sz="3200" kern="1200" dirty="0"/>
            <a:t>【规则二】</a:t>
          </a:r>
          <a:endParaRPr lang="en-US" altLang="zh-CN" sz="3200" kern="1200" dirty="0"/>
        </a:p>
      </dsp:txBody>
      <dsp:txXfrm>
        <a:off x="566103" y="112491"/>
        <a:ext cx="7187623" cy="8524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577DE-93E4-48D9-93C9-921CAF0134CD}">
      <dsp:nvSpPr>
        <dsp:cNvPr id="0" name=""/>
        <dsp:cNvSpPr/>
      </dsp:nvSpPr>
      <dsp:spPr>
        <a:xfrm>
          <a:off x="0" y="443351"/>
          <a:ext cx="10515600" cy="2031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24840" rIns="816127" bIns="213360" numCol="1" spcCol="1270" anchor="t" anchorCtr="0">
          <a:noAutofit/>
        </a:bodyPr>
        <a:lstStyle/>
        <a:p>
          <a:pPr marL="285750" lvl="1" indent="-285750" algn="l" defTabSz="1333500">
            <a:lnSpc>
              <a:spcPct val="90000"/>
            </a:lnSpc>
            <a:spcBef>
              <a:spcPct val="0"/>
            </a:spcBef>
            <a:spcAft>
              <a:spcPct val="15000"/>
            </a:spcAft>
            <a:buChar char="•"/>
          </a:pPr>
          <a:r>
            <a:rPr lang="zh-CN" altLang="zh-CN" sz="3000" kern="1200" dirty="0"/>
            <a:t>重载的运算符必须和用户自定义的类对象一起使用，其参数至少应有一个是类对象（或类对象的引用）。</a:t>
          </a:r>
          <a:endParaRPr lang="zh-CN" altLang="en-US" sz="3000" kern="1200" dirty="0"/>
        </a:p>
      </dsp:txBody>
      <dsp:txXfrm>
        <a:off x="0" y="443351"/>
        <a:ext cx="10515600" cy="2031750"/>
      </dsp:txXfrm>
    </dsp:sp>
    <dsp:sp modelId="{F16214EB-7E12-430C-A492-C6CEADADBD59}">
      <dsp:nvSpPr>
        <dsp:cNvPr id="0" name=""/>
        <dsp:cNvSpPr/>
      </dsp:nvSpPr>
      <dsp:spPr>
        <a:xfrm>
          <a:off x="525780" y="551"/>
          <a:ext cx="7360920" cy="88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zh-CN" altLang="zh-CN" sz="3000" kern="1200" dirty="0"/>
            <a:t>【规则三】</a:t>
          </a:r>
          <a:endParaRPr lang="zh-CN" altLang="en-US" sz="3000" kern="1200" dirty="0"/>
        </a:p>
      </dsp:txBody>
      <dsp:txXfrm>
        <a:off x="569011" y="43782"/>
        <a:ext cx="7274458" cy="799138"/>
      </dsp:txXfrm>
    </dsp:sp>
    <dsp:sp modelId="{FF0EA6B7-DE76-4DAF-A65E-0D352F5E00F5}">
      <dsp:nvSpPr>
        <dsp:cNvPr id="0" name=""/>
        <dsp:cNvSpPr/>
      </dsp:nvSpPr>
      <dsp:spPr>
        <a:xfrm>
          <a:off x="0" y="3079901"/>
          <a:ext cx="10515600" cy="1464750"/>
        </a:xfrm>
        <a:prstGeom prst="rect">
          <a:avLst/>
        </a:prstGeom>
        <a:solidFill>
          <a:schemeClr val="lt1">
            <a:alpha val="90000"/>
            <a:hueOff val="0"/>
            <a:satOff val="0"/>
            <a:lumOff val="0"/>
            <a:alphaOff val="0"/>
          </a:schemeClr>
        </a:solidFill>
        <a:ln w="12700" cap="flat" cmpd="sng" algn="ctr">
          <a:solidFill>
            <a:schemeClr val="accent5">
              <a:hueOff val="-9981745"/>
              <a:satOff val="-15454"/>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24840" rIns="816127" bIns="213360" numCol="1" spcCol="1270" anchor="t" anchorCtr="0">
          <a:noAutofit/>
        </a:bodyPr>
        <a:lstStyle/>
        <a:p>
          <a:pPr marL="285750" lvl="1" indent="-285750" algn="l" defTabSz="1333500">
            <a:lnSpc>
              <a:spcPct val="90000"/>
            </a:lnSpc>
            <a:spcBef>
              <a:spcPct val="0"/>
            </a:spcBef>
            <a:spcAft>
              <a:spcPct val="15000"/>
            </a:spcAft>
            <a:buChar char="•"/>
          </a:pPr>
          <a:r>
            <a:rPr lang="zh-CN" altLang="zh-CN" sz="3000" kern="1200" dirty="0"/>
            <a:t>用于类对象的运算符一般必须重载。</a:t>
          </a:r>
          <a:endParaRPr lang="en-US" altLang="zh-CN" sz="3000" kern="1200" dirty="0"/>
        </a:p>
      </dsp:txBody>
      <dsp:txXfrm>
        <a:off x="0" y="3079901"/>
        <a:ext cx="10515600" cy="1464750"/>
      </dsp:txXfrm>
    </dsp:sp>
    <dsp:sp modelId="{EFEA10F3-02FC-4DC7-96DA-EC2A39D8EF4A}">
      <dsp:nvSpPr>
        <dsp:cNvPr id="0" name=""/>
        <dsp:cNvSpPr/>
      </dsp:nvSpPr>
      <dsp:spPr>
        <a:xfrm>
          <a:off x="525780" y="2637101"/>
          <a:ext cx="7360920" cy="885600"/>
        </a:xfrm>
        <a:prstGeom prst="roundRect">
          <a:avLst/>
        </a:prstGeom>
        <a:solidFill>
          <a:schemeClr val="accent5">
            <a:hueOff val="-9981745"/>
            <a:satOff val="-15454"/>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zh-CN" altLang="zh-CN" sz="3000" kern="1200" dirty="0"/>
            <a:t>【规则四】</a:t>
          </a:r>
          <a:endParaRPr lang="en-US" altLang="zh-CN" sz="3000" kern="1200" dirty="0"/>
        </a:p>
      </dsp:txBody>
      <dsp:txXfrm>
        <a:off x="569011" y="2680332"/>
        <a:ext cx="7274458"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2C3C9-0774-4026-AAA4-092EF0BAE49C}">
      <dsp:nvSpPr>
        <dsp:cNvPr id="0" name=""/>
        <dsp:cNvSpPr/>
      </dsp:nvSpPr>
      <dsp:spPr>
        <a:xfrm>
          <a:off x="0" y="494551"/>
          <a:ext cx="10515600" cy="16112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87324" rIns="816127" bIns="234696"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a:t>保持</a:t>
          </a:r>
          <a:r>
            <a:rPr lang="zh-CN" altLang="en-US" sz="3300" kern="1200" dirty="0"/>
            <a:t>原始语义。</a:t>
          </a:r>
          <a:endParaRPr lang="en-US" altLang="zh-CN" sz="3300" kern="1200" dirty="0"/>
        </a:p>
      </dsp:txBody>
      <dsp:txXfrm>
        <a:off x="0" y="494551"/>
        <a:ext cx="10515600" cy="1611225"/>
      </dsp:txXfrm>
    </dsp:sp>
    <dsp:sp modelId="{F51BB486-AB36-428C-B12D-D1DA5E88B37F}">
      <dsp:nvSpPr>
        <dsp:cNvPr id="0" name=""/>
        <dsp:cNvSpPr/>
      </dsp:nvSpPr>
      <dsp:spPr>
        <a:xfrm>
          <a:off x="525780" y="7471"/>
          <a:ext cx="7360920" cy="97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zh-CN" altLang="zh-CN" sz="3300" kern="1200" dirty="0"/>
            <a:t>【规则五】</a:t>
          </a:r>
          <a:endParaRPr lang="en-US" altLang="zh-CN" sz="3300" kern="1200" dirty="0"/>
        </a:p>
      </dsp:txBody>
      <dsp:txXfrm>
        <a:off x="573335" y="55026"/>
        <a:ext cx="7265810" cy="879050"/>
      </dsp:txXfrm>
    </dsp:sp>
    <dsp:sp modelId="{082228C3-D0C5-4418-9BAE-1A3A00D62E18}">
      <dsp:nvSpPr>
        <dsp:cNvPr id="0" name=""/>
        <dsp:cNvSpPr/>
      </dsp:nvSpPr>
      <dsp:spPr>
        <a:xfrm>
          <a:off x="0" y="2771057"/>
          <a:ext cx="10515600" cy="1611225"/>
        </a:xfrm>
        <a:prstGeom prst="rect">
          <a:avLst/>
        </a:prstGeom>
        <a:solidFill>
          <a:schemeClr val="lt1">
            <a:alpha val="90000"/>
            <a:hueOff val="0"/>
            <a:satOff val="0"/>
            <a:lumOff val="0"/>
            <a:alphaOff val="0"/>
          </a:schemeClr>
        </a:solidFill>
        <a:ln w="12700" cap="flat" cmpd="sng" algn="ctr">
          <a:solidFill>
            <a:schemeClr val="accent3">
              <a:hueOff val="-1617565"/>
              <a:satOff val="41387"/>
              <a:lumOff val="15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87324" rIns="816127" bIns="234696" numCol="1" spcCol="1270" anchor="t" anchorCtr="0">
          <a:noAutofit/>
        </a:bodyPr>
        <a:lstStyle/>
        <a:p>
          <a:pPr marL="285750" lvl="1" indent="-285750" algn="l" defTabSz="1466850">
            <a:lnSpc>
              <a:spcPct val="90000"/>
            </a:lnSpc>
            <a:spcBef>
              <a:spcPct val="0"/>
            </a:spcBef>
            <a:spcAft>
              <a:spcPct val="15000"/>
            </a:spcAft>
            <a:buChar char="•"/>
          </a:pPr>
          <a:r>
            <a:rPr lang="zh-CN" altLang="zh-CN" sz="3300" kern="1200"/>
            <a:t>重载</a:t>
          </a:r>
          <a:r>
            <a:rPr lang="zh-CN" altLang="zh-CN" sz="3300" kern="1200" dirty="0"/>
            <a:t>的运算符函数不能是类的静态成员。</a:t>
          </a:r>
        </a:p>
      </dsp:txBody>
      <dsp:txXfrm>
        <a:off x="0" y="2771057"/>
        <a:ext cx="10515600" cy="1611225"/>
      </dsp:txXfrm>
    </dsp:sp>
    <dsp:sp modelId="{CA04AF55-4236-4501-9023-A5632DF7C791}">
      <dsp:nvSpPr>
        <dsp:cNvPr id="0" name=""/>
        <dsp:cNvSpPr/>
      </dsp:nvSpPr>
      <dsp:spPr>
        <a:xfrm>
          <a:off x="525780" y="2283977"/>
          <a:ext cx="7360920" cy="974160"/>
        </a:xfrm>
        <a:prstGeom prst="roundRect">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zh-CN" altLang="zh-CN" sz="3300" kern="1200" dirty="0"/>
            <a:t>【规则六】</a:t>
          </a:r>
        </a:p>
      </dsp:txBody>
      <dsp:txXfrm>
        <a:off x="573335" y="2331532"/>
        <a:ext cx="7265810" cy="879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5.3 </a:t>
          </a:r>
          <a:r>
            <a:rPr lang="zh-CN" altLang="en-US" sz="1300" kern="1200" dirty="0">
              <a:solidFill>
                <a:schemeClr val="bg1"/>
              </a:solidFill>
              <a:latin typeface="微软雅黑" panose="020B0503020204020204" pitchFamily="34" charset="-122"/>
              <a:ea typeface="微软雅黑" panose="020B0503020204020204" pitchFamily="34" charset="-122"/>
            </a:rPr>
            <a:t>常规运算符的重载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5.3 </a:t>
          </a:r>
          <a:r>
            <a:rPr lang="zh-CN" altLang="en-US" sz="1300" kern="1200" dirty="0">
              <a:solidFill>
                <a:schemeClr val="bg1"/>
              </a:solidFill>
              <a:latin typeface="微软雅黑" panose="020B0503020204020204" pitchFamily="34" charset="-122"/>
              <a:ea typeface="微软雅黑" panose="020B0503020204020204" pitchFamily="34" charset="-122"/>
            </a:rPr>
            <a:t>常规运算符的重载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特例：</a:t>
          </a:r>
          <a:r>
            <a:rPr lang="en-US" altLang="zh-CN" sz="1300" kern="1200" dirty="0">
              <a:solidFill>
                <a:schemeClr val="tx1"/>
              </a:solidFill>
              <a:latin typeface="微软雅黑" panose="020B0503020204020204" pitchFamily="34" charset="-122"/>
              <a:ea typeface="微软雅黑" panose="020B0503020204020204" pitchFamily="34" charset="-122"/>
            </a:rPr>
            <a:t>++</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5.4.1 </a:t>
          </a:r>
          <a:r>
            <a:rPr lang="zh-CN" altLang="en-US" sz="1300" kern="1200" dirty="0">
              <a:solidFill>
                <a:schemeClr val="tx1"/>
              </a:solidFill>
              <a:latin typeface="微软雅黑" panose="020B0503020204020204" pitchFamily="34" charset="-122"/>
              <a:ea typeface="微软雅黑" panose="020B0503020204020204" pitchFamily="34" charset="-122"/>
            </a:rPr>
            <a:t>标量</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类</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5.4.2 </a:t>
          </a:r>
          <a:r>
            <a:rPr lang="zh-CN" altLang="en-US" sz="1300" kern="1200" dirty="0">
              <a:solidFill>
                <a:schemeClr val="tx1"/>
              </a:solidFill>
              <a:latin typeface="微软雅黑" panose="020B0503020204020204" pitchFamily="34" charset="-122"/>
              <a:ea typeface="微软雅黑" panose="020B0503020204020204" pitchFamily="34" charset="-122"/>
            </a:rPr>
            <a:t>类</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标量</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5.4.3 </a:t>
          </a:r>
          <a:r>
            <a:rPr lang="zh-CN" altLang="en-US" sz="1300" kern="1200" dirty="0">
              <a:solidFill>
                <a:schemeClr val="tx1"/>
              </a:solidFill>
              <a:latin typeface="微软雅黑" panose="020B0503020204020204" pitchFamily="34" charset="-122"/>
              <a:ea typeface="微软雅黑" panose="020B0503020204020204" pitchFamily="34" charset="-122"/>
            </a:rPr>
            <a:t>类</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类</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5.5.1 </a:t>
          </a:r>
          <a:r>
            <a:rPr lang="zh-CN" altLang="en-US" sz="1300" kern="1200" dirty="0">
              <a:solidFill>
                <a:schemeClr val="tx1"/>
              </a:solidFill>
              <a:latin typeface="微软雅黑" panose="020B0503020204020204" pitchFamily="34" charset="-122"/>
              <a:ea typeface="微软雅黑" panose="020B0503020204020204" pitchFamily="34" charset="-122"/>
            </a:rPr>
            <a:t>下标运算符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5.5.1 </a:t>
          </a:r>
          <a:r>
            <a:rPr lang="zh-CN" altLang="en-US" sz="1300" kern="1200" dirty="0">
              <a:solidFill>
                <a:schemeClr val="tx1"/>
              </a:solidFill>
              <a:latin typeface="微软雅黑" panose="020B0503020204020204" pitchFamily="34" charset="-122"/>
              <a:ea typeface="微软雅黑" panose="020B0503020204020204" pitchFamily="34" charset="-122"/>
            </a:rPr>
            <a:t>下标运算符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5.5.1 </a:t>
          </a:r>
          <a:r>
            <a:rPr lang="zh-CN" altLang="en-US" sz="1300" kern="1200" dirty="0">
              <a:solidFill>
                <a:schemeClr val="tx1"/>
              </a:solidFill>
              <a:latin typeface="微软雅黑" panose="020B0503020204020204" pitchFamily="34" charset="-122"/>
              <a:ea typeface="微软雅黑" panose="020B0503020204020204" pitchFamily="34" charset="-122"/>
            </a:rPr>
            <a:t>下标运算符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多维数组的重载</a:t>
          </a:r>
        </a:p>
      </dsp:txBody>
      <dsp:txXfrm>
        <a:off x="4640626" y="0"/>
        <a:ext cx="2433741" cy="3540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5.2.1 </a:t>
          </a:r>
          <a:r>
            <a:rPr lang="zh-CN" altLang="en-US" sz="1300" kern="1200" dirty="0">
              <a:solidFill>
                <a:schemeClr val="tx1"/>
              </a:solidFill>
              <a:latin typeface="微软雅黑" panose="020B0503020204020204" pitchFamily="34" charset="-122"/>
              <a:ea typeface="微软雅黑" panose="020B0503020204020204" pitchFamily="34" charset="-122"/>
            </a:rPr>
            <a:t>考量因素</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5.5.3 </a:t>
          </a:r>
          <a:r>
            <a:rPr lang="zh-CN" altLang="en-US" sz="1300" kern="1200" dirty="0">
              <a:solidFill>
                <a:schemeClr val="tx1"/>
              </a:solidFill>
              <a:latin typeface="微软雅黑" panose="020B0503020204020204" pitchFamily="34" charset="-122"/>
              <a:ea typeface="微软雅黑" panose="020B0503020204020204" pitchFamily="34" charset="-122"/>
            </a:rPr>
            <a:t>函数调用运算符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5.5.3 </a:t>
          </a:r>
          <a:r>
            <a:rPr lang="zh-CN" altLang="en-US" sz="1300" kern="1200" dirty="0">
              <a:solidFill>
                <a:schemeClr val="tx1"/>
              </a:solidFill>
              <a:latin typeface="微软雅黑" panose="020B0503020204020204" pitchFamily="34" charset="-122"/>
              <a:ea typeface="微软雅黑" panose="020B0503020204020204" pitchFamily="34" charset="-122"/>
            </a:rPr>
            <a:t>函数调用运算符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可调用对象</a:t>
          </a:r>
        </a:p>
      </dsp:txBody>
      <dsp:txXfrm>
        <a:off x="4640626" y="0"/>
        <a:ext cx="2433741" cy="354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D032C-2652-4433-A1E5-58ADDAC56CFA}">
      <dsp:nvSpPr>
        <dsp:cNvPr id="0" name=""/>
        <dsp:cNvSpPr/>
      </dsp:nvSpPr>
      <dsp:spPr>
        <a:xfrm>
          <a:off x="3772" y="337523"/>
          <a:ext cx="2268358" cy="691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j-lt"/>
            </a:rPr>
            <a:t>语义</a:t>
          </a:r>
          <a:endParaRPr lang="zh-CN" altLang="en-US" sz="2400" kern="1200" dirty="0"/>
        </a:p>
      </dsp:txBody>
      <dsp:txXfrm>
        <a:off x="3772" y="337523"/>
        <a:ext cx="2268358" cy="691200"/>
      </dsp:txXfrm>
    </dsp:sp>
    <dsp:sp modelId="{5D0F5D08-D92D-4703-AD96-8CDF2224870A}">
      <dsp:nvSpPr>
        <dsp:cNvPr id="0" name=""/>
        <dsp:cNvSpPr/>
      </dsp:nvSpPr>
      <dsp:spPr>
        <a:xfrm>
          <a:off x="3772" y="1028723"/>
          <a:ext cx="2268358" cy="183415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zh-CN" sz="2400" kern="1200" dirty="0">
              <a:latin typeface="+mj-lt"/>
            </a:rPr>
            <a:t>运算符的原始</a:t>
          </a:r>
          <a:r>
            <a:rPr lang="zh-CN" altLang="en-US" sz="2400" kern="1200" dirty="0">
              <a:latin typeface="+mj-lt"/>
            </a:rPr>
            <a:t>语义</a:t>
          </a:r>
          <a:endParaRPr lang="zh-CN" altLang="en-US" sz="2400" kern="1200" dirty="0"/>
        </a:p>
      </dsp:txBody>
      <dsp:txXfrm>
        <a:off x="3772" y="1028723"/>
        <a:ext cx="2268358" cy="1834153"/>
      </dsp:txXfrm>
    </dsp:sp>
    <dsp:sp modelId="{B4724F1B-B234-48AA-A35E-221F0864C1ED}">
      <dsp:nvSpPr>
        <dsp:cNvPr id="0" name=""/>
        <dsp:cNvSpPr/>
      </dsp:nvSpPr>
      <dsp:spPr>
        <a:xfrm>
          <a:off x="2589700" y="337523"/>
          <a:ext cx="2268358" cy="691200"/>
        </a:xfrm>
        <a:prstGeom prst="rect">
          <a:avLst/>
        </a:prstGeom>
        <a:solidFill>
          <a:schemeClr val="accent4">
            <a:hueOff val="2494993"/>
            <a:satOff val="-13796"/>
            <a:lumOff val="-1176"/>
            <a:alphaOff val="0"/>
          </a:schemeClr>
        </a:solidFill>
        <a:ln w="12700" cap="flat" cmpd="sng" algn="ctr">
          <a:solidFill>
            <a:schemeClr val="accent4">
              <a:hueOff val="2494993"/>
              <a:satOff val="-13796"/>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j-lt"/>
            </a:rPr>
            <a:t>重载形式</a:t>
          </a:r>
          <a:endParaRPr lang="en-US" altLang="zh-CN" sz="2400" kern="1200" dirty="0">
            <a:latin typeface="+mj-lt"/>
          </a:endParaRPr>
        </a:p>
      </dsp:txBody>
      <dsp:txXfrm>
        <a:off x="2589700" y="337523"/>
        <a:ext cx="2268358" cy="691200"/>
      </dsp:txXfrm>
    </dsp:sp>
    <dsp:sp modelId="{25195AE2-A2B3-430C-842B-9EDD2D3EE3F2}">
      <dsp:nvSpPr>
        <dsp:cNvPr id="0" name=""/>
        <dsp:cNvSpPr/>
      </dsp:nvSpPr>
      <dsp:spPr>
        <a:xfrm>
          <a:off x="2589700" y="1028723"/>
          <a:ext cx="2268358" cy="1834153"/>
        </a:xfrm>
        <a:prstGeom prst="rect">
          <a:avLst/>
        </a:prstGeom>
        <a:solidFill>
          <a:schemeClr val="accent4">
            <a:tint val="40000"/>
            <a:alpha val="90000"/>
            <a:hueOff val="2567251"/>
            <a:satOff val="-12173"/>
            <a:lumOff val="-653"/>
            <a:alphaOff val="0"/>
          </a:schemeClr>
        </a:solidFill>
        <a:ln w="12700" cap="flat" cmpd="sng" algn="ctr">
          <a:solidFill>
            <a:schemeClr val="accent4">
              <a:tint val="40000"/>
              <a:alpha val="90000"/>
              <a:hueOff val="2567251"/>
              <a:satOff val="-12173"/>
              <a:lumOff val="-6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mj-lt"/>
            </a:rPr>
            <a:t>重载为</a:t>
          </a:r>
          <a:r>
            <a:rPr lang="zh-CN" altLang="zh-CN" sz="2400" kern="1200" dirty="0">
              <a:latin typeface="+mj-lt"/>
            </a:rPr>
            <a:t>成员</a:t>
          </a:r>
          <a:endParaRPr lang="en-US" altLang="zh-CN" sz="2400" kern="1200" dirty="0">
            <a:latin typeface="+mj-lt"/>
          </a:endParaRPr>
        </a:p>
        <a:p>
          <a:pPr marL="228600" lvl="1" indent="-228600" algn="l" defTabSz="1066800">
            <a:lnSpc>
              <a:spcPct val="90000"/>
            </a:lnSpc>
            <a:spcBef>
              <a:spcPct val="0"/>
            </a:spcBef>
            <a:spcAft>
              <a:spcPct val="15000"/>
            </a:spcAft>
            <a:buChar char="•"/>
          </a:pPr>
          <a:r>
            <a:rPr lang="zh-CN" altLang="en-US" sz="2400" kern="1200" dirty="0">
              <a:latin typeface="+mj-lt"/>
            </a:rPr>
            <a:t>重载为</a:t>
          </a:r>
          <a:r>
            <a:rPr lang="zh-CN" altLang="zh-CN" sz="2400" kern="1200" dirty="0">
              <a:latin typeface="+mj-lt"/>
            </a:rPr>
            <a:t>友元</a:t>
          </a:r>
          <a:endParaRPr lang="en-US" altLang="zh-CN" sz="2400" kern="1200" dirty="0">
            <a:latin typeface="+mj-lt"/>
          </a:endParaRPr>
        </a:p>
      </dsp:txBody>
      <dsp:txXfrm>
        <a:off x="2589700" y="1028723"/>
        <a:ext cx="2268358" cy="1834153"/>
      </dsp:txXfrm>
    </dsp:sp>
    <dsp:sp modelId="{6304C683-918A-4657-A85A-81B359C47B97}">
      <dsp:nvSpPr>
        <dsp:cNvPr id="0" name=""/>
        <dsp:cNvSpPr/>
      </dsp:nvSpPr>
      <dsp:spPr>
        <a:xfrm>
          <a:off x="5175629" y="337523"/>
          <a:ext cx="2268358" cy="691200"/>
        </a:xfrm>
        <a:prstGeom prst="rect">
          <a:avLst/>
        </a:prstGeom>
        <a:solidFill>
          <a:schemeClr val="accent4">
            <a:hueOff val="4989986"/>
            <a:satOff val="-27591"/>
            <a:lumOff val="-2353"/>
            <a:alphaOff val="0"/>
          </a:schemeClr>
        </a:solidFill>
        <a:ln w="12700" cap="flat" cmpd="sng" algn="ctr">
          <a:solidFill>
            <a:schemeClr val="accent4">
              <a:hueOff val="4989986"/>
              <a:satOff val="-2759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j-lt"/>
            </a:rPr>
            <a:t>特征</a:t>
          </a:r>
          <a:endParaRPr lang="en-US" altLang="zh-CN" sz="2400" kern="1200" dirty="0">
            <a:latin typeface="+mj-lt"/>
          </a:endParaRPr>
        </a:p>
      </dsp:txBody>
      <dsp:txXfrm>
        <a:off x="5175629" y="337523"/>
        <a:ext cx="2268358" cy="691200"/>
      </dsp:txXfrm>
    </dsp:sp>
    <dsp:sp modelId="{130F361D-97BB-4E6B-8970-BA9262AFC01D}">
      <dsp:nvSpPr>
        <dsp:cNvPr id="0" name=""/>
        <dsp:cNvSpPr/>
      </dsp:nvSpPr>
      <dsp:spPr>
        <a:xfrm>
          <a:off x="5175629" y="1028723"/>
          <a:ext cx="2268358" cy="1834153"/>
        </a:xfrm>
        <a:prstGeom prst="rect">
          <a:avLst/>
        </a:prstGeom>
        <a:solidFill>
          <a:schemeClr val="accent4">
            <a:tint val="40000"/>
            <a:alpha val="90000"/>
            <a:hueOff val="5134502"/>
            <a:satOff val="-24345"/>
            <a:lumOff val="-1306"/>
            <a:alphaOff val="0"/>
          </a:schemeClr>
        </a:solidFill>
        <a:ln w="12700" cap="flat" cmpd="sng" algn="ctr">
          <a:solidFill>
            <a:schemeClr val="accent4">
              <a:tint val="40000"/>
              <a:alpha val="90000"/>
              <a:hueOff val="5134502"/>
              <a:satOff val="-24345"/>
              <a:lumOff val="-13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mj-lt"/>
            </a:rPr>
            <a:t>参数</a:t>
          </a:r>
          <a:r>
            <a:rPr lang="zh-CN" altLang="zh-CN" sz="2400" kern="1200" dirty="0">
              <a:latin typeface="+mj-lt"/>
            </a:rPr>
            <a:t>个数</a:t>
          </a:r>
          <a:r>
            <a:rPr lang="en-US" altLang="zh-CN" sz="2400" kern="1200" dirty="0">
              <a:latin typeface="+mj-lt"/>
            </a:rPr>
            <a:t>/</a:t>
          </a:r>
          <a:r>
            <a:rPr lang="zh-CN" altLang="zh-CN" sz="2400" kern="1200" dirty="0">
              <a:latin typeface="+mj-lt"/>
            </a:rPr>
            <a:t>类型</a:t>
          </a:r>
          <a:endParaRPr lang="en-US" altLang="zh-CN" sz="2400" kern="1200" dirty="0">
            <a:latin typeface="+mj-lt"/>
          </a:endParaRPr>
        </a:p>
        <a:p>
          <a:pPr marL="228600" lvl="1" indent="-228600" algn="l" defTabSz="1066800">
            <a:lnSpc>
              <a:spcPct val="90000"/>
            </a:lnSpc>
            <a:spcBef>
              <a:spcPct val="0"/>
            </a:spcBef>
            <a:spcAft>
              <a:spcPct val="15000"/>
            </a:spcAft>
            <a:buChar char="•"/>
          </a:pPr>
          <a:r>
            <a:rPr lang="zh-CN" altLang="zh-CN" sz="2400" kern="1200" dirty="0">
              <a:latin typeface="+mj-lt"/>
            </a:rPr>
            <a:t>返回值</a:t>
          </a:r>
          <a:r>
            <a:rPr lang="zh-CN" altLang="en-US" sz="2400" kern="1200" dirty="0">
              <a:latin typeface="+mj-lt"/>
            </a:rPr>
            <a:t>类型</a:t>
          </a:r>
          <a:endParaRPr lang="zh-CN" altLang="zh-CN" sz="2400" kern="1200" dirty="0">
            <a:latin typeface="+mj-lt"/>
          </a:endParaRPr>
        </a:p>
      </dsp:txBody>
      <dsp:txXfrm>
        <a:off x="5175629" y="1028723"/>
        <a:ext cx="2268358" cy="1834153"/>
      </dsp:txXfrm>
    </dsp:sp>
    <dsp:sp modelId="{50265968-E093-4D7C-878D-47D998F78399}">
      <dsp:nvSpPr>
        <dsp:cNvPr id="0" name=""/>
        <dsp:cNvSpPr/>
      </dsp:nvSpPr>
      <dsp:spPr>
        <a:xfrm>
          <a:off x="7761557" y="337523"/>
          <a:ext cx="2268358" cy="691200"/>
        </a:xfrm>
        <a:prstGeom prst="rect">
          <a:avLst/>
        </a:prstGeom>
        <a:solidFill>
          <a:schemeClr val="accent4">
            <a:hueOff val="7484979"/>
            <a:satOff val="-41387"/>
            <a:lumOff val="-3529"/>
            <a:alphaOff val="0"/>
          </a:schemeClr>
        </a:solidFill>
        <a:ln w="12700" cap="flat" cmpd="sng" algn="ctr">
          <a:solidFill>
            <a:schemeClr val="accent4">
              <a:hueOff val="7484979"/>
              <a:satOff val="-4138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zh-CN" sz="2400" b="0" kern="1200" dirty="0">
              <a:latin typeface="+mj-lt"/>
            </a:rPr>
            <a:t>级联</a:t>
          </a:r>
        </a:p>
      </dsp:txBody>
      <dsp:txXfrm>
        <a:off x="7761557" y="337523"/>
        <a:ext cx="2268358" cy="691200"/>
      </dsp:txXfrm>
    </dsp:sp>
    <dsp:sp modelId="{C0B8101D-2182-4881-8979-4BDE558A53CB}">
      <dsp:nvSpPr>
        <dsp:cNvPr id="0" name=""/>
        <dsp:cNvSpPr/>
      </dsp:nvSpPr>
      <dsp:spPr>
        <a:xfrm>
          <a:off x="7761557" y="1028723"/>
          <a:ext cx="2268358" cy="1834153"/>
        </a:xfrm>
        <a:prstGeom prst="rect">
          <a:avLst/>
        </a:prstGeom>
        <a:solidFill>
          <a:schemeClr val="accent4">
            <a:tint val="40000"/>
            <a:alpha val="90000"/>
            <a:hueOff val="7701753"/>
            <a:satOff val="-36518"/>
            <a:lumOff val="-1959"/>
            <a:alphaOff val="0"/>
          </a:schemeClr>
        </a:solidFill>
        <a:ln w="12700" cap="flat" cmpd="sng" algn="ctr">
          <a:solidFill>
            <a:schemeClr val="accent4">
              <a:tint val="40000"/>
              <a:alpha val="90000"/>
              <a:hueOff val="7701753"/>
              <a:satOff val="-36518"/>
              <a:lumOff val="-19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mj-lt"/>
            </a:rPr>
            <a:t>运算能否级联</a:t>
          </a:r>
          <a:r>
            <a:rPr lang="en-US" altLang="zh-CN" sz="2400" b="1" kern="1200" dirty="0">
              <a:latin typeface="+mj-lt"/>
            </a:rPr>
            <a:t>(</a:t>
          </a:r>
          <a:r>
            <a:rPr lang="en-US" altLang="zh-CN" sz="2400" b="1" i="1" kern="1200" dirty="0">
              <a:latin typeface="+mj-lt"/>
            </a:rPr>
            <a:t>cascading</a:t>
          </a:r>
          <a:r>
            <a:rPr lang="en-US" altLang="zh-CN" sz="2400" b="1" kern="1200" dirty="0">
              <a:latin typeface="+mj-lt"/>
            </a:rPr>
            <a:t>)</a:t>
          </a:r>
          <a:endParaRPr lang="zh-CN" altLang="zh-CN" sz="2400" kern="1200" dirty="0">
            <a:latin typeface="+mj-lt"/>
          </a:endParaRPr>
        </a:p>
      </dsp:txBody>
      <dsp:txXfrm>
        <a:off x="7761557" y="1028723"/>
        <a:ext cx="2268358" cy="18341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5.2.1 </a:t>
          </a:r>
          <a:r>
            <a:rPr lang="zh-CN" altLang="en-US" sz="1300" kern="1200" dirty="0">
              <a:solidFill>
                <a:schemeClr val="tx1"/>
              </a:solidFill>
              <a:latin typeface="微软雅黑" panose="020B0503020204020204" pitchFamily="34" charset="-122"/>
              <a:ea typeface="微软雅黑" panose="020B0503020204020204" pitchFamily="34" charset="-122"/>
            </a:rPr>
            <a:t>考量因素</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示例：加法运算的语义</a:t>
          </a:r>
        </a:p>
      </dsp:txBody>
      <dsp:txXfrm>
        <a:off x="4640626" y="0"/>
        <a:ext cx="2433741" cy="3540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一般性规则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4640626" y="0"/>
        <a:ext cx="2433741" cy="3540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B78CC-1A5F-45BC-A54C-BAC917809455}">
      <dsp:nvSpPr>
        <dsp:cNvPr id="0" name=""/>
        <dsp:cNvSpPr/>
      </dsp:nvSpPr>
      <dsp:spPr>
        <a:xfrm>
          <a:off x="0" y="572213"/>
          <a:ext cx="10399788" cy="385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139" tIns="499872" rIns="807139" bIns="170688" numCol="1" spcCol="1270" anchor="t" anchorCtr="0">
          <a:noAutofit/>
        </a:bodyPr>
        <a:lstStyle/>
        <a:p>
          <a:pPr marL="228600" lvl="1" indent="-228600" algn="l" defTabSz="1066800">
            <a:lnSpc>
              <a:spcPct val="90000"/>
            </a:lnSpc>
            <a:spcBef>
              <a:spcPct val="0"/>
            </a:spcBef>
            <a:spcAft>
              <a:spcPct val="15000"/>
            </a:spcAft>
            <a:buChar char="•"/>
          </a:pPr>
          <a:r>
            <a:rPr lang="zh-CN" altLang="zh-CN" sz="2400" kern="1200" dirty="0"/>
            <a:t>大多数系统预定义的运算符可以通过重载重定义它们作用在用户定义类型上的新含义。只有以下少数的</a:t>
          </a:r>
          <a:r>
            <a:rPr lang="en-US" altLang="zh-CN" sz="2400" kern="1200" dirty="0"/>
            <a:t>C++</a:t>
          </a:r>
          <a:r>
            <a:rPr lang="zh-CN" altLang="zh-CN" sz="2400" kern="1200" dirty="0"/>
            <a:t>运算符不能重载</a:t>
          </a:r>
          <a:r>
            <a:rPr lang="zh-CN" altLang="en-US" sz="2400" kern="1200" dirty="0"/>
            <a:t>：</a:t>
          </a:r>
        </a:p>
        <a:p>
          <a:pPr marL="457200" lvl="2" indent="-228600" algn="l" defTabSz="1066800">
            <a:lnSpc>
              <a:spcPct val="90000"/>
            </a:lnSpc>
            <a:spcBef>
              <a:spcPct val="0"/>
            </a:spcBef>
            <a:spcAft>
              <a:spcPct val="15000"/>
            </a:spcAft>
            <a:buChar char="•"/>
          </a:pPr>
          <a:r>
            <a:rPr lang="en-US" altLang="zh-CN" sz="2400" kern="1200" dirty="0"/>
            <a:t>::	(</a:t>
          </a:r>
          <a:r>
            <a:rPr lang="zh-CN" altLang="zh-CN" sz="2400" kern="1200" dirty="0"/>
            <a:t>作用域解析运算符</a:t>
          </a:r>
          <a:r>
            <a:rPr lang="en-US" altLang="zh-CN" sz="2400" kern="1200" dirty="0"/>
            <a:t>)</a:t>
          </a:r>
          <a:endParaRPr lang="zh-CN" altLang="en-US" sz="2400" kern="1200" dirty="0"/>
        </a:p>
        <a:p>
          <a:pPr marL="457200" lvl="2" indent="-228600" algn="l" defTabSz="1066800">
            <a:lnSpc>
              <a:spcPct val="90000"/>
            </a:lnSpc>
            <a:spcBef>
              <a:spcPct val="0"/>
            </a:spcBef>
            <a:spcAft>
              <a:spcPct val="15000"/>
            </a:spcAft>
            <a:buChar char="•"/>
          </a:pPr>
          <a:r>
            <a:rPr lang="en-US" altLang="zh-CN" sz="2400" kern="1200" dirty="0"/>
            <a:t>?:	(</a:t>
          </a:r>
          <a:r>
            <a:rPr lang="zh-CN" altLang="zh-CN" sz="2400" kern="1200" dirty="0"/>
            <a:t>条件运算符</a:t>
          </a:r>
          <a:r>
            <a:rPr lang="en-US" altLang="zh-CN" sz="2400" kern="1200" dirty="0"/>
            <a:t>)</a:t>
          </a:r>
          <a:endParaRPr lang="zh-CN" altLang="zh-CN" sz="2400" kern="1200" dirty="0"/>
        </a:p>
        <a:p>
          <a:pPr marL="457200" lvl="2" indent="-228600" algn="l" defTabSz="1066800">
            <a:lnSpc>
              <a:spcPct val="90000"/>
            </a:lnSpc>
            <a:spcBef>
              <a:spcPct val="0"/>
            </a:spcBef>
            <a:spcAft>
              <a:spcPct val="15000"/>
            </a:spcAft>
            <a:buChar char="•"/>
          </a:pPr>
          <a:r>
            <a:rPr lang="en-US" altLang="zh-CN" sz="2400" kern="1200" dirty="0"/>
            <a:t>.	(</a:t>
          </a:r>
          <a:r>
            <a:rPr lang="zh-CN" altLang="zh-CN" sz="2400" kern="1200" dirty="0"/>
            <a:t>成员选择运算符</a:t>
          </a:r>
          <a:r>
            <a:rPr lang="en-US" altLang="zh-CN" sz="2400" kern="1200" dirty="0"/>
            <a:t>)</a:t>
          </a:r>
          <a:endParaRPr lang="zh-CN" altLang="zh-CN" sz="2400" kern="1200" dirty="0"/>
        </a:p>
        <a:p>
          <a:pPr marL="457200" lvl="2" indent="-228600" algn="l" defTabSz="1066800">
            <a:lnSpc>
              <a:spcPct val="90000"/>
            </a:lnSpc>
            <a:spcBef>
              <a:spcPct val="0"/>
            </a:spcBef>
            <a:spcAft>
              <a:spcPct val="15000"/>
            </a:spcAft>
            <a:buChar char="•"/>
          </a:pPr>
          <a:r>
            <a:rPr lang="en-US" altLang="zh-CN" sz="2400" kern="1200" dirty="0"/>
            <a:t>.*	(</a:t>
          </a:r>
          <a:r>
            <a:rPr lang="zh-CN" altLang="zh-CN" sz="2400" kern="1200" dirty="0"/>
            <a:t>成员选择运算符</a:t>
          </a:r>
          <a:r>
            <a:rPr lang="en-US" altLang="zh-CN" sz="2400" kern="1200" dirty="0"/>
            <a:t>)</a:t>
          </a:r>
        </a:p>
      </dsp:txBody>
      <dsp:txXfrm>
        <a:off x="0" y="572213"/>
        <a:ext cx="10399788" cy="3855600"/>
      </dsp:txXfrm>
    </dsp:sp>
    <dsp:sp modelId="{FFDBA82D-C869-46E9-A032-778D669820E9}">
      <dsp:nvSpPr>
        <dsp:cNvPr id="0" name=""/>
        <dsp:cNvSpPr/>
      </dsp:nvSpPr>
      <dsp:spPr>
        <a:xfrm>
          <a:off x="519989" y="217973"/>
          <a:ext cx="7279851"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161" tIns="0" rIns="275161"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a:t>
          </a:r>
          <a:r>
            <a:rPr lang="zh-CN" altLang="en-US" sz="2400" kern="1200" dirty="0"/>
            <a:t>规则一</a:t>
          </a:r>
          <a:r>
            <a:rPr lang="en-US" altLang="zh-CN" sz="2400" kern="1200" dirty="0"/>
            <a:t>】</a:t>
          </a:r>
          <a:endParaRPr lang="zh-CN" altLang="en-US" sz="2400" kern="1200" dirty="0"/>
        </a:p>
      </dsp:txBody>
      <dsp:txXfrm>
        <a:off x="554574" y="252558"/>
        <a:ext cx="7210681"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8BFD2-0315-4736-8570-26A187B3428E}" type="datetimeFigureOut">
              <a:rPr lang="zh-CN" altLang="en-US" smtClean="0"/>
              <a:t>2023/7/31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229F9-2DF6-4E99-87FA-A86E21EE8A4C}" type="slidenum">
              <a:rPr lang="zh-CN" altLang="en-US" smtClean="0"/>
              <a:t>‹#›</a:t>
            </a:fld>
            <a:endParaRPr lang="zh-CN" altLang="en-US"/>
          </a:p>
        </p:txBody>
      </p:sp>
    </p:spTree>
    <p:extLst>
      <p:ext uri="{BB962C8B-B14F-4D97-AF65-F5344CB8AC3E}">
        <p14:creationId xmlns:p14="http://schemas.microsoft.com/office/powerpoint/2010/main" val="14140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Ch5/complex-case.cpp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a:t>
            </a:fld>
            <a:endParaRPr lang="zh-CN" altLang="en-US"/>
          </a:p>
        </p:txBody>
      </p:sp>
    </p:spTree>
    <p:extLst>
      <p:ext uri="{BB962C8B-B14F-4D97-AF65-F5344CB8AC3E}">
        <p14:creationId xmlns:p14="http://schemas.microsoft.com/office/powerpoint/2010/main" val="334276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Ch5/org-pointer.cpp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25</a:t>
            </a:fld>
            <a:endParaRPr lang="zh-CN" altLang="en-US"/>
          </a:p>
        </p:txBody>
      </p:sp>
    </p:spTree>
    <p:extLst>
      <p:ext uri="{BB962C8B-B14F-4D97-AF65-F5344CB8AC3E}">
        <p14:creationId xmlns:p14="http://schemas.microsoft.com/office/powerpoint/2010/main" val="222770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Ch5/pointer.cpp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28</a:t>
            </a:fld>
            <a:endParaRPr lang="zh-CN" altLang="en-US"/>
          </a:p>
        </p:txBody>
      </p:sp>
    </p:spTree>
    <p:extLst>
      <p:ext uri="{BB962C8B-B14F-4D97-AF65-F5344CB8AC3E}">
        <p14:creationId xmlns:p14="http://schemas.microsoft.com/office/powerpoint/2010/main" val="1072998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Ch5/callable.cpp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29</a:t>
            </a:fld>
            <a:endParaRPr lang="zh-CN" altLang="en-US"/>
          </a:p>
        </p:txBody>
      </p:sp>
    </p:spTree>
    <p:extLst>
      <p:ext uri="{BB962C8B-B14F-4D97-AF65-F5344CB8AC3E}">
        <p14:creationId xmlns:p14="http://schemas.microsoft.com/office/powerpoint/2010/main" val="29593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Ch5/complex-add.cpp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6</a:t>
            </a:fld>
            <a:endParaRPr lang="zh-CN" altLang="en-US"/>
          </a:p>
        </p:txBody>
      </p:sp>
    </p:spTree>
    <p:extLst>
      <p:ext uri="{BB962C8B-B14F-4D97-AF65-F5344CB8AC3E}">
        <p14:creationId xmlns:p14="http://schemas.microsoft.com/office/powerpoint/2010/main" val="122579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Ch5/complex-addassign.cpp, complex-add-as-member.cpp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12</a:t>
            </a:fld>
            <a:endParaRPr lang="zh-CN" altLang="en-US"/>
          </a:p>
        </p:txBody>
      </p:sp>
    </p:spTree>
    <p:extLst>
      <p:ext uri="{BB962C8B-B14F-4D97-AF65-F5344CB8AC3E}">
        <p14:creationId xmlns:p14="http://schemas.microsoft.com/office/powerpoint/2010/main" val="31911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Ch5/complex-relation.cpp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15</a:t>
            </a:fld>
            <a:endParaRPr lang="zh-CN" altLang="en-US"/>
          </a:p>
        </p:txBody>
      </p:sp>
    </p:spTree>
    <p:extLst>
      <p:ext uri="{BB962C8B-B14F-4D97-AF65-F5344CB8AC3E}">
        <p14:creationId xmlns:p14="http://schemas.microsoft.com/office/powerpoint/2010/main" val="366300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Ch5/complex-inc.cpp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17</a:t>
            </a:fld>
            <a:endParaRPr lang="zh-CN" altLang="en-US"/>
          </a:p>
        </p:txBody>
      </p:sp>
    </p:spTree>
    <p:extLst>
      <p:ext uri="{BB962C8B-B14F-4D97-AF65-F5344CB8AC3E}">
        <p14:creationId xmlns:p14="http://schemas.microsoft.com/office/powerpoint/2010/main" val="86753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Ch5/complex-scalar-to-class.cpp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19</a:t>
            </a:fld>
            <a:endParaRPr lang="zh-CN" altLang="en-US"/>
          </a:p>
        </p:txBody>
      </p:sp>
    </p:spTree>
    <p:extLst>
      <p:ext uri="{BB962C8B-B14F-4D97-AF65-F5344CB8AC3E}">
        <p14:creationId xmlns:p14="http://schemas.microsoft.com/office/powerpoint/2010/main" val="288328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Ch5/complex-class-to-scalar.cpp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20</a:t>
            </a:fld>
            <a:endParaRPr lang="zh-CN" altLang="en-US"/>
          </a:p>
        </p:txBody>
      </p:sp>
    </p:spTree>
    <p:extLst>
      <p:ext uri="{BB962C8B-B14F-4D97-AF65-F5344CB8AC3E}">
        <p14:creationId xmlns:p14="http://schemas.microsoft.com/office/powerpoint/2010/main" val="16588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Ch5/complex-class-to-class.cpp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21</a:t>
            </a:fld>
            <a:endParaRPr lang="zh-CN" altLang="en-US"/>
          </a:p>
        </p:txBody>
      </p:sp>
    </p:spTree>
    <p:extLst>
      <p:ext uri="{BB962C8B-B14F-4D97-AF65-F5344CB8AC3E}">
        <p14:creationId xmlns:p14="http://schemas.microsoft.com/office/powerpoint/2010/main" val="1336735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Ch5/array-index-overload.cpp</a:t>
            </a:r>
            <a:endParaRPr lang="zh-CN" altLang="en-US" dirty="0"/>
          </a:p>
        </p:txBody>
      </p:sp>
      <p:sp>
        <p:nvSpPr>
          <p:cNvPr id="4" name="灯片编号占位符 3"/>
          <p:cNvSpPr>
            <a:spLocks noGrp="1"/>
          </p:cNvSpPr>
          <p:nvPr>
            <p:ph type="sldNum" sz="quarter" idx="5"/>
          </p:nvPr>
        </p:nvSpPr>
        <p:spPr/>
        <p:txBody>
          <a:bodyPr/>
          <a:lstStyle/>
          <a:p>
            <a:fld id="{68E229F9-2DF6-4E99-87FA-A86E21EE8A4C}" type="slidenum">
              <a:rPr lang="zh-CN" altLang="en-US" smtClean="0"/>
              <a:t>22</a:t>
            </a:fld>
            <a:endParaRPr lang="zh-CN" altLang="en-US"/>
          </a:p>
        </p:txBody>
      </p:sp>
    </p:spTree>
    <p:extLst>
      <p:ext uri="{BB962C8B-B14F-4D97-AF65-F5344CB8AC3E}">
        <p14:creationId xmlns:p14="http://schemas.microsoft.com/office/powerpoint/2010/main" val="318728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5">
                <a:lumMod val="40000"/>
                <a:lumOff val="60000"/>
              </a:schemeClr>
            </a:gs>
            <a:gs pos="29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775586"/>
            <a:ext cx="9144000" cy="1482213"/>
          </a:xfrm>
        </p:spPr>
        <p:txBody>
          <a:bodyPr/>
          <a:lstStyle>
            <a:lvl1pPr marL="0" indent="0" algn="ctr">
              <a:buNone/>
              <a:defRPr sz="2400">
                <a:solidFill>
                  <a:schemeClr val="bg1"/>
                </a:solidFill>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7" name="文本框 6"/>
          <p:cNvSpPr txBox="1"/>
          <p:nvPr userDrawn="1"/>
        </p:nvSpPr>
        <p:spPr>
          <a:xfrm>
            <a:off x="1524000" y="2544932"/>
            <a:ext cx="9144000" cy="1015663"/>
          </a:xfrm>
          <a:prstGeom prst="rect">
            <a:avLst/>
          </a:prstGeom>
          <a:noFill/>
        </p:spPr>
        <p:txBody>
          <a:bodyPr wrap="square" rtlCol="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程序设计 </a:t>
            </a: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 </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现代方法</a:t>
            </a:r>
          </a:p>
        </p:txBody>
      </p:sp>
    </p:spTree>
    <p:extLst>
      <p:ext uri="{BB962C8B-B14F-4D97-AF65-F5344CB8AC3E}">
        <p14:creationId xmlns:p14="http://schemas.microsoft.com/office/powerpoint/2010/main" val="348596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92AA72-E04B-4D6E-A0DB-1CD7E3A92676}" type="datetime1">
              <a:rPr lang="zh-CN" altLang="en-US" smtClean="0"/>
              <a:t>2023/7/31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12770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D1E787-BEF9-412C-99A0-9C5E7C85B3B1}" type="datetime1">
              <a:rPr lang="zh-CN" altLang="en-US" smtClean="0"/>
              <a:t>2023/7/31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2584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045110" y="365126"/>
            <a:ext cx="9308690" cy="451616"/>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章标题</a:t>
            </a:r>
          </a:p>
        </p:txBody>
      </p:sp>
      <p:sp>
        <p:nvSpPr>
          <p:cNvPr id="3" name="内容占位符 2"/>
          <p:cNvSpPr>
            <a:spLocks noGrp="1"/>
          </p:cNvSpPr>
          <p:nvPr>
            <p:ph idx="1"/>
          </p:nvPr>
        </p:nvSpPr>
        <p:spPr>
          <a:xfrm>
            <a:off x="838200" y="1362635"/>
            <a:ext cx="10515600" cy="5130240"/>
          </a:xfrm>
        </p:spPr>
        <p:txBody>
          <a:bodyPr/>
          <a:lstStyle>
            <a:lvl1pPr algn="just">
              <a:lnSpc>
                <a:spcPct val="100000"/>
              </a:lnSpc>
              <a:defRPr>
                <a:latin typeface="微软雅黑" panose="020B0503020204020204" pitchFamily="34" charset="-122"/>
                <a:ea typeface="微软雅黑" panose="020B0503020204020204" pitchFamily="34" charset="-122"/>
              </a:defRPr>
            </a:lvl1pPr>
            <a:lvl2pPr algn="just">
              <a:lnSpc>
                <a:spcPct val="100000"/>
              </a:lnSpc>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lgn="just">
              <a:lnSpc>
                <a:spcPct val="100000"/>
              </a:lnSpc>
              <a:defRPr>
                <a:latin typeface="微软雅黑" panose="020B0503020204020204" pitchFamily="34" charset="-122"/>
                <a:ea typeface="微软雅黑" panose="020B0503020204020204" pitchFamily="34" charset="-122"/>
              </a:defRPr>
            </a:lvl4pPr>
            <a:lvl5pPr algn="just">
              <a:lnSpc>
                <a:spcPct val="10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3"/>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1353800" y="6492875"/>
            <a:ext cx="838200" cy="365125"/>
          </a:xfrm>
        </p:spPr>
        <p:txBody>
          <a:bodyPr/>
          <a:lstStyle>
            <a:lvl1pPr algn="ctr">
              <a:defRPr/>
            </a:lvl1pPr>
          </a:lstStyle>
          <a:p>
            <a:fld id="{F558298A-8F68-4BFD-B41C-874D86D2BCEE}" type="slidenum">
              <a:rPr lang="zh-CN" altLang="en-US" smtClean="0"/>
              <a:pPr/>
              <a:t>‹#›</a:t>
            </a:fld>
            <a:endParaRPr lang="zh-CN" altLang="en-US" dirty="0"/>
          </a:p>
        </p:txBody>
      </p:sp>
      <p:sp>
        <p:nvSpPr>
          <p:cNvPr id="15" name="文本框 14"/>
          <p:cNvSpPr txBox="1"/>
          <p:nvPr userDrawn="1"/>
        </p:nvSpPr>
        <p:spPr>
          <a:xfrm>
            <a:off x="11572845" y="3932903"/>
            <a:ext cx="430887" cy="2559972"/>
          </a:xfrm>
          <a:prstGeom prst="rect">
            <a:avLst/>
          </a:prstGeom>
          <a:noFill/>
        </p:spPr>
        <p:txBody>
          <a:bodyPr vert="eaVert" wrap="square" rtlCol="0">
            <a:spAutoFit/>
          </a:bodyPr>
          <a:lstStyle/>
          <a:p>
            <a:pPr algn="ctr"/>
            <a:r>
              <a:rPr lang="en-US" altLang="zh-CN"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程序设计</a:t>
            </a:r>
            <a:r>
              <a:rPr lang="en-US" altLang="zh-CN"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现代方法</a:t>
            </a:r>
          </a:p>
        </p:txBody>
      </p:sp>
      <p:grpSp>
        <p:nvGrpSpPr>
          <p:cNvPr id="19" name="组合 18"/>
          <p:cNvGrpSpPr/>
          <p:nvPr userDrawn="1"/>
        </p:nvGrpSpPr>
        <p:grpSpPr>
          <a:xfrm>
            <a:off x="838200" y="330380"/>
            <a:ext cx="894736" cy="795747"/>
            <a:chOff x="530941" y="295635"/>
            <a:chExt cx="894736" cy="795747"/>
          </a:xfrm>
        </p:grpSpPr>
        <p:sp>
          <p:nvSpPr>
            <p:cNvPr id="7" name="泪滴形 6"/>
            <p:cNvSpPr/>
            <p:nvPr userDrawn="1"/>
          </p:nvSpPr>
          <p:spPr>
            <a:xfrm rot="5400000">
              <a:off x="540773" y="285803"/>
              <a:ext cx="432619" cy="452284"/>
            </a:xfrm>
            <a:prstGeom prst="teardrop">
              <a:avLst/>
            </a:prstGeom>
            <a:solidFill>
              <a:schemeClr val="accent2">
                <a:lumMod val="60000"/>
                <a:lumOff val="4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泪滴形 15"/>
            <p:cNvSpPr/>
            <p:nvPr userDrawn="1"/>
          </p:nvSpPr>
          <p:spPr>
            <a:xfrm rot="10800000">
              <a:off x="1055122" y="365124"/>
              <a:ext cx="370555" cy="363129"/>
            </a:xfrm>
            <a:prstGeom prst="teardrop">
              <a:avLst/>
            </a:prstGeom>
            <a:solidFill>
              <a:schemeClr val="accent5">
                <a:lumMod val="60000"/>
                <a:lumOff val="4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泪滴形 16"/>
            <p:cNvSpPr/>
            <p:nvPr userDrawn="1"/>
          </p:nvSpPr>
          <p:spPr>
            <a:xfrm>
              <a:off x="678426" y="781998"/>
              <a:ext cx="304799" cy="309384"/>
            </a:xfrm>
            <a:prstGeom prst="teardrop">
              <a:avLst/>
            </a:prstGeom>
            <a:solidFill>
              <a:schemeClr val="accent1">
                <a:lumMod val="60000"/>
                <a:lumOff val="4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泪滴形 17"/>
            <p:cNvSpPr/>
            <p:nvPr userDrawn="1"/>
          </p:nvSpPr>
          <p:spPr>
            <a:xfrm rot="16200000">
              <a:off x="1056969" y="780151"/>
              <a:ext cx="245807" cy="249500"/>
            </a:xfrm>
            <a:prstGeom prst="teardrop">
              <a:avLst/>
            </a:prstGeom>
            <a:solidFill>
              <a:schemeClr val="accent4">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21" name="直接连接符 20"/>
          <p:cNvCxnSpPr/>
          <p:nvPr userDrawn="1"/>
        </p:nvCxnSpPr>
        <p:spPr>
          <a:xfrm>
            <a:off x="2045110" y="816742"/>
            <a:ext cx="93086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2905432" y="6551505"/>
            <a:ext cx="6381136" cy="261610"/>
          </a:xfrm>
          <a:prstGeom prst="rect">
            <a:avLst/>
          </a:prstGeom>
          <a:noFill/>
        </p:spPr>
        <p:txBody>
          <a:bodyPr wrap="square" rtlCol="0">
            <a:spAutoFit/>
          </a:bodyPr>
          <a:lstStyle/>
          <a:p>
            <a:pPr algn="ctr"/>
            <a:r>
              <a:rPr lang="zh-CN" altLang="en-US" sz="1050" dirty="0">
                <a:solidFill>
                  <a:schemeClr val="bg1">
                    <a:lumMod val="95000"/>
                  </a:schemeClr>
                </a:solidFill>
                <a:latin typeface="微软雅黑" panose="020B0503020204020204" pitchFamily="34" charset="-122"/>
                <a:ea typeface="微软雅黑" panose="020B0503020204020204" pitchFamily="34" charset="-122"/>
              </a:rPr>
              <a:t>电子科技大学信息与软件工程学院 白忠建</a:t>
            </a:r>
          </a:p>
        </p:txBody>
      </p:sp>
    </p:spTree>
    <p:extLst>
      <p:ext uri="{BB962C8B-B14F-4D97-AF65-F5344CB8AC3E}">
        <p14:creationId xmlns:p14="http://schemas.microsoft.com/office/powerpoint/2010/main" val="25726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E0A9D1-46FA-4FB4-8D9E-7B4C1F67C57A}" type="datetime1">
              <a:rPr lang="zh-CN" altLang="en-US" smtClean="0"/>
              <a:t>2023/7/31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2225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EC61A8A-EE2E-4542-A907-0E24D8EF02A7}" type="datetime1">
              <a:rPr lang="zh-CN" altLang="en-US" smtClean="0"/>
              <a:t>2023/7/31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00017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EDDA80-C84D-4D39-9338-19333F45AEA2}" type="datetime1">
              <a:rPr lang="zh-CN" altLang="en-US" smtClean="0"/>
              <a:t>2023/7/31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192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DADCED-73E1-439D-92C8-AB511EE4B386}" type="datetime1">
              <a:rPr lang="zh-CN" altLang="en-US" smtClean="0"/>
              <a:t>2023/7/31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79245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C05C53-5F64-44CF-901D-294CC330B180}" type="datetime1">
              <a:rPr lang="zh-CN" altLang="en-US" smtClean="0"/>
              <a:t>2023/7/31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416575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A5DC799-DBA9-4BC5-A74F-0F6088522C6D}" type="datetime1">
              <a:rPr lang="zh-CN" altLang="en-US" smtClean="0"/>
              <a:t>2023/7/31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92845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572F39C-525D-4DC2-B51F-67AB8402E6EF}" type="datetime1">
              <a:rPr lang="zh-CN" altLang="en-US" smtClean="0"/>
              <a:t>2023/7/31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77753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1121-1445-4FD0-B6D8-4C8E8788BA0A}" type="datetime1">
              <a:rPr lang="zh-CN" altLang="en-US" smtClean="0"/>
              <a:t>2023/7/31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93299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24000" y="1122363"/>
            <a:ext cx="9144000" cy="2387600"/>
          </a:xfrm>
        </p:spPr>
        <p:txBody>
          <a:bodyPr/>
          <a:lstStyle/>
          <a:p>
            <a:endParaRPr lang="zh-CN" altLang="en-US" dirty="0"/>
          </a:p>
        </p:txBody>
      </p:sp>
      <p:sp>
        <p:nvSpPr>
          <p:cNvPr id="3" name="副标题 2"/>
          <p:cNvSpPr>
            <a:spLocks noGrp="1"/>
          </p:cNvSpPr>
          <p:nvPr>
            <p:ph type="subTitle" idx="1"/>
          </p:nvPr>
        </p:nvSpPr>
        <p:spPr/>
        <p:txBody>
          <a:bodyPr/>
          <a:lstStyle/>
          <a:p>
            <a:r>
              <a:rPr lang="zh-CN" altLang="en-US" dirty="0"/>
              <a:t>第五章 运算符重载</a:t>
            </a:r>
          </a:p>
        </p:txBody>
      </p:sp>
    </p:spTree>
    <p:extLst>
      <p:ext uri="{BB962C8B-B14F-4D97-AF65-F5344CB8AC3E}">
        <p14:creationId xmlns:p14="http://schemas.microsoft.com/office/powerpoint/2010/main" val="294162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866031718"/>
              </p:ext>
            </p:extLst>
          </p:nvPr>
        </p:nvGraphicFramePr>
        <p:xfrm>
          <a:off x="838200" y="2103120"/>
          <a:ext cx="10515600" cy="4389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F558298A-8F68-4BFD-B41C-874D86D2BCEE}" type="slidenum">
              <a:rPr lang="zh-CN" altLang="en-US" smtClean="0"/>
              <a:pPr/>
              <a:t>10</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401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lvl="0" indent="0">
              <a:buNone/>
            </a:pPr>
            <a:r>
              <a:rPr lang="zh-CN" altLang="zh-CN" dirty="0"/>
              <a:t>【建议一】 </a:t>
            </a:r>
            <a:r>
              <a:rPr lang="zh-CN" altLang="en-US" dirty="0"/>
              <a:t>下</a:t>
            </a:r>
            <a:r>
              <a:rPr lang="zh-CN" altLang="zh-CN" dirty="0"/>
              <a:t>表给出了该函数应该是作为类的成员还是友元的</a:t>
            </a:r>
            <a:r>
              <a:rPr lang="zh-CN" altLang="zh-CN" b="1" dirty="0">
                <a:solidFill>
                  <a:srgbClr val="FF0000"/>
                </a:solidFill>
              </a:rPr>
              <a:t>建议</a:t>
            </a:r>
            <a:r>
              <a:rPr lang="zh-CN" altLang="zh-CN" dirty="0"/>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11</a:t>
            </a:fld>
            <a:endParaRPr lang="zh-CN" altLang="en-US"/>
          </a:p>
        </p:txBody>
      </p:sp>
      <p:graphicFrame>
        <p:nvGraphicFramePr>
          <p:cNvPr id="5" name="图示 4"/>
          <p:cNvGraphicFramePr/>
          <p:nvPr>
            <p:extLst>
              <p:ext uri="{D42A27DB-BD31-4B8C-83A1-F6EECF244321}">
                <p14:modId xmlns:p14="http://schemas.microsoft.com/office/powerpoint/2010/main" val="158533682"/>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表格 11">
            <a:extLst>
              <a:ext uri="{FF2B5EF4-FFF2-40B4-BE49-F238E27FC236}">
                <a16:creationId xmlns:a16="http://schemas.microsoft.com/office/drawing/2014/main" id="{7300369D-E112-4AF4-B2E3-DBD49E4B2E02}"/>
              </a:ext>
            </a:extLst>
          </p:cNvPr>
          <p:cNvGraphicFramePr>
            <a:graphicFrameLocks noGrp="1"/>
          </p:cNvGraphicFramePr>
          <p:nvPr>
            <p:extLst>
              <p:ext uri="{D42A27DB-BD31-4B8C-83A1-F6EECF244321}">
                <p14:modId xmlns:p14="http://schemas.microsoft.com/office/powerpoint/2010/main" val="1293366795"/>
              </p:ext>
            </p:extLst>
          </p:nvPr>
        </p:nvGraphicFramePr>
        <p:xfrm>
          <a:off x="2045110" y="2554736"/>
          <a:ext cx="8362298" cy="3113150"/>
        </p:xfrm>
        <a:graphic>
          <a:graphicData uri="http://schemas.openxmlformats.org/drawingml/2006/table">
            <a:tbl>
              <a:tblPr firstRow="1">
                <a:tableStyleId>{7DF18680-E054-41AD-8BC1-D1AEF772440D}</a:tableStyleId>
              </a:tblPr>
              <a:tblGrid>
                <a:gridCol w="4641876">
                  <a:extLst>
                    <a:ext uri="{9D8B030D-6E8A-4147-A177-3AD203B41FA5}">
                      <a16:colId xmlns:a16="http://schemas.microsoft.com/office/drawing/2014/main" val="1088122084"/>
                    </a:ext>
                  </a:extLst>
                </a:gridCol>
                <a:gridCol w="3720422">
                  <a:extLst>
                    <a:ext uri="{9D8B030D-6E8A-4147-A177-3AD203B41FA5}">
                      <a16:colId xmlns:a16="http://schemas.microsoft.com/office/drawing/2014/main" val="2865342252"/>
                    </a:ext>
                  </a:extLst>
                </a:gridCol>
              </a:tblGrid>
              <a:tr h="622630">
                <a:tc>
                  <a:txBody>
                    <a:bodyPr/>
                    <a:lstStyle/>
                    <a:p>
                      <a:pPr algn="ctr">
                        <a:spcAft>
                          <a:spcPts val="0"/>
                        </a:spcAft>
                      </a:pPr>
                      <a:r>
                        <a:rPr lang="zh-CN" sz="1800" kern="100" dirty="0">
                          <a:effectLst/>
                          <a:latin typeface="+mn-lt"/>
                        </a:rPr>
                        <a:t>运算符</a:t>
                      </a:r>
                      <a:r>
                        <a:rPr lang="en-US" sz="1800" kern="100" dirty="0">
                          <a:effectLst/>
                          <a:latin typeface="+mn-lt"/>
                        </a:rPr>
                        <a:t>@</a:t>
                      </a:r>
                      <a:endParaRPr lang="zh-CN" sz="1800"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a:effectLst/>
                          <a:latin typeface="+mn-lt"/>
                        </a:rPr>
                        <a:t>重载为成员还是友元</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3825864922"/>
                  </a:ext>
                </a:extLst>
              </a:tr>
              <a:tr h="622630">
                <a:tc>
                  <a:txBody>
                    <a:bodyPr/>
                    <a:lstStyle/>
                    <a:p>
                      <a:pPr algn="ctr">
                        <a:spcAft>
                          <a:spcPts val="0"/>
                        </a:spcAft>
                      </a:pPr>
                      <a:r>
                        <a:rPr lang="en-US" sz="1800" kern="100" dirty="0">
                          <a:effectLst/>
                          <a:latin typeface="+mn-lt"/>
                        </a:rPr>
                        <a:t>=   ()   []   -&gt;   type-casting</a:t>
                      </a:r>
                      <a:endParaRPr lang="zh-CN" sz="1800"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a:effectLst/>
                          <a:latin typeface="+mn-lt"/>
                        </a:rPr>
                        <a:t>必须是成员</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19007660"/>
                  </a:ext>
                </a:extLst>
              </a:tr>
              <a:tr h="622630">
                <a:tc>
                  <a:txBody>
                    <a:bodyPr/>
                    <a:lstStyle/>
                    <a:p>
                      <a:pPr algn="ctr">
                        <a:spcAft>
                          <a:spcPts val="0"/>
                        </a:spcAft>
                      </a:pPr>
                      <a:r>
                        <a:rPr lang="zh-CN" sz="1800" kern="100">
                          <a:effectLst/>
                          <a:latin typeface="+mn-lt"/>
                        </a:rPr>
                        <a:t>单目运算符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建议为成员</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40549867"/>
                  </a:ext>
                </a:extLst>
              </a:tr>
              <a:tr h="622630">
                <a:tc>
                  <a:txBody>
                    <a:bodyPr/>
                    <a:lstStyle/>
                    <a:p>
                      <a:pPr algn="ctr">
                        <a:spcAft>
                          <a:spcPts val="0"/>
                        </a:spcAft>
                      </a:pPr>
                      <a:r>
                        <a:rPr lang="zh-CN" sz="1800" kern="100">
                          <a:effectLst/>
                          <a:latin typeface="+mn-lt"/>
                        </a:rPr>
                        <a:t>复合赋值运算符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建议为成员</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66397606"/>
                  </a:ext>
                </a:extLst>
              </a:tr>
              <a:tr h="622630">
                <a:tc>
                  <a:txBody>
                    <a:bodyPr/>
                    <a:lstStyle/>
                    <a:p>
                      <a:pPr algn="ctr">
                        <a:spcAft>
                          <a:spcPts val="0"/>
                        </a:spcAft>
                      </a:pPr>
                      <a:r>
                        <a:rPr lang="zh-CN" sz="1800" kern="100">
                          <a:effectLst/>
                          <a:latin typeface="+mn-lt"/>
                        </a:rPr>
                        <a:t>其它双目运算符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建议为友元</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3736034552"/>
                  </a:ext>
                </a:extLst>
              </a:tr>
            </a:tbl>
          </a:graphicData>
        </a:graphic>
      </p:graphicFrame>
    </p:spTree>
    <p:extLst>
      <p:ext uri="{BB962C8B-B14F-4D97-AF65-F5344CB8AC3E}">
        <p14:creationId xmlns:p14="http://schemas.microsoft.com/office/powerpoint/2010/main" val="342132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【建议二】 对于重载的</a:t>
            </a:r>
            <a:r>
              <a:rPr lang="zh-CN" altLang="zh-CN" b="1" dirty="0">
                <a:solidFill>
                  <a:srgbClr val="FF0000"/>
                </a:solidFill>
                <a:latin typeface="+mn-lt"/>
              </a:rPr>
              <a:t>单目</a:t>
            </a:r>
            <a:r>
              <a:rPr lang="zh-CN" altLang="zh-CN" dirty="0">
                <a:latin typeface="+mn-lt"/>
              </a:rPr>
              <a:t>运算符函数：</a:t>
            </a:r>
          </a:p>
          <a:p>
            <a:pPr marL="457200" lvl="0" indent="-457200" algn="just">
              <a:buFont typeface="+mj-lt"/>
              <a:buAutoNum type="arabicPeriod"/>
            </a:pPr>
            <a:r>
              <a:rPr lang="zh-CN" altLang="zh-CN" dirty="0">
                <a:latin typeface="+mn-lt"/>
              </a:rPr>
              <a:t>作为</a:t>
            </a:r>
            <a:r>
              <a:rPr lang="zh-CN" altLang="zh-CN" b="1" dirty="0">
                <a:solidFill>
                  <a:srgbClr val="FF0000"/>
                </a:solidFill>
                <a:latin typeface="+mn-lt"/>
              </a:rPr>
              <a:t>成员</a:t>
            </a:r>
            <a:r>
              <a:rPr lang="zh-CN" altLang="zh-CN" dirty="0">
                <a:latin typeface="+mn-lt"/>
              </a:rPr>
              <a:t>重载时，函数</a:t>
            </a:r>
            <a:r>
              <a:rPr lang="zh-CN" altLang="zh-CN" b="1" dirty="0">
                <a:solidFill>
                  <a:srgbClr val="FF0000"/>
                </a:solidFill>
                <a:latin typeface="+mn-lt"/>
              </a:rPr>
              <a:t>没有参数</a:t>
            </a:r>
            <a:r>
              <a:rPr lang="zh-CN" altLang="zh-CN" dirty="0">
                <a:latin typeface="+mn-lt"/>
              </a:rPr>
              <a:t>，运算作用在</a:t>
            </a:r>
            <a:r>
              <a:rPr lang="en-US" altLang="zh-CN" dirty="0" err="1">
                <a:latin typeface="+mn-lt"/>
              </a:rPr>
              <a:t>lhs</a:t>
            </a:r>
            <a:r>
              <a:rPr lang="zh-CN" altLang="zh-CN" dirty="0">
                <a:latin typeface="+mn-lt"/>
              </a:rPr>
              <a:t>上；函数</a:t>
            </a:r>
            <a:r>
              <a:rPr lang="zh-CN" altLang="zh-CN" b="1" dirty="0">
                <a:solidFill>
                  <a:srgbClr val="FF0000"/>
                </a:solidFill>
                <a:latin typeface="+mn-lt"/>
              </a:rPr>
              <a:t>返回</a:t>
            </a:r>
            <a:r>
              <a:rPr lang="en-US" altLang="zh-CN" dirty="0" err="1">
                <a:latin typeface="+mn-lt"/>
              </a:rPr>
              <a:t>lhs</a:t>
            </a:r>
            <a:r>
              <a:rPr lang="zh-CN" altLang="zh-CN" dirty="0">
                <a:latin typeface="+mn-lt"/>
              </a:rPr>
              <a:t>的</a:t>
            </a:r>
            <a:r>
              <a:rPr lang="zh-CN" altLang="zh-CN" b="1" dirty="0">
                <a:solidFill>
                  <a:srgbClr val="FF0000"/>
                </a:solidFill>
                <a:latin typeface="+mn-lt"/>
              </a:rPr>
              <a:t>左值引用</a:t>
            </a:r>
            <a:r>
              <a:rPr lang="zh-CN" altLang="zh-CN" dirty="0">
                <a:latin typeface="+mn-lt"/>
              </a:rPr>
              <a:t>。</a:t>
            </a:r>
            <a:endParaRPr lang="en-US" altLang="zh-CN" dirty="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作为</a:t>
            </a:r>
            <a:r>
              <a:rPr lang="zh-CN" altLang="zh-CN" b="1" dirty="0">
                <a:solidFill>
                  <a:srgbClr val="FF0000"/>
                </a:solidFill>
                <a:latin typeface="+mn-lt"/>
              </a:rPr>
              <a:t>友元</a:t>
            </a:r>
            <a:r>
              <a:rPr lang="zh-CN" altLang="zh-CN" dirty="0">
                <a:latin typeface="+mn-lt"/>
              </a:rPr>
              <a:t>重载是，函数有</a:t>
            </a:r>
            <a:r>
              <a:rPr lang="zh-CN" altLang="zh-CN" b="1" dirty="0">
                <a:solidFill>
                  <a:srgbClr val="FF0000"/>
                </a:solidFill>
                <a:latin typeface="+mn-lt"/>
              </a:rPr>
              <a:t>一个参数</a:t>
            </a:r>
            <a:r>
              <a:rPr lang="zh-CN" altLang="zh-CN" dirty="0">
                <a:latin typeface="+mn-lt"/>
              </a:rPr>
              <a:t>（并且是左值引用），运算作用在参数对象上；函数</a:t>
            </a:r>
            <a:r>
              <a:rPr lang="zh-CN" altLang="zh-CN" b="1" dirty="0">
                <a:solidFill>
                  <a:srgbClr val="FF0000"/>
                </a:solidFill>
                <a:latin typeface="+mn-lt"/>
              </a:rPr>
              <a:t>返回</a:t>
            </a:r>
            <a:r>
              <a:rPr lang="zh-CN" altLang="zh-CN" dirty="0">
                <a:latin typeface="+mn-lt"/>
              </a:rPr>
              <a:t>参数对象的</a:t>
            </a:r>
            <a:r>
              <a:rPr lang="zh-CN" altLang="zh-CN" b="1" dirty="0">
                <a:solidFill>
                  <a:srgbClr val="FF0000"/>
                </a:solidFill>
                <a:latin typeface="+mn-lt"/>
              </a:rPr>
              <a:t>左值引用</a:t>
            </a:r>
            <a:r>
              <a:rPr lang="zh-CN" altLang="zh-CN" dirty="0">
                <a:latin typeface="+mn-lt"/>
              </a:rPr>
              <a:t>。当然，这是不推荐的重载方式。</a:t>
            </a:r>
            <a:endParaRPr lang="en-US" altLang="zh-CN" dirty="0">
              <a:latin typeface="+mn-lt"/>
            </a:endParaRPr>
          </a:p>
          <a:p>
            <a:pPr marL="0" indent="0" algn="just">
              <a:buNone/>
            </a:pPr>
            <a:endParaRPr lang="en-US" altLang="zh-CN" dirty="0">
              <a:latin typeface="+mn-lt"/>
            </a:endParaRPr>
          </a:p>
          <a:p>
            <a:pPr marL="0" indent="0" algn="just">
              <a:buNone/>
            </a:pPr>
            <a:r>
              <a:rPr lang="zh-CN" altLang="zh-CN" dirty="0">
                <a:solidFill>
                  <a:schemeClr val="tx1">
                    <a:lumMod val="50000"/>
                    <a:lumOff val="50000"/>
                  </a:schemeClr>
                </a:solidFill>
                <a:latin typeface="+mn-lt"/>
              </a:rPr>
              <a:t>这条规则关于参数个数有例外，就是当</a:t>
            </a:r>
            <a:r>
              <a:rPr lang="en-US" altLang="zh-CN" dirty="0">
                <a:solidFill>
                  <a:schemeClr val="tx1">
                    <a:lumMod val="50000"/>
                    <a:lumOff val="50000"/>
                  </a:schemeClr>
                </a:solidFill>
                <a:latin typeface="+mn-lt"/>
              </a:rPr>
              <a:t>@</a:t>
            </a:r>
            <a:r>
              <a:rPr lang="zh-CN" altLang="zh-CN" dirty="0">
                <a:solidFill>
                  <a:schemeClr val="tx1">
                    <a:lumMod val="50000"/>
                    <a:lumOff val="50000"/>
                  </a:schemeClr>
                </a:solidFill>
                <a:latin typeface="+mn-lt"/>
              </a:rPr>
              <a:t>是后缀</a:t>
            </a:r>
            <a:r>
              <a:rPr lang="en-US" altLang="zh-CN" dirty="0">
                <a:solidFill>
                  <a:schemeClr val="tx1">
                    <a:lumMod val="50000"/>
                    <a:lumOff val="50000"/>
                  </a:schemeClr>
                </a:solidFill>
                <a:latin typeface="+mn-lt"/>
              </a:rPr>
              <a:t>++/--</a:t>
            </a:r>
            <a:r>
              <a:rPr lang="zh-CN" altLang="zh-CN" dirty="0">
                <a:solidFill>
                  <a:schemeClr val="tx1">
                    <a:lumMod val="50000"/>
                    <a:lumOff val="50000"/>
                  </a:schemeClr>
                </a:solidFill>
                <a:latin typeface="+mn-lt"/>
              </a:rPr>
              <a:t>时。</a:t>
            </a:r>
            <a:endParaRPr lang="en-US" altLang="zh-CN" dirty="0">
              <a:solidFill>
                <a:schemeClr val="tx1">
                  <a:lumMod val="50000"/>
                  <a:lumOff val="50000"/>
                </a:schemeClr>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12</a:t>
            </a:fld>
            <a:endParaRPr lang="zh-CN" altLang="en-US"/>
          </a:p>
        </p:txBody>
      </p:sp>
      <p:graphicFrame>
        <p:nvGraphicFramePr>
          <p:cNvPr id="5" name="图示 4"/>
          <p:cNvGraphicFramePr/>
          <p:nvPr>
            <p:extLst>
              <p:ext uri="{D42A27DB-BD31-4B8C-83A1-F6EECF244321}">
                <p14:modId xmlns:p14="http://schemas.microsoft.com/office/powerpoint/2010/main" val="291671257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986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【建议三】 对于作为</a:t>
            </a:r>
            <a:r>
              <a:rPr lang="zh-CN" altLang="zh-CN" b="1" dirty="0">
                <a:solidFill>
                  <a:srgbClr val="FF0000"/>
                </a:solidFill>
                <a:latin typeface="+mn-lt"/>
              </a:rPr>
              <a:t>成员</a:t>
            </a:r>
            <a:r>
              <a:rPr lang="zh-CN" altLang="zh-CN" dirty="0">
                <a:latin typeface="+mn-lt"/>
              </a:rPr>
              <a:t>重载的</a:t>
            </a:r>
            <a:r>
              <a:rPr lang="zh-CN" altLang="zh-CN" b="1" dirty="0">
                <a:solidFill>
                  <a:srgbClr val="FF0000"/>
                </a:solidFill>
                <a:latin typeface="+mn-lt"/>
              </a:rPr>
              <a:t>双目</a:t>
            </a:r>
            <a:r>
              <a:rPr lang="zh-CN" altLang="zh-CN" dirty="0">
                <a:latin typeface="+mn-lt"/>
              </a:rPr>
              <a:t>运算符（必须有充分的理由这么做）：</a:t>
            </a:r>
          </a:p>
          <a:p>
            <a:pPr marL="457200" lvl="0" indent="-457200" algn="just">
              <a:buFont typeface="+mj-lt"/>
              <a:buAutoNum type="arabicPeriod"/>
            </a:pPr>
            <a:r>
              <a:rPr lang="zh-CN" altLang="zh-CN" dirty="0">
                <a:latin typeface="+mn-lt"/>
              </a:rPr>
              <a:t>函数有</a:t>
            </a:r>
            <a:r>
              <a:rPr lang="zh-CN" altLang="zh-CN" b="1" dirty="0">
                <a:solidFill>
                  <a:srgbClr val="FF0000"/>
                </a:solidFill>
                <a:latin typeface="+mn-lt"/>
              </a:rPr>
              <a:t>一个参数</a:t>
            </a:r>
            <a:r>
              <a:rPr lang="zh-CN" altLang="zh-CN" dirty="0">
                <a:latin typeface="+mn-lt"/>
              </a:rPr>
              <a:t>，这个参数就是</a:t>
            </a:r>
            <a:r>
              <a:rPr lang="en-US" altLang="zh-CN" dirty="0" err="1">
                <a:latin typeface="+mn-lt"/>
              </a:rPr>
              <a:t>rhs</a:t>
            </a:r>
            <a:r>
              <a:rPr lang="zh-CN" altLang="zh-CN" dirty="0">
                <a:latin typeface="+mn-lt"/>
              </a:rPr>
              <a:t>，并且是</a:t>
            </a:r>
            <a:r>
              <a:rPr lang="zh-CN" altLang="zh-CN" b="1" dirty="0">
                <a:solidFill>
                  <a:srgbClr val="FF0000"/>
                </a:solidFill>
                <a:latin typeface="+mn-lt"/>
              </a:rPr>
              <a:t>常量</a:t>
            </a:r>
            <a:r>
              <a:rPr lang="zh-CN" altLang="zh-CN" dirty="0">
                <a:latin typeface="+mn-lt"/>
              </a:rPr>
              <a:t>。</a:t>
            </a:r>
            <a:endParaRPr lang="en-US" altLang="zh-CN" dirty="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产生的</a:t>
            </a:r>
            <a:r>
              <a:rPr lang="zh-CN" altLang="zh-CN" b="1" dirty="0">
                <a:solidFill>
                  <a:srgbClr val="FF0000"/>
                </a:solidFill>
                <a:latin typeface="+mn-lt"/>
              </a:rPr>
              <a:t>结果</a:t>
            </a:r>
            <a:r>
              <a:rPr lang="zh-CN" altLang="zh-CN" dirty="0">
                <a:latin typeface="+mn-lt"/>
              </a:rPr>
              <a:t>保存到</a:t>
            </a:r>
            <a:r>
              <a:rPr lang="en-US" altLang="zh-CN" b="1" dirty="0" err="1">
                <a:solidFill>
                  <a:srgbClr val="FF0000"/>
                </a:solidFill>
                <a:latin typeface="+mn-lt"/>
              </a:rPr>
              <a:t>lhs</a:t>
            </a:r>
            <a:r>
              <a:rPr lang="zh-CN" altLang="zh-CN" dirty="0">
                <a:latin typeface="+mn-lt"/>
              </a:rPr>
              <a:t>中。</a:t>
            </a:r>
            <a:endParaRPr lang="en-US" altLang="zh-CN" dirty="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函数的</a:t>
            </a:r>
            <a:r>
              <a:rPr lang="zh-CN" altLang="zh-CN" b="1" dirty="0">
                <a:solidFill>
                  <a:srgbClr val="FF0000"/>
                </a:solidFill>
                <a:latin typeface="+mn-lt"/>
              </a:rPr>
              <a:t>返回</a:t>
            </a:r>
            <a:r>
              <a:rPr lang="zh-CN" altLang="zh-CN" dirty="0">
                <a:latin typeface="+mn-lt"/>
              </a:rPr>
              <a:t>值是</a:t>
            </a:r>
            <a:r>
              <a:rPr lang="en-US" altLang="zh-CN" dirty="0" err="1">
                <a:latin typeface="+mn-lt"/>
              </a:rPr>
              <a:t>lhs</a:t>
            </a:r>
            <a:r>
              <a:rPr lang="zh-CN" altLang="zh-CN" dirty="0">
                <a:latin typeface="+mn-lt"/>
              </a:rPr>
              <a:t>的</a:t>
            </a:r>
            <a:r>
              <a:rPr lang="zh-CN" altLang="zh-CN" b="1" dirty="0">
                <a:solidFill>
                  <a:srgbClr val="FF0000"/>
                </a:solidFill>
                <a:latin typeface="+mn-lt"/>
              </a:rPr>
              <a:t>左值引用</a:t>
            </a:r>
            <a:r>
              <a:rPr lang="zh-CN" altLang="zh-CN" dirty="0">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13</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87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【建议四】 对于作为</a:t>
            </a:r>
            <a:r>
              <a:rPr lang="zh-CN" altLang="zh-CN" b="1" dirty="0">
                <a:solidFill>
                  <a:srgbClr val="FF0000"/>
                </a:solidFill>
                <a:latin typeface="+mn-lt"/>
              </a:rPr>
              <a:t>友元</a:t>
            </a:r>
            <a:r>
              <a:rPr lang="zh-CN" altLang="zh-CN" dirty="0">
                <a:latin typeface="+mn-lt"/>
              </a:rPr>
              <a:t>重载的</a:t>
            </a:r>
            <a:r>
              <a:rPr lang="zh-CN" altLang="zh-CN" b="1" dirty="0">
                <a:solidFill>
                  <a:srgbClr val="FF0000"/>
                </a:solidFill>
                <a:latin typeface="+mn-lt"/>
              </a:rPr>
              <a:t>双目</a:t>
            </a:r>
            <a:r>
              <a:rPr lang="zh-CN" altLang="zh-CN" dirty="0">
                <a:latin typeface="+mn-lt"/>
              </a:rPr>
              <a:t>运算符：</a:t>
            </a:r>
          </a:p>
          <a:p>
            <a:pPr marL="457200" lvl="0" indent="-457200" algn="just">
              <a:buFont typeface="+mj-lt"/>
              <a:buAutoNum type="arabicPeriod"/>
            </a:pPr>
            <a:r>
              <a:rPr lang="zh-CN" altLang="zh-CN" dirty="0">
                <a:latin typeface="+mn-lt"/>
              </a:rPr>
              <a:t>有</a:t>
            </a:r>
            <a:r>
              <a:rPr lang="zh-CN" altLang="zh-CN" b="1" dirty="0">
                <a:solidFill>
                  <a:srgbClr val="FF0000"/>
                </a:solidFill>
                <a:latin typeface="+mn-lt"/>
              </a:rPr>
              <a:t>两个参数</a:t>
            </a:r>
            <a:r>
              <a:rPr lang="zh-CN" altLang="zh-CN" dirty="0">
                <a:latin typeface="+mn-lt"/>
              </a:rPr>
              <a:t>（即左右操作数），并且都是常量，且这两个参数中至少有一个是将该运算符函数作为友元对待的类的对象。</a:t>
            </a:r>
            <a:endParaRPr lang="en-US" altLang="zh-CN" dirty="0">
              <a:latin typeface="+mn-lt"/>
            </a:endParaRPr>
          </a:p>
          <a:p>
            <a:pPr marL="0" lvl="0" indent="0" algn="just">
              <a:buNone/>
            </a:pP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如果参数不是指针</a:t>
            </a:r>
            <a:r>
              <a:rPr lang="en-US" altLang="zh-CN" sz="2400" dirty="0">
                <a:solidFill>
                  <a:schemeClr val="tx1">
                    <a:lumMod val="50000"/>
                    <a:lumOff val="50000"/>
                  </a:schemeClr>
                </a:solidFill>
                <a:latin typeface="+mn-lt"/>
              </a:rPr>
              <a:t>/</a:t>
            </a:r>
            <a:r>
              <a:rPr lang="zh-CN" altLang="zh-CN" sz="2400" dirty="0">
                <a:solidFill>
                  <a:schemeClr val="tx1">
                    <a:lumMod val="50000"/>
                    <a:lumOff val="50000"/>
                  </a:schemeClr>
                </a:solidFill>
                <a:latin typeface="+mn-lt"/>
              </a:rPr>
              <a:t>引用，那么会引起类的复制构造函数的调用。因此，最好为类显式定义一个复制构造函数。</a:t>
            </a:r>
            <a:endParaRPr lang="en-US" altLang="zh-CN" sz="2400" dirty="0">
              <a:solidFill>
                <a:schemeClr val="tx1">
                  <a:lumMod val="50000"/>
                  <a:lumOff val="50000"/>
                </a:schemeClr>
              </a:solidFill>
              <a:latin typeface="+mn-lt"/>
            </a:endParaRPr>
          </a:p>
          <a:p>
            <a:pPr marL="457200" lvl="0" indent="-457200" algn="just">
              <a:buFont typeface="+mj-lt"/>
              <a:buAutoNum type="arabicPeriod"/>
            </a:pPr>
            <a:endParaRPr lang="zh-CN" altLang="zh-CN" dirty="0">
              <a:latin typeface="+mn-lt"/>
            </a:endParaRPr>
          </a:p>
          <a:p>
            <a:pPr marL="0" lvl="0" indent="0" algn="just">
              <a:buNone/>
            </a:pPr>
            <a:r>
              <a:rPr lang="en-US" altLang="zh-CN" dirty="0">
                <a:latin typeface="+mn-lt"/>
              </a:rPr>
              <a:t>2. </a:t>
            </a:r>
            <a:r>
              <a:rPr lang="zh-CN" altLang="zh-CN" dirty="0">
                <a:latin typeface="+mn-lt"/>
              </a:rPr>
              <a:t>函数产生一个</a:t>
            </a:r>
            <a:r>
              <a:rPr lang="zh-CN" altLang="zh-CN" b="1" dirty="0">
                <a:solidFill>
                  <a:srgbClr val="FF0000"/>
                </a:solidFill>
                <a:latin typeface="+mn-lt"/>
              </a:rPr>
              <a:t>新值</a:t>
            </a:r>
            <a:r>
              <a:rPr lang="zh-CN" altLang="zh-CN" dirty="0">
                <a:latin typeface="+mn-lt"/>
              </a:rPr>
              <a:t>，即</a:t>
            </a:r>
            <a:r>
              <a:rPr lang="zh-CN" altLang="zh-CN" b="1" dirty="0">
                <a:solidFill>
                  <a:srgbClr val="FF0000"/>
                </a:solidFill>
                <a:latin typeface="+mn-lt"/>
              </a:rPr>
              <a:t>返回</a:t>
            </a:r>
            <a:r>
              <a:rPr lang="zh-CN" altLang="zh-CN" dirty="0">
                <a:latin typeface="+mn-lt"/>
              </a:rPr>
              <a:t>值是一个</a:t>
            </a:r>
            <a:r>
              <a:rPr lang="zh-CN" altLang="zh-CN" b="1" dirty="0">
                <a:solidFill>
                  <a:srgbClr val="FF0000"/>
                </a:solidFill>
                <a:latin typeface="+mn-lt"/>
              </a:rPr>
              <a:t>值对象</a:t>
            </a:r>
            <a:r>
              <a:rPr lang="zh-CN" altLang="zh-CN" dirty="0">
                <a:latin typeface="+mn-lt"/>
              </a:rPr>
              <a:t>（非引用非指针）。</a:t>
            </a:r>
            <a:r>
              <a:rPr lang="en-US" altLang="zh-CN" dirty="0">
                <a:latin typeface="+mn-lt"/>
              </a:rPr>
              <a:t> </a:t>
            </a:r>
          </a:p>
          <a:p>
            <a:pPr marL="0" indent="0">
              <a:buNone/>
            </a:pP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这同样会引起复制构造函数的调用。</a:t>
            </a:r>
            <a:endParaRPr lang="en-US" altLang="zh-CN" sz="2400" dirty="0">
              <a:solidFill>
                <a:schemeClr val="tx1">
                  <a:lumMod val="50000"/>
                  <a:lumOff val="50000"/>
                </a:schemeClr>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14</a:t>
            </a:fld>
            <a:endParaRPr lang="zh-CN" altLang="en-US"/>
          </a:p>
        </p:txBody>
      </p:sp>
      <p:graphicFrame>
        <p:nvGraphicFramePr>
          <p:cNvPr id="5" name="图示 4"/>
          <p:cNvGraphicFramePr/>
          <p:nvPr>
            <p:extLst>
              <p:ext uri="{D42A27DB-BD31-4B8C-83A1-F6EECF244321}">
                <p14:modId xmlns:p14="http://schemas.microsoft.com/office/powerpoint/2010/main" val="4103731058"/>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85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【建议五】 对于</a:t>
            </a:r>
            <a:r>
              <a:rPr lang="zh-CN" altLang="zh-CN" b="1" dirty="0">
                <a:solidFill>
                  <a:srgbClr val="FF0000"/>
                </a:solidFill>
                <a:latin typeface="+mn-lt"/>
              </a:rPr>
              <a:t>关系和逻辑运算</a:t>
            </a:r>
            <a:r>
              <a:rPr lang="zh-CN" altLang="zh-CN" dirty="0">
                <a:latin typeface="+mn-lt"/>
              </a:rPr>
              <a:t>符，它们应该产生一个</a:t>
            </a:r>
            <a:r>
              <a:rPr lang="en-US" altLang="zh-CN" b="1" i="1" dirty="0">
                <a:solidFill>
                  <a:srgbClr val="FF0000"/>
                </a:solidFill>
                <a:latin typeface="+mn-lt"/>
              </a:rPr>
              <a:t>bool</a:t>
            </a:r>
            <a:r>
              <a:rPr lang="zh-CN" altLang="zh-CN" dirty="0">
                <a:latin typeface="+mn-lt"/>
              </a:rPr>
              <a:t>类型的</a:t>
            </a:r>
            <a:r>
              <a:rPr lang="zh-CN" altLang="zh-CN" b="1" dirty="0">
                <a:solidFill>
                  <a:srgbClr val="FF0000"/>
                </a:solidFill>
                <a:latin typeface="+mn-lt"/>
              </a:rPr>
              <a:t>结果</a:t>
            </a:r>
            <a:r>
              <a:rPr lang="zh-CN" altLang="zh-CN" dirty="0">
                <a:latin typeface="+mn-lt"/>
              </a:rPr>
              <a:t>。</a:t>
            </a:r>
            <a:endParaRPr lang="en-US" altLang="zh-CN" dirty="0">
              <a:latin typeface="+mn-lt"/>
            </a:endParaRPr>
          </a:p>
          <a:p>
            <a:pPr marL="0" indent="0" algn="just">
              <a:buNone/>
            </a:pPr>
            <a:r>
              <a:rPr lang="en-US" altLang="zh-CN" sz="2400" dirty="0">
                <a:solidFill>
                  <a:schemeClr val="tx1">
                    <a:lumMod val="50000"/>
                    <a:lumOff val="50000"/>
                  </a:schemeClr>
                </a:solidFill>
                <a:latin typeface="+mn-lt"/>
              </a:rPr>
              <a:t>    </a:t>
            </a:r>
            <a:endParaRPr lang="zh-CN" altLang="zh-CN" dirty="0">
              <a:latin typeface="+mn-lt"/>
            </a:endParaRPr>
          </a:p>
          <a:p>
            <a:pPr algn="just"/>
            <a:r>
              <a:rPr lang="zh-CN" altLang="zh-CN" dirty="0">
                <a:latin typeface="+mn-lt"/>
              </a:rPr>
              <a:t>【建议六】 如果作为成员重载的运算</a:t>
            </a:r>
            <a:r>
              <a:rPr lang="zh-CN" altLang="zh-CN" b="1" dirty="0">
                <a:solidFill>
                  <a:srgbClr val="FF0000"/>
                </a:solidFill>
                <a:latin typeface="+mn-lt"/>
              </a:rPr>
              <a:t>只</a:t>
            </a:r>
            <a:r>
              <a:rPr lang="zh-CN" altLang="zh-CN" dirty="0">
                <a:latin typeface="+mn-lt"/>
              </a:rPr>
              <a:t>是</a:t>
            </a:r>
            <a:r>
              <a:rPr lang="zh-CN" altLang="zh-CN" b="1" dirty="0">
                <a:solidFill>
                  <a:srgbClr val="FF0000"/>
                </a:solidFill>
                <a:latin typeface="+mn-lt"/>
              </a:rPr>
              <a:t>读</a:t>
            </a:r>
            <a:r>
              <a:rPr lang="zh-CN" altLang="zh-CN" dirty="0">
                <a:latin typeface="+mn-lt"/>
              </a:rPr>
              <a:t>取对象的属性而不会改变它们，那么建议将该函数设为</a:t>
            </a:r>
            <a:r>
              <a:rPr lang="zh-CN" altLang="zh-CN" b="1" dirty="0">
                <a:solidFill>
                  <a:srgbClr val="FF0000"/>
                </a:solidFill>
                <a:latin typeface="+mn-lt"/>
              </a:rPr>
              <a:t>常成员</a:t>
            </a:r>
            <a:r>
              <a:rPr lang="zh-CN" altLang="zh-CN" dirty="0">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15</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6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en-US" dirty="0">
                <a:latin typeface="+mn-lt"/>
              </a:rPr>
              <a:t>常规运算符</a:t>
            </a:r>
            <a:endParaRPr lang="en-US" altLang="zh-CN" dirty="0">
              <a:latin typeface="+mn-lt"/>
            </a:endParaRPr>
          </a:p>
          <a:p>
            <a:pPr lvl="1" algn="just"/>
            <a:r>
              <a:rPr lang="zh-CN" altLang="en-US" dirty="0">
                <a:latin typeface="+mn-lt"/>
              </a:rPr>
              <a:t>赋值（含复合赋值）、算数、关系</a:t>
            </a:r>
            <a:endParaRPr lang="en-US" altLang="zh-CN" dirty="0">
              <a:latin typeface="+mn-lt"/>
            </a:endParaRPr>
          </a:p>
          <a:p>
            <a:pPr marL="457200" lvl="1" indent="0" algn="just">
              <a:buNone/>
            </a:pPr>
            <a:endParaRPr lang="en-US" altLang="zh-CN" dirty="0">
              <a:latin typeface="+mn-lt"/>
            </a:endParaRPr>
          </a:p>
          <a:p>
            <a:pPr algn="just"/>
            <a:r>
              <a:rPr lang="zh-CN" altLang="en-US" dirty="0">
                <a:latin typeface="+mn-lt"/>
              </a:rPr>
              <a:t>要点</a:t>
            </a:r>
            <a:endParaRPr lang="en-US" altLang="zh-CN" dirty="0">
              <a:latin typeface="+mn-lt"/>
            </a:endParaRPr>
          </a:p>
          <a:p>
            <a:pPr lvl="1" algn="just"/>
            <a:r>
              <a:rPr lang="zh-CN" altLang="en-US" dirty="0">
                <a:latin typeface="+mn-lt"/>
              </a:rPr>
              <a:t>保持语义不变</a:t>
            </a:r>
            <a:endParaRPr lang="en-US" altLang="zh-CN" dirty="0">
              <a:latin typeface="+mn-lt"/>
            </a:endParaRPr>
          </a:p>
          <a:p>
            <a:pPr lvl="1" algn="just"/>
            <a:r>
              <a:rPr lang="zh-CN" altLang="en-US" dirty="0">
                <a:latin typeface="+mn-lt"/>
              </a:rPr>
              <a:t>如果要改变原始语义，那么应当赋予运算符显而易见的、容易理解的语义</a:t>
            </a:r>
            <a:endParaRPr lang="en-US" altLang="zh-CN" dirty="0">
              <a:latin typeface="+mn-lt"/>
            </a:endParaRPr>
          </a:p>
          <a:p>
            <a:pPr lvl="1" algn="just"/>
            <a:r>
              <a:rPr lang="zh-CN" altLang="en-US" dirty="0">
                <a:latin typeface="+mn-lt"/>
              </a:rPr>
              <a:t>根据需要重载为友元或是成员</a:t>
            </a:r>
            <a:endParaRPr lang="en-US"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16</a:t>
            </a:fld>
            <a:endParaRPr lang="zh-CN" altLang="en-US"/>
          </a:p>
        </p:txBody>
      </p:sp>
      <p:graphicFrame>
        <p:nvGraphicFramePr>
          <p:cNvPr id="5" name="图示 4"/>
          <p:cNvGraphicFramePr/>
          <p:nvPr>
            <p:extLst>
              <p:ext uri="{D42A27DB-BD31-4B8C-83A1-F6EECF244321}">
                <p14:modId xmlns:p14="http://schemas.microsoft.com/office/powerpoint/2010/main" val="2040078575"/>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39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如何区分前缀和后缀？以</a:t>
            </a:r>
            <a:r>
              <a:rPr lang="en-US" altLang="zh-CN" dirty="0">
                <a:latin typeface="+mn-lt"/>
              </a:rPr>
              <a:t>++</a:t>
            </a:r>
            <a:r>
              <a:rPr lang="zh-CN" altLang="en-US" dirty="0">
                <a:latin typeface="+mn-lt"/>
              </a:rPr>
              <a:t>为例</a:t>
            </a:r>
            <a:endParaRPr lang="en-US" altLang="zh-CN" dirty="0">
              <a:latin typeface="+mn-lt"/>
            </a:endParaRPr>
          </a:p>
          <a:p>
            <a:endParaRPr lang="en-US" altLang="zh-CN" dirty="0">
              <a:latin typeface="+mn-lt"/>
            </a:endParaRPr>
          </a:p>
          <a:p>
            <a:pPr marL="0" indent="0">
              <a:buNone/>
            </a:pPr>
            <a:r>
              <a:rPr lang="en-US" altLang="zh-CN" sz="2400" dirty="0">
                <a:latin typeface="+mn-lt"/>
              </a:rPr>
              <a:t>class complex</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public:</a:t>
            </a:r>
            <a:endParaRPr lang="zh-CN" altLang="zh-CN" sz="2400" dirty="0">
              <a:latin typeface="+mn-lt"/>
            </a:endParaRPr>
          </a:p>
          <a:p>
            <a:pPr marL="0" indent="0">
              <a:buNone/>
            </a:pPr>
            <a:r>
              <a:rPr lang="en-US" altLang="zh-CN" sz="2400" dirty="0">
                <a:latin typeface="+mn-lt"/>
              </a:rPr>
              <a:t>    complex&amp; operator++() </a:t>
            </a:r>
            <a:r>
              <a:rPr lang="en-US" altLang="zh-CN" sz="2000" dirty="0">
                <a:solidFill>
                  <a:schemeClr val="tx1">
                    <a:lumMod val="50000"/>
                    <a:lumOff val="50000"/>
                  </a:schemeClr>
                </a:solidFill>
                <a:latin typeface="+mn-lt"/>
              </a:rPr>
              <a:t>//</a:t>
            </a:r>
            <a:r>
              <a:rPr lang="zh-CN" altLang="en-US" sz="2000" dirty="0">
                <a:solidFill>
                  <a:schemeClr val="tx1">
                    <a:lumMod val="50000"/>
                    <a:lumOff val="50000"/>
                  </a:schemeClr>
                </a:solidFill>
                <a:latin typeface="+mn-lt"/>
              </a:rPr>
              <a:t>前缀</a:t>
            </a:r>
            <a:endParaRPr lang="en-US" altLang="zh-CN" sz="2400" dirty="0">
              <a:solidFill>
                <a:schemeClr val="tx1">
                  <a:lumMod val="50000"/>
                  <a:lumOff val="50000"/>
                </a:schemeClr>
              </a:solidFill>
              <a:latin typeface="+mn-lt"/>
            </a:endParaRPr>
          </a:p>
          <a:p>
            <a:pPr marL="0" indent="0">
              <a:buNone/>
            </a:pPr>
            <a:r>
              <a:rPr lang="en-US" altLang="zh-CN" sz="2400" dirty="0">
                <a:latin typeface="+mn-lt"/>
              </a:rPr>
              <a:t>    { ++real; ++</a:t>
            </a:r>
            <a:r>
              <a:rPr lang="en-US" altLang="zh-CN" sz="2400" dirty="0" err="1">
                <a:latin typeface="+mn-lt"/>
              </a:rPr>
              <a:t>imag</a:t>
            </a:r>
            <a:r>
              <a:rPr lang="en-US" altLang="zh-CN" sz="2400" dirty="0">
                <a:latin typeface="+mn-lt"/>
              </a:rPr>
              <a:t>; return *this; }</a:t>
            </a:r>
            <a:endParaRPr lang="zh-CN" altLang="zh-CN" sz="2400" dirty="0">
              <a:latin typeface="+mn-lt"/>
            </a:endParaRPr>
          </a:p>
          <a:p>
            <a:pPr marL="0" indent="0">
              <a:buNone/>
            </a:pPr>
            <a:r>
              <a:rPr lang="en-US" altLang="zh-CN" sz="2400" dirty="0">
                <a:latin typeface="+mn-lt"/>
              </a:rPr>
              <a:t>    complex operator++(</a:t>
            </a:r>
            <a:r>
              <a:rPr lang="en-US" altLang="zh-CN" sz="2400" b="1" i="1" dirty="0">
                <a:solidFill>
                  <a:srgbClr val="FF0000"/>
                </a:solidFill>
                <a:latin typeface="+mn-lt"/>
              </a:rPr>
              <a:t>int</a:t>
            </a:r>
            <a:r>
              <a:rPr lang="en-US" altLang="zh-CN" sz="2400" dirty="0">
                <a:latin typeface="+mn-lt"/>
              </a:rPr>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后缀</a:t>
            </a:r>
            <a:endParaRPr lang="en-US" altLang="zh-CN" sz="2400" dirty="0">
              <a:latin typeface="+mn-lt"/>
            </a:endParaRPr>
          </a:p>
          <a:p>
            <a:pPr marL="0" indent="0">
              <a:buNone/>
            </a:pPr>
            <a:r>
              <a:rPr lang="en-US" altLang="zh-CN" sz="2400" dirty="0">
                <a:latin typeface="+mn-lt"/>
              </a:rPr>
              <a:t>    { complex t = *this; ++real; ++</a:t>
            </a:r>
            <a:r>
              <a:rPr lang="en-US" altLang="zh-CN" sz="2400" dirty="0" err="1">
                <a:latin typeface="+mn-lt"/>
              </a:rPr>
              <a:t>imag</a:t>
            </a:r>
            <a:r>
              <a:rPr lang="en-US" altLang="zh-CN" sz="2400" dirty="0">
                <a:latin typeface="+mn-lt"/>
              </a:rPr>
              <a:t>; return t; }</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endParaRPr lang="en-US" altLang="zh-CN" dirty="0">
              <a:latin typeface="+mn-lt"/>
            </a:endParaRP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17</a:t>
            </a:fld>
            <a:endParaRPr lang="zh-CN" altLang="en-US"/>
          </a:p>
        </p:txBody>
      </p:sp>
      <p:graphicFrame>
        <p:nvGraphicFramePr>
          <p:cNvPr id="5" name="图示 4"/>
          <p:cNvGraphicFramePr/>
          <p:nvPr>
            <p:extLst>
              <p:ext uri="{D42A27DB-BD31-4B8C-83A1-F6EECF244321}">
                <p14:modId xmlns:p14="http://schemas.microsoft.com/office/powerpoint/2010/main" val="112263805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98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b="1" dirty="0">
                <a:solidFill>
                  <a:srgbClr val="FF0000"/>
                </a:solidFill>
                <a:latin typeface="+mn-lt"/>
              </a:rPr>
              <a:t>类型转换</a:t>
            </a:r>
            <a:r>
              <a:rPr lang="en-US" altLang="zh-CN" b="1" dirty="0">
                <a:solidFill>
                  <a:srgbClr val="FF0000"/>
                </a:solidFill>
                <a:latin typeface="+mn-lt"/>
              </a:rPr>
              <a:t>(</a:t>
            </a:r>
            <a:r>
              <a:rPr lang="en-US" altLang="zh-CN" b="1" i="1" dirty="0">
                <a:solidFill>
                  <a:srgbClr val="FF0000"/>
                </a:solidFill>
                <a:latin typeface="+mn-lt"/>
              </a:rPr>
              <a:t>type casting</a:t>
            </a:r>
            <a:r>
              <a:rPr lang="en-US" altLang="zh-CN" b="1" dirty="0">
                <a:solidFill>
                  <a:srgbClr val="FF0000"/>
                </a:solidFill>
                <a:latin typeface="+mn-lt"/>
              </a:rPr>
              <a:t>)</a:t>
            </a:r>
            <a:r>
              <a:rPr lang="zh-CN" altLang="en-US" dirty="0">
                <a:solidFill>
                  <a:srgbClr val="FF0000"/>
                </a:solidFill>
                <a:latin typeface="+mn-lt"/>
              </a:rPr>
              <a:t> </a:t>
            </a:r>
            <a:r>
              <a:rPr lang="zh-CN" altLang="zh-CN" dirty="0">
                <a:latin typeface="+mn-lt"/>
              </a:rPr>
              <a:t>大体上可以分为以下几类：</a:t>
            </a:r>
          </a:p>
          <a:p>
            <a:pPr marL="514350" lvl="0" indent="-514350">
              <a:buFont typeface="+mj-lt"/>
              <a:buAutoNum type="arabicPeriod"/>
            </a:pPr>
            <a:r>
              <a:rPr lang="zh-CN" altLang="zh-CN" dirty="0">
                <a:latin typeface="+mn-lt"/>
              </a:rPr>
              <a:t>标量类型向标量类型转换。</a:t>
            </a:r>
          </a:p>
          <a:p>
            <a:pPr marL="514350" lvl="0" indent="-514350">
              <a:buFont typeface="+mj-lt"/>
              <a:buAutoNum type="arabicPeriod"/>
            </a:pPr>
            <a:r>
              <a:rPr lang="zh-CN" altLang="zh-CN" dirty="0">
                <a:latin typeface="+mn-lt"/>
              </a:rPr>
              <a:t>标量类型向类类型转换。</a:t>
            </a:r>
          </a:p>
          <a:p>
            <a:pPr marL="514350" lvl="0" indent="-514350">
              <a:buFont typeface="+mj-lt"/>
              <a:buAutoNum type="arabicPeriod"/>
            </a:pPr>
            <a:r>
              <a:rPr lang="zh-CN" altLang="zh-CN" dirty="0">
                <a:latin typeface="+mn-lt"/>
              </a:rPr>
              <a:t>类类型向标量类型转换。</a:t>
            </a:r>
          </a:p>
          <a:p>
            <a:pPr marL="514350" indent="-514350">
              <a:buFont typeface="+mj-lt"/>
              <a:buAutoNum type="arabicPeriod"/>
            </a:pPr>
            <a:r>
              <a:rPr lang="zh-CN" altLang="zh-CN" dirty="0">
                <a:latin typeface="+mn-lt"/>
              </a:rPr>
              <a:t>类类型向类类型转换。</a:t>
            </a:r>
            <a:endParaRPr lang="en-US" altLang="zh-CN" dirty="0">
              <a:latin typeface="+mn-lt"/>
            </a:endParaRP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18</a:t>
            </a:fld>
            <a:endParaRPr lang="zh-CN" altLang="en-US"/>
          </a:p>
        </p:txBody>
      </p:sp>
      <p:graphicFrame>
        <p:nvGraphicFramePr>
          <p:cNvPr id="5" name="图示 4"/>
          <p:cNvGraphicFramePr/>
          <p:nvPr>
            <p:extLst>
              <p:ext uri="{D42A27DB-BD31-4B8C-83A1-F6EECF244321}">
                <p14:modId xmlns:p14="http://schemas.microsoft.com/office/powerpoint/2010/main" val="1678841601"/>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93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类的构造函数可以将标量类型数据转换为类类型数据。</a:t>
            </a:r>
            <a:endParaRPr lang="en-US" altLang="zh-CN" dirty="0">
              <a:latin typeface="+mn-lt"/>
            </a:endParaRPr>
          </a:p>
          <a:p>
            <a:pPr lvl="1"/>
            <a:r>
              <a:rPr lang="zh-CN" altLang="en-US" dirty="0">
                <a:latin typeface="+mn-lt"/>
              </a:rPr>
              <a:t>隐式的</a:t>
            </a:r>
            <a:endParaRPr lang="en-US" altLang="zh-CN" dirty="0">
              <a:latin typeface="+mn-lt"/>
            </a:endParaRPr>
          </a:p>
          <a:p>
            <a:pPr marL="0" indent="0">
              <a:buNone/>
            </a:pPr>
            <a:r>
              <a:rPr lang="en-US" altLang="zh-CN" dirty="0">
                <a:latin typeface="+mn-lt"/>
              </a:rPr>
              <a:t>	complex z = 5.6; //=&gt; z = complex{5.6}</a:t>
            </a:r>
          </a:p>
          <a:p>
            <a:pPr lvl="1"/>
            <a:r>
              <a:rPr lang="zh-CN" altLang="en-US" dirty="0">
                <a:latin typeface="+mn-lt"/>
              </a:rPr>
              <a:t>显式的：类的构造函数被</a:t>
            </a:r>
            <a:r>
              <a:rPr lang="en-US" altLang="zh-CN" b="1" i="1" dirty="0">
                <a:solidFill>
                  <a:srgbClr val="FF0000"/>
                </a:solidFill>
                <a:latin typeface="+mn-lt"/>
              </a:rPr>
              <a:t>explicit</a:t>
            </a:r>
            <a:r>
              <a:rPr lang="zh-CN" altLang="en-US" dirty="0">
                <a:latin typeface="+mn-lt"/>
              </a:rPr>
              <a:t>说明</a:t>
            </a:r>
            <a:endParaRPr lang="en-US" altLang="zh-CN" dirty="0">
              <a:latin typeface="+mn-lt"/>
            </a:endParaRPr>
          </a:p>
          <a:p>
            <a:pPr marL="457200" lvl="1" indent="0">
              <a:buNone/>
            </a:pPr>
            <a:r>
              <a:rPr lang="en-US" altLang="zh-CN" dirty="0">
                <a:latin typeface="+mn-lt"/>
              </a:rPr>
              <a:t>	</a:t>
            </a:r>
            <a:r>
              <a:rPr lang="en-US" altLang="zh-CN" sz="2000" dirty="0"/>
              <a:t> </a:t>
            </a:r>
            <a:r>
              <a:rPr lang="en-US" altLang="zh-CN" sz="2800" dirty="0">
                <a:latin typeface="+mn-lt"/>
              </a:rPr>
              <a:t>complex z = complex{5.6}; </a:t>
            </a: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19</a:t>
            </a:fld>
            <a:endParaRPr lang="zh-CN" altLang="en-US"/>
          </a:p>
        </p:txBody>
      </p:sp>
      <p:graphicFrame>
        <p:nvGraphicFramePr>
          <p:cNvPr id="5" name="图示 4"/>
          <p:cNvGraphicFramePr/>
          <p:nvPr>
            <p:extLst>
              <p:ext uri="{D42A27DB-BD31-4B8C-83A1-F6EECF244321}">
                <p14:modId xmlns:p14="http://schemas.microsoft.com/office/powerpoint/2010/main" val="418225125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对话气泡: 圆角矩形 5">
            <a:extLst>
              <a:ext uri="{FF2B5EF4-FFF2-40B4-BE49-F238E27FC236}">
                <a16:creationId xmlns:a16="http://schemas.microsoft.com/office/drawing/2014/main" id="{362B19F5-4705-46EE-A5A8-C57852FBB49E}"/>
              </a:ext>
            </a:extLst>
          </p:cNvPr>
          <p:cNvSpPr/>
          <p:nvPr/>
        </p:nvSpPr>
        <p:spPr>
          <a:xfrm>
            <a:off x="3951929" y="4625899"/>
            <a:ext cx="3865841" cy="869466"/>
          </a:xfrm>
          <a:prstGeom prst="wedgeRoundRectCallout">
            <a:avLst>
              <a:gd name="adj1" fmla="val -23833"/>
              <a:gd name="adj2" fmla="val -94704"/>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Consolas" panose="020B0609020204030204" pitchFamily="49" charset="0"/>
              </a:rPr>
              <a:t>上述过程称为“</a:t>
            </a:r>
            <a:r>
              <a:rPr lang="zh-CN" altLang="en-US" sz="2000" b="1" i="1" dirty="0">
                <a:solidFill>
                  <a:srgbClr val="FFFF00"/>
                </a:solidFill>
                <a:latin typeface="Consolas" panose="020B0609020204030204" pitchFamily="49" charset="0"/>
              </a:rPr>
              <a:t>装箱</a:t>
            </a:r>
            <a:r>
              <a:rPr lang="en-US" altLang="zh-CN" sz="2000" b="1" i="1" dirty="0">
                <a:solidFill>
                  <a:srgbClr val="FFFF00"/>
                </a:solidFill>
                <a:latin typeface="Consolas" panose="020B0609020204030204" pitchFamily="49" charset="0"/>
              </a:rPr>
              <a:t>(boxing)</a:t>
            </a:r>
            <a:r>
              <a:rPr lang="zh-CN" altLang="en-US" sz="2000" dirty="0">
                <a:latin typeface="Consolas" panose="020B0609020204030204" pitchFamily="49" charset="0"/>
              </a:rPr>
              <a:t>”</a:t>
            </a:r>
            <a:endParaRPr lang="en-US" altLang="zh-CN" sz="2000" b="1" i="1"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240753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a:t>
            </a:fld>
            <a:endParaRPr lang="zh-CN" altLang="en-US"/>
          </a:p>
        </p:txBody>
      </p:sp>
      <p:graphicFrame>
        <p:nvGraphicFramePr>
          <p:cNvPr id="5" name="图示 4"/>
          <p:cNvGraphicFramePr/>
          <p:nvPr>
            <p:extLst>
              <p:ext uri="{D42A27DB-BD31-4B8C-83A1-F6EECF244321}">
                <p14:modId xmlns:p14="http://schemas.microsoft.com/office/powerpoint/2010/main" val="2946531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内容占位符 2">
            <a:extLst>
              <a:ext uri="{FF2B5EF4-FFF2-40B4-BE49-F238E27FC236}">
                <a16:creationId xmlns:a16="http://schemas.microsoft.com/office/drawing/2014/main" id="{E7E09865-9D0A-461F-AE23-7BEB783DF026}"/>
              </a:ext>
            </a:extLst>
          </p:cNvPr>
          <p:cNvSpPr>
            <a:spLocks noGrp="1"/>
          </p:cNvSpPr>
          <p:nvPr>
            <p:ph idx="1"/>
          </p:nvPr>
        </p:nvSpPr>
        <p:spPr>
          <a:xfrm>
            <a:off x="838200" y="1362635"/>
            <a:ext cx="10515600" cy="5130240"/>
          </a:xfrm>
        </p:spPr>
        <p:txBody>
          <a:bodyPr>
            <a:noAutofit/>
          </a:bodyPr>
          <a:lstStyle/>
          <a:p>
            <a:pPr marL="0" indent="0">
              <a:lnSpc>
                <a:spcPts val="1400"/>
              </a:lnSpc>
              <a:buNone/>
            </a:pPr>
            <a:r>
              <a:rPr lang="en-US" altLang="zh-CN" sz="1800" dirty="0">
                <a:latin typeface="+mn-lt"/>
              </a:rPr>
              <a:t>class complex</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private:</a:t>
            </a:r>
            <a:endParaRPr lang="zh-CN" altLang="zh-CN" sz="1800" dirty="0">
              <a:latin typeface="+mn-lt"/>
            </a:endParaRPr>
          </a:p>
          <a:p>
            <a:pPr marL="0" indent="0">
              <a:buNone/>
            </a:pPr>
            <a:r>
              <a:rPr lang="en-US" altLang="zh-CN" sz="1800" dirty="0">
                <a:latin typeface="+mn-lt"/>
              </a:rPr>
              <a:t>    double real, </a:t>
            </a:r>
            <a:r>
              <a:rPr lang="en-US" altLang="zh-CN" sz="1800" dirty="0" err="1">
                <a:latin typeface="+mn-lt"/>
              </a:rPr>
              <a:t>imag</a:t>
            </a:r>
            <a:r>
              <a:rPr lang="en-US" altLang="zh-CN" sz="1800" dirty="0">
                <a:latin typeface="+mn-lt"/>
              </a:rPr>
              <a:t>;</a:t>
            </a:r>
            <a:endParaRPr lang="zh-CN" altLang="zh-CN" sz="1800" dirty="0">
              <a:latin typeface="+mn-lt"/>
            </a:endParaRPr>
          </a:p>
          <a:p>
            <a:pPr marL="0" indent="0">
              <a:buNone/>
            </a:pPr>
            <a:r>
              <a:rPr lang="en-US" altLang="zh-CN" sz="1800" dirty="0">
                <a:latin typeface="+mn-lt"/>
              </a:rPr>
              <a:t> </a:t>
            </a:r>
            <a:endParaRPr lang="zh-CN" altLang="zh-CN" sz="1800" dirty="0">
              <a:latin typeface="+mn-lt"/>
            </a:endParaRPr>
          </a:p>
          <a:p>
            <a:pPr marL="0" indent="0">
              <a:buNone/>
            </a:pPr>
            <a:r>
              <a:rPr lang="en-US" altLang="zh-CN" sz="1800" dirty="0">
                <a:latin typeface="+mn-lt"/>
              </a:rPr>
              <a:t>public:</a:t>
            </a:r>
            <a:endParaRPr lang="zh-CN" altLang="zh-CN" sz="1800" dirty="0">
              <a:latin typeface="+mn-lt"/>
            </a:endParaRPr>
          </a:p>
          <a:p>
            <a:pPr marL="0" indent="0">
              <a:buNone/>
            </a:pPr>
            <a:r>
              <a:rPr lang="en-US" altLang="zh-CN" sz="1800" dirty="0">
                <a:latin typeface="+mn-lt"/>
              </a:rPr>
              <a:t>    complex(double r = 0, double </a:t>
            </a:r>
            <a:r>
              <a:rPr lang="en-US" altLang="zh-CN" sz="1800" dirty="0" err="1">
                <a:latin typeface="+mn-lt"/>
              </a:rPr>
              <a:t>i</a:t>
            </a:r>
            <a:r>
              <a:rPr lang="en-US" altLang="zh-CN" sz="1800" dirty="0">
                <a:latin typeface="+mn-lt"/>
              </a:rPr>
              <a:t> = 0) : real(r), </a:t>
            </a:r>
            <a:r>
              <a:rPr lang="en-US" altLang="zh-CN" sz="1800" dirty="0" err="1">
                <a:latin typeface="+mn-lt"/>
              </a:rPr>
              <a:t>imag</a:t>
            </a:r>
            <a:r>
              <a:rPr lang="en-US" altLang="zh-CN" sz="1800" dirty="0">
                <a:latin typeface="+mn-lt"/>
              </a:rPr>
              <a:t>(</a:t>
            </a:r>
            <a:r>
              <a:rPr lang="en-US" altLang="zh-CN" sz="1800" dirty="0" err="1">
                <a:latin typeface="+mn-lt"/>
              </a:rPr>
              <a:t>i</a:t>
            </a:r>
            <a:r>
              <a:rPr lang="en-US" altLang="zh-CN" sz="1800" dirty="0">
                <a:latin typeface="+mn-lt"/>
              </a:rPr>
              <a:t>) {}</a:t>
            </a:r>
            <a:endParaRPr lang="zh-CN" altLang="zh-CN" sz="1800" dirty="0">
              <a:latin typeface="+mn-lt"/>
            </a:endParaRPr>
          </a:p>
          <a:p>
            <a:pPr marL="0" indent="0">
              <a:buNone/>
            </a:pPr>
            <a:r>
              <a:rPr lang="en-US" altLang="zh-CN" sz="1800" dirty="0">
                <a:latin typeface="+mn-lt"/>
              </a:rPr>
              <a:t> };</a:t>
            </a:r>
            <a:endParaRPr lang="zh-CN" altLang="zh-CN" sz="1800" dirty="0">
              <a:latin typeface="+mn-lt"/>
            </a:endParaRPr>
          </a:p>
          <a:p>
            <a:pPr marL="0" indent="0">
              <a:lnSpc>
                <a:spcPts val="1400"/>
              </a:lnSpc>
              <a:buNone/>
            </a:pPr>
            <a:endParaRPr lang="en-US" altLang="zh-CN" sz="1800" dirty="0">
              <a:latin typeface="+mn-lt"/>
            </a:endParaRPr>
          </a:p>
          <a:p>
            <a:pPr marL="0" indent="0">
              <a:buNone/>
            </a:pPr>
            <a:r>
              <a:rPr lang="en-US" altLang="zh-CN" sz="1800" dirty="0">
                <a:latin typeface="+mn-lt"/>
              </a:rPr>
              <a:t>complex c1{1.2, 2.3}, c2{3.4, 4.5}, c3;</a:t>
            </a:r>
            <a:endParaRPr lang="zh-CN" altLang="zh-CN" sz="1800" dirty="0">
              <a:latin typeface="+mn-lt"/>
            </a:endParaRPr>
          </a:p>
          <a:p>
            <a:pPr marL="0" indent="0">
              <a:buNone/>
            </a:pPr>
            <a:r>
              <a:rPr lang="en-US" altLang="zh-CN" sz="2400" b="1" i="1" dirty="0">
                <a:solidFill>
                  <a:srgbClr val="FF0000"/>
                </a:solidFill>
                <a:latin typeface="+mn-lt"/>
              </a:rPr>
              <a:t>c3 = c1 + c2</a:t>
            </a:r>
            <a:r>
              <a:rPr lang="en-US" altLang="zh-CN" sz="2400" dirty="0">
                <a:latin typeface="+mn-lt"/>
              </a:rPr>
              <a:t>;</a:t>
            </a:r>
            <a:endParaRPr lang="zh-CN" altLang="zh-CN" sz="2400" dirty="0">
              <a:latin typeface="+mn-lt"/>
            </a:endParaRPr>
          </a:p>
        </p:txBody>
      </p:sp>
      <p:sp>
        <p:nvSpPr>
          <p:cNvPr id="24" name="对话气泡: 圆角矩形 23">
            <a:extLst>
              <a:ext uri="{FF2B5EF4-FFF2-40B4-BE49-F238E27FC236}">
                <a16:creationId xmlns:a16="http://schemas.microsoft.com/office/drawing/2014/main" id="{822529E9-CE8C-4FBC-A2DC-6828B0E81FAB}"/>
              </a:ext>
            </a:extLst>
          </p:cNvPr>
          <p:cNvSpPr/>
          <p:nvPr/>
        </p:nvSpPr>
        <p:spPr>
          <a:xfrm>
            <a:off x="6096000" y="2517715"/>
            <a:ext cx="4425950" cy="2820079"/>
          </a:xfrm>
          <a:prstGeom prst="wedgeRoundRectCallout">
            <a:avLst>
              <a:gd name="adj1" fmla="val -49214"/>
              <a:gd name="adj2" fmla="val 56374"/>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latin typeface="Consolas" panose="020B0609020204030204" pitchFamily="49" charset="0"/>
              </a:rPr>
              <a:t>编译器对这行报出错误。</a:t>
            </a:r>
            <a:endParaRPr lang="en-US" altLang="zh-CN" dirty="0">
              <a:latin typeface="Consolas" panose="020B0609020204030204" pitchFamily="49" charset="0"/>
            </a:endParaRPr>
          </a:p>
          <a:p>
            <a:pPr algn="just">
              <a:lnSpc>
                <a:spcPct val="150000"/>
              </a:lnSpc>
            </a:pPr>
            <a:r>
              <a:rPr lang="zh-CN" altLang="en-US" dirty="0"/>
              <a:t>主要原因是：</a:t>
            </a:r>
            <a:r>
              <a:rPr lang="en-US" altLang="zh-CN" dirty="0"/>
              <a:t>c1~c3</a:t>
            </a:r>
            <a:r>
              <a:rPr lang="zh-CN" altLang="en-US" dirty="0"/>
              <a:t>都是程序员自定义类的对象，编译器并不知道</a:t>
            </a:r>
            <a:r>
              <a:rPr lang="en-US" altLang="zh-CN" dirty="0"/>
              <a:t>+</a:t>
            </a:r>
            <a:r>
              <a:rPr lang="zh-CN" altLang="en-US" dirty="0"/>
              <a:t>运算符作用在这些类对象上有什么特定含义，也不知道该如何操作。</a:t>
            </a:r>
            <a:endParaRPr lang="en-US" altLang="zh-CN" dirty="0"/>
          </a:p>
          <a:p>
            <a:pPr algn="just">
              <a:lnSpc>
                <a:spcPct val="150000"/>
              </a:lnSpc>
            </a:pPr>
            <a:r>
              <a:rPr lang="zh-CN" altLang="en-US" dirty="0">
                <a:latin typeface="Consolas" panose="020B0609020204030204" pitchFamily="49" charset="0"/>
              </a:rPr>
              <a:t>解决问题的方法就是</a:t>
            </a:r>
            <a:r>
              <a:rPr lang="zh-CN" altLang="en-US" b="1" dirty="0">
                <a:solidFill>
                  <a:srgbClr val="FFFF00"/>
                </a:solidFill>
                <a:latin typeface="Consolas" panose="020B0609020204030204" pitchFamily="49" charset="0"/>
              </a:rPr>
              <a:t>运算符函数重载</a:t>
            </a:r>
            <a:r>
              <a:rPr lang="zh-CN" altLang="en-US" dirty="0">
                <a:latin typeface="Consolas" panose="020B0609020204030204" pitchFamily="49" charset="0"/>
              </a:rPr>
              <a:t>。</a:t>
            </a:r>
            <a:endParaRPr lang="en-US" altLang="zh-CN" dirty="0">
              <a:latin typeface="Consolas" panose="020B0609020204030204" pitchFamily="49" charset="0"/>
            </a:endParaRPr>
          </a:p>
        </p:txBody>
      </p:sp>
    </p:spTree>
    <p:extLst>
      <p:ext uri="{BB962C8B-B14F-4D97-AF65-F5344CB8AC3E}">
        <p14:creationId xmlns:p14="http://schemas.microsoft.com/office/powerpoint/2010/main" val="39990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为类重载标量转换运算符</a:t>
            </a:r>
            <a:endParaRPr lang="en-US" altLang="zh-CN" dirty="0">
              <a:latin typeface="+mn-lt"/>
            </a:endParaRPr>
          </a:p>
          <a:p>
            <a:endParaRPr lang="en-US" altLang="zh-CN" dirty="0">
              <a:latin typeface="+mn-lt"/>
            </a:endParaRPr>
          </a:p>
          <a:p>
            <a:pPr marL="0" indent="0">
              <a:buNone/>
            </a:pPr>
            <a:r>
              <a:rPr lang="en-US" altLang="zh-CN" sz="2400" dirty="0">
                <a:latin typeface="+mn-lt"/>
              </a:rPr>
              <a:t>class complex</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public:</a:t>
            </a:r>
            <a:endParaRPr lang="zh-CN" altLang="zh-CN" sz="2400" dirty="0">
              <a:latin typeface="+mn-lt"/>
            </a:endParaRPr>
          </a:p>
          <a:p>
            <a:pPr marL="0" indent="0">
              <a:buNone/>
            </a:pPr>
            <a:r>
              <a:rPr lang="en-US" altLang="zh-CN" sz="2400" dirty="0">
                <a:latin typeface="+mn-lt"/>
              </a:rPr>
              <a:t>    </a:t>
            </a:r>
            <a:r>
              <a:rPr lang="en-US" altLang="zh-CN" sz="2400" b="1" i="1" dirty="0">
                <a:solidFill>
                  <a:srgbClr val="FF0000"/>
                </a:solidFill>
                <a:latin typeface="+mn-lt"/>
              </a:rPr>
              <a:t>operator double()</a:t>
            </a:r>
            <a:r>
              <a:rPr lang="en-US" altLang="zh-CN" sz="2400" b="1" dirty="0">
                <a:solidFill>
                  <a:srgbClr val="FF0000"/>
                </a:solidFill>
                <a:latin typeface="+mn-lt"/>
              </a:rPr>
              <a:t> </a:t>
            </a:r>
          </a:p>
          <a:p>
            <a:pPr marL="0" indent="0">
              <a:buNone/>
            </a:pPr>
            <a:r>
              <a:rPr lang="en-US" altLang="zh-CN" sz="2400" dirty="0">
                <a:latin typeface="+mn-lt"/>
              </a:rPr>
              <a:t>    { return sqrt(real * real + </a:t>
            </a:r>
            <a:r>
              <a:rPr lang="en-US" altLang="zh-CN" sz="2400" dirty="0" err="1">
                <a:latin typeface="+mn-lt"/>
              </a:rPr>
              <a:t>imag</a:t>
            </a:r>
            <a:r>
              <a:rPr lang="en-US" altLang="zh-CN" sz="2400" dirty="0">
                <a:latin typeface="+mn-lt"/>
              </a:rPr>
              <a:t> * </a:t>
            </a:r>
            <a:r>
              <a:rPr lang="en-US" altLang="zh-CN" sz="2400" dirty="0" err="1">
                <a:latin typeface="+mn-lt"/>
              </a:rPr>
              <a:t>imag</a:t>
            </a:r>
            <a:r>
              <a:rPr lang="en-US" altLang="zh-CN" sz="2400" dirty="0">
                <a:latin typeface="+mn-lt"/>
              </a:rPr>
              <a:t>); }</a:t>
            </a:r>
            <a:endParaRPr lang="zh-CN" altLang="zh-CN" sz="2400" dirty="0">
              <a:latin typeface="+mn-lt"/>
            </a:endParaRPr>
          </a:p>
          <a:p>
            <a:pPr marL="0" indent="0">
              <a:buNone/>
            </a:pPr>
            <a:r>
              <a:rPr lang="en-US" altLang="zh-CN" sz="2400" dirty="0">
                <a:latin typeface="+mn-lt"/>
              </a:rPr>
              <a:t>};</a:t>
            </a:r>
          </a:p>
          <a:p>
            <a:pPr marL="0" indent="0">
              <a:buNone/>
            </a:pPr>
            <a:r>
              <a:rPr lang="en-US" altLang="zh-CN" sz="2400" dirty="0">
                <a:latin typeface="+mn-lt"/>
              </a:rPr>
              <a:t>complex c{1, 2};</a:t>
            </a:r>
          </a:p>
          <a:p>
            <a:pPr marL="0" indent="0">
              <a:buNone/>
            </a:pPr>
            <a:r>
              <a:rPr lang="en-US" altLang="zh-CN" sz="2400" dirty="0">
                <a:latin typeface="+mn-lt"/>
              </a:rPr>
              <a:t>double d = c; </a:t>
            </a:r>
            <a:r>
              <a:rPr lang="en-US" altLang="zh-CN" sz="2400" dirty="0">
                <a:solidFill>
                  <a:schemeClr val="tx1">
                    <a:lumMod val="50000"/>
                    <a:lumOff val="50000"/>
                  </a:schemeClr>
                </a:solidFill>
                <a:latin typeface="+mn-lt"/>
              </a:rPr>
              <a:t>//=&gt;</a:t>
            </a:r>
            <a:r>
              <a:rPr lang="en-US" altLang="zh-CN" sz="2400" i="1" dirty="0">
                <a:solidFill>
                  <a:srgbClr val="00B050"/>
                </a:solidFill>
                <a:latin typeface="+mn-lt"/>
              </a:rPr>
              <a:t> d = double(c) </a:t>
            </a:r>
            <a:r>
              <a:rPr lang="en-US" altLang="zh-CN" sz="2400" dirty="0">
                <a:solidFill>
                  <a:schemeClr val="tx1">
                    <a:lumMod val="50000"/>
                    <a:lumOff val="50000"/>
                  </a:schemeClr>
                </a:solidFill>
                <a:latin typeface="+mn-lt"/>
              </a:rPr>
              <a:t>=&gt;</a:t>
            </a:r>
            <a:r>
              <a:rPr lang="en-US" altLang="zh-CN" sz="2400" i="1" dirty="0">
                <a:solidFill>
                  <a:srgbClr val="00B050"/>
                </a:solidFill>
                <a:latin typeface="+mn-lt"/>
              </a:rPr>
              <a:t> d = </a:t>
            </a:r>
            <a:r>
              <a:rPr lang="en-US" altLang="zh-CN" sz="2400" i="1" dirty="0" err="1">
                <a:solidFill>
                  <a:srgbClr val="00B050"/>
                </a:solidFill>
                <a:latin typeface="+mn-lt"/>
              </a:rPr>
              <a:t>c.operator</a:t>
            </a:r>
            <a:r>
              <a:rPr lang="en-US" altLang="zh-CN" sz="2400" i="1" dirty="0">
                <a:solidFill>
                  <a:srgbClr val="00B050"/>
                </a:solidFill>
                <a:latin typeface="+mn-lt"/>
              </a:rPr>
              <a:t> double()</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20</a:t>
            </a:fld>
            <a:endParaRPr lang="zh-CN" altLang="en-US"/>
          </a:p>
        </p:txBody>
      </p:sp>
      <p:graphicFrame>
        <p:nvGraphicFramePr>
          <p:cNvPr id="5" name="图示 4"/>
          <p:cNvGraphicFramePr/>
          <p:nvPr>
            <p:extLst>
              <p:ext uri="{D42A27DB-BD31-4B8C-83A1-F6EECF244321}">
                <p14:modId xmlns:p14="http://schemas.microsoft.com/office/powerpoint/2010/main" val="377592340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对话气泡: 圆角矩形 5">
            <a:extLst>
              <a:ext uri="{FF2B5EF4-FFF2-40B4-BE49-F238E27FC236}">
                <a16:creationId xmlns:a16="http://schemas.microsoft.com/office/drawing/2014/main" id="{3FF96579-DA10-4954-8F7B-4C95AF2C6359}"/>
              </a:ext>
            </a:extLst>
          </p:cNvPr>
          <p:cNvSpPr/>
          <p:nvPr/>
        </p:nvSpPr>
        <p:spPr>
          <a:xfrm>
            <a:off x="4468460" y="2259627"/>
            <a:ext cx="3865841" cy="1621338"/>
          </a:xfrm>
          <a:prstGeom prst="wedgeRoundRectCallout">
            <a:avLst>
              <a:gd name="adj1" fmla="val -42250"/>
              <a:gd name="adj2" fmla="val 6489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Consolas" panose="020B0609020204030204" pitchFamily="49" charset="0"/>
              </a:rPr>
              <a:t>“</a:t>
            </a:r>
            <a:r>
              <a:rPr lang="zh-CN" altLang="en-US" sz="2000" b="1" i="1" dirty="0">
                <a:solidFill>
                  <a:srgbClr val="FFFF00"/>
                </a:solidFill>
                <a:latin typeface="Consolas" panose="020B0609020204030204" pitchFamily="49" charset="0"/>
              </a:rPr>
              <a:t>拆箱</a:t>
            </a:r>
            <a:r>
              <a:rPr lang="en-US" altLang="zh-CN" sz="2000" b="1" i="1" dirty="0">
                <a:solidFill>
                  <a:srgbClr val="FFFF00"/>
                </a:solidFill>
                <a:latin typeface="Consolas" panose="020B0609020204030204" pitchFamily="49" charset="0"/>
              </a:rPr>
              <a:t>(unboxing)</a:t>
            </a:r>
            <a:r>
              <a:rPr lang="zh-CN" altLang="en-US" sz="2000" dirty="0">
                <a:latin typeface="Consolas" panose="020B0609020204030204" pitchFamily="49" charset="0"/>
              </a:rPr>
              <a:t>”</a:t>
            </a:r>
            <a:endParaRPr lang="en-US" altLang="zh-CN" sz="2000" dirty="0">
              <a:latin typeface="Consolas" panose="020B0609020204030204" pitchFamily="49" charset="0"/>
            </a:endParaRPr>
          </a:p>
          <a:p>
            <a:pPr marL="457200" indent="-457200">
              <a:buAutoNum type="arabicPeriod"/>
            </a:pPr>
            <a:r>
              <a:rPr lang="zh-CN" altLang="en-US" sz="2000" dirty="0">
                <a:solidFill>
                  <a:schemeClr val="bg1"/>
                </a:solidFill>
                <a:latin typeface="Consolas" panose="020B0609020204030204" pitchFamily="49" charset="0"/>
              </a:rPr>
              <a:t>函数不能有返回类型，但必须有</a:t>
            </a:r>
            <a:r>
              <a:rPr lang="en-US" altLang="zh-CN" sz="2000" dirty="0">
                <a:solidFill>
                  <a:schemeClr val="bg1"/>
                </a:solidFill>
                <a:latin typeface="Consolas" panose="020B0609020204030204" pitchFamily="49" charset="0"/>
              </a:rPr>
              <a:t>return</a:t>
            </a:r>
            <a:r>
              <a:rPr lang="zh-CN" altLang="en-US" sz="2000" dirty="0">
                <a:solidFill>
                  <a:schemeClr val="bg1"/>
                </a:solidFill>
                <a:latin typeface="Consolas" panose="020B0609020204030204" pitchFamily="49" charset="0"/>
              </a:rPr>
              <a:t>语句</a:t>
            </a:r>
            <a:endParaRPr lang="en-US" altLang="zh-CN" sz="2000" dirty="0">
              <a:solidFill>
                <a:schemeClr val="bg1"/>
              </a:solidFill>
              <a:latin typeface="Consolas" panose="020B0609020204030204" pitchFamily="49" charset="0"/>
            </a:endParaRPr>
          </a:p>
          <a:p>
            <a:pPr marL="457200" indent="-457200">
              <a:buAutoNum type="arabicPeriod"/>
            </a:pPr>
            <a:r>
              <a:rPr lang="zh-CN" altLang="en-US" sz="2000" dirty="0">
                <a:solidFill>
                  <a:schemeClr val="bg1"/>
                </a:solidFill>
                <a:latin typeface="Consolas" panose="020B0609020204030204" pitchFamily="49" charset="0"/>
              </a:rPr>
              <a:t>必须是成员</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4007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sz="2400" dirty="0">
                <a:latin typeface="+mn-lt"/>
              </a:rPr>
              <a:t>示例</a:t>
            </a:r>
            <a:endParaRPr lang="en-US" altLang="zh-CN" sz="2400" dirty="0">
              <a:latin typeface="+mn-lt"/>
            </a:endParaRPr>
          </a:p>
          <a:p>
            <a:pPr marL="0" indent="0">
              <a:buNone/>
            </a:pPr>
            <a:r>
              <a:rPr lang="en-US" altLang="zh-CN" sz="2000" b="1" i="1" dirty="0">
                <a:solidFill>
                  <a:srgbClr val="FF0000"/>
                </a:solidFill>
                <a:latin typeface="+mn-lt"/>
              </a:rPr>
              <a:t>class </a:t>
            </a:r>
            <a:r>
              <a:rPr lang="en-US" altLang="zh-CN" sz="2000" b="1" i="1" dirty="0" err="1">
                <a:solidFill>
                  <a:srgbClr val="FF0000"/>
                </a:solidFill>
                <a:latin typeface="+mn-lt"/>
              </a:rPr>
              <a:t>complexa</a:t>
            </a:r>
            <a:r>
              <a:rPr lang="en-US" altLang="zh-CN" sz="2000" b="1" i="1" dirty="0">
                <a:solidFill>
                  <a:srgbClr val="FF0000"/>
                </a:solidFill>
                <a:latin typeface="+mn-lt"/>
              </a:rPr>
              <a:t>; //forwarding</a:t>
            </a:r>
            <a:endParaRPr lang="zh-CN" altLang="zh-CN" sz="2000" b="1" i="1" dirty="0">
              <a:solidFill>
                <a:srgbClr val="FF0000"/>
              </a:solidFill>
              <a:latin typeface="+mn-lt"/>
            </a:endParaRPr>
          </a:p>
          <a:p>
            <a:pPr marL="0" indent="0">
              <a:buNone/>
            </a:pPr>
            <a:r>
              <a:rPr lang="en-US" altLang="zh-CN" sz="2000" dirty="0">
                <a:latin typeface="+mn-lt"/>
              </a:rPr>
              <a:t>class complex</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dirty="0">
                <a:latin typeface="+mn-lt"/>
              </a:rPr>
              <a:t>public: </a:t>
            </a:r>
            <a:r>
              <a:rPr lang="en-US" altLang="zh-CN" sz="2000" b="1" i="1" dirty="0">
                <a:solidFill>
                  <a:srgbClr val="FF0000"/>
                </a:solidFill>
                <a:latin typeface="+mn-lt"/>
              </a:rPr>
              <a:t>operator class </a:t>
            </a:r>
            <a:r>
              <a:rPr lang="en-US" altLang="zh-CN" sz="2000" b="1" i="1" dirty="0" err="1">
                <a:solidFill>
                  <a:srgbClr val="FF0000"/>
                </a:solidFill>
                <a:latin typeface="+mn-lt"/>
              </a:rPr>
              <a:t>complexa</a:t>
            </a:r>
            <a:r>
              <a:rPr lang="en-US" altLang="zh-CN" sz="2000" b="1" i="1" dirty="0">
                <a:solidFill>
                  <a:srgbClr val="FF0000"/>
                </a:solidFill>
                <a:latin typeface="+mn-lt"/>
              </a:rPr>
              <a:t>()</a:t>
            </a:r>
            <a:r>
              <a:rPr lang="en-US" altLang="zh-CN" sz="2000" b="1" i="1" dirty="0">
                <a:latin typeface="+mn-lt"/>
              </a:rPr>
              <a:t>;</a:t>
            </a:r>
            <a:r>
              <a:rPr lang="en-US" altLang="zh-CN" sz="2000" dirty="0">
                <a:latin typeface="+mn-lt"/>
              </a:rPr>
              <a:t> </a:t>
            </a:r>
            <a:r>
              <a:rPr lang="en-US" altLang="zh-CN" sz="2000" dirty="0">
                <a:solidFill>
                  <a:schemeClr val="tx1">
                    <a:lumMod val="50000"/>
                    <a:lumOff val="50000"/>
                  </a:schemeClr>
                </a:solidFill>
                <a:latin typeface="+mn-lt"/>
              </a:rPr>
              <a:t>//</a:t>
            </a:r>
            <a:r>
              <a:rPr lang="zh-CN" altLang="zh-CN" sz="2000" dirty="0">
                <a:solidFill>
                  <a:schemeClr val="tx1">
                    <a:lumMod val="50000"/>
                    <a:lumOff val="50000"/>
                  </a:schemeClr>
                </a:solidFill>
                <a:latin typeface="+mn-lt"/>
              </a:rPr>
              <a:t>仅声明</a:t>
            </a:r>
            <a:r>
              <a:rPr lang="en-US" altLang="zh-CN" sz="2000" dirty="0">
                <a:latin typeface="+mn-lt"/>
              </a:rPr>
              <a:t>	</a:t>
            </a:r>
            <a:endParaRPr lang="zh-CN" altLang="zh-CN" sz="2000" dirty="0">
              <a:latin typeface="+mn-lt"/>
            </a:endParaRPr>
          </a:p>
          <a:p>
            <a:pPr marL="0" indent="0">
              <a:buNone/>
            </a:pPr>
            <a:r>
              <a:rPr lang="en-US" altLang="zh-CN" sz="2000" dirty="0">
                <a:latin typeface="+mn-lt"/>
              </a:rPr>
              <a:t>};</a:t>
            </a:r>
          </a:p>
          <a:p>
            <a:pPr marL="0" indent="0">
              <a:buNone/>
            </a:pPr>
            <a:r>
              <a:rPr lang="en-US" altLang="zh-CN" sz="2000" dirty="0">
                <a:latin typeface="+mn-lt"/>
              </a:rPr>
              <a:t>class </a:t>
            </a:r>
            <a:r>
              <a:rPr lang="en-US" altLang="zh-CN" sz="2000" dirty="0" err="1">
                <a:latin typeface="+mn-lt"/>
              </a:rPr>
              <a:t>complexa</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dirty="0">
                <a:latin typeface="+mn-lt"/>
              </a:rPr>
              <a:t>public: </a:t>
            </a:r>
            <a:r>
              <a:rPr lang="en-US" altLang="zh-CN" sz="2000" b="1" i="1" dirty="0">
                <a:solidFill>
                  <a:srgbClr val="FF0000"/>
                </a:solidFill>
                <a:latin typeface="+mn-lt"/>
              </a:rPr>
              <a:t>operator class complex() { … }</a:t>
            </a:r>
            <a:r>
              <a:rPr lang="en-US" altLang="zh-CN" sz="2000" dirty="0">
                <a:latin typeface="+mn-lt"/>
              </a:rPr>
              <a:t>	</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b="1" i="1" dirty="0">
                <a:solidFill>
                  <a:srgbClr val="FF0000"/>
                </a:solidFill>
                <a:latin typeface="+mn-lt"/>
              </a:rPr>
              <a:t>complex::operator </a:t>
            </a:r>
            <a:r>
              <a:rPr lang="en-US" altLang="zh-CN" sz="2000" b="1" i="1" dirty="0" err="1">
                <a:solidFill>
                  <a:srgbClr val="FF0000"/>
                </a:solidFill>
                <a:latin typeface="+mn-lt"/>
              </a:rPr>
              <a:t>complexa</a:t>
            </a:r>
            <a:r>
              <a:rPr lang="en-US" altLang="zh-CN" sz="2000" b="1" i="1" dirty="0">
                <a:solidFill>
                  <a:srgbClr val="FF0000"/>
                </a:solidFill>
                <a:latin typeface="+mn-lt"/>
              </a:rPr>
              <a:t>() { …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实现</a:t>
            </a:r>
            <a:endParaRPr lang="zh-CN" altLang="zh-CN" sz="20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21</a:t>
            </a:fld>
            <a:endParaRPr lang="zh-CN" altLang="en-US"/>
          </a:p>
        </p:txBody>
      </p:sp>
      <p:graphicFrame>
        <p:nvGraphicFramePr>
          <p:cNvPr id="5" name="图示 4"/>
          <p:cNvGraphicFramePr/>
          <p:nvPr>
            <p:extLst>
              <p:ext uri="{D42A27DB-BD31-4B8C-83A1-F6EECF244321}">
                <p14:modId xmlns:p14="http://schemas.microsoft.com/office/powerpoint/2010/main" val="355735746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9228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sz="2400" dirty="0">
                <a:latin typeface="+mn-lt"/>
              </a:rPr>
              <a:t>运算符</a:t>
            </a:r>
            <a:r>
              <a:rPr lang="en-US" altLang="zh-CN" sz="2400" dirty="0">
                <a:latin typeface="+mn-lt"/>
              </a:rPr>
              <a:t>[]</a:t>
            </a:r>
            <a:r>
              <a:rPr lang="zh-CN" altLang="zh-CN" sz="2400" dirty="0">
                <a:latin typeface="+mn-lt"/>
              </a:rPr>
              <a:t>的特点：</a:t>
            </a:r>
          </a:p>
          <a:p>
            <a:pPr marL="514350" lvl="0" indent="-514350">
              <a:buFont typeface="+mj-lt"/>
              <a:buAutoNum type="arabicPeriod"/>
            </a:pPr>
            <a:r>
              <a:rPr lang="zh-CN" altLang="zh-CN" sz="2400" dirty="0">
                <a:latin typeface="+mn-lt"/>
              </a:rPr>
              <a:t>是个</a:t>
            </a:r>
            <a:r>
              <a:rPr lang="zh-CN" altLang="zh-CN" sz="2400" b="1" dirty="0">
                <a:solidFill>
                  <a:srgbClr val="FF0000"/>
                </a:solidFill>
                <a:latin typeface="+mn-lt"/>
              </a:rPr>
              <a:t>双目</a:t>
            </a:r>
            <a:r>
              <a:rPr lang="zh-CN" altLang="zh-CN" sz="2400" dirty="0">
                <a:latin typeface="+mn-lt"/>
              </a:rPr>
              <a:t>运算符；数组对象是左操作数，下标是右操作数。</a:t>
            </a:r>
          </a:p>
          <a:p>
            <a:pPr marL="514350" lvl="0" indent="-514350">
              <a:buFont typeface="+mj-lt"/>
              <a:buAutoNum type="arabicPeriod"/>
            </a:pPr>
            <a:r>
              <a:rPr lang="zh-CN" altLang="zh-CN" sz="2400" dirty="0">
                <a:latin typeface="+mn-lt"/>
              </a:rPr>
              <a:t>表达式</a:t>
            </a:r>
            <a:r>
              <a:rPr lang="en-US" altLang="zh-CN" sz="2400" dirty="0">
                <a:latin typeface="+mn-lt"/>
              </a:rPr>
              <a:t>a[</a:t>
            </a:r>
            <a:r>
              <a:rPr lang="en-US" altLang="zh-CN" sz="2400" dirty="0" err="1">
                <a:latin typeface="+mn-lt"/>
              </a:rPr>
              <a:t>i</a:t>
            </a:r>
            <a:r>
              <a:rPr lang="en-US" altLang="zh-CN" sz="2400" dirty="0">
                <a:latin typeface="+mn-lt"/>
              </a:rPr>
              <a:t>]</a:t>
            </a:r>
            <a:r>
              <a:rPr lang="zh-CN" altLang="zh-CN" sz="2400" dirty="0">
                <a:latin typeface="+mn-lt"/>
              </a:rPr>
              <a:t>是个</a:t>
            </a:r>
            <a:r>
              <a:rPr lang="zh-CN" altLang="zh-CN" sz="2400" b="1" dirty="0">
                <a:solidFill>
                  <a:srgbClr val="FF0000"/>
                </a:solidFill>
                <a:latin typeface="+mn-lt"/>
              </a:rPr>
              <a:t>左值</a:t>
            </a:r>
            <a:r>
              <a:rPr lang="zh-CN" altLang="zh-CN" sz="2400" dirty="0">
                <a:latin typeface="+mn-lt"/>
              </a:rPr>
              <a:t>对象。</a:t>
            </a:r>
            <a:endParaRPr lang="en-US" altLang="zh-CN" sz="2400" dirty="0">
              <a:latin typeface="+mn-lt"/>
            </a:endParaRPr>
          </a:p>
          <a:p>
            <a:pPr marL="0" lvl="0" indent="0">
              <a:buNone/>
            </a:pPr>
            <a:endParaRPr lang="zh-CN" altLang="zh-CN" sz="2400" dirty="0">
              <a:latin typeface="+mn-lt"/>
            </a:endParaRPr>
          </a:p>
          <a:p>
            <a:r>
              <a:rPr lang="zh-CN" altLang="zh-CN" sz="2400" dirty="0">
                <a:latin typeface="+mn-lt"/>
              </a:rPr>
              <a:t>根据上述特点，重载的</a:t>
            </a:r>
            <a:r>
              <a:rPr lang="en-US" altLang="zh-CN" sz="2400" dirty="0">
                <a:latin typeface="+mn-lt"/>
              </a:rPr>
              <a:t>[]</a:t>
            </a:r>
            <a:r>
              <a:rPr lang="zh-CN" altLang="zh-CN" sz="2400" dirty="0">
                <a:latin typeface="+mn-lt"/>
              </a:rPr>
              <a:t>运算符函数应该具有如下特点：</a:t>
            </a:r>
          </a:p>
          <a:p>
            <a:pPr marL="514350" lvl="0" indent="-514350">
              <a:buFont typeface="+mj-lt"/>
              <a:buAutoNum type="arabicPeriod"/>
            </a:pPr>
            <a:r>
              <a:rPr lang="zh-CN" altLang="zh-CN" sz="2400" dirty="0">
                <a:latin typeface="+mn-lt"/>
              </a:rPr>
              <a:t>重载为类的</a:t>
            </a:r>
            <a:r>
              <a:rPr lang="zh-CN" altLang="zh-CN" sz="2400" b="1" dirty="0">
                <a:solidFill>
                  <a:srgbClr val="FF0000"/>
                </a:solidFill>
                <a:latin typeface="+mn-lt"/>
              </a:rPr>
              <a:t>成员</a:t>
            </a:r>
            <a:r>
              <a:rPr lang="zh-CN" altLang="zh-CN" sz="2400" dirty="0">
                <a:latin typeface="+mn-lt"/>
              </a:rPr>
              <a:t>。</a:t>
            </a:r>
          </a:p>
          <a:p>
            <a:pPr marL="514350" lvl="0" indent="-514350">
              <a:buFont typeface="+mj-lt"/>
              <a:buAutoNum type="arabicPeriod"/>
            </a:pPr>
            <a:r>
              <a:rPr lang="zh-CN" altLang="zh-CN" sz="2400" b="1" dirty="0">
                <a:solidFill>
                  <a:srgbClr val="FF0000"/>
                </a:solidFill>
                <a:latin typeface="+mn-lt"/>
              </a:rPr>
              <a:t>下标</a:t>
            </a:r>
            <a:r>
              <a:rPr lang="zh-CN" altLang="zh-CN" sz="2400" dirty="0">
                <a:latin typeface="+mn-lt"/>
              </a:rPr>
              <a:t>是其</a:t>
            </a:r>
            <a:r>
              <a:rPr lang="zh-CN" altLang="zh-CN" sz="2400" b="1" dirty="0">
                <a:solidFill>
                  <a:srgbClr val="FF0000"/>
                </a:solidFill>
                <a:latin typeface="+mn-lt"/>
              </a:rPr>
              <a:t>参数</a:t>
            </a:r>
            <a:r>
              <a:rPr lang="zh-CN" altLang="zh-CN" sz="2400" dirty="0">
                <a:latin typeface="+mn-lt"/>
              </a:rPr>
              <a:t>，并且是个常量（引用）。</a:t>
            </a:r>
          </a:p>
          <a:p>
            <a:pPr marL="514350" lvl="0" indent="-514350">
              <a:buFont typeface="+mj-lt"/>
              <a:buAutoNum type="arabicPeriod"/>
            </a:pPr>
            <a:r>
              <a:rPr lang="zh-CN" altLang="zh-CN" sz="2400" dirty="0">
                <a:latin typeface="+mn-lt"/>
              </a:rPr>
              <a:t>函数</a:t>
            </a:r>
            <a:r>
              <a:rPr lang="zh-CN" altLang="zh-CN" sz="2400" b="1" dirty="0">
                <a:solidFill>
                  <a:srgbClr val="FF0000"/>
                </a:solidFill>
                <a:latin typeface="+mn-lt"/>
              </a:rPr>
              <a:t>返回</a:t>
            </a:r>
            <a:r>
              <a:rPr lang="zh-CN" altLang="zh-CN" sz="2400" dirty="0">
                <a:latin typeface="+mn-lt"/>
              </a:rPr>
              <a:t>元素的</a:t>
            </a:r>
            <a:r>
              <a:rPr lang="zh-CN" altLang="zh-CN" sz="2400" b="1" dirty="0">
                <a:solidFill>
                  <a:srgbClr val="FF0000"/>
                </a:solidFill>
                <a:latin typeface="+mn-lt"/>
              </a:rPr>
              <a:t>左值引用</a:t>
            </a:r>
            <a:r>
              <a:rPr lang="zh-CN" altLang="zh-CN" sz="2400" dirty="0">
                <a:latin typeface="+mn-lt"/>
              </a:rPr>
              <a:t>。</a:t>
            </a:r>
          </a:p>
          <a:p>
            <a:pPr marL="514350" indent="-514350">
              <a:buFont typeface="+mj-lt"/>
              <a:buAutoNum type="arabicPeriod"/>
            </a:pPr>
            <a:r>
              <a:rPr lang="zh-CN" altLang="en-US" sz="2400" dirty="0">
                <a:latin typeface="+mn-lt"/>
              </a:rPr>
              <a:t>一般</a:t>
            </a:r>
            <a:r>
              <a:rPr lang="zh-CN" altLang="zh-CN" sz="2400" dirty="0">
                <a:latin typeface="+mn-lt"/>
              </a:rPr>
              <a:t>是类的非静态成员。</a:t>
            </a:r>
            <a:r>
              <a:rPr lang="en-US" altLang="zh-CN" sz="2400" dirty="0">
                <a:solidFill>
                  <a:schemeClr val="bg1">
                    <a:lumMod val="50000"/>
                  </a:schemeClr>
                </a:solidFill>
                <a:latin typeface="+mn-lt"/>
              </a:rPr>
              <a:t>C++23</a:t>
            </a:r>
            <a:r>
              <a:rPr lang="zh-CN" altLang="en-US" sz="2400" dirty="0">
                <a:solidFill>
                  <a:schemeClr val="bg1">
                    <a:lumMod val="50000"/>
                  </a:schemeClr>
                </a:solidFill>
                <a:latin typeface="+mn-lt"/>
              </a:rPr>
              <a:t>前必须是非静态的。</a:t>
            </a:r>
            <a:endParaRPr lang="zh-CN" altLang="zh-CN" sz="1800" b="1" i="1" dirty="0">
              <a:solidFill>
                <a:schemeClr val="bg1">
                  <a:lumMod val="50000"/>
                </a:schemeClr>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22</a:t>
            </a:fld>
            <a:endParaRPr lang="zh-CN" altLang="en-US"/>
          </a:p>
        </p:txBody>
      </p:sp>
      <p:graphicFrame>
        <p:nvGraphicFramePr>
          <p:cNvPr id="5" name="图示 4"/>
          <p:cNvGraphicFramePr/>
          <p:nvPr>
            <p:extLst>
              <p:ext uri="{D42A27DB-BD31-4B8C-83A1-F6EECF244321}">
                <p14:modId xmlns:p14="http://schemas.microsoft.com/office/powerpoint/2010/main" val="363896053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08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indent="0">
              <a:buNone/>
            </a:pPr>
            <a:r>
              <a:rPr lang="en-US" altLang="zh-CN" sz="1800" dirty="0" err="1">
                <a:latin typeface="+mn-lt"/>
              </a:rPr>
              <a:t>value_t</a:t>
            </a:r>
            <a:r>
              <a:rPr lang="en-US" altLang="zh-CN" sz="1800" dirty="0">
                <a:latin typeface="+mn-lt"/>
              </a:rPr>
              <a:t>&amp; </a:t>
            </a:r>
            <a:r>
              <a:rPr lang="en-US" altLang="zh-CN" sz="1800" dirty="0" err="1">
                <a:latin typeface="+mn-lt"/>
              </a:rPr>
              <a:t>linked_list</a:t>
            </a:r>
            <a:r>
              <a:rPr lang="en-US" altLang="zh-CN" sz="1800" dirty="0">
                <a:latin typeface="+mn-lt"/>
              </a:rPr>
              <a:t>::operator[](</a:t>
            </a:r>
            <a:r>
              <a:rPr lang="en-US" altLang="zh-CN" sz="1800" dirty="0" err="1">
                <a:latin typeface="+mn-lt"/>
              </a:rPr>
              <a:t>size_t</a:t>
            </a:r>
            <a:r>
              <a:rPr lang="en-US" altLang="zh-CN" sz="1800" dirty="0">
                <a:latin typeface="+mn-lt"/>
              </a:rPr>
              <a:t> index) </a:t>
            </a:r>
            <a:r>
              <a:rPr lang="en-US" altLang="zh-CN" sz="1800" b="1" i="1" dirty="0">
                <a:solidFill>
                  <a:srgbClr val="FF0000"/>
                </a:solidFill>
                <a:latin typeface="+mn-lt"/>
              </a:rPr>
              <a:t>try</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    </a:t>
            </a:r>
            <a:r>
              <a:rPr lang="en-US" altLang="zh-CN" sz="1800" b="1" i="1" dirty="0">
                <a:solidFill>
                  <a:srgbClr val="FF0000"/>
                </a:solidFill>
                <a:latin typeface="+mn-lt"/>
              </a:rPr>
              <a:t>if (index &gt;= _size) throw std::</a:t>
            </a:r>
            <a:r>
              <a:rPr lang="en-US" altLang="zh-CN" sz="1800" b="1" i="1" dirty="0" err="1">
                <a:solidFill>
                  <a:srgbClr val="FF0000"/>
                </a:solidFill>
                <a:latin typeface="+mn-lt"/>
              </a:rPr>
              <a:t>out_of_range</a:t>
            </a:r>
            <a:r>
              <a:rPr lang="en-US" altLang="zh-CN" sz="1800" b="1" i="1" dirty="0">
                <a:solidFill>
                  <a:srgbClr val="FF0000"/>
                </a:solidFill>
                <a:latin typeface="+mn-lt"/>
              </a:rPr>
              <a:t>("index out of range");</a:t>
            </a:r>
            <a:endParaRPr lang="zh-CN" altLang="zh-CN" sz="1800" dirty="0">
              <a:solidFill>
                <a:srgbClr val="FF0000"/>
              </a:solidFill>
              <a:latin typeface="+mn-lt"/>
            </a:endParaRPr>
          </a:p>
          <a:p>
            <a:pPr marL="0" indent="0">
              <a:buNone/>
            </a:pPr>
            <a:r>
              <a:rPr lang="en-US" altLang="zh-CN" sz="1800" dirty="0">
                <a:latin typeface="+mn-lt"/>
              </a:rPr>
              <a:t>    for (p = head, </a:t>
            </a:r>
            <a:r>
              <a:rPr lang="en-US" altLang="zh-CN" sz="1800" dirty="0" err="1">
                <a:latin typeface="+mn-lt"/>
              </a:rPr>
              <a:t>i</a:t>
            </a:r>
            <a:r>
              <a:rPr lang="en-US" altLang="zh-CN" sz="1800" dirty="0">
                <a:latin typeface="+mn-lt"/>
              </a:rPr>
              <a:t> = 0;</a:t>
            </a:r>
            <a:r>
              <a:rPr lang="zh-CN" altLang="zh-CN" sz="1800" dirty="0">
                <a:latin typeface="+mn-lt"/>
              </a:rPr>
              <a:t> </a:t>
            </a:r>
            <a:r>
              <a:rPr lang="en-US" altLang="zh-CN" sz="1800" dirty="0" err="1">
                <a:latin typeface="+mn-lt"/>
              </a:rPr>
              <a:t>i</a:t>
            </a:r>
            <a:r>
              <a:rPr lang="en-US" altLang="zh-CN" sz="1800" dirty="0">
                <a:latin typeface="+mn-lt"/>
              </a:rPr>
              <a:t> &lt; index; ++</a:t>
            </a:r>
            <a:r>
              <a:rPr lang="en-US" altLang="zh-CN" sz="1800" dirty="0" err="1">
                <a:latin typeface="+mn-lt"/>
              </a:rPr>
              <a:t>i</a:t>
            </a:r>
            <a:r>
              <a:rPr lang="en-US" altLang="zh-CN" sz="1800" dirty="0">
                <a:latin typeface="+mn-lt"/>
              </a:rPr>
              <a:t>, p = p-&gt;next);</a:t>
            </a:r>
            <a:endParaRPr lang="zh-CN" altLang="zh-CN" sz="1800" dirty="0">
              <a:latin typeface="+mn-lt"/>
            </a:endParaRPr>
          </a:p>
          <a:p>
            <a:pPr marL="0" indent="0">
              <a:buNone/>
            </a:pPr>
            <a:r>
              <a:rPr lang="en-US" altLang="zh-CN" sz="1800" dirty="0">
                <a:latin typeface="+mn-lt"/>
              </a:rPr>
              <a:t>    return p-&gt;data;</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b="1" i="1" dirty="0">
                <a:solidFill>
                  <a:srgbClr val="FF0000"/>
                </a:solidFill>
                <a:latin typeface="+mn-lt"/>
              </a:rPr>
              <a:t>catch (std::</a:t>
            </a:r>
            <a:r>
              <a:rPr lang="en-US" altLang="zh-CN" sz="1800" b="1" i="1" dirty="0" err="1">
                <a:solidFill>
                  <a:srgbClr val="FF0000"/>
                </a:solidFill>
                <a:latin typeface="+mn-lt"/>
              </a:rPr>
              <a:t>out_of_range</a:t>
            </a:r>
            <a:r>
              <a:rPr lang="en-US" altLang="zh-CN" sz="1800" b="1" i="1" dirty="0">
                <a:solidFill>
                  <a:srgbClr val="FF0000"/>
                </a:solidFill>
                <a:latin typeface="+mn-lt"/>
              </a:rPr>
              <a:t>&amp; e)</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    static </a:t>
            </a:r>
            <a:r>
              <a:rPr lang="en-US" altLang="zh-CN" sz="1800" dirty="0" err="1">
                <a:latin typeface="+mn-lt"/>
              </a:rPr>
              <a:t>value_t</a:t>
            </a:r>
            <a:r>
              <a:rPr lang="en-US" altLang="zh-CN" sz="1800" dirty="0">
                <a:latin typeface="+mn-lt"/>
              </a:rPr>
              <a:t> t = 0;</a:t>
            </a:r>
            <a:endParaRPr lang="zh-CN" altLang="zh-CN" sz="1800" dirty="0">
              <a:latin typeface="+mn-lt"/>
            </a:endParaRPr>
          </a:p>
          <a:p>
            <a:pPr marL="0" indent="0">
              <a:buNone/>
            </a:pPr>
            <a:r>
              <a:rPr lang="en-US" altLang="zh-CN" sz="1800" dirty="0">
                <a:latin typeface="+mn-lt"/>
              </a:rPr>
              <a:t>    std::</a:t>
            </a:r>
            <a:r>
              <a:rPr lang="en-US" altLang="zh-CN" sz="1800" dirty="0" err="1">
                <a:latin typeface="+mn-lt"/>
              </a:rPr>
              <a:t>cout</a:t>
            </a:r>
            <a:r>
              <a:rPr lang="en-US" altLang="zh-CN" sz="1800" dirty="0">
                <a:latin typeface="+mn-lt"/>
              </a:rPr>
              <a:t> &lt;&lt; </a:t>
            </a:r>
            <a:r>
              <a:rPr lang="en-US" altLang="zh-CN" sz="1800" dirty="0" err="1">
                <a:latin typeface="+mn-lt"/>
              </a:rPr>
              <a:t>e.what</a:t>
            </a:r>
            <a:r>
              <a:rPr lang="en-US" altLang="zh-CN" sz="1800" dirty="0">
                <a:latin typeface="+mn-lt"/>
              </a:rPr>
              <a:t>() &lt;&lt; std::</a:t>
            </a:r>
            <a:r>
              <a:rPr lang="en-US" altLang="zh-CN" sz="1800" dirty="0" err="1">
                <a:latin typeface="+mn-lt"/>
              </a:rPr>
              <a:t>endl</a:t>
            </a:r>
            <a:r>
              <a:rPr lang="en-US" altLang="zh-CN" sz="1800" dirty="0">
                <a:latin typeface="+mn-lt"/>
              </a:rPr>
              <a:t>;</a:t>
            </a:r>
            <a:endParaRPr lang="zh-CN" altLang="zh-CN" sz="1800" dirty="0">
              <a:latin typeface="+mn-lt"/>
            </a:endParaRPr>
          </a:p>
          <a:p>
            <a:pPr marL="0" indent="0">
              <a:buNone/>
            </a:pPr>
            <a:r>
              <a:rPr lang="en-US" altLang="zh-CN" sz="1800" dirty="0">
                <a:latin typeface="+mn-lt"/>
              </a:rPr>
              <a:t>    return t;</a:t>
            </a:r>
            <a:endParaRPr lang="zh-CN" altLang="zh-CN" sz="1800" dirty="0">
              <a:latin typeface="+mn-lt"/>
            </a:endParaRPr>
          </a:p>
          <a:p>
            <a:pPr marL="0" indent="0">
              <a:buNone/>
            </a:pPr>
            <a:r>
              <a:rPr lang="en-US" altLang="zh-CN" sz="1800" dirty="0">
                <a:latin typeface="+mn-lt"/>
              </a:rPr>
              <a:t>}</a:t>
            </a:r>
            <a:endParaRPr lang="zh-CN" altLang="zh-CN" sz="12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23</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4511CA4B-3681-4363-9D6D-F32CF9A7AD2E}"/>
              </a:ext>
            </a:extLst>
          </p:cNvPr>
          <p:cNvSpPr/>
          <p:nvPr/>
        </p:nvSpPr>
        <p:spPr>
          <a:xfrm>
            <a:off x="7697617" y="3044121"/>
            <a:ext cx="2842414" cy="769758"/>
          </a:xfrm>
          <a:prstGeom prst="wedgeRoundRectCallout">
            <a:avLst>
              <a:gd name="adj1" fmla="val -28268"/>
              <a:gd name="adj2" fmla="val -10766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Consolas" panose="020B0609020204030204" pitchFamily="49" charset="0"/>
              </a:rPr>
              <a:t>下标超界时抛出异常</a:t>
            </a:r>
            <a:endParaRPr lang="en-US" altLang="zh-CN" sz="2000" dirty="0">
              <a:solidFill>
                <a:schemeClr val="bg1"/>
              </a:solidFill>
              <a:latin typeface="Consolas" panose="020B0609020204030204" pitchFamily="49" charset="0"/>
            </a:endParaRPr>
          </a:p>
        </p:txBody>
      </p:sp>
      <p:sp>
        <p:nvSpPr>
          <p:cNvPr id="7" name="对话气泡: 圆角矩形 6">
            <a:extLst>
              <a:ext uri="{FF2B5EF4-FFF2-40B4-BE49-F238E27FC236}">
                <a16:creationId xmlns:a16="http://schemas.microsoft.com/office/drawing/2014/main" id="{B9CA6E10-EC11-478B-847C-D1708835164C}"/>
              </a:ext>
            </a:extLst>
          </p:cNvPr>
          <p:cNvSpPr/>
          <p:nvPr/>
        </p:nvSpPr>
        <p:spPr>
          <a:xfrm>
            <a:off x="4555921" y="4173742"/>
            <a:ext cx="3080157" cy="769758"/>
          </a:xfrm>
          <a:prstGeom prst="wedgeRoundRectCallout">
            <a:avLst>
              <a:gd name="adj1" fmla="val -59795"/>
              <a:gd name="adj2" fmla="val 3289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Consolas" panose="020B0609020204030204" pitchFamily="49" charset="0"/>
              </a:rPr>
              <a:t>避免编译警告的一种方式</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971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indent="0">
              <a:lnSpc>
                <a:spcPts val="1400"/>
              </a:lnSpc>
              <a:buNone/>
            </a:pPr>
            <a:r>
              <a:rPr lang="en-US" altLang="zh-CN" sz="1200" dirty="0">
                <a:latin typeface="+mn-lt"/>
              </a:rPr>
              <a:t>class arr2D {</a:t>
            </a:r>
          </a:p>
          <a:p>
            <a:pPr marL="0" indent="0">
              <a:lnSpc>
                <a:spcPts val="1400"/>
              </a:lnSpc>
              <a:buNone/>
            </a:pPr>
            <a:r>
              <a:rPr lang="en-US" altLang="zh-CN" sz="1200" dirty="0">
                <a:latin typeface="+mn-lt"/>
              </a:rPr>
              <a:t>private:</a:t>
            </a:r>
          </a:p>
          <a:p>
            <a:pPr marL="0" indent="0">
              <a:lnSpc>
                <a:spcPts val="1400"/>
              </a:lnSpc>
              <a:buNone/>
            </a:pPr>
            <a:r>
              <a:rPr lang="en-US" altLang="zh-CN" sz="1200" dirty="0">
                <a:latin typeface="+mn-lt"/>
              </a:rPr>
              <a:t>    </a:t>
            </a:r>
            <a:r>
              <a:rPr lang="en-US" altLang="zh-CN" sz="1200" dirty="0" err="1">
                <a:latin typeface="+mn-lt"/>
              </a:rPr>
              <a:t>size_t</a:t>
            </a:r>
            <a:r>
              <a:rPr lang="en-US" altLang="zh-CN" sz="1200" dirty="0">
                <a:latin typeface="+mn-lt"/>
              </a:rPr>
              <a:t> row, col;</a:t>
            </a:r>
          </a:p>
          <a:p>
            <a:pPr marL="0" indent="0">
              <a:lnSpc>
                <a:spcPts val="1400"/>
              </a:lnSpc>
              <a:buNone/>
            </a:pPr>
            <a:r>
              <a:rPr lang="en-US" altLang="zh-CN" sz="1200" dirty="0">
                <a:latin typeface="+mn-lt"/>
              </a:rPr>
              <a:t>    int* a; </a:t>
            </a:r>
            <a:r>
              <a:rPr lang="en-US" altLang="zh-CN" sz="1200" dirty="0">
                <a:solidFill>
                  <a:schemeClr val="bg1">
                    <a:lumMod val="65000"/>
                  </a:schemeClr>
                </a:solidFill>
                <a:latin typeface="+mn-lt"/>
              </a:rPr>
              <a:t>//</a:t>
            </a:r>
            <a:r>
              <a:rPr lang="zh-CN" altLang="en-US" sz="1200" dirty="0">
                <a:solidFill>
                  <a:schemeClr val="bg1">
                    <a:lumMod val="65000"/>
                  </a:schemeClr>
                </a:solidFill>
                <a:latin typeface="+mn-lt"/>
              </a:rPr>
              <a:t>二维数组压缩存储到一个一维数组中</a:t>
            </a:r>
          </a:p>
          <a:p>
            <a:pPr marL="0" indent="0">
              <a:lnSpc>
                <a:spcPts val="1400"/>
              </a:lnSpc>
              <a:buNone/>
            </a:pPr>
            <a:r>
              <a:rPr lang="en-US" altLang="zh-CN" sz="1200" dirty="0">
                <a:latin typeface="+mn-lt"/>
              </a:rPr>
              <a:t>public:</a:t>
            </a:r>
          </a:p>
          <a:p>
            <a:pPr marL="0" indent="0">
              <a:lnSpc>
                <a:spcPts val="1400"/>
              </a:lnSpc>
              <a:buNone/>
            </a:pPr>
            <a:r>
              <a:rPr lang="en-US" altLang="zh-CN" sz="1200" dirty="0">
                <a:latin typeface="+mn-lt"/>
              </a:rPr>
              <a:t>    arr2D(</a:t>
            </a:r>
            <a:r>
              <a:rPr lang="en-US" altLang="zh-CN" sz="1200" dirty="0" err="1">
                <a:latin typeface="+mn-lt"/>
              </a:rPr>
              <a:t>size_t</a:t>
            </a:r>
            <a:r>
              <a:rPr lang="en-US" altLang="zh-CN" sz="1200" dirty="0">
                <a:latin typeface="+mn-lt"/>
              </a:rPr>
              <a:t> r, </a:t>
            </a:r>
            <a:r>
              <a:rPr lang="en-US" altLang="zh-CN" sz="1200" dirty="0" err="1">
                <a:latin typeface="+mn-lt"/>
              </a:rPr>
              <a:t>size_t</a:t>
            </a:r>
            <a:r>
              <a:rPr lang="en-US" altLang="zh-CN" sz="1200" dirty="0">
                <a:latin typeface="+mn-lt"/>
              </a:rPr>
              <a:t> c, std::</a:t>
            </a:r>
            <a:r>
              <a:rPr lang="en-US" altLang="zh-CN" sz="1200" dirty="0" err="1">
                <a:latin typeface="+mn-lt"/>
              </a:rPr>
              <a:t>initializer_list</a:t>
            </a:r>
            <a:r>
              <a:rPr lang="en-US" altLang="zh-CN" sz="1200" dirty="0">
                <a:latin typeface="+mn-lt"/>
              </a:rPr>
              <a:t>&lt;</a:t>
            </a:r>
            <a:r>
              <a:rPr lang="en-US" altLang="zh-CN" sz="1200" dirty="0" err="1">
                <a:latin typeface="+mn-lt"/>
              </a:rPr>
              <a:t>value_t</a:t>
            </a:r>
            <a:r>
              <a:rPr lang="en-US" altLang="zh-CN" sz="1200" dirty="0">
                <a:latin typeface="+mn-lt"/>
              </a:rPr>
              <a:t>&gt; l) : row(r), col(c), </a:t>
            </a:r>
            <a:r>
              <a:rPr lang="en-US" altLang="zh-CN" sz="1200" b="1" i="1" dirty="0">
                <a:solidFill>
                  <a:srgbClr val="FF0000"/>
                </a:solidFill>
                <a:latin typeface="+mn-lt"/>
              </a:rPr>
              <a:t>a(new int[r * c]) </a:t>
            </a:r>
            <a:r>
              <a:rPr lang="en-US" altLang="zh-CN" sz="1200" dirty="0">
                <a:latin typeface="+mn-lt"/>
              </a:rPr>
              <a:t>{</a:t>
            </a:r>
          </a:p>
          <a:p>
            <a:pPr marL="0" indent="0">
              <a:lnSpc>
                <a:spcPts val="1400"/>
              </a:lnSpc>
              <a:buNone/>
            </a:pPr>
            <a:r>
              <a:rPr lang="en-US" altLang="zh-CN" sz="1200" dirty="0">
                <a:latin typeface="+mn-lt"/>
              </a:rPr>
              <a:t>        auto p = a; for (auto&amp;&amp; e : l) *p++ = e;</a:t>
            </a:r>
          </a:p>
          <a:p>
            <a:pPr marL="0" indent="0">
              <a:lnSpc>
                <a:spcPts val="1400"/>
              </a:lnSpc>
              <a:buNone/>
            </a:pPr>
            <a:r>
              <a:rPr lang="en-US" altLang="zh-CN" sz="1200" dirty="0">
                <a:latin typeface="+mn-lt"/>
              </a:rPr>
              <a:t>    }</a:t>
            </a:r>
          </a:p>
          <a:p>
            <a:pPr marL="0" indent="0">
              <a:lnSpc>
                <a:spcPts val="1400"/>
              </a:lnSpc>
              <a:buNone/>
            </a:pPr>
            <a:r>
              <a:rPr lang="en-US" altLang="zh-CN" sz="1200" dirty="0">
                <a:latin typeface="+mn-lt"/>
              </a:rPr>
              <a:t>    ~arr2D() { delete[] a; }</a:t>
            </a:r>
          </a:p>
          <a:p>
            <a:pPr marL="0" indent="0">
              <a:lnSpc>
                <a:spcPts val="1400"/>
              </a:lnSpc>
              <a:buNone/>
            </a:pPr>
            <a:r>
              <a:rPr lang="en-US" altLang="zh-CN" sz="1200" dirty="0">
                <a:latin typeface="+mn-lt"/>
              </a:rPr>
              <a:t>    </a:t>
            </a:r>
            <a:r>
              <a:rPr lang="en-US" altLang="zh-CN" sz="1200" b="1" i="1" dirty="0">
                <a:solidFill>
                  <a:srgbClr val="FF0000"/>
                </a:solidFill>
                <a:latin typeface="+mn-lt"/>
              </a:rPr>
              <a:t>int&amp; operator[](</a:t>
            </a:r>
            <a:r>
              <a:rPr lang="en-US" altLang="zh-CN" sz="1200" b="1" i="1" dirty="0" err="1">
                <a:solidFill>
                  <a:srgbClr val="FF0000"/>
                </a:solidFill>
                <a:latin typeface="+mn-lt"/>
              </a:rPr>
              <a:t>size_t</a:t>
            </a:r>
            <a:r>
              <a:rPr lang="en-US" altLang="zh-CN" sz="1200" b="1" i="1" dirty="0">
                <a:solidFill>
                  <a:srgbClr val="FF0000"/>
                </a:solidFill>
                <a:latin typeface="+mn-lt"/>
              </a:rPr>
              <a:t> r, </a:t>
            </a:r>
            <a:r>
              <a:rPr lang="en-US" altLang="zh-CN" sz="1200" b="1" i="1" dirty="0" err="1">
                <a:solidFill>
                  <a:srgbClr val="FF0000"/>
                </a:solidFill>
                <a:latin typeface="+mn-lt"/>
              </a:rPr>
              <a:t>size_t</a:t>
            </a:r>
            <a:r>
              <a:rPr lang="en-US" altLang="zh-CN" sz="1200" b="1" i="1" dirty="0">
                <a:solidFill>
                  <a:srgbClr val="FF0000"/>
                </a:solidFill>
                <a:latin typeface="+mn-lt"/>
              </a:rPr>
              <a:t> c) </a:t>
            </a:r>
            <a:r>
              <a:rPr lang="en-US" altLang="zh-CN" sz="1200" dirty="0">
                <a:latin typeface="+mn-lt"/>
              </a:rPr>
              <a:t>try { </a:t>
            </a:r>
            <a:r>
              <a:rPr lang="en-US" altLang="zh-CN" sz="1200" dirty="0">
                <a:solidFill>
                  <a:schemeClr val="bg1">
                    <a:lumMod val="65000"/>
                  </a:schemeClr>
                </a:solidFill>
                <a:latin typeface="+mn-lt"/>
              </a:rPr>
              <a:t>//</a:t>
            </a:r>
            <a:r>
              <a:rPr lang="zh-CN" altLang="en-US" sz="1200" dirty="0">
                <a:solidFill>
                  <a:schemeClr val="bg1">
                    <a:lumMod val="65000"/>
                  </a:schemeClr>
                </a:solidFill>
                <a:latin typeface="+mn-lt"/>
              </a:rPr>
              <a:t>访问方式：</a:t>
            </a:r>
            <a:r>
              <a:rPr lang="en-US" altLang="zh-CN" sz="1200" dirty="0">
                <a:solidFill>
                  <a:schemeClr val="bg1">
                    <a:lumMod val="65000"/>
                  </a:schemeClr>
                </a:solidFill>
                <a:latin typeface="+mn-lt"/>
              </a:rPr>
              <a:t>a[r, c]</a:t>
            </a:r>
          </a:p>
          <a:p>
            <a:pPr marL="0" indent="0">
              <a:lnSpc>
                <a:spcPts val="1400"/>
              </a:lnSpc>
              <a:buNone/>
            </a:pPr>
            <a:r>
              <a:rPr lang="en-US" altLang="zh-CN" sz="1200" dirty="0">
                <a:latin typeface="+mn-lt"/>
              </a:rPr>
              <a:t>        if (r &gt;= row || c &gt;= col) throw "arr2D: index out of range";</a:t>
            </a:r>
          </a:p>
          <a:p>
            <a:pPr marL="0" indent="0">
              <a:lnSpc>
                <a:spcPts val="1400"/>
              </a:lnSpc>
              <a:buNone/>
            </a:pPr>
            <a:r>
              <a:rPr lang="en-US" altLang="zh-CN" sz="1200" dirty="0">
                <a:latin typeface="+mn-lt"/>
              </a:rPr>
              <a:t>        return </a:t>
            </a:r>
            <a:r>
              <a:rPr lang="en-US" altLang="zh-CN" sz="1200" b="1" i="1" dirty="0">
                <a:solidFill>
                  <a:srgbClr val="FF0000"/>
                </a:solidFill>
                <a:latin typeface="+mn-lt"/>
              </a:rPr>
              <a:t>a[r * col + c];</a:t>
            </a:r>
          </a:p>
          <a:p>
            <a:pPr marL="0" indent="0">
              <a:lnSpc>
                <a:spcPts val="1400"/>
              </a:lnSpc>
              <a:buNone/>
            </a:pPr>
            <a:r>
              <a:rPr lang="en-US" altLang="zh-CN" sz="1200" dirty="0">
                <a:latin typeface="+mn-lt"/>
              </a:rPr>
              <a:t>    } catch (const char *</a:t>
            </a:r>
            <a:r>
              <a:rPr lang="en-US" altLang="zh-CN" sz="1200" dirty="0" err="1">
                <a:latin typeface="+mn-lt"/>
              </a:rPr>
              <a:t>errmsg</a:t>
            </a:r>
            <a:r>
              <a:rPr lang="en-US" altLang="zh-CN" sz="1200" dirty="0">
                <a:latin typeface="+mn-lt"/>
              </a:rPr>
              <a:t>) { std::</a:t>
            </a:r>
            <a:r>
              <a:rPr lang="en-US" altLang="zh-CN" sz="1200" dirty="0" err="1">
                <a:latin typeface="+mn-lt"/>
              </a:rPr>
              <a:t>cout</a:t>
            </a:r>
            <a:r>
              <a:rPr lang="en-US" altLang="zh-CN" sz="1200" dirty="0">
                <a:latin typeface="+mn-lt"/>
              </a:rPr>
              <a:t> &lt;&lt; </a:t>
            </a:r>
            <a:r>
              <a:rPr lang="en-US" altLang="zh-CN" sz="1200" dirty="0" err="1">
                <a:latin typeface="+mn-lt"/>
              </a:rPr>
              <a:t>errmsg</a:t>
            </a:r>
            <a:r>
              <a:rPr lang="en-US" altLang="zh-CN" sz="1200" dirty="0">
                <a:latin typeface="+mn-lt"/>
              </a:rPr>
              <a:t> &lt;&lt; std::</a:t>
            </a:r>
            <a:r>
              <a:rPr lang="en-US" altLang="zh-CN" sz="1200" dirty="0" err="1">
                <a:latin typeface="+mn-lt"/>
              </a:rPr>
              <a:t>endl</a:t>
            </a:r>
            <a:r>
              <a:rPr lang="en-US" altLang="zh-CN" sz="1200" dirty="0">
                <a:latin typeface="+mn-lt"/>
              </a:rPr>
              <a:t>; exit(1);  }</a:t>
            </a:r>
          </a:p>
          <a:p>
            <a:pPr marL="0" indent="0">
              <a:lnSpc>
                <a:spcPts val="1400"/>
              </a:lnSpc>
              <a:buNone/>
            </a:pPr>
            <a:r>
              <a:rPr lang="en-US" altLang="zh-CN" sz="1200" dirty="0">
                <a:latin typeface="+mn-lt"/>
              </a:rPr>
              <a:t>};</a:t>
            </a:r>
          </a:p>
          <a:p>
            <a:pPr marL="0" indent="0">
              <a:lnSpc>
                <a:spcPts val="1400"/>
              </a:lnSpc>
              <a:buNone/>
            </a:pPr>
            <a:r>
              <a:rPr lang="en-US" altLang="zh-CN" sz="1200" dirty="0">
                <a:solidFill>
                  <a:schemeClr val="bg1">
                    <a:lumMod val="65000"/>
                  </a:schemeClr>
                </a:solidFill>
                <a:latin typeface="+mn-lt"/>
              </a:rPr>
              <a:t>//</a:t>
            </a:r>
            <a:r>
              <a:rPr lang="zh-CN" altLang="en-US" sz="1200" dirty="0">
                <a:solidFill>
                  <a:schemeClr val="bg1">
                    <a:lumMod val="65000"/>
                  </a:schemeClr>
                </a:solidFill>
                <a:latin typeface="+mn-lt"/>
              </a:rPr>
              <a:t>应用</a:t>
            </a:r>
            <a:endParaRPr lang="en-US" altLang="zh-CN" sz="1200" dirty="0">
              <a:solidFill>
                <a:schemeClr val="bg1">
                  <a:lumMod val="65000"/>
                </a:schemeClr>
              </a:solidFill>
              <a:latin typeface="+mn-lt"/>
            </a:endParaRPr>
          </a:p>
          <a:p>
            <a:pPr marL="0" indent="0">
              <a:buNone/>
            </a:pPr>
            <a:r>
              <a:rPr lang="en-US" altLang="zh-CN" sz="1200" dirty="0">
                <a:latin typeface="+mn-lt"/>
              </a:rPr>
              <a:t>arr2D b{3, 4, {1, 2, 3, 4, 5, 6, 7, 8, 9, 10, 11, 12}};</a:t>
            </a:r>
          </a:p>
          <a:p>
            <a:pPr marL="0" indent="0">
              <a:buNone/>
            </a:pPr>
            <a:r>
              <a:rPr lang="en-US" altLang="zh-CN" sz="1200" dirty="0">
                <a:latin typeface="+mn-lt"/>
              </a:rPr>
              <a:t>std::</a:t>
            </a:r>
            <a:r>
              <a:rPr lang="en-US" altLang="zh-CN" sz="1200" dirty="0" err="1">
                <a:latin typeface="+mn-lt"/>
              </a:rPr>
              <a:t>cout</a:t>
            </a:r>
            <a:r>
              <a:rPr lang="en-US" altLang="zh-CN" sz="1200" dirty="0">
                <a:latin typeface="+mn-lt"/>
              </a:rPr>
              <a:t> &lt;&lt; </a:t>
            </a:r>
            <a:r>
              <a:rPr lang="en-US" altLang="zh-CN" sz="1200" b="1" i="1" dirty="0">
                <a:solidFill>
                  <a:srgbClr val="FF0000"/>
                </a:solidFill>
                <a:latin typeface="+mn-lt"/>
              </a:rPr>
              <a:t>b[1, 2] </a:t>
            </a:r>
            <a:r>
              <a:rPr lang="en-US" altLang="zh-CN" sz="1200" dirty="0">
                <a:latin typeface="+mn-lt"/>
              </a:rPr>
              <a:t>&lt;&lt; std::</a:t>
            </a:r>
            <a:r>
              <a:rPr lang="en-US" altLang="zh-CN" sz="1200" dirty="0" err="1">
                <a:latin typeface="+mn-lt"/>
              </a:rPr>
              <a:t>endl</a:t>
            </a:r>
            <a:r>
              <a:rPr lang="en-US" altLang="zh-CN" sz="1200" dirty="0">
                <a:latin typeface="+mn-lt"/>
              </a:rPr>
              <a:t>;</a:t>
            </a:r>
          </a:p>
          <a:p>
            <a:pPr marL="0" indent="0">
              <a:lnSpc>
                <a:spcPts val="1400"/>
              </a:lnSpc>
              <a:buNone/>
            </a:pPr>
            <a:endParaRPr lang="zh-CN" altLang="zh-CN" sz="10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24</a:t>
            </a:fld>
            <a:endParaRPr lang="zh-CN" altLang="en-US"/>
          </a:p>
        </p:txBody>
      </p:sp>
      <p:graphicFrame>
        <p:nvGraphicFramePr>
          <p:cNvPr id="5" name="图示 4"/>
          <p:cNvGraphicFramePr/>
          <p:nvPr>
            <p:extLst>
              <p:ext uri="{D42A27DB-BD31-4B8C-83A1-F6EECF244321}">
                <p14:modId xmlns:p14="http://schemas.microsoft.com/office/powerpoint/2010/main" val="830500254"/>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146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pPr algn="just"/>
            <a:r>
              <a:rPr lang="zh-CN" altLang="en-US" dirty="0">
                <a:latin typeface="+mn-lt"/>
              </a:rPr>
              <a:t>原生指针的问题</a:t>
            </a:r>
            <a:endParaRPr lang="en-US" altLang="zh-CN" dirty="0">
              <a:latin typeface="+mn-lt"/>
            </a:endParaRPr>
          </a:p>
          <a:p>
            <a:pPr marL="0" indent="0">
              <a:buNone/>
            </a:pPr>
            <a:r>
              <a:rPr lang="en-US" altLang="zh-CN" sz="2400" dirty="0">
                <a:latin typeface="+mn-lt"/>
              </a:rPr>
              <a:t>int main()</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    int *p = new int(0);</a:t>
            </a:r>
            <a:endParaRPr lang="zh-CN" altLang="zh-CN" sz="2400" dirty="0">
              <a:latin typeface="+mn-lt"/>
            </a:endParaRPr>
          </a:p>
          <a:p>
            <a:pPr marL="0" indent="0">
              <a:buNone/>
            </a:pPr>
            <a:r>
              <a:rPr lang="en-US" altLang="zh-CN" sz="2400" dirty="0">
                <a:latin typeface="+mn-lt"/>
              </a:rPr>
              <a:t>    int *q = new int(1);</a:t>
            </a:r>
            <a:endParaRPr lang="zh-CN" altLang="zh-CN" sz="2400" dirty="0">
              <a:latin typeface="+mn-lt"/>
            </a:endParaRPr>
          </a:p>
          <a:p>
            <a:pPr marL="0" indent="0">
              <a:buNone/>
            </a:pPr>
            <a:r>
              <a:rPr lang="en-US" altLang="zh-CN" sz="2400" dirty="0">
                <a:latin typeface="+mn-lt"/>
              </a:rPr>
              <a:t>    int *t = q; //OK</a:t>
            </a:r>
            <a:endParaRPr lang="zh-CN" altLang="zh-CN" sz="2400" dirty="0">
              <a:latin typeface="+mn-lt"/>
            </a:endParaRPr>
          </a:p>
          <a:p>
            <a:pPr marL="0" indent="0">
              <a:buNone/>
            </a:pPr>
            <a:r>
              <a:rPr lang="en-US" altLang="zh-CN" sz="2400" dirty="0">
                <a:latin typeface="+mn-lt"/>
              </a:rPr>
              <a:t>    delete q; //OK</a:t>
            </a:r>
            <a:endParaRPr lang="zh-CN" altLang="zh-CN" sz="2400" dirty="0">
              <a:latin typeface="+mn-lt"/>
            </a:endParaRPr>
          </a:p>
          <a:p>
            <a:pPr marL="0" indent="0">
              <a:buNone/>
            </a:pPr>
            <a:r>
              <a:rPr lang="en-US" altLang="zh-CN" sz="2400" dirty="0">
                <a:latin typeface="+mn-lt"/>
              </a:rPr>
              <a:t>    *t = 2; //error</a:t>
            </a:r>
            <a:endParaRPr lang="zh-CN" altLang="zh-CN" sz="2400" dirty="0">
              <a:latin typeface="+mn-lt"/>
            </a:endParaRPr>
          </a:p>
          <a:p>
            <a:pPr marL="0" indent="0">
              <a:buNone/>
            </a:pPr>
            <a:r>
              <a:rPr lang="en-US" altLang="zh-CN" sz="2400" dirty="0">
                <a:latin typeface="+mn-lt"/>
              </a:rPr>
              <a:t>    return 0;</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25</a:t>
            </a:fld>
            <a:endParaRPr lang="zh-CN" altLang="en-US"/>
          </a:p>
        </p:txBody>
      </p:sp>
      <p:graphicFrame>
        <p:nvGraphicFramePr>
          <p:cNvPr id="5" name="图示 4"/>
          <p:cNvGraphicFramePr/>
          <p:nvPr>
            <p:extLst>
              <p:ext uri="{D42A27DB-BD31-4B8C-83A1-F6EECF244321}">
                <p14:modId xmlns:p14="http://schemas.microsoft.com/office/powerpoint/2010/main" val="2916713468"/>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对话气泡: 圆角矩形 5">
            <a:extLst>
              <a:ext uri="{FF2B5EF4-FFF2-40B4-BE49-F238E27FC236}">
                <a16:creationId xmlns:a16="http://schemas.microsoft.com/office/drawing/2014/main" id="{5734CC77-EF7F-4165-9094-92A191B2E266}"/>
              </a:ext>
            </a:extLst>
          </p:cNvPr>
          <p:cNvSpPr/>
          <p:nvPr/>
        </p:nvSpPr>
        <p:spPr>
          <a:xfrm>
            <a:off x="5362371" y="2360600"/>
            <a:ext cx="5991429" cy="2784500"/>
          </a:xfrm>
          <a:prstGeom prst="wedgeRoundRectCallout">
            <a:avLst>
              <a:gd name="adj1" fmla="val -58311"/>
              <a:gd name="adj2" fmla="val 29472"/>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lgn="just">
              <a:buFont typeface="+mj-lt"/>
              <a:buAutoNum type="arabicPeriod"/>
            </a:pPr>
            <a:r>
              <a:rPr lang="zh-CN" altLang="zh-CN" sz="2000" dirty="0"/>
              <a:t>为指针</a:t>
            </a:r>
            <a:r>
              <a:rPr lang="en-US" altLang="zh-CN" sz="2000" dirty="0"/>
              <a:t>p</a:t>
            </a:r>
            <a:r>
              <a:rPr lang="zh-CN" altLang="zh-CN" sz="2000" dirty="0"/>
              <a:t>动态分配了内存，但在程序结束时没有显式释放。这会导致</a:t>
            </a:r>
            <a:r>
              <a:rPr lang="zh-CN" altLang="zh-CN" sz="2000" b="1" dirty="0"/>
              <a:t>内存</a:t>
            </a:r>
            <a:r>
              <a:rPr lang="zh-CN" altLang="zh-CN" sz="2000" b="1" dirty="0">
                <a:solidFill>
                  <a:srgbClr val="FFFF00"/>
                </a:solidFill>
              </a:rPr>
              <a:t>泄漏</a:t>
            </a:r>
            <a:r>
              <a:rPr lang="en-US" altLang="zh-CN" sz="2000" b="1" dirty="0">
                <a:solidFill>
                  <a:srgbClr val="FFFF00"/>
                </a:solidFill>
              </a:rPr>
              <a:t>(</a:t>
            </a:r>
            <a:r>
              <a:rPr lang="en-US" altLang="zh-CN" sz="2000" b="1" i="1" dirty="0">
                <a:solidFill>
                  <a:srgbClr val="FFFF00"/>
                </a:solidFill>
              </a:rPr>
              <a:t>memory leak</a:t>
            </a:r>
            <a:r>
              <a:rPr lang="en-US" altLang="zh-CN" sz="2000" b="1" dirty="0">
                <a:solidFill>
                  <a:srgbClr val="FFFF00"/>
                </a:solidFill>
              </a:rPr>
              <a:t>)</a:t>
            </a:r>
            <a:r>
              <a:rPr lang="zh-CN" altLang="zh-CN" sz="2000" dirty="0"/>
              <a:t>的非致命错误。</a:t>
            </a:r>
          </a:p>
          <a:p>
            <a:pPr marL="514350" lvl="0" indent="-514350" algn="just">
              <a:buFont typeface="+mj-lt"/>
              <a:buAutoNum type="arabicPeriod"/>
            </a:pPr>
            <a:r>
              <a:rPr lang="zh-CN" altLang="zh-CN" sz="2000" dirty="0"/>
              <a:t>指针</a:t>
            </a:r>
            <a:r>
              <a:rPr lang="en-US" altLang="zh-CN" sz="2000" dirty="0"/>
              <a:t>q</a:t>
            </a:r>
            <a:r>
              <a:rPr lang="zh-CN" altLang="zh-CN" sz="2000" dirty="0"/>
              <a:t>指向的内存虽然被释放，但与其共享同一动态对象的指针</a:t>
            </a:r>
            <a:r>
              <a:rPr lang="en-US" altLang="zh-CN" sz="2000" dirty="0"/>
              <a:t>t</a:t>
            </a:r>
            <a:r>
              <a:rPr lang="zh-CN" altLang="zh-CN" sz="2000" dirty="0"/>
              <a:t>却不能“意识”到只一点，因此它成了</a:t>
            </a:r>
            <a:r>
              <a:rPr lang="zh-CN" altLang="zh-CN" sz="2000" b="1" dirty="0">
                <a:solidFill>
                  <a:srgbClr val="FFFF00"/>
                </a:solidFill>
              </a:rPr>
              <a:t>悬空指针</a:t>
            </a:r>
            <a:r>
              <a:rPr lang="zh-CN" altLang="zh-CN" sz="2000" dirty="0"/>
              <a:t>，此后继续使用它将会造成导致错误。</a:t>
            </a:r>
          </a:p>
        </p:txBody>
      </p:sp>
    </p:spTree>
    <p:extLst>
      <p:ext uri="{BB962C8B-B14F-4D97-AF65-F5344CB8AC3E}">
        <p14:creationId xmlns:p14="http://schemas.microsoft.com/office/powerpoint/2010/main" val="193368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zh-CN" dirty="0">
                <a:latin typeface="+mn-lt"/>
              </a:rPr>
              <a:t>根据原生指针的语义，指针类要做到以下几点：</a:t>
            </a:r>
          </a:p>
          <a:p>
            <a:pPr marL="514350" lvl="0" indent="-514350">
              <a:buFont typeface="+mj-lt"/>
              <a:buAutoNum type="arabicPeriod"/>
            </a:pPr>
            <a:r>
              <a:rPr lang="zh-CN" altLang="zh-CN" sz="2400" dirty="0">
                <a:latin typeface="+mn-lt"/>
              </a:rPr>
              <a:t>指针类应该与另一种类相关联。这里不妨将后者称为</a:t>
            </a:r>
            <a:r>
              <a:rPr lang="zh-CN" altLang="zh-CN" sz="2400" b="1" dirty="0">
                <a:solidFill>
                  <a:srgbClr val="FF0000"/>
                </a:solidFill>
                <a:latin typeface="+mn-lt"/>
              </a:rPr>
              <a:t>关联类</a:t>
            </a:r>
            <a:r>
              <a:rPr lang="zh-CN" altLang="zh-CN" sz="2400" dirty="0">
                <a:latin typeface="+mn-lt"/>
              </a:rPr>
              <a:t>。</a:t>
            </a:r>
          </a:p>
          <a:p>
            <a:pPr marL="514350" lvl="0" indent="-514350">
              <a:buFont typeface="+mj-lt"/>
              <a:buAutoNum type="arabicPeriod"/>
            </a:pPr>
            <a:r>
              <a:rPr lang="zh-CN" altLang="zh-CN" sz="2400" dirty="0">
                <a:latin typeface="+mn-lt"/>
              </a:rPr>
              <a:t>依据设计意图，重载的运算符</a:t>
            </a:r>
            <a:r>
              <a:rPr lang="en-US" altLang="zh-CN" sz="2400" dirty="0">
                <a:latin typeface="+mn-lt"/>
              </a:rPr>
              <a:t>*</a:t>
            </a:r>
            <a:r>
              <a:rPr lang="zh-CN" altLang="zh-CN" sz="2400" dirty="0">
                <a:latin typeface="+mn-lt"/>
              </a:rPr>
              <a:t>能提取关联类对象中的相关数据成员。这个提取值最好是个左值。</a:t>
            </a:r>
          </a:p>
          <a:p>
            <a:pPr marL="514350" lvl="0" indent="-514350">
              <a:buFont typeface="+mj-lt"/>
              <a:buAutoNum type="arabicPeriod"/>
            </a:pPr>
            <a:r>
              <a:rPr lang="zh-CN" altLang="zh-CN" sz="2400" dirty="0">
                <a:latin typeface="+mn-lt"/>
              </a:rPr>
              <a:t>重载的运算符</a:t>
            </a:r>
            <a:r>
              <a:rPr lang="en-US" altLang="zh-CN" sz="2400" dirty="0">
                <a:latin typeface="+mn-lt"/>
              </a:rPr>
              <a:t>-&gt;</a:t>
            </a:r>
            <a:r>
              <a:rPr lang="zh-CN" altLang="zh-CN" sz="2400" dirty="0">
                <a:latin typeface="+mn-lt"/>
              </a:rPr>
              <a:t>要返回指向关联类对象的原生指针，通过该指针可以访问关联类的公有成员。</a:t>
            </a:r>
          </a:p>
          <a:p>
            <a:pPr marL="514350" indent="-514350">
              <a:buFont typeface="+mj-lt"/>
              <a:buAutoNum type="arabicPeriod"/>
            </a:pPr>
            <a:r>
              <a:rPr lang="zh-CN" altLang="zh-CN" sz="2400" dirty="0">
                <a:latin typeface="+mn-lt"/>
              </a:rPr>
              <a:t>两种运算符必须重载为类的非静态成员。</a:t>
            </a:r>
            <a:endParaRPr lang="zh-CN" altLang="zh-CN" sz="20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26</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64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pPr marL="0" indent="0">
              <a:buNone/>
            </a:pPr>
            <a:r>
              <a:rPr lang="en-US" altLang="zh-CN" sz="1800" dirty="0">
                <a:latin typeface="+mn-lt"/>
              </a:rPr>
              <a:t>class foo {</a:t>
            </a:r>
          </a:p>
          <a:p>
            <a:pPr marL="0" indent="0">
              <a:buNone/>
            </a:pPr>
            <a:r>
              <a:rPr lang="en-US" altLang="zh-CN" sz="1800" dirty="0">
                <a:latin typeface="+mn-lt"/>
              </a:rPr>
              <a:t>public: </a:t>
            </a:r>
          </a:p>
          <a:p>
            <a:pPr marL="0" indent="0">
              <a:buNone/>
            </a:pPr>
            <a:r>
              <a:rPr lang="en-US" altLang="zh-CN" sz="1800" dirty="0">
                <a:latin typeface="+mn-lt"/>
              </a:rPr>
              <a:t>    int a = 0; …</a:t>
            </a:r>
            <a:endParaRPr lang="zh-CN" altLang="zh-CN" sz="1800" dirty="0">
              <a:latin typeface="+mn-lt"/>
            </a:endParaRPr>
          </a:p>
          <a:p>
            <a:pPr marL="0" indent="0">
              <a:buNone/>
            </a:pPr>
            <a:r>
              <a:rPr lang="en-US" altLang="zh-CN" sz="1800" b="1" i="1" dirty="0">
                <a:latin typeface="+mn-lt"/>
              </a:rPr>
              <a:t>    </a:t>
            </a:r>
            <a:r>
              <a:rPr lang="en-US" altLang="zh-CN" sz="1800" b="1" i="1" dirty="0">
                <a:solidFill>
                  <a:srgbClr val="FF0000"/>
                </a:solidFill>
                <a:latin typeface="+mn-lt"/>
              </a:rPr>
              <a:t>friend class </a:t>
            </a:r>
            <a:r>
              <a:rPr lang="en-US" altLang="zh-CN" sz="1800" b="1" i="1" dirty="0" err="1">
                <a:solidFill>
                  <a:srgbClr val="FF0000"/>
                </a:solidFill>
                <a:latin typeface="+mn-lt"/>
              </a:rPr>
              <a:t>foo_ptr</a:t>
            </a:r>
            <a:r>
              <a:rPr lang="en-US" altLang="zh-CN" sz="1800" dirty="0">
                <a:latin typeface="+mn-lt"/>
              </a:rPr>
              <a:t>;</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class </a:t>
            </a:r>
            <a:r>
              <a:rPr lang="en-US" altLang="zh-CN" sz="1800" dirty="0" err="1">
                <a:latin typeface="+mn-lt"/>
              </a:rPr>
              <a:t>foo_ptr</a:t>
            </a:r>
            <a:r>
              <a:rPr lang="en-US" altLang="zh-CN" sz="1800" dirty="0">
                <a:latin typeface="+mn-lt"/>
              </a:rPr>
              <a:t> {</a:t>
            </a:r>
            <a:endParaRPr lang="zh-CN" altLang="zh-CN" sz="1800" dirty="0">
              <a:latin typeface="+mn-lt"/>
            </a:endParaRPr>
          </a:p>
          <a:p>
            <a:pPr marL="0" indent="0">
              <a:buNone/>
            </a:pPr>
            <a:r>
              <a:rPr lang="en-US" altLang="zh-CN" sz="1800" dirty="0">
                <a:latin typeface="+mn-lt"/>
              </a:rPr>
              <a:t>private:  </a:t>
            </a:r>
          </a:p>
          <a:p>
            <a:pPr marL="0" indent="0">
              <a:buNone/>
            </a:pPr>
            <a:r>
              <a:rPr lang="en-US" altLang="zh-CN" sz="1800" b="1" i="1" dirty="0">
                <a:solidFill>
                  <a:srgbClr val="FF0000"/>
                </a:solidFill>
                <a:latin typeface="+mn-lt"/>
              </a:rPr>
              <a:t>    foo*</a:t>
            </a:r>
            <a:r>
              <a:rPr lang="en-US" altLang="zh-CN" sz="1800" dirty="0">
                <a:latin typeface="+mn-lt"/>
              </a:rPr>
              <a:t> p; </a:t>
            </a:r>
            <a:r>
              <a:rPr lang="en-US" altLang="zh-CN" sz="1800" dirty="0">
                <a:solidFill>
                  <a:schemeClr val="tx1">
                    <a:lumMod val="50000"/>
                    <a:lumOff val="50000"/>
                  </a:schemeClr>
                </a:solidFill>
                <a:latin typeface="+mn-lt"/>
              </a:rPr>
              <a:t>//</a:t>
            </a:r>
            <a:r>
              <a:rPr lang="zh-CN" altLang="zh-CN" sz="1800" dirty="0">
                <a:solidFill>
                  <a:schemeClr val="tx1">
                    <a:lumMod val="50000"/>
                    <a:lumOff val="50000"/>
                  </a:schemeClr>
                </a:solidFill>
                <a:latin typeface="+mn-lt"/>
              </a:rPr>
              <a:t>包装的原生指针</a:t>
            </a:r>
          </a:p>
          <a:p>
            <a:pPr marL="0" indent="0">
              <a:buNone/>
            </a:pPr>
            <a:r>
              <a:rPr lang="en-US" altLang="zh-CN" sz="1800" dirty="0">
                <a:latin typeface="+mn-lt"/>
              </a:rPr>
              <a:t>public:</a:t>
            </a:r>
            <a:endParaRPr lang="zh-CN" altLang="zh-CN" sz="1800" dirty="0">
              <a:latin typeface="+mn-lt"/>
            </a:endParaRPr>
          </a:p>
          <a:p>
            <a:pPr marL="0" indent="0">
              <a:buNone/>
            </a:pPr>
            <a:r>
              <a:rPr lang="en-US" altLang="zh-CN" sz="1800" dirty="0">
                <a:latin typeface="+mn-lt"/>
              </a:rPr>
              <a:t>    </a:t>
            </a:r>
            <a:r>
              <a:rPr lang="en-US" altLang="zh-CN" sz="1800" dirty="0" err="1">
                <a:latin typeface="+mn-lt"/>
              </a:rPr>
              <a:t>foo_ptr</a:t>
            </a:r>
            <a:r>
              <a:rPr lang="en-US" altLang="zh-CN" sz="1800" dirty="0">
                <a:latin typeface="+mn-lt"/>
              </a:rPr>
              <a:t>(foo *q) : p(q) {}</a:t>
            </a:r>
            <a:endParaRPr lang="zh-CN" altLang="zh-CN" sz="1800" dirty="0">
              <a:latin typeface="+mn-lt"/>
            </a:endParaRPr>
          </a:p>
          <a:p>
            <a:pPr marL="0" indent="0">
              <a:buNone/>
            </a:pPr>
            <a:r>
              <a:rPr lang="en-US" altLang="zh-CN" sz="1800" b="1" i="1" dirty="0">
                <a:latin typeface="+mn-lt"/>
              </a:rPr>
              <a:t>    </a:t>
            </a:r>
            <a:r>
              <a:rPr lang="en-US" altLang="zh-CN" sz="1800" b="1" i="1" dirty="0">
                <a:solidFill>
                  <a:srgbClr val="FF0000"/>
                </a:solidFill>
                <a:latin typeface="+mn-lt"/>
              </a:rPr>
              <a:t>int&amp; operator*() { return p-&gt;a; }</a:t>
            </a:r>
            <a:endParaRPr lang="zh-CN" altLang="zh-CN" sz="1800" b="1" i="1" dirty="0">
              <a:solidFill>
                <a:srgbClr val="FF0000"/>
              </a:solidFill>
              <a:latin typeface="+mn-lt"/>
            </a:endParaRPr>
          </a:p>
          <a:p>
            <a:pPr marL="0" indent="0">
              <a:buNone/>
            </a:pPr>
            <a:r>
              <a:rPr lang="en-US" altLang="zh-CN" sz="1800" b="1" i="1" dirty="0">
                <a:solidFill>
                  <a:srgbClr val="FF0000"/>
                </a:solidFill>
                <a:latin typeface="+mn-lt"/>
              </a:rPr>
              <a:t>    foo* operator-&gt;() { return p; }</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27</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C322638A-292B-4360-B000-880AB7AF9D26}"/>
              </a:ext>
            </a:extLst>
          </p:cNvPr>
          <p:cNvSpPr/>
          <p:nvPr/>
        </p:nvSpPr>
        <p:spPr>
          <a:xfrm>
            <a:off x="6010071" y="4256292"/>
            <a:ext cx="3080157" cy="769758"/>
          </a:xfrm>
          <a:prstGeom prst="wedgeRoundRectCallout">
            <a:avLst>
              <a:gd name="adj1" fmla="val -56703"/>
              <a:gd name="adj2" fmla="val 40317"/>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rPr>
              <a:t>重载的</a:t>
            </a:r>
            <a:r>
              <a:rPr lang="en-US" altLang="zh-CN" sz="2000" dirty="0">
                <a:solidFill>
                  <a:schemeClr val="bg1"/>
                </a:solidFill>
              </a:rPr>
              <a:t>*</a:t>
            </a:r>
            <a:r>
              <a:rPr lang="zh-CN" altLang="en-US" sz="2000" dirty="0">
                <a:solidFill>
                  <a:schemeClr val="bg1"/>
                </a:solidFill>
              </a:rPr>
              <a:t>返回左值</a:t>
            </a:r>
            <a:endParaRPr lang="en-US" altLang="zh-CN" sz="2000" dirty="0">
              <a:solidFill>
                <a:schemeClr val="bg1"/>
              </a:solidFill>
            </a:endParaRPr>
          </a:p>
        </p:txBody>
      </p:sp>
      <p:sp>
        <p:nvSpPr>
          <p:cNvPr id="7" name="对话气泡: 圆角矩形 6">
            <a:extLst>
              <a:ext uri="{FF2B5EF4-FFF2-40B4-BE49-F238E27FC236}">
                <a16:creationId xmlns:a16="http://schemas.microsoft.com/office/drawing/2014/main" id="{C7C79371-170A-433C-B087-EFF5FEA406C8}"/>
              </a:ext>
            </a:extLst>
          </p:cNvPr>
          <p:cNvSpPr/>
          <p:nvPr/>
        </p:nvSpPr>
        <p:spPr>
          <a:xfrm>
            <a:off x="6010070" y="5374583"/>
            <a:ext cx="3080157" cy="769758"/>
          </a:xfrm>
          <a:prstGeom prst="wedgeRoundRectCallout">
            <a:avLst>
              <a:gd name="adj1" fmla="val -60002"/>
              <a:gd name="adj2" fmla="val 2464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rPr>
              <a:t>重载的</a:t>
            </a:r>
            <a:r>
              <a:rPr lang="en-US" altLang="zh-CN" sz="2000" dirty="0">
                <a:solidFill>
                  <a:schemeClr val="bg1"/>
                </a:solidFill>
              </a:rPr>
              <a:t>-&gt;</a:t>
            </a:r>
            <a:r>
              <a:rPr lang="zh-CN" altLang="en-US" sz="2000" dirty="0">
                <a:solidFill>
                  <a:schemeClr val="bg1"/>
                </a:solidFill>
              </a:rPr>
              <a:t>必须返回指针</a:t>
            </a:r>
            <a:endParaRPr lang="en-US" altLang="zh-CN" sz="2000" dirty="0">
              <a:solidFill>
                <a:schemeClr val="bg1"/>
              </a:solidFill>
            </a:endParaRPr>
          </a:p>
        </p:txBody>
      </p:sp>
    </p:spTree>
    <p:extLst>
      <p:ext uri="{BB962C8B-B14F-4D97-AF65-F5344CB8AC3E}">
        <p14:creationId xmlns:p14="http://schemas.microsoft.com/office/powerpoint/2010/main" val="32402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en-US" sz="2400" dirty="0">
                <a:latin typeface="+mn-lt"/>
              </a:rPr>
              <a:t>重载理由：使</a:t>
            </a:r>
            <a:r>
              <a:rPr lang="zh-CN" altLang="en-US" sz="2400" b="1" dirty="0">
                <a:solidFill>
                  <a:srgbClr val="FF0000"/>
                </a:solidFill>
                <a:latin typeface="+mn-lt"/>
              </a:rPr>
              <a:t>类对象</a:t>
            </a:r>
            <a:r>
              <a:rPr lang="zh-CN" altLang="en-US" sz="2400" dirty="0">
                <a:latin typeface="+mn-lt"/>
              </a:rPr>
              <a:t>的行为像是一个</a:t>
            </a:r>
            <a:r>
              <a:rPr lang="zh-CN" altLang="en-US" sz="2400" b="1" dirty="0">
                <a:solidFill>
                  <a:srgbClr val="FF0000"/>
                </a:solidFill>
                <a:latin typeface="+mn-lt"/>
              </a:rPr>
              <a:t>函数</a:t>
            </a:r>
            <a:r>
              <a:rPr lang="zh-CN" altLang="en-US" sz="2400" dirty="0">
                <a:latin typeface="+mn-lt"/>
              </a:rPr>
              <a:t>！</a:t>
            </a:r>
            <a:endParaRPr lang="en-US" altLang="zh-CN" sz="2400" dirty="0">
              <a:latin typeface="+mn-lt"/>
            </a:endParaRPr>
          </a:p>
          <a:p>
            <a:pPr lvl="1"/>
            <a:r>
              <a:rPr lang="zh-CN" altLang="en-US" sz="2000" dirty="0">
                <a:latin typeface="+mn-lt"/>
              </a:rPr>
              <a:t>因此，这种类对象又被称为“</a:t>
            </a:r>
            <a:r>
              <a:rPr lang="zh-CN" altLang="en-US" sz="2000" b="1" dirty="0">
                <a:solidFill>
                  <a:srgbClr val="FF0000"/>
                </a:solidFill>
                <a:latin typeface="+mn-lt"/>
              </a:rPr>
              <a:t>仿函数</a:t>
            </a:r>
            <a:r>
              <a:rPr lang="en-US" altLang="zh-CN" sz="2000" b="1" dirty="0">
                <a:solidFill>
                  <a:srgbClr val="FF0000"/>
                </a:solidFill>
                <a:latin typeface="+mn-lt"/>
              </a:rPr>
              <a:t>(</a:t>
            </a:r>
            <a:r>
              <a:rPr lang="en-US" altLang="zh-CN" sz="2000" b="1" i="1" dirty="0">
                <a:solidFill>
                  <a:srgbClr val="FF0000"/>
                </a:solidFill>
                <a:latin typeface="+mn-lt"/>
              </a:rPr>
              <a:t>functor</a:t>
            </a:r>
            <a:r>
              <a:rPr lang="en-US" altLang="zh-CN" sz="2000" b="1" dirty="0">
                <a:solidFill>
                  <a:srgbClr val="FF0000"/>
                </a:solidFill>
                <a:latin typeface="+mn-lt"/>
              </a:rPr>
              <a:t>)</a:t>
            </a:r>
            <a:r>
              <a:rPr lang="zh-CN" altLang="en-US" sz="2000" dirty="0">
                <a:latin typeface="+mn-lt"/>
              </a:rPr>
              <a:t>”。</a:t>
            </a:r>
            <a:endParaRPr lang="en-US" altLang="zh-CN" sz="2000" dirty="0">
              <a:latin typeface="+mn-lt"/>
            </a:endParaRPr>
          </a:p>
          <a:p>
            <a:r>
              <a:rPr lang="zh-CN" altLang="en-US" sz="2400" dirty="0">
                <a:latin typeface="+mn-lt"/>
              </a:rPr>
              <a:t>例如：</a:t>
            </a:r>
            <a:endParaRPr lang="en-US" altLang="zh-CN" sz="2400" dirty="0">
              <a:latin typeface="+mn-lt"/>
            </a:endParaRPr>
          </a:p>
          <a:p>
            <a:pPr marL="0" indent="0">
              <a:buNone/>
            </a:pPr>
            <a:r>
              <a:rPr lang="en-US" altLang="zh-CN" sz="2400" dirty="0">
                <a:latin typeface="+mn-lt"/>
              </a:rPr>
              <a:t>double&amp; complex::</a:t>
            </a:r>
            <a:r>
              <a:rPr lang="en-US" altLang="zh-CN" sz="2400" b="1" i="1" dirty="0">
                <a:solidFill>
                  <a:srgbClr val="FF0000"/>
                </a:solidFill>
                <a:latin typeface="+mn-lt"/>
              </a:rPr>
              <a:t>operator()(char part) </a:t>
            </a:r>
          </a:p>
          <a:p>
            <a:pPr marL="0" indent="0">
              <a:buNone/>
            </a:pPr>
            <a:r>
              <a:rPr lang="en-US" altLang="zh-CN" sz="2400" dirty="0">
                <a:latin typeface="+mn-lt"/>
              </a:rPr>
              <a:t>{ return part == 'r' ? real : </a:t>
            </a:r>
            <a:r>
              <a:rPr lang="en-US" altLang="zh-CN" sz="2400" dirty="0" err="1">
                <a:latin typeface="+mn-lt"/>
              </a:rPr>
              <a:t>imag</a:t>
            </a:r>
            <a:r>
              <a:rPr lang="en-US" altLang="zh-CN" sz="2400" dirty="0">
                <a:latin typeface="+mn-lt"/>
              </a:rPr>
              <a:t>; }</a:t>
            </a:r>
          </a:p>
          <a:p>
            <a:pPr marL="0" indent="0">
              <a:buNone/>
            </a:pPr>
            <a:endParaRPr lang="en-US" altLang="zh-CN" sz="2400" dirty="0">
              <a:latin typeface="+mn-lt"/>
            </a:endParaRPr>
          </a:p>
          <a:p>
            <a:pPr marL="0" indent="0">
              <a:buNone/>
            </a:pPr>
            <a:r>
              <a:rPr lang="en-US" altLang="zh-CN" sz="2400" dirty="0">
                <a:latin typeface="+mn-lt"/>
              </a:rPr>
              <a:t>complex c{1, 2};</a:t>
            </a:r>
          </a:p>
          <a:p>
            <a:pPr marL="0" indent="0">
              <a:buNone/>
            </a:pPr>
            <a:r>
              <a:rPr lang="en-US" altLang="zh-CN" sz="2400" dirty="0">
                <a:latin typeface="+mn-lt"/>
              </a:rPr>
              <a:t>double r = </a:t>
            </a:r>
            <a:r>
              <a:rPr lang="en-US" altLang="zh-CN" sz="2400" b="1" i="1" dirty="0">
                <a:solidFill>
                  <a:srgbClr val="FF0000"/>
                </a:solidFill>
                <a:latin typeface="+mn-lt"/>
              </a:rPr>
              <a:t>c(</a:t>
            </a:r>
            <a:r>
              <a:rPr lang="en-US" altLang="zh-CN" sz="2400" b="1" dirty="0">
                <a:solidFill>
                  <a:srgbClr val="FF0000"/>
                </a:solidFill>
                <a:latin typeface="+mn-lt"/>
              </a:rPr>
              <a:t>'</a:t>
            </a:r>
            <a:r>
              <a:rPr lang="en-US" altLang="zh-CN" sz="2400" b="1" i="1" dirty="0">
                <a:solidFill>
                  <a:srgbClr val="FF0000"/>
                </a:solidFill>
                <a:latin typeface="+mn-lt"/>
              </a:rPr>
              <a:t>r</a:t>
            </a:r>
            <a:r>
              <a:rPr lang="en-US" altLang="zh-CN" sz="2400" b="1" dirty="0">
                <a:solidFill>
                  <a:srgbClr val="FF0000"/>
                </a:solidFill>
                <a:latin typeface="+mn-lt"/>
              </a:rPr>
              <a:t>'</a:t>
            </a:r>
            <a:r>
              <a:rPr lang="en-US" altLang="zh-CN" sz="2400" b="1" i="1" dirty="0">
                <a:solidFill>
                  <a:srgbClr val="FF0000"/>
                </a:solidFill>
                <a:latin typeface="+mn-lt"/>
              </a:rPr>
              <a:t>)</a:t>
            </a:r>
            <a:r>
              <a:rPr lang="en-US" altLang="zh-CN" sz="2400" dirty="0">
                <a:latin typeface="+mn-lt"/>
              </a:rPr>
              <a:t>; </a:t>
            </a:r>
            <a:r>
              <a:rPr lang="en-US" altLang="zh-CN" sz="2000" dirty="0">
                <a:solidFill>
                  <a:schemeClr val="tx1">
                    <a:lumMod val="50000"/>
                    <a:lumOff val="50000"/>
                  </a:schemeClr>
                </a:solidFill>
                <a:latin typeface="+mn-lt"/>
              </a:rPr>
              <a:t>// =&gt; </a:t>
            </a:r>
            <a:r>
              <a:rPr lang="en-US" altLang="zh-CN" sz="2000" dirty="0" err="1">
                <a:solidFill>
                  <a:schemeClr val="tx1">
                    <a:lumMod val="50000"/>
                    <a:lumOff val="50000"/>
                  </a:schemeClr>
                </a:solidFill>
                <a:latin typeface="+mn-lt"/>
              </a:rPr>
              <a:t>c.operator</a:t>
            </a:r>
            <a:r>
              <a:rPr lang="en-US" altLang="zh-CN" sz="2000" dirty="0">
                <a:solidFill>
                  <a:schemeClr val="tx1">
                    <a:lumMod val="50000"/>
                    <a:lumOff val="50000"/>
                  </a:schemeClr>
                </a:solidFill>
                <a:latin typeface="+mn-lt"/>
              </a:rPr>
              <a:t>()('r')</a:t>
            </a:r>
            <a:endParaRPr lang="en-US" altLang="zh-CN" sz="2400" dirty="0">
              <a:solidFill>
                <a:schemeClr val="tx1">
                  <a:lumMod val="50000"/>
                  <a:lumOff val="50000"/>
                </a:schemeClr>
              </a:solidFill>
              <a:latin typeface="+mn-lt"/>
            </a:endParaRPr>
          </a:p>
          <a:p>
            <a:pPr marL="0" indent="0">
              <a:buNone/>
            </a:pPr>
            <a:endParaRPr lang="zh-CN" altLang="zh-CN" sz="24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28</a:t>
            </a:fld>
            <a:endParaRPr lang="zh-CN" altLang="en-US"/>
          </a:p>
        </p:txBody>
      </p:sp>
      <p:graphicFrame>
        <p:nvGraphicFramePr>
          <p:cNvPr id="5" name="图示 4"/>
          <p:cNvGraphicFramePr/>
          <p:nvPr>
            <p:extLst>
              <p:ext uri="{D42A27DB-BD31-4B8C-83A1-F6EECF244321}">
                <p14:modId xmlns:p14="http://schemas.microsoft.com/office/powerpoint/2010/main" val="64796439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对话气泡: 圆角矩形 5">
            <a:extLst>
              <a:ext uri="{FF2B5EF4-FFF2-40B4-BE49-F238E27FC236}">
                <a16:creationId xmlns:a16="http://schemas.microsoft.com/office/drawing/2014/main" id="{CB4AA6B8-0054-467E-B1D7-A2BD42A1E4A1}"/>
              </a:ext>
            </a:extLst>
          </p:cNvPr>
          <p:cNvSpPr/>
          <p:nvPr/>
        </p:nvSpPr>
        <p:spPr>
          <a:xfrm>
            <a:off x="2327071" y="5110486"/>
            <a:ext cx="1641679" cy="769758"/>
          </a:xfrm>
          <a:prstGeom prst="wedgeRoundRectCallout">
            <a:avLst>
              <a:gd name="adj1" fmla="val -15411"/>
              <a:gd name="adj2" fmla="val -98272"/>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rPr>
              <a:t>函数对象</a:t>
            </a:r>
            <a:endParaRPr lang="en-US" altLang="zh-CN" sz="2000" dirty="0">
              <a:solidFill>
                <a:schemeClr val="bg1"/>
              </a:solidFill>
            </a:endParaRPr>
          </a:p>
        </p:txBody>
      </p:sp>
    </p:spTree>
    <p:extLst>
      <p:ext uri="{BB962C8B-B14F-4D97-AF65-F5344CB8AC3E}">
        <p14:creationId xmlns:p14="http://schemas.microsoft.com/office/powerpoint/2010/main" val="2189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en-US" dirty="0">
                <a:latin typeface="+mn-lt"/>
              </a:rPr>
              <a:t>可调用对象</a:t>
            </a:r>
            <a:r>
              <a:rPr lang="en-US" altLang="zh-CN" b="1" i="1" dirty="0">
                <a:solidFill>
                  <a:srgbClr val="FF0000"/>
                </a:solidFill>
                <a:latin typeface="+mn-lt"/>
              </a:rPr>
              <a:t>(callable object)</a:t>
            </a:r>
          </a:p>
          <a:p>
            <a:pPr lvl="1"/>
            <a:r>
              <a:rPr lang="zh-CN" altLang="zh-CN" sz="2800" dirty="0">
                <a:latin typeface="+mn-lt"/>
              </a:rPr>
              <a:t>函数。</a:t>
            </a:r>
          </a:p>
          <a:p>
            <a:pPr lvl="1"/>
            <a:r>
              <a:rPr lang="en-US" altLang="zh-CN" sz="2800" dirty="0">
                <a:latin typeface="+mn-lt"/>
              </a:rPr>
              <a:t>lambda</a:t>
            </a:r>
            <a:r>
              <a:rPr lang="zh-CN" altLang="zh-CN" sz="2800" dirty="0">
                <a:latin typeface="+mn-lt"/>
              </a:rPr>
              <a:t>表达式。</a:t>
            </a:r>
          </a:p>
          <a:p>
            <a:pPr lvl="1"/>
            <a:r>
              <a:rPr lang="zh-CN" altLang="zh-CN" sz="2800" dirty="0">
                <a:latin typeface="+mn-lt"/>
              </a:rPr>
              <a:t>函数对象</a:t>
            </a:r>
            <a:r>
              <a:rPr lang="en-US" altLang="zh-CN" sz="2800" dirty="0">
                <a:latin typeface="+mn-lt"/>
              </a:rPr>
              <a:t>/</a:t>
            </a:r>
            <a:r>
              <a:rPr lang="zh-CN" altLang="en-US" sz="2800">
                <a:latin typeface="+mn-lt"/>
              </a:rPr>
              <a:t>仿函数</a:t>
            </a:r>
            <a:r>
              <a:rPr lang="zh-CN" altLang="zh-CN" sz="2800">
                <a:latin typeface="+mn-lt"/>
              </a:rPr>
              <a:t>。</a:t>
            </a:r>
            <a:endParaRPr lang="en-US" altLang="zh-CN" sz="2800" dirty="0">
              <a:latin typeface="+mn-lt"/>
            </a:endParaRPr>
          </a:p>
          <a:p>
            <a:pPr lvl="1"/>
            <a:endParaRPr lang="en-US" altLang="zh-CN" sz="2800" dirty="0">
              <a:latin typeface="+mn-lt"/>
            </a:endParaRPr>
          </a:p>
          <a:p>
            <a:r>
              <a:rPr lang="zh-CN" altLang="en-US" dirty="0">
                <a:latin typeface="+mn-lt"/>
              </a:rPr>
              <a:t>头文件</a:t>
            </a:r>
            <a:r>
              <a:rPr lang="en-US" altLang="zh-CN" dirty="0">
                <a:latin typeface="+mn-lt"/>
              </a:rPr>
              <a:t>functional</a:t>
            </a:r>
          </a:p>
          <a:p>
            <a:pPr lvl="1"/>
            <a:r>
              <a:rPr lang="en-US" altLang="zh-CN" sz="2800" dirty="0">
                <a:latin typeface="+mn-lt"/>
              </a:rPr>
              <a:t>function</a:t>
            </a:r>
            <a:r>
              <a:rPr lang="zh-CN" altLang="en-US" sz="2800" dirty="0">
                <a:latin typeface="+mn-lt"/>
              </a:rPr>
              <a:t>模板</a:t>
            </a:r>
            <a:endParaRPr lang="en-US" altLang="zh-CN" sz="2800" dirty="0">
              <a:latin typeface="+mn-lt"/>
            </a:endParaRPr>
          </a:p>
          <a:p>
            <a:pPr lvl="1"/>
            <a:r>
              <a:rPr lang="zh-CN" altLang="en-US" sz="2800" dirty="0">
                <a:latin typeface="+mn-lt"/>
              </a:rPr>
              <a:t>参数是函数类型</a:t>
            </a:r>
            <a:endParaRPr lang="zh-CN" altLang="zh-CN" sz="28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29</a:t>
            </a:fld>
            <a:endParaRPr lang="zh-CN" altLang="en-US"/>
          </a:p>
        </p:txBody>
      </p:sp>
      <p:graphicFrame>
        <p:nvGraphicFramePr>
          <p:cNvPr id="5" name="图示 4"/>
          <p:cNvGraphicFramePr/>
          <p:nvPr>
            <p:extLst>
              <p:ext uri="{D42A27DB-BD31-4B8C-83A1-F6EECF244321}">
                <p14:modId xmlns:p14="http://schemas.microsoft.com/office/powerpoint/2010/main" val="415882069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a:extLst>
              <a:ext uri="{FF2B5EF4-FFF2-40B4-BE49-F238E27FC236}">
                <a16:creationId xmlns:a16="http://schemas.microsoft.com/office/drawing/2014/main" id="{D13492DA-F5F7-4233-AE47-712BD014C7A4}"/>
              </a:ext>
            </a:extLst>
          </p:cNvPr>
          <p:cNvSpPr/>
          <p:nvPr/>
        </p:nvSpPr>
        <p:spPr>
          <a:xfrm>
            <a:off x="5165313" y="1968402"/>
            <a:ext cx="6137687" cy="422299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int f() { return 0; } </a:t>
            </a:r>
            <a:r>
              <a:rPr lang="en-US" altLang="zh-CN" dirty="0">
                <a:solidFill>
                  <a:schemeClr val="bg1">
                    <a:lumMod val="75000"/>
                  </a:schemeClr>
                </a:solidFill>
              </a:rPr>
              <a:t>//</a:t>
            </a:r>
            <a:r>
              <a:rPr lang="zh-CN" altLang="zh-CN" dirty="0">
                <a:solidFill>
                  <a:schemeClr val="bg1">
                    <a:lumMod val="75000"/>
                  </a:schemeClr>
                </a:solidFill>
              </a:rPr>
              <a:t>函数</a:t>
            </a:r>
          </a:p>
          <a:p>
            <a:r>
              <a:rPr lang="en-US" altLang="zh-CN" dirty="0"/>
              <a:t> </a:t>
            </a:r>
            <a:endParaRPr lang="zh-CN" altLang="zh-CN" dirty="0"/>
          </a:p>
          <a:p>
            <a:r>
              <a:rPr lang="en-US" altLang="zh-CN" dirty="0"/>
              <a:t>class foo </a:t>
            </a:r>
            <a:r>
              <a:rPr lang="en-US" altLang="zh-CN" dirty="0">
                <a:solidFill>
                  <a:schemeClr val="bg1">
                    <a:lumMod val="75000"/>
                  </a:schemeClr>
                </a:solidFill>
              </a:rPr>
              <a:t>//</a:t>
            </a:r>
            <a:r>
              <a:rPr lang="zh-CN" altLang="zh-CN" dirty="0">
                <a:solidFill>
                  <a:schemeClr val="bg1">
                    <a:lumMod val="75000"/>
                  </a:schemeClr>
                </a:solidFill>
              </a:rPr>
              <a:t>重载了</a:t>
            </a:r>
            <a:r>
              <a:rPr lang="en-US" altLang="zh-CN" dirty="0">
                <a:solidFill>
                  <a:schemeClr val="bg1">
                    <a:lumMod val="75000"/>
                  </a:schemeClr>
                </a:solidFill>
              </a:rPr>
              <a:t>()</a:t>
            </a:r>
            <a:r>
              <a:rPr lang="zh-CN" altLang="zh-CN" dirty="0">
                <a:solidFill>
                  <a:schemeClr val="bg1">
                    <a:lumMod val="75000"/>
                  </a:schemeClr>
                </a:solidFill>
              </a:rPr>
              <a:t>的类</a:t>
            </a:r>
          </a:p>
          <a:p>
            <a:r>
              <a:rPr lang="en-US" altLang="zh-CN" dirty="0"/>
              <a:t>{</a:t>
            </a:r>
            <a:endParaRPr lang="zh-CN" altLang="zh-CN" dirty="0"/>
          </a:p>
          <a:p>
            <a:r>
              <a:rPr lang="en-US" altLang="zh-CN" dirty="0"/>
              <a:t>private: int x = 1;</a:t>
            </a:r>
            <a:endParaRPr lang="zh-CN" altLang="zh-CN" dirty="0"/>
          </a:p>
          <a:p>
            <a:r>
              <a:rPr lang="en-US" altLang="zh-CN" dirty="0"/>
              <a:t>public: int operator()() { return x; }</a:t>
            </a:r>
            <a:endParaRPr lang="zh-CN" altLang="zh-CN" dirty="0"/>
          </a:p>
          <a:p>
            <a:r>
              <a:rPr lang="en-US" altLang="zh-CN" dirty="0"/>
              <a:t>};</a:t>
            </a:r>
            <a:endParaRPr lang="zh-CN" altLang="zh-CN" dirty="0"/>
          </a:p>
          <a:p>
            <a:r>
              <a:rPr lang="en-US" altLang="zh-CN" dirty="0"/>
              <a:t> </a:t>
            </a:r>
            <a:endParaRPr lang="zh-CN" altLang="zh-CN" dirty="0"/>
          </a:p>
          <a:p>
            <a:r>
              <a:rPr lang="en-US" altLang="zh-CN" dirty="0"/>
              <a:t>void g(</a:t>
            </a:r>
            <a:r>
              <a:rPr lang="en-US" altLang="zh-CN" b="1" i="1" dirty="0">
                <a:solidFill>
                  <a:srgbClr val="FFFF00"/>
                </a:solidFill>
              </a:rPr>
              <a:t>std::function&lt;int ()&gt; </a:t>
            </a:r>
            <a:r>
              <a:rPr lang="en-US" altLang="zh-CN" b="1" i="1" dirty="0" err="1">
                <a:solidFill>
                  <a:srgbClr val="FFFF00"/>
                </a:solidFill>
              </a:rPr>
              <a:t>fn</a:t>
            </a:r>
            <a:r>
              <a:rPr lang="en-US" altLang="zh-CN" dirty="0"/>
              <a:t>) </a:t>
            </a:r>
          </a:p>
          <a:p>
            <a:r>
              <a:rPr lang="en-US" altLang="zh-CN" dirty="0"/>
              <a:t>{ std::</a:t>
            </a:r>
            <a:r>
              <a:rPr lang="en-US" altLang="zh-CN" dirty="0" err="1"/>
              <a:t>cout</a:t>
            </a:r>
            <a:r>
              <a:rPr lang="en-US" altLang="zh-CN" dirty="0"/>
              <a:t> &lt;&lt; </a:t>
            </a:r>
            <a:r>
              <a:rPr lang="en-US" altLang="zh-CN" dirty="0" err="1"/>
              <a:t>fn</a:t>
            </a:r>
            <a:r>
              <a:rPr lang="en-US" altLang="zh-CN" dirty="0"/>
              <a:t>() &lt;&lt; std::</a:t>
            </a:r>
            <a:r>
              <a:rPr lang="en-US" altLang="zh-CN" dirty="0" err="1"/>
              <a:t>endl</a:t>
            </a:r>
            <a:r>
              <a:rPr lang="en-US" altLang="zh-CN" dirty="0"/>
              <a:t>; }</a:t>
            </a:r>
          </a:p>
          <a:p>
            <a:endParaRPr lang="en-US" altLang="zh-CN" dirty="0"/>
          </a:p>
          <a:p>
            <a:r>
              <a:rPr lang="en-US" altLang="zh-CN" dirty="0"/>
              <a:t>g(f); </a:t>
            </a:r>
            <a:r>
              <a:rPr lang="en-US" altLang="zh-CN" dirty="0">
                <a:solidFill>
                  <a:schemeClr val="bg1">
                    <a:lumMod val="75000"/>
                  </a:schemeClr>
                </a:solidFill>
              </a:rPr>
              <a:t>//</a:t>
            </a:r>
            <a:r>
              <a:rPr lang="zh-CN" altLang="zh-CN" dirty="0">
                <a:solidFill>
                  <a:schemeClr val="bg1">
                    <a:lumMod val="75000"/>
                  </a:schemeClr>
                </a:solidFill>
              </a:rPr>
              <a:t>函数作为参数</a:t>
            </a:r>
          </a:p>
          <a:p>
            <a:r>
              <a:rPr lang="en-US" altLang="zh-CN" dirty="0"/>
              <a:t>g([=]()-&gt;int { return a; }); </a:t>
            </a:r>
            <a:r>
              <a:rPr lang="en-US" altLang="zh-CN" dirty="0">
                <a:solidFill>
                  <a:schemeClr val="bg1">
                    <a:lumMod val="75000"/>
                  </a:schemeClr>
                </a:solidFill>
              </a:rPr>
              <a:t>//lambda</a:t>
            </a:r>
            <a:r>
              <a:rPr lang="zh-CN" altLang="zh-CN" dirty="0">
                <a:solidFill>
                  <a:schemeClr val="bg1">
                    <a:lumMod val="75000"/>
                  </a:schemeClr>
                </a:solidFill>
              </a:rPr>
              <a:t>作为参数</a:t>
            </a:r>
          </a:p>
          <a:p>
            <a:r>
              <a:rPr lang="en-US" altLang="zh-CN" dirty="0"/>
              <a:t>g(x); </a:t>
            </a:r>
            <a:r>
              <a:rPr lang="en-US" altLang="zh-CN" dirty="0">
                <a:solidFill>
                  <a:schemeClr val="bg1">
                    <a:lumMod val="75000"/>
                  </a:schemeClr>
                </a:solidFill>
              </a:rPr>
              <a:t>//</a:t>
            </a:r>
            <a:r>
              <a:rPr lang="zh-CN" altLang="zh-CN" dirty="0">
                <a:solidFill>
                  <a:schemeClr val="bg1">
                    <a:lumMod val="75000"/>
                  </a:schemeClr>
                </a:solidFill>
              </a:rPr>
              <a:t>函数对象作为参数</a:t>
            </a:r>
          </a:p>
        </p:txBody>
      </p:sp>
    </p:spTree>
    <p:extLst>
      <p:ext uri="{BB962C8B-B14F-4D97-AF65-F5344CB8AC3E}">
        <p14:creationId xmlns:p14="http://schemas.microsoft.com/office/powerpoint/2010/main" val="17418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dirty="0">
                <a:latin typeface="+mn-lt"/>
              </a:rPr>
              <a:t>在</a:t>
            </a:r>
            <a:r>
              <a:rPr lang="en-US" altLang="zh-CN" dirty="0">
                <a:latin typeface="+mn-lt"/>
              </a:rPr>
              <a:t>C++</a:t>
            </a:r>
            <a:r>
              <a:rPr lang="zh-CN" altLang="zh-CN" dirty="0">
                <a:latin typeface="+mn-lt"/>
              </a:rPr>
              <a:t>中，很多的运算符被当视为函数，称为运算符函数</a:t>
            </a:r>
            <a:r>
              <a:rPr lang="en-US" altLang="zh-CN" b="1" i="1" dirty="0">
                <a:solidFill>
                  <a:srgbClr val="FF0000"/>
                </a:solidFill>
                <a:latin typeface="+mn-lt"/>
              </a:rPr>
              <a:t>(operator function)</a:t>
            </a:r>
          </a:p>
          <a:p>
            <a:pPr marL="457200" lvl="1" indent="0">
              <a:buNone/>
            </a:pPr>
            <a:endParaRPr lang="en-US" altLang="zh-CN" b="1" i="1" dirty="0">
              <a:solidFill>
                <a:srgbClr val="FF0000"/>
              </a:solidFill>
              <a:latin typeface="+mn-lt"/>
            </a:endParaRPr>
          </a:p>
          <a:p>
            <a:pPr marL="457200" lvl="1" indent="0" algn="ctr">
              <a:buNone/>
            </a:pPr>
            <a:r>
              <a:rPr lang="zh-CN" altLang="zh-CN" sz="3200" b="1" i="1" dirty="0">
                <a:solidFill>
                  <a:srgbClr val="FF0000"/>
                </a:solidFill>
                <a:latin typeface="+mn-lt"/>
              </a:rPr>
              <a:t>返回值类型</a:t>
            </a:r>
            <a:r>
              <a:rPr lang="en-US" altLang="zh-CN" sz="3200" b="1" i="1" dirty="0">
                <a:solidFill>
                  <a:srgbClr val="FF0000"/>
                </a:solidFill>
                <a:latin typeface="+mn-lt"/>
              </a:rPr>
              <a:t> operator @(</a:t>
            </a:r>
            <a:r>
              <a:rPr lang="zh-CN" altLang="zh-CN" sz="3200" b="1" i="1" dirty="0">
                <a:solidFill>
                  <a:srgbClr val="FF0000"/>
                </a:solidFill>
                <a:latin typeface="+mn-lt"/>
              </a:rPr>
              <a:t>参数列表</a:t>
            </a:r>
            <a:r>
              <a:rPr lang="en-US" altLang="zh-CN" sz="3200" b="1" i="1" dirty="0">
                <a:solidFill>
                  <a:srgbClr val="FF0000"/>
                </a:solidFill>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3</a:t>
            </a:fld>
            <a:endParaRPr lang="zh-CN" altLang="en-US"/>
          </a:p>
        </p:txBody>
      </p:sp>
      <p:graphicFrame>
        <p:nvGraphicFramePr>
          <p:cNvPr id="5" name="图示 4"/>
          <p:cNvGraphicFramePr/>
          <p:nvPr>
            <p:extLst>
              <p:ext uri="{D42A27DB-BD31-4B8C-83A1-F6EECF244321}">
                <p14:modId xmlns:p14="http://schemas.microsoft.com/office/powerpoint/2010/main" val="92738170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dirty="0">
                <a:latin typeface="+mj-lt"/>
              </a:rPr>
              <a:t>为类重载运算符函数，有几个因素需要考量：</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4</a:t>
            </a:fld>
            <a:endParaRPr lang="zh-CN" altLang="en-US"/>
          </a:p>
        </p:txBody>
      </p:sp>
      <p:graphicFrame>
        <p:nvGraphicFramePr>
          <p:cNvPr id="5" name="图示 4"/>
          <p:cNvGraphicFramePr/>
          <p:nvPr>
            <p:extLst>
              <p:ext uri="{D42A27DB-BD31-4B8C-83A1-F6EECF244321}">
                <p14:modId xmlns:p14="http://schemas.microsoft.com/office/powerpoint/2010/main" val="187288918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1665272183"/>
              </p:ext>
            </p:extLst>
          </p:nvPr>
        </p:nvGraphicFramePr>
        <p:xfrm>
          <a:off x="1079156" y="2304288"/>
          <a:ext cx="10033688"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75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indent="0">
              <a:buNone/>
            </a:pPr>
            <a:r>
              <a:rPr lang="en-US" altLang="zh-CN" dirty="0">
                <a:latin typeface="+mj-lt"/>
              </a:rPr>
              <a:t>int a = 1, b = 2, c;</a:t>
            </a:r>
            <a:endParaRPr lang="zh-CN" altLang="zh-CN" dirty="0">
              <a:latin typeface="+mj-lt"/>
            </a:endParaRPr>
          </a:p>
          <a:p>
            <a:pPr marL="0" indent="0">
              <a:buNone/>
            </a:pPr>
            <a:r>
              <a:rPr lang="en-US" altLang="zh-CN" dirty="0">
                <a:latin typeface="+mj-lt"/>
              </a:rPr>
              <a:t>c = a </a:t>
            </a:r>
            <a:r>
              <a:rPr lang="en-US" altLang="zh-CN" b="1" i="1" dirty="0">
                <a:solidFill>
                  <a:srgbClr val="FF0000"/>
                </a:solidFill>
                <a:latin typeface="+mj-lt"/>
              </a:rPr>
              <a:t>+</a:t>
            </a:r>
            <a:r>
              <a:rPr lang="en-US" altLang="zh-CN" dirty="0">
                <a:latin typeface="+mj-lt"/>
              </a:rPr>
              <a:t> b;</a:t>
            </a:r>
          </a:p>
          <a:p>
            <a:pPr marL="0" indent="0">
              <a:buNone/>
            </a:pPr>
            <a:endParaRPr lang="en-US" altLang="zh-CN" dirty="0">
              <a:latin typeface="+mj-lt"/>
            </a:endParaRPr>
          </a:p>
          <a:p>
            <a:pPr lvl="0"/>
            <a:r>
              <a:rPr lang="zh-CN" altLang="zh-CN" dirty="0">
                <a:latin typeface="+mj-lt"/>
              </a:rPr>
              <a:t>运算时，</a:t>
            </a:r>
            <a:r>
              <a:rPr lang="zh-CN" altLang="zh-CN" b="1" dirty="0">
                <a:solidFill>
                  <a:srgbClr val="FF0000"/>
                </a:solidFill>
                <a:latin typeface="+mj-lt"/>
              </a:rPr>
              <a:t>操作数</a:t>
            </a:r>
            <a:r>
              <a:rPr lang="en-US" altLang="zh-CN" dirty="0">
                <a:latin typeface="+mj-lt"/>
              </a:rPr>
              <a:t>a</a:t>
            </a:r>
            <a:r>
              <a:rPr lang="zh-CN" altLang="zh-CN" dirty="0">
                <a:latin typeface="+mj-lt"/>
              </a:rPr>
              <a:t>和</a:t>
            </a:r>
            <a:r>
              <a:rPr lang="en-US" altLang="zh-CN" dirty="0">
                <a:latin typeface="+mj-lt"/>
              </a:rPr>
              <a:t>b</a:t>
            </a:r>
            <a:r>
              <a:rPr lang="zh-CN" altLang="zh-CN" dirty="0">
                <a:latin typeface="+mj-lt"/>
              </a:rPr>
              <a:t>都</a:t>
            </a:r>
            <a:r>
              <a:rPr lang="zh-CN" altLang="zh-CN" b="1" dirty="0">
                <a:solidFill>
                  <a:srgbClr val="FF0000"/>
                </a:solidFill>
                <a:latin typeface="+mj-lt"/>
              </a:rPr>
              <a:t>不会被改变</a:t>
            </a:r>
            <a:r>
              <a:rPr lang="zh-CN" altLang="zh-CN" dirty="0">
                <a:latin typeface="+mj-lt"/>
              </a:rPr>
              <a:t>。</a:t>
            </a:r>
          </a:p>
          <a:p>
            <a:pPr lvl="0"/>
            <a:r>
              <a:rPr lang="zh-CN" altLang="zh-CN" dirty="0">
                <a:latin typeface="+mj-lt"/>
              </a:rPr>
              <a:t>运算后，加法要</a:t>
            </a:r>
            <a:r>
              <a:rPr lang="zh-CN" altLang="zh-CN" b="1" dirty="0">
                <a:solidFill>
                  <a:srgbClr val="FF0000"/>
                </a:solidFill>
                <a:latin typeface="+mj-lt"/>
              </a:rPr>
              <a:t>产生</a:t>
            </a:r>
            <a:r>
              <a:rPr lang="zh-CN" altLang="zh-CN" dirty="0">
                <a:latin typeface="+mj-lt"/>
              </a:rPr>
              <a:t>一个</a:t>
            </a:r>
            <a:r>
              <a:rPr lang="zh-CN" altLang="zh-CN" b="1" dirty="0">
                <a:solidFill>
                  <a:srgbClr val="FF0000"/>
                </a:solidFill>
                <a:latin typeface="+mj-lt"/>
              </a:rPr>
              <a:t>新的</a:t>
            </a:r>
            <a:r>
              <a:rPr lang="zh-CN" altLang="zh-CN" b="1" dirty="0">
                <a:solidFill>
                  <a:srgbClr val="00B050"/>
                </a:solidFill>
                <a:latin typeface="+mj-lt"/>
              </a:rPr>
              <a:t>值</a:t>
            </a:r>
            <a:r>
              <a:rPr lang="zh-CN" altLang="zh-CN" b="1" dirty="0">
                <a:solidFill>
                  <a:srgbClr val="FF0000"/>
                </a:solidFill>
                <a:latin typeface="+mj-lt"/>
              </a:rPr>
              <a:t>结果</a:t>
            </a:r>
            <a:r>
              <a:rPr lang="zh-CN" altLang="zh-CN" dirty="0">
                <a:latin typeface="+mj-lt"/>
              </a:rPr>
              <a:t>，而不是保存在</a:t>
            </a:r>
            <a:r>
              <a:rPr lang="en-US" altLang="zh-CN" dirty="0">
                <a:latin typeface="+mj-lt"/>
              </a:rPr>
              <a:t>a</a:t>
            </a:r>
            <a:r>
              <a:rPr lang="zh-CN" altLang="zh-CN" dirty="0">
                <a:latin typeface="+mj-lt"/>
              </a:rPr>
              <a:t>和</a:t>
            </a:r>
            <a:r>
              <a:rPr lang="en-US" altLang="zh-CN" dirty="0">
                <a:latin typeface="+mj-lt"/>
              </a:rPr>
              <a:t>b</a:t>
            </a:r>
            <a:r>
              <a:rPr lang="zh-CN" altLang="zh-CN" dirty="0">
                <a:latin typeface="+mj-lt"/>
              </a:rPr>
              <a:t>当中的任何一中。</a:t>
            </a:r>
          </a:p>
          <a:p>
            <a:r>
              <a:rPr lang="zh-CN" altLang="zh-CN" dirty="0">
                <a:latin typeface="+mj-lt"/>
              </a:rPr>
              <a:t>这个</a:t>
            </a:r>
            <a:r>
              <a:rPr lang="zh-CN" altLang="zh-CN" b="1" dirty="0">
                <a:solidFill>
                  <a:srgbClr val="FF0000"/>
                </a:solidFill>
                <a:latin typeface="+mj-lt"/>
              </a:rPr>
              <a:t>结果</a:t>
            </a:r>
            <a:r>
              <a:rPr lang="zh-CN" altLang="zh-CN" dirty="0">
                <a:latin typeface="+mj-lt"/>
              </a:rPr>
              <a:t>是以右值对象的形式标识的，它</a:t>
            </a:r>
            <a:r>
              <a:rPr lang="zh-CN" altLang="zh-CN" b="1" dirty="0">
                <a:solidFill>
                  <a:srgbClr val="FF0000"/>
                </a:solidFill>
                <a:latin typeface="+mj-lt"/>
              </a:rPr>
              <a:t>不能作为左值</a:t>
            </a:r>
            <a:r>
              <a:rPr lang="zh-CN" altLang="zh-CN" dirty="0">
                <a:latin typeface="+mj-lt"/>
              </a:rPr>
              <a:t>使用</a:t>
            </a:r>
            <a:r>
              <a:rPr lang="zh-CN" altLang="zh-CN" dirty="0"/>
              <a:t>。</a:t>
            </a:r>
            <a:endParaRPr lang="en-US" altLang="zh-CN" dirty="0"/>
          </a:p>
          <a:p>
            <a:r>
              <a:rPr lang="zh-CN" altLang="en-US" dirty="0">
                <a:latin typeface="+mj-lt"/>
              </a:rPr>
              <a:t>可以</a:t>
            </a:r>
            <a:r>
              <a:rPr lang="zh-CN" altLang="en-US" b="1" dirty="0">
                <a:solidFill>
                  <a:srgbClr val="FF0000"/>
                </a:solidFill>
                <a:latin typeface="+mj-lt"/>
              </a:rPr>
              <a:t>级联</a:t>
            </a:r>
            <a:r>
              <a:rPr lang="zh-CN" altLang="en-US" dirty="0">
                <a:latin typeface="+mj-lt"/>
              </a:rPr>
              <a:t>。</a:t>
            </a:r>
            <a:endParaRPr lang="zh-CN" altLang="zh-CN" dirty="0">
              <a:latin typeface="+mj-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5</a:t>
            </a:fld>
            <a:endParaRPr lang="zh-CN" altLang="en-US"/>
          </a:p>
        </p:txBody>
      </p:sp>
      <p:graphicFrame>
        <p:nvGraphicFramePr>
          <p:cNvPr id="5" name="图示 4"/>
          <p:cNvGraphicFramePr/>
          <p:nvPr>
            <p:extLst>
              <p:ext uri="{D42A27DB-BD31-4B8C-83A1-F6EECF244321}">
                <p14:modId xmlns:p14="http://schemas.microsoft.com/office/powerpoint/2010/main" val="2145496715"/>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17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lvl="0"/>
            <a:r>
              <a:rPr lang="zh-CN" altLang="en-US" dirty="0">
                <a:latin typeface="+mj-lt"/>
              </a:rPr>
              <a:t>根据语义，为</a:t>
            </a:r>
            <a:r>
              <a:rPr lang="en-US" altLang="zh-CN" dirty="0">
                <a:latin typeface="+mj-lt"/>
              </a:rPr>
              <a:t>complex</a:t>
            </a:r>
            <a:r>
              <a:rPr lang="zh-CN" altLang="en-US" dirty="0">
                <a:latin typeface="+mj-lt"/>
              </a:rPr>
              <a:t>类重载的</a:t>
            </a:r>
            <a:r>
              <a:rPr lang="en-US" altLang="zh-CN" dirty="0">
                <a:latin typeface="+mj-lt"/>
              </a:rPr>
              <a:t>+</a:t>
            </a:r>
            <a:r>
              <a:rPr lang="zh-CN" altLang="en-US" dirty="0">
                <a:latin typeface="+mj-lt"/>
              </a:rPr>
              <a:t>函数最好是它的友元。</a:t>
            </a:r>
            <a:endParaRPr lang="en-US" altLang="zh-CN" dirty="0">
              <a:latin typeface="+mj-lt"/>
            </a:endParaRPr>
          </a:p>
          <a:p>
            <a:pPr marL="0" indent="0">
              <a:buNone/>
            </a:pPr>
            <a:r>
              <a:rPr lang="en-US" altLang="zh-CN" sz="2000" dirty="0">
                <a:latin typeface="+mj-lt"/>
              </a:rPr>
              <a:t>class complex</a:t>
            </a:r>
            <a:endParaRPr lang="zh-CN" altLang="zh-CN" sz="2000" dirty="0">
              <a:latin typeface="+mj-lt"/>
            </a:endParaRPr>
          </a:p>
          <a:p>
            <a:pPr marL="0" indent="0">
              <a:buNone/>
            </a:pPr>
            <a:r>
              <a:rPr lang="en-US" altLang="zh-CN" sz="2000" dirty="0">
                <a:latin typeface="+mj-lt"/>
              </a:rPr>
              <a:t>{   … </a:t>
            </a:r>
            <a:endParaRPr lang="zh-CN" altLang="zh-CN" sz="2000" dirty="0">
              <a:latin typeface="+mj-lt"/>
            </a:endParaRPr>
          </a:p>
          <a:p>
            <a:pPr marL="0" indent="0">
              <a:buNone/>
            </a:pPr>
            <a:r>
              <a:rPr lang="en-US" altLang="zh-CN" sz="2000" dirty="0">
                <a:latin typeface="+mj-lt"/>
              </a:rPr>
              <a:t>    </a:t>
            </a:r>
            <a:r>
              <a:rPr lang="en-US" altLang="zh-CN" sz="2000" b="1" i="1" dirty="0">
                <a:solidFill>
                  <a:srgbClr val="FF0000"/>
                </a:solidFill>
                <a:latin typeface="+mj-lt"/>
              </a:rPr>
              <a:t>friend </a:t>
            </a:r>
            <a:r>
              <a:rPr lang="en-US" altLang="zh-CN" sz="2000" b="1" i="1" dirty="0">
                <a:solidFill>
                  <a:srgbClr val="00B050"/>
                </a:solidFill>
                <a:latin typeface="+mj-lt"/>
              </a:rPr>
              <a:t>complex</a:t>
            </a:r>
            <a:r>
              <a:rPr lang="en-US" altLang="zh-CN" sz="2000" b="1" i="1" dirty="0">
                <a:solidFill>
                  <a:srgbClr val="FF0000"/>
                </a:solidFill>
                <a:latin typeface="+mj-lt"/>
              </a:rPr>
              <a:t> operator+(</a:t>
            </a:r>
            <a:r>
              <a:rPr lang="en-US" altLang="zh-CN" sz="2000" b="1" i="1" dirty="0">
                <a:solidFill>
                  <a:srgbClr val="00B050"/>
                </a:solidFill>
                <a:latin typeface="+mj-lt"/>
              </a:rPr>
              <a:t>const</a:t>
            </a:r>
            <a:r>
              <a:rPr lang="en-US" altLang="zh-CN" sz="2000" b="1" i="1" dirty="0">
                <a:solidFill>
                  <a:srgbClr val="FF0000"/>
                </a:solidFill>
                <a:latin typeface="+mj-lt"/>
              </a:rPr>
              <a:t> complex&amp; a, </a:t>
            </a:r>
            <a:r>
              <a:rPr lang="en-US" altLang="zh-CN" sz="2000" b="1" i="1" dirty="0">
                <a:solidFill>
                  <a:srgbClr val="00B050"/>
                </a:solidFill>
                <a:latin typeface="+mj-lt"/>
              </a:rPr>
              <a:t>const</a:t>
            </a:r>
            <a:r>
              <a:rPr lang="en-US" altLang="zh-CN" sz="2000" b="1" i="1" dirty="0">
                <a:solidFill>
                  <a:srgbClr val="FF0000"/>
                </a:solidFill>
                <a:latin typeface="+mj-lt"/>
              </a:rPr>
              <a:t> complex&amp; b);</a:t>
            </a:r>
            <a:endParaRPr lang="zh-CN" altLang="zh-CN" sz="2000" dirty="0">
              <a:solidFill>
                <a:srgbClr val="FF0000"/>
              </a:solidFill>
              <a:latin typeface="+mj-lt"/>
            </a:endParaRPr>
          </a:p>
          <a:p>
            <a:pPr marL="0" indent="0">
              <a:buNone/>
            </a:pPr>
            <a:r>
              <a:rPr lang="en-US" altLang="zh-CN" sz="2000" dirty="0">
                <a:latin typeface="+mj-lt"/>
              </a:rPr>
              <a:t>};</a:t>
            </a:r>
          </a:p>
          <a:p>
            <a:pPr marL="0" indent="0">
              <a:buNone/>
            </a:pPr>
            <a:endParaRPr lang="en-US" altLang="zh-CN" sz="2000" dirty="0">
              <a:latin typeface="+mj-lt"/>
            </a:endParaRPr>
          </a:p>
          <a:p>
            <a:pPr marL="0" indent="0">
              <a:buNone/>
            </a:pPr>
            <a:r>
              <a:rPr lang="en-US" altLang="zh-CN" sz="2000" dirty="0">
                <a:latin typeface="+mj-lt"/>
              </a:rPr>
              <a:t>complex operator+(const complex&amp; a, const complex&amp; b)</a:t>
            </a:r>
            <a:endParaRPr lang="zh-CN" altLang="zh-CN" sz="2000" dirty="0">
              <a:latin typeface="+mj-lt"/>
            </a:endParaRPr>
          </a:p>
          <a:p>
            <a:pPr marL="0" indent="0">
              <a:buNone/>
            </a:pPr>
            <a:r>
              <a:rPr lang="en-US" altLang="zh-CN" sz="2000" dirty="0">
                <a:latin typeface="+mj-lt"/>
              </a:rPr>
              <a:t>{</a:t>
            </a:r>
            <a:endParaRPr lang="zh-CN" altLang="zh-CN" sz="2000" dirty="0">
              <a:latin typeface="+mj-lt"/>
            </a:endParaRPr>
          </a:p>
          <a:p>
            <a:pPr marL="0" indent="0">
              <a:buNone/>
            </a:pPr>
            <a:r>
              <a:rPr lang="en-US" altLang="zh-CN" sz="2000" dirty="0">
                <a:latin typeface="+mj-lt"/>
              </a:rPr>
              <a:t>    return complex{</a:t>
            </a:r>
            <a:r>
              <a:rPr lang="en-US" altLang="zh-CN" sz="2000" dirty="0" err="1">
                <a:latin typeface="+mj-lt"/>
              </a:rPr>
              <a:t>a.real</a:t>
            </a:r>
            <a:r>
              <a:rPr lang="en-US" altLang="zh-CN" sz="2000" dirty="0">
                <a:latin typeface="+mj-lt"/>
              </a:rPr>
              <a:t> + </a:t>
            </a:r>
            <a:r>
              <a:rPr lang="en-US" altLang="zh-CN" sz="2000" dirty="0" err="1">
                <a:latin typeface="+mj-lt"/>
              </a:rPr>
              <a:t>b.real</a:t>
            </a:r>
            <a:r>
              <a:rPr lang="en-US" altLang="zh-CN" sz="2000" dirty="0">
                <a:latin typeface="+mj-lt"/>
              </a:rPr>
              <a:t>, </a:t>
            </a:r>
            <a:r>
              <a:rPr lang="en-US" altLang="zh-CN" sz="2000" dirty="0" err="1">
                <a:latin typeface="+mj-lt"/>
              </a:rPr>
              <a:t>a.imag</a:t>
            </a:r>
            <a:r>
              <a:rPr lang="en-US" altLang="zh-CN" sz="2000" dirty="0">
                <a:latin typeface="+mj-lt"/>
              </a:rPr>
              <a:t> + </a:t>
            </a:r>
            <a:r>
              <a:rPr lang="en-US" altLang="zh-CN" sz="2000" dirty="0" err="1">
                <a:latin typeface="+mj-lt"/>
              </a:rPr>
              <a:t>b.imag</a:t>
            </a:r>
            <a:r>
              <a:rPr lang="en-US" altLang="zh-CN" sz="2000" dirty="0">
                <a:latin typeface="+mj-lt"/>
              </a:rPr>
              <a:t>};</a:t>
            </a:r>
            <a:endParaRPr lang="zh-CN" altLang="zh-CN" sz="2000" dirty="0">
              <a:latin typeface="+mj-lt"/>
            </a:endParaRPr>
          </a:p>
          <a:p>
            <a:pPr marL="0" indent="0">
              <a:buNone/>
            </a:pPr>
            <a:r>
              <a:rPr lang="en-US" altLang="zh-CN" sz="2000" dirty="0">
                <a:latin typeface="+mj-lt"/>
              </a:rPr>
              <a:t>}</a:t>
            </a:r>
          </a:p>
          <a:p>
            <a:pPr marL="0" indent="0">
              <a:buNone/>
            </a:pPr>
            <a:r>
              <a:rPr lang="en-US" altLang="zh-CN" sz="2000" dirty="0">
                <a:latin typeface="+mj-lt"/>
              </a:rPr>
              <a:t>c3 = c1 + c2;</a:t>
            </a:r>
            <a:endParaRPr lang="zh-CN" altLang="zh-CN" sz="2000" dirty="0">
              <a:latin typeface="+mj-lt"/>
            </a:endParaRPr>
          </a:p>
          <a:p>
            <a:pPr marL="0" indent="0">
              <a:buNone/>
            </a:pPr>
            <a:endParaRPr lang="zh-CN" altLang="zh-CN" sz="2000" dirty="0">
              <a:latin typeface="+mj-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6</a:t>
            </a:fld>
            <a:endParaRPr lang="zh-CN" altLang="en-US"/>
          </a:p>
        </p:txBody>
      </p:sp>
      <p:graphicFrame>
        <p:nvGraphicFramePr>
          <p:cNvPr id="5" name="图示 4"/>
          <p:cNvGraphicFramePr/>
          <p:nvPr>
            <p:extLst>
              <p:ext uri="{D42A27DB-BD31-4B8C-83A1-F6EECF244321}">
                <p14:modId xmlns:p14="http://schemas.microsoft.com/office/powerpoint/2010/main" val="3660712209"/>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对话气泡: 圆角矩形 5">
            <a:extLst>
              <a:ext uri="{FF2B5EF4-FFF2-40B4-BE49-F238E27FC236}">
                <a16:creationId xmlns:a16="http://schemas.microsoft.com/office/drawing/2014/main" id="{B4B99790-ACD6-428E-8E1B-DBC1EA4D6D63}"/>
              </a:ext>
            </a:extLst>
          </p:cNvPr>
          <p:cNvSpPr/>
          <p:nvPr/>
        </p:nvSpPr>
        <p:spPr>
          <a:xfrm>
            <a:off x="5160660" y="1915397"/>
            <a:ext cx="3613392" cy="709953"/>
          </a:xfrm>
          <a:prstGeom prst="wedgeRoundRectCallout">
            <a:avLst>
              <a:gd name="adj1" fmla="val -36775"/>
              <a:gd name="adj2" fmla="val 7440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常量参数保证操作数不会被改变</a:t>
            </a:r>
            <a:endParaRPr lang="en-US" altLang="zh-CN" dirty="0">
              <a:latin typeface="Consolas" panose="020B0609020204030204" pitchFamily="49" charset="0"/>
            </a:endParaRPr>
          </a:p>
        </p:txBody>
      </p:sp>
      <p:sp>
        <p:nvSpPr>
          <p:cNvPr id="7" name="对话气泡: 圆角矩形 6">
            <a:extLst>
              <a:ext uri="{FF2B5EF4-FFF2-40B4-BE49-F238E27FC236}">
                <a16:creationId xmlns:a16="http://schemas.microsoft.com/office/drawing/2014/main" id="{3EDDD800-B908-4B38-9578-58D0A9D6F4FC}"/>
              </a:ext>
            </a:extLst>
          </p:cNvPr>
          <p:cNvSpPr/>
          <p:nvPr/>
        </p:nvSpPr>
        <p:spPr>
          <a:xfrm>
            <a:off x="2137091" y="3341674"/>
            <a:ext cx="3613392" cy="709953"/>
          </a:xfrm>
          <a:prstGeom prst="wedgeRoundRectCallout">
            <a:avLst>
              <a:gd name="adj1" fmla="val -30014"/>
              <a:gd name="adj2" fmla="val -70125"/>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返回值结果。它不能作为左值</a:t>
            </a:r>
            <a:endParaRPr lang="en-US" altLang="zh-CN" dirty="0">
              <a:latin typeface="Consolas" panose="020B0609020204030204" pitchFamily="49" charset="0"/>
            </a:endParaRPr>
          </a:p>
        </p:txBody>
      </p:sp>
      <p:sp>
        <p:nvSpPr>
          <p:cNvPr id="8" name="对话气泡: 圆角矩形 7">
            <a:extLst>
              <a:ext uri="{FF2B5EF4-FFF2-40B4-BE49-F238E27FC236}">
                <a16:creationId xmlns:a16="http://schemas.microsoft.com/office/drawing/2014/main" id="{1CC8D4D5-F48A-4501-9CC7-72345B54AFC8}"/>
              </a:ext>
            </a:extLst>
          </p:cNvPr>
          <p:cNvSpPr/>
          <p:nvPr/>
        </p:nvSpPr>
        <p:spPr>
          <a:xfrm>
            <a:off x="5160660" y="4109406"/>
            <a:ext cx="3613392" cy="709953"/>
          </a:xfrm>
          <a:prstGeom prst="wedgeRoundRectCallout">
            <a:avLst>
              <a:gd name="adj1" fmla="val -36775"/>
              <a:gd name="adj2" fmla="val 7047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作为友元，可直接访问类成员</a:t>
            </a:r>
            <a:endParaRPr lang="en-US" altLang="zh-CN" dirty="0">
              <a:latin typeface="Consolas" panose="020B0609020204030204" pitchFamily="49" charset="0"/>
            </a:endParaRPr>
          </a:p>
        </p:txBody>
      </p:sp>
      <p:sp>
        <p:nvSpPr>
          <p:cNvPr id="9" name="对话气泡: 圆角矩形 8">
            <a:extLst>
              <a:ext uri="{FF2B5EF4-FFF2-40B4-BE49-F238E27FC236}">
                <a16:creationId xmlns:a16="http://schemas.microsoft.com/office/drawing/2014/main" id="{18E53219-B0C1-4A8E-9170-1F320AF80080}"/>
              </a:ext>
            </a:extLst>
          </p:cNvPr>
          <p:cNvSpPr/>
          <p:nvPr/>
        </p:nvSpPr>
        <p:spPr>
          <a:xfrm>
            <a:off x="4077573" y="5575200"/>
            <a:ext cx="3613392" cy="709953"/>
          </a:xfrm>
          <a:prstGeom prst="wedgeRoundRectCallout">
            <a:avLst>
              <a:gd name="adj1" fmla="val -55320"/>
              <a:gd name="adj2" fmla="val -318"/>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这条语句被编译器解释为：</a:t>
            </a:r>
            <a:endParaRPr lang="en-US" altLang="zh-CN" dirty="0">
              <a:latin typeface="Consolas" panose="020B0609020204030204" pitchFamily="49" charset="0"/>
            </a:endParaRPr>
          </a:p>
          <a:p>
            <a:pPr algn="ctr"/>
            <a:r>
              <a:rPr lang="en-US" altLang="zh-CN" dirty="0">
                <a:latin typeface="Consolas" panose="020B0609020204030204" pitchFamily="49" charset="0"/>
              </a:rPr>
              <a:t>c3 = </a:t>
            </a:r>
            <a:r>
              <a:rPr lang="en-US" altLang="zh-CN" sz="2000" b="1" i="1" dirty="0">
                <a:solidFill>
                  <a:srgbClr val="FFFF00"/>
                </a:solidFill>
                <a:latin typeface="Consolas" panose="020B0609020204030204" pitchFamily="49" charset="0"/>
              </a:rPr>
              <a:t>::operator+(c1, c2)</a:t>
            </a:r>
            <a:endParaRPr lang="en-US" altLang="zh-CN" b="1" i="1" dirty="0">
              <a:solidFill>
                <a:srgbClr val="FFFF00"/>
              </a:solidFill>
              <a:latin typeface="Consolas" panose="020B0609020204030204" pitchFamily="49" charset="0"/>
            </a:endParaRPr>
          </a:p>
        </p:txBody>
      </p:sp>
      <p:sp>
        <p:nvSpPr>
          <p:cNvPr id="10" name="对话气泡: 圆角矩形 9">
            <a:extLst>
              <a:ext uri="{FF2B5EF4-FFF2-40B4-BE49-F238E27FC236}">
                <a16:creationId xmlns:a16="http://schemas.microsoft.com/office/drawing/2014/main" id="{B75FB871-BEC7-4757-B4B3-EEE26E348345}"/>
              </a:ext>
            </a:extLst>
          </p:cNvPr>
          <p:cNvSpPr/>
          <p:nvPr/>
        </p:nvSpPr>
        <p:spPr>
          <a:xfrm>
            <a:off x="3252005" y="1985237"/>
            <a:ext cx="6034563" cy="3117917"/>
          </a:xfrm>
          <a:prstGeom prst="wedgeRoundRectCallout">
            <a:avLst>
              <a:gd name="adj1" fmla="val -49138"/>
              <a:gd name="adj2" fmla="val -2284"/>
              <a:gd name="adj3" fmla="val 16667"/>
            </a:avLst>
          </a:prstGeom>
          <a:solidFill>
            <a:schemeClr val="accent6">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latin typeface="Consolas" panose="020B0609020204030204" pitchFamily="49" charset="0"/>
              </a:rPr>
              <a:t>思考：</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en-US" altLang="zh-CN" sz="2400" dirty="0">
                <a:solidFill>
                  <a:schemeClr val="bg1"/>
                </a:solidFill>
                <a:latin typeface="Consolas" panose="020B0609020204030204" pitchFamily="49" charset="0"/>
              </a:rPr>
              <a:t>+</a:t>
            </a:r>
            <a:r>
              <a:rPr lang="zh-CN" altLang="en-US" sz="2400" dirty="0">
                <a:solidFill>
                  <a:schemeClr val="bg1"/>
                </a:solidFill>
                <a:latin typeface="Consolas" panose="020B0609020204030204" pitchFamily="49" charset="0"/>
              </a:rPr>
              <a:t>可不可以重载为</a:t>
            </a:r>
            <a:r>
              <a:rPr lang="en-US" altLang="zh-CN" sz="2400" dirty="0">
                <a:solidFill>
                  <a:schemeClr val="bg1"/>
                </a:solidFill>
                <a:latin typeface="Consolas" panose="020B0609020204030204" pitchFamily="49" charset="0"/>
              </a:rPr>
              <a:t>complex</a:t>
            </a:r>
            <a:r>
              <a:rPr lang="zh-CN" altLang="en-US" sz="2400" dirty="0">
                <a:solidFill>
                  <a:schemeClr val="bg1"/>
                </a:solidFill>
                <a:latin typeface="Consolas" panose="020B0609020204030204" pitchFamily="49" charset="0"/>
              </a:rPr>
              <a:t>类的成员呢？</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zh-CN" altLang="en-US" sz="2400" dirty="0">
                <a:solidFill>
                  <a:schemeClr val="bg1"/>
                </a:solidFill>
                <a:latin typeface="Consolas" panose="020B0609020204030204" pitchFamily="49" charset="0"/>
              </a:rPr>
              <a:t>如果可以，要考虑哪些问题？</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zh-CN" altLang="en-US" sz="2400" dirty="0">
                <a:solidFill>
                  <a:schemeClr val="bg1"/>
                </a:solidFill>
                <a:latin typeface="Consolas" panose="020B0609020204030204" pitchFamily="49" charset="0"/>
              </a:rPr>
              <a:t>如何处理级联？</a:t>
            </a:r>
            <a:endParaRPr lang="en-US" altLang="zh-CN"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919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7</a:t>
            </a:fld>
            <a:endParaRPr lang="zh-CN" altLang="en-US"/>
          </a:p>
        </p:txBody>
      </p:sp>
      <p:graphicFrame>
        <p:nvGraphicFramePr>
          <p:cNvPr id="5" name="图示 4"/>
          <p:cNvGraphicFramePr/>
          <p:nvPr>
            <p:extLst>
              <p:ext uri="{D42A27DB-BD31-4B8C-83A1-F6EECF244321}">
                <p14:modId xmlns:p14="http://schemas.microsoft.com/office/powerpoint/2010/main" val="3748463936"/>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383898732"/>
              </p:ext>
            </p:extLst>
          </p:nvPr>
        </p:nvGraphicFramePr>
        <p:xfrm>
          <a:off x="954012" y="1847088"/>
          <a:ext cx="10399788" cy="4645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968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8</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166981371"/>
              </p:ext>
            </p:extLst>
          </p:nvPr>
        </p:nvGraphicFramePr>
        <p:xfrm>
          <a:off x="954012" y="2057400"/>
          <a:ext cx="10399788" cy="4435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9067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584175374"/>
              </p:ext>
            </p:extLst>
          </p:nvPr>
        </p:nvGraphicFramePr>
        <p:xfrm>
          <a:off x="838200" y="1947671"/>
          <a:ext cx="10515600" cy="4545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F558298A-8F68-4BFD-B41C-874D86D2BCEE}" type="slidenum">
              <a:rPr lang="zh-CN" altLang="en-US" smtClean="0"/>
              <a:pPr/>
              <a:t>9</a:t>
            </a:fld>
            <a:endParaRPr lang="zh-CN" altLang="en-US"/>
          </a:p>
        </p:txBody>
      </p:sp>
      <p:graphicFrame>
        <p:nvGraphicFramePr>
          <p:cNvPr id="5" name="图示 4"/>
          <p:cNvGraphicFramePr/>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075175"/>
      </p:ext>
    </p:extLst>
  </p:cSld>
  <p:clrMapOvr>
    <a:masterClrMapping/>
  </p:clrMapOvr>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雅黑consolas">
      <a:majorFont>
        <a:latin typeface="Consolas"/>
        <a:ea typeface="微软雅黑"/>
        <a:cs typeface=""/>
      </a:majorFont>
      <a:minorFont>
        <a:latin typeface="Consola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2676</Words>
  <Application>Microsoft Office PowerPoint</Application>
  <PresentationFormat>宽屏</PresentationFormat>
  <Paragraphs>405</Paragraphs>
  <Slides>29</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微软雅黑</vt:lpstr>
      <vt:lpstr>Arial</vt:lpstr>
      <vt:lpstr>Consolas</vt:lpstr>
      <vt:lpstr>Office 主题​​</vt:lpstr>
      <vt:lpstr>PowerPoint 演示文稿</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 Zhongjian</dc:creator>
  <cp:lastModifiedBy>Zhongjian Bai</cp:lastModifiedBy>
  <cp:revision>495</cp:revision>
  <dcterms:created xsi:type="dcterms:W3CDTF">2019-01-26T01:53:38Z</dcterms:created>
  <dcterms:modified xsi:type="dcterms:W3CDTF">2023-07-31T07:06:58Z</dcterms:modified>
</cp:coreProperties>
</file>