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6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7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8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notesSlides/notesSlide9.xml" ContentType="application/vnd.openxmlformats-officedocument.presentationml.notesSlide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notesSlides/notesSlide10.xml" ContentType="application/vnd.openxmlformats-officedocument.presentationml.notesSlide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notesSlides/notesSlide11.xml" ContentType="application/vnd.openxmlformats-officedocument.presentationml.notesSlide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notesSlides/notesSlide12.xml" ContentType="application/vnd.openxmlformats-officedocument.presentationml.notesSlide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267" r:id="rId3"/>
    <p:sldId id="379" r:id="rId4"/>
    <p:sldId id="380" r:id="rId5"/>
    <p:sldId id="381" r:id="rId6"/>
    <p:sldId id="347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7" r:id="rId22"/>
    <p:sldId id="396" r:id="rId23"/>
    <p:sldId id="398" r:id="rId24"/>
    <p:sldId id="399" r:id="rId25"/>
    <p:sldId id="400" r:id="rId26"/>
    <p:sldId id="401" r:id="rId27"/>
    <p:sldId id="402" r:id="rId28"/>
    <p:sldId id="403" r:id="rId29"/>
    <p:sldId id="404" r:id="rId30"/>
    <p:sldId id="405" r:id="rId31"/>
    <p:sldId id="406" r:id="rId32"/>
    <p:sldId id="407" r:id="rId33"/>
    <p:sldId id="408" r:id="rId34"/>
    <p:sldId id="409" r:id="rId35"/>
    <p:sldId id="435" r:id="rId36"/>
    <p:sldId id="436" r:id="rId37"/>
    <p:sldId id="437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315" autoAdjust="0"/>
  </p:normalViewPr>
  <p:slideViewPr>
    <p:cSldViewPr snapToGrid="0">
      <p:cViewPr varScale="1">
        <p:scale>
          <a:sx n="78" d="100"/>
          <a:sy n="78" d="100"/>
        </p:scale>
        <p:origin x="4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类型带来的困扰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8.1.1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案例及其实现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8.1.1.1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被类型困扰的变量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函数模板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函数模板的重载和特化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8.3.2.1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重载</a:t>
          </a: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函数模板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函数模板的重载和特化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8.3.2.1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重载</a:t>
          </a: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函数模板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函数模板的重载和特化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特化</a:t>
          </a: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函数模板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函数模板的重载和特化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特化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偏特化</a:t>
          </a: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函数模板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完美转发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函数模板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折叠表达式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定义和使用类模板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定义和使用类模板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8.4.1.1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定义类模板</a:t>
          </a: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定义和使用类模板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8.4.1.1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定义类模板</a:t>
          </a: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定义和使用类模板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8.4.1.2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类模板的实例化</a:t>
          </a: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类型带来的困扰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8.1.1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案例及其实现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8.1.1.2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被类型困扰的函数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 </a:t>
          </a:r>
          <a:r>
            <a: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  <a:endParaRPr lang="zh-CN" altLang="en-US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8D2FB3-96CE-4BEB-A884-A70642A5BE6A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定义和使用类模板</a:t>
          </a:r>
        </a:p>
      </dgm:t>
    </dgm:pt>
    <dgm:pt modelId="{C783A533-A429-44A0-8079-261F75E784C1}" type="parTrans" cxnId="{CD51AA53-AA18-4868-9915-2CA92B3E2CAB}">
      <dgm:prSet/>
      <dgm:spPr/>
      <dgm:t>
        <a:bodyPr/>
        <a:lstStyle/>
        <a:p>
          <a:endParaRPr lang="zh-CN" altLang="en-US"/>
        </a:p>
      </dgm:t>
    </dgm:pt>
    <dgm:pt modelId="{8D357C7B-C538-410D-B84B-D3CC75472DA3}" type="sibTrans" cxnId="{CD51AA53-AA18-4868-9915-2CA92B3E2CAB}">
      <dgm:prSet/>
      <dgm:spPr/>
      <dgm:t>
        <a:bodyPr/>
        <a:lstStyle/>
        <a:p>
          <a:endParaRPr lang="zh-CN" altLang="en-US"/>
        </a:p>
      </dgm:t>
    </dgm:pt>
    <dgm:pt modelId="{921C6310-0C7A-4259-87AB-5CC1D59448A2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8.4.1.3-4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非类型和默认参数</a:t>
          </a:r>
        </a:p>
      </dgm:t>
    </dgm:pt>
    <dgm:pt modelId="{5F162FF1-6E64-47E1-9B66-E94C5F93EF79}" type="parTrans" cxnId="{B58ECAE7-CB9F-48A6-AE06-3EF838988289}">
      <dgm:prSet/>
      <dgm:spPr/>
      <dgm:t>
        <a:bodyPr/>
        <a:lstStyle/>
        <a:p>
          <a:endParaRPr lang="zh-CN" altLang="en-US"/>
        </a:p>
      </dgm:t>
    </dgm:pt>
    <dgm:pt modelId="{9DE26104-4FD8-44D8-B316-D9ADB1A9E75D}" type="sibTrans" cxnId="{B58ECAE7-CB9F-48A6-AE06-3EF838988289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36A4DBEA-0C60-4458-BF1C-6A60E43D8280}" type="pres">
      <dgm:prSet presAssocID="{978D2FB3-96CE-4BEB-A884-A70642A5BE6A}" presName="parTxOnly" presStyleLbl="node1" presStyleIdx="1" presStyleCnt="3">
        <dgm:presLayoutVars>
          <dgm:bulletEnabled val="1"/>
        </dgm:presLayoutVars>
      </dgm:prSet>
      <dgm:spPr/>
    </dgm:pt>
    <dgm:pt modelId="{BF718B3D-437A-43F7-82EE-F726D09EC96E}" type="pres">
      <dgm:prSet presAssocID="{8D357C7B-C538-410D-B84B-D3CC75472DA3}" presName="parSpace" presStyleCnt="0"/>
      <dgm:spPr/>
    </dgm:pt>
    <dgm:pt modelId="{F7503755-F4F0-408E-A240-7DEA29340E2D}" type="pres">
      <dgm:prSet presAssocID="{921C6310-0C7A-4259-87AB-5CC1D59448A2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BCD36133-36A9-40C0-83F2-2F31E0AF3FDE}" type="presOf" srcId="{921C6310-0C7A-4259-87AB-5CC1D59448A2}" destId="{F7503755-F4F0-408E-A240-7DEA29340E2D}" srcOrd="0" destOrd="0" presId="urn:microsoft.com/office/officeart/2005/8/layout/hChevron3"/>
    <dgm:cxn modelId="{CD51AA53-AA18-4868-9915-2CA92B3E2CAB}" srcId="{A885556A-91B6-419D-A877-1CB35B9D2E52}" destId="{978D2FB3-96CE-4BEB-A884-A70642A5BE6A}" srcOrd="1" destOrd="0" parTransId="{C783A533-A429-44A0-8079-261F75E784C1}" sibTransId="{8D357C7B-C538-410D-B84B-D3CC75472DA3}"/>
    <dgm:cxn modelId="{147D3DAC-29A3-40FC-B9FE-DC96A37C0E8F}" type="presOf" srcId="{978D2FB3-96CE-4BEB-A884-A70642A5BE6A}" destId="{36A4DBEA-0C60-4458-BF1C-6A60E43D8280}" srcOrd="0" destOrd="0" presId="urn:microsoft.com/office/officeart/2005/8/layout/hChevron3"/>
    <dgm:cxn modelId="{B58ECAE7-CB9F-48A6-AE06-3EF838988289}" srcId="{A885556A-91B6-419D-A877-1CB35B9D2E52}" destId="{921C6310-0C7A-4259-87AB-5CC1D59448A2}" srcOrd="2" destOrd="0" parTransId="{5F162FF1-6E64-47E1-9B66-E94C5F93EF79}" sibTransId="{9DE26104-4FD8-44D8-B316-D9ADB1A9E75D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C85D78C2-5489-49EF-914E-7A3B80D2BDB2}" type="presParOf" srcId="{BB44B8D7-DA2A-4A62-9CCC-6CE3C07D2D28}" destId="{36A4DBEA-0C60-4458-BF1C-6A60E43D8280}" srcOrd="2" destOrd="0" presId="urn:microsoft.com/office/officeart/2005/8/layout/hChevron3"/>
    <dgm:cxn modelId="{D03D021C-F471-4E4C-89C6-4CCAAE60D2F0}" type="presParOf" srcId="{BB44B8D7-DA2A-4A62-9CCC-6CE3C07D2D28}" destId="{BF718B3D-437A-43F7-82EE-F726D09EC96E}" srcOrd="3" destOrd="0" presId="urn:microsoft.com/office/officeart/2005/8/layout/hChevron3"/>
    <dgm:cxn modelId="{9D030EC9-1C19-43CD-957E-8BB3C19622B2}" type="presParOf" srcId="{BB44B8D7-DA2A-4A62-9CCC-6CE3C07D2D28}" destId="{F7503755-F4F0-408E-A240-7DEA29340E2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类模板的特化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9A9317-49EF-4F4A-8BA8-7D42B8C12C7E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1C8CF2-AFE6-4EEC-BE01-FE41A40A420E}" type="parTrans" cxnId="{086C4642-485A-4635-B9BD-5B84380B8462}">
      <dgm:prSet/>
      <dgm:spPr/>
      <dgm:t>
        <a:bodyPr/>
        <a:lstStyle/>
        <a:p>
          <a:endParaRPr lang="zh-CN" altLang="en-US"/>
        </a:p>
      </dgm:t>
    </dgm:pt>
    <dgm:pt modelId="{F556A94B-4DF6-47A6-AAF3-5CF1A09597C1}" type="sibTrans" cxnId="{086C4642-485A-4635-B9BD-5B84380B8462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1564AC8B-8EBA-4D30-A979-D2803C721762}" type="pres">
      <dgm:prSet presAssocID="{A219597B-31E5-47F6-97E6-030D3578B5C3}" presName="parSpace" presStyleCnt="0"/>
      <dgm:spPr/>
    </dgm:pt>
    <dgm:pt modelId="{3707E792-C3A6-4D3F-A09F-33C2DC361BF4}" type="pres">
      <dgm:prSet presAssocID="{0D9A9317-49EF-4F4A-8BA8-7D42B8C12C7E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086C4642-485A-4635-B9BD-5B84380B8462}" srcId="{A885556A-91B6-419D-A877-1CB35B9D2E52}" destId="{0D9A9317-49EF-4F4A-8BA8-7D42B8C12C7E}" srcOrd="2" destOrd="0" parTransId="{831C8CF2-AFE6-4EEC-BE01-FE41A40A420E}" sibTransId="{F556A94B-4DF6-47A6-AAF3-5CF1A09597C1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DCD2DF9E-B7AB-4BC9-9352-7DDF9C1E2359}" type="presOf" srcId="{0D9A9317-49EF-4F4A-8BA8-7D42B8C12C7E}" destId="{3707E792-C3A6-4D3F-A09F-33C2DC361BF4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1EBE5339-81F7-4198-8634-E80ACC27F05D}" type="presParOf" srcId="{BB44B8D7-DA2A-4A62-9CCC-6CE3C07D2D28}" destId="{1564AC8B-8EBA-4D30-A979-D2803C721762}" srcOrd="3" destOrd="0" presId="urn:microsoft.com/office/officeart/2005/8/layout/hChevron3"/>
    <dgm:cxn modelId="{65EFAEC9-ECB4-42A9-812F-EF14A3CC319C}" type="presParOf" srcId="{BB44B8D7-DA2A-4A62-9CCC-6CE3C07D2D28}" destId="{3707E792-C3A6-4D3F-A09F-33C2DC361BF4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类模板的友元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9A9317-49EF-4F4A-8BA8-7D42B8C12C7E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1C8CF2-AFE6-4EEC-BE01-FE41A40A420E}" type="parTrans" cxnId="{086C4642-485A-4635-B9BD-5B84380B8462}">
      <dgm:prSet/>
      <dgm:spPr/>
      <dgm:t>
        <a:bodyPr/>
        <a:lstStyle/>
        <a:p>
          <a:endParaRPr lang="zh-CN" altLang="en-US"/>
        </a:p>
      </dgm:t>
    </dgm:pt>
    <dgm:pt modelId="{F556A94B-4DF6-47A6-AAF3-5CF1A09597C1}" type="sibTrans" cxnId="{086C4642-485A-4635-B9BD-5B84380B8462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1564AC8B-8EBA-4D30-A979-D2803C721762}" type="pres">
      <dgm:prSet presAssocID="{A219597B-31E5-47F6-97E6-030D3578B5C3}" presName="parSpace" presStyleCnt="0"/>
      <dgm:spPr/>
    </dgm:pt>
    <dgm:pt modelId="{3707E792-C3A6-4D3F-A09F-33C2DC361BF4}" type="pres">
      <dgm:prSet presAssocID="{0D9A9317-49EF-4F4A-8BA8-7D42B8C12C7E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086C4642-485A-4635-B9BD-5B84380B8462}" srcId="{A885556A-91B6-419D-A877-1CB35B9D2E52}" destId="{0D9A9317-49EF-4F4A-8BA8-7D42B8C12C7E}" srcOrd="2" destOrd="0" parTransId="{831C8CF2-AFE6-4EEC-BE01-FE41A40A420E}" sibTransId="{F556A94B-4DF6-47A6-AAF3-5CF1A09597C1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DCD2DF9E-B7AB-4BC9-9352-7DDF9C1E2359}" type="presOf" srcId="{0D9A9317-49EF-4F4A-8BA8-7D42B8C12C7E}" destId="{3707E792-C3A6-4D3F-A09F-33C2DC361BF4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1EBE5339-81F7-4198-8634-E80ACC27F05D}" type="presParOf" srcId="{BB44B8D7-DA2A-4A62-9CCC-6CE3C07D2D28}" destId="{1564AC8B-8EBA-4D30-A979-D2803C721762}" srcOrd="3" destOrd="0" presId="urn:microsoft.com/office/officeart/2005/8/layout/hChevron3"/>
    <dgm:cxn modelId="{65EFAEC9-ECB4-42A9-812F-EF14A3CC319C}" type="presParOf" srcId="{BB44B8D7-DA2A-4A62-9CCC-6CE3C07D2D28}" destId="{3707E792-C3A6-4D3F-A09F-33C2DC361BF4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81D9E73F-62A7-45EC-80EA-B51B7085047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36A69C72-C7FC-47FF-BB03-ACAAC234EA64}">
      <dgm:prSet phldrT="[文本]"/>
      <dgm:spPr/>
      <dgm:t>
        <a:bodyPr/>
        <a:lstStyle/>
        <a:p>
          <a:pPr algn="ctr"/>
          <a:r>
            <a:rPr lang="zh-CN" altLang="zh-CN" dirty="0"/>
            <a:t>普通友元</a:t>
          </a:r>
          <a:endParaRPr lang="zh-CN" altLang="en-US" dirty="0"/>
        </a:p>
      </dgm:t>
    </dgm:pt>
    <dgm:pt modelId="{A076E1FD-5B36-40B9-9863-DE77D4D9AFC7}" type="parTrans" cxnId="{4471D345-A5C7-4E26-BBF2-43AC57C84FE3}">
      <dgm:prSet/>
      <dgm:spPr/>
      <dgm:t>
        <a:bodyPr/>
        <a:lstStyle/>
        <a:p>
          <a:pPr algn="ctr"/>
          <a:endParaRPr lang="zh-CN" altLang="en-US"/>
        </a:p>
      </dgm:t>
    </dgm:pt>
    <dgm:pt modelId="{B9CB8877-4A03-4C03-A9D8-0BED194B94B8}" type="sibTrans" cxnId="{4471D345-A5C7-4E26-BBF2-43AC57C84FE3}">
      <dgm:prSet/>
      <dgm:spPr/>
      <dgm:t>
        <a:bodyPr/>
        <a:lstStyle/>
        <a:p>
          <a:pPr algn="ctr"/>
          <a:endParaRPr lang="zh-CN" altLang="en-US"/>
        </a:p>
      </dgm:t>
    </dgm:pt>
    <dgm:pt modelId="{08A38755-1B27-44F7-9C38-2C24FC53E633}">
      <dgm:prSet/>
      <dgm:spPr/>
      <dgm:t>
        <a:bodyPr/>
        <a:lstStyle/>
        <a:p>
          <a:pPr algn="ctr"/>
          <a:r>
            <a:rPr lang="zh-CN" altLang="zh-CN"/>
            <a:t>普通模板</a:t>
          </a:r>
          <a:endParaRPr lang="zh-CN" altLang="zh-CN" dirty="0"/>
        </a:p>
      </dgm:t>
    </dgm:pt>
    <dgm:pt modelId="{C6A3E704-92C0-484A-ACBD-FECFC7174CBF}" type="parTrans" cxnId="{B4F61F66-AA31-40E7-9185-BDAC10CAC81E}">
      <dgm:prSet/>
      <dgm:spPr/>
      <dgm:t>
        <a:bodyPr/>
        <a:lstStyle/>
        <a:p>
          <a:pPr algn="ctr"/>
          <a:endParaRPr lang="zh-CN" altLang="en-US"/>
        </a:p>
      </dgm:t>
    </dgm:pt>
    <dgm:pt modelId="{5E8BFA47-E9C5-4448-BA09-E78D2AB42DEB}" type="sibTrans" cxnId="{B4F61F66-AA31-40E7-9185-BDAC10CAC81E}">
      <dgm:prSet/>
      <dgm:spPr/>
      <dgm:t>
        <a:bodyPr/>
        <a:lstStyle/>
        <a:p>
          <a:pPr algn="ctr"/>
          <a:endParaRPr lang="zh-CN" altLang="en-US"/>
        </a:p>
      </dgm:t>
    </dgm:pt>
    <dgm:pt modelId="{8FB41E9E-9C2E-44EB-9DF2-22E704E45F72}">
      <dgm:prSet/>
      <dgm:spPr/>
      <dgm:t>
        <a:bodyPr/>
        <a:lstStyle/>
        <a:p>
          <a:pPr algn="ctr"/>
          <a:r>
            <a:rPr lang="zh-CN" altLang="zh-CN"/>
            <a:t>特化的模板</a:t>
          </a:r>
          <a:endParaRPr lang="zh-CN" altLang="zh-CN" dirty="0"/>
        </a:p>
      </dgm:t>
    </dgm:pt>
    <dgm:pt modelId="{C307939C-E1F0-470E-82F6-57B0EA2E60A6}" type="parTrans" cxnId="{D3B4D3DD-CD90-4B93-A84A-40E386F5D9FE}">
      <dgm:prSet/>
      <dgm:spPr/>
      <dgm:t>
        <a:bodyPr/>
        <a:lstStyle/>
        <a:p>
          <a:pPr algn="ctr"/>
          <a:endParaRPr lang="zh-CN" altLang="en-US"/>
        </a:p>
      </dgm:t>
    </dgm:pt>
    <dgm:pt modelId="{DFEF94BC-972B-4CEF-AF2A-C1210EFCC493}" type="sibTrans" cxnId="{D3B4D3DD-CD90-4B93-A84A-40E386F5D9FE}">
      <dgm:prSet/>
      <dgm:spPr/>
      <dgm:t>
        <a:bodyPr/>
        <a:lstStyle/>
        <a:p>
          <a:pPr algn="ctr"/>
          <a:endParaRPr lang="zh-CN" altLang="en-US"/>
        </a:p>
      </dgm:t>
    </dgm:pt>
    <dgm:pt modelId="{476E193C-DFFC-4B2D-BD54-81B4D9C0E9E5}" type="pres">
      <dgm:prSet presAssocID="{81D9E73F-62A7-45EC-80EA-B51B7085047D}" presName="linear" presStyleCnt="0">
        <dgm:presLayoutVars>
          <dgm:animLvl val="lvl"/>
          <dgm:resizeHandles val="exact"/>
        </dgm:presLayoutVars>
      </dgm:prSet>
      <dgm:spPr/>
    </dgm:pt>
    <dgm:pt modelId="{41D08A1F-CDFE-4F86-A981-9126BB8A6BF0}" type="pres">
      <dgm:prSet presAssocID="{36A69C72-C7FC-47FF-BB03-ACAAC234EA6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2A08FC6-D9B8-496A-90A5-7DA7E41270A5}" type="pres">
      <dgm:prSet presAssocID="{B9CB8877-4A03-4C03-A9D8-0BED194B94B8}" presName="spacer" presStyleCnt="0"/>
      <dgm:spPr/>
    </dgm:pt>
    <dgm:pt modelId="{E92DCED4-CF6F-4D37-96A0-E288769B9C2E}" type="pres">
      <dgm:prSet presAssocID="{08A38755-1B27-44F7-9C38-2C24FC53E63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56753C1-3860-4D22-BD0C-66E6293D3569}" type="pres">
      <dgm:prSet presAssocID="{5E8BFA47-E9C5-4448-BA09-E78D2AB42DEB}" presName="spacer" presStyleCnt="0"/>
      <dgm:spPr/>
    </dgm:pt>
    <dgm:pt modelId="{2B1B5AA5-1F85-4A96-97EC-1E1B9515B0C2}" type="pres">
      <dgm:prSet presAssocID="{8FB41E9E-9C2E-44EB-9DF2-22E704E45F7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471D345-A5C7-4E26-BBF2-43AC57C84FE3}" srcId="{81D9E73F-62A7-45EC-80EA-B51B7085047D}" destId="{36A69C72-C7FC-47FF-BB03-ACAAC234EA64}" srcOrd="0" destOrd="0" parTransId="{A076E1FD-5B36-40B9-9863-DE77D4D9AFC7}" sibTransId="{B9CB8877-4A03-4C03-A9D8-0BED194B94B8}"/>
    <dgm:cxn modelId="{B4F61F66-AA31-40E7-9185-BDAC10CAC81E}" srcId="{81D9E73F-62A7-45EC-80EA-B51B7085047D}" destId="{08A38755-1B27-44F7-9C38-2C24FC53E633}" srcOrd="1" destOrd="0" parTransId="{C6A3E704-92C0-484A-ACBD-FECFC7174CBF}" sibTransId="{5E8BFA47-E9C5-4448-BA09-E78D2AB42DEB}"/>
    <dgm:cxn modelId="{AC5BB366-7044-4126-9E22-B0A01BA74B90}" type="presOf" srcId="{08A38755-1B27-44F7-9C38-2C24FC53E633}" destId="{E92DCED4-CF6F-4D37-96A0-E288769B9C2E}" srcOrd="0" destOrd="0" presId="urn:microsoft.com/office/officeart/2005/8/layout/vList2"/>
    <dgm:cxn modelId="{6E6DD66D-877E-4A54-BE13-462458E0CD48}" type="presOf" srcId="{81D9E73F-62A7-45EC-80EA-B51B7085047D}" destId="{476E193C-DFFC-4B2D-BD54-81B4D9C0E9E5}" srcOrd="0" destOrd="0" presId="urn:microsoft.com/office/officeart/2005/8/layout/vList2"/>
    <dgm:cxn modelId="{0CBFE98D-1CD2-4E23-B020-C8B84CF5E1E0}" type="presOf" srcId="{8FB41E9E-9C2E-44EB-9DF2-22E704E45F72}" destId="{2B1B5AA5-1F85-4A96-97EC-1E1B9515B0C2}" srcOrd="0" destOrd="0" presId="urn:microsoft.com/office/officeart/2005/8/layout/vList2"/>
    <dgm:cxn modelId="{D9C6A790-3860-4437-8C63-333D157B516D}" type="presOf" srcId="{36A69C72-C7FC-47FF-BB03-ACAAC234EA64}" destId="{41D08A1F-CDFE-4F86-A981-9126BB8A6BF0}" srcOrd="0" destOrd="0" presId="urn:microsoft.com/office/officeart/2005/8/layout/vList2"/>
    <dgm:cxn modelId="{D3B4D3DD-CD90-4B93-A84A-40E386F5D9FE}" srcId="{81D9E73F-62A7-45EC-80EA-B51B7085047D}" destId="{8FB41E9E-9C2E-44EB-9DF2-22E704E45F72}" srcOrd="2" destOrd="0" parTransId="{C307939C-E1F0-470E-82F6-57B0EA2E60A6}" sibTransId="{DFEF94BC-972B-4CEF-AF2A-C1210EFCC493}"/>
    <dgm:cxn modelId="{9C7BA3C0-50D7-4612-924E-F309AD6F86D5}" type="presParOf" srcId="{476E193C-DFFC-4B2D-BD54-81B4D9C0E9E5}" destId="{41D08A1F-CDFE-4F86-A981-9126BB8A6BF0}" srcOrd="0" destOrd="0" presId="urn:microsoft.com/office/officeart/2005/8/layout/vList2"/>
    <dgm:cxn modelId="{8A0B581D-3CF5-4B40-84C5-E6E4A4348FB3}" type="presParOf" srcId="{476E193C-DFFC-4B2D-BD54-81B4D9C0E9E5}" destId="{B2A08FC6-D9B8-496A-90A5-7DA7E41270A5}" srcOrd="1" destOrd="0" presId="urn:microsoft.com/office/officeart/2005/8/layout/vList2"/>
    <dgm:cxn modelId="{8E5F3B29-163B-45B3-A5C2-E8DAC51FA889}" type="presParOf" srcId="{476E193C-DFFC-4B2D-BD54-81B4D9C0E9E5}" destId="{E92DCED4-CF6F-4D37-96A0-E288769B9C2E}" srcOrd="2" destOrd="0" presId="urn:microsoft.com/office/officeart/2005/8/layout/vList2"/>
    <dgm:cxn modelId="{1DAE126E-F705-4F69-A812-FEF4AE69A0D1}" type="presParOf" srcId="{476E193C-DFFC-4B2D-BD54-81B4D9C0E9E5}" destId="{156753C1-3860-4D22-BD0C-66E6293D3569}" srcOrd="3" destOrd="0" presId="urn:microsoft.com/office/officeart/2005/8/layout/vList2"/>
    <dgm:cxn modelId="{F8B9E442-4849-4A9E-BE3B-89A9B1DF4A5A}" type="presParOf" srcId="{476E193C-DFFC-4B2D-BD54-81B4D9C0E9E5}" destId="{2B1B5AA5-1F85-4A96-97EC-1E1B9515B0C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类模板的继承和派生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9A9317-49EF-4F4A-8BA8-7D42B8C12C7E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1C8CF2-AFE6-4EEC-BE01-FE41A40A420E}" type="parTrans" cxnId="{086C4642-485A-4635-B9BD-5B84380B8462}">
      <dgm:prSet/>
      <dgm:spPr/>
      <dgm:t>
        <a:bodyPr/>
        <a:lstStyle/>
        <a:p>
          <a:endParaRPr lang="zh-CN" altLang="en-US"/>
        </a:p>
      </dgm:t>
    </dgm:pt>
    <dgm:pt modelId="{F556A94B-4DF6-47A6-AAF3-5CF1A09597C1}" type="sibTrans" cxnId="{086C4642-485A-4635-B9BD-5B84380B8462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1564AC8B-8EBA-4D30-A979-D2803C721762}" type="pres">
      <dgm:prSet presAssocID="{A219597B-31E5-47F6-97E6-030D3578B5C3}" presName="parSpace" presStyleCnt="0"/>
      <dgm:spPr/>
    </dgm:pt>
    <dgm:pt modelId="{3707E792-C3A6-4D3F-A09F-33C2DC361BF4}" type="pres">
      <dgm:prSet presAssocID="{0D9A9317-49EF-4F4A-8BA8-7D42B8C12C7E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086C4642-485A-4635-B9BD-5B84380B8462}" srcId="{A885556A-91B6-419D-A877-1CB35B9D2E52}" destId="{0D9A9317-49EF-4F4A-8BA8-7D42B8C12C7E}" srcOrd="2" destOrd="0" parTransId="{831C8CF2-AFE6-4EEC-BE01-FE41A40A420E}" sibTransId="{F556A94B-4DF6-47A6-AAF3-5CF1A09597C1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DCD2DF9E-B7AB-4BC9-9352-7DDF9C1E2359}" type="presOf" srcId="{0D9A9317-49EF-4F4A-8BA8-7D42B8C12C7E}" destId="{3707E792-C3A6-4D3F-A09F-33C2DC361BF4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1EBE5339-81F7-4198-8634-E80ACC27F05D}" type="presParOf" srcId="{BB44B8D7-DA2A-4A62-9CCC-6CE3C07D2D28}" destId="{1564AC8B-8EBA-4D30-A979-D2803C721762}" srcOrd="3" destOrd="0" presId="urn:microsoft.com/office/officeart/2005/8/layout/hChevron3"/>
    <dgm:cxn modelId="{65EFAEC9-ECB4-42A9-812F-EF14A3CC319C}" type="presParOf" srcId="{BB44B8D7-DA2A-4A62-9CCC-6CE3C07D2D28}" destId="{3707E792-C3A6-4D3F-A09F-33C2DC361BF4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8.4.5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类模板的变长模板参数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9A9317-49EF-4F4A-8BA8-7D42B8C12C7E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1C8CF2-AFE6-4EEC-BE01-FE41A40A420E}" type="parTrans" cxnId="{086C4642-485A-4635-B9BD-5B84380B8462}">
      <dgm:prSet/>
      <dgm:spPr/>
      <dgm:t>
        <a:bodyPr/>
        <a:lstStyle/>
        <a:p>
          <a:endParaRPr lang="zh-CN" altLang="en-US"/>
        </a:p>
      </dgm:t>
    </dgm:pt>
    <dgm:pt modelId="{F556A94B-4DF6-47A6-AAF3-5CF1A09597C1}" type="sibTrans" cxnId="{086C4642-485A-4635-B9BD-5B84380B8462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1564AC8B-8EBA-4D30-A979-D2803C721762}" type="pres">
      <dgm:prSet presAssocID="{A219597B-31E5-47F6-97E6-030D3578B5C3}" presName="parSpace" presStyleCnt="0"/>
      <dgm:spPr/>
    </dgm:pt>
    <dgm:pt modelId="{3707E792-C3A6-4D3F-A09F-33C2DC361BF4}" type="pres">
      <dgm:prSet presAssocID="{0D9A9317-49EF-4F4A-8BA8-7D42B8C12C7E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086C4642-485A-4635-B9BD-5B84380B8462}" srcId="{A885556A-91B6-419D-A877-1CB35B9D2E52}" destId="{0D9A9317-49EF-4F4A-8BA8-7D42B8C12C7E}" srcOrd="2" destOrd="0" parTransId="{831C8CF2-AFE6-4EEC-BE01-FE41A40A420E}" sibTransId="{F556A94B-4DF6-47A6-AAF3-5CF1A09597C1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DCD2DF9E-B7AB-4BC9-9352-7DDF9C1E2359}" type="presOf" srcId="{0D9A9317-49EF-4F4A-8BA8-7D42B8C12C7E}" destId="{3707E792-C3A6-4D3F-A09F-33C2DC361BF4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1EBE5339-81F7-4198-8634-E80ACC27F05D}" type="presParOf" srcId="{BB44B8D7-DA2A-4A62-9CCC-6CE3C07D2D28}" destId="{1564AC8B-8EBA-4D30-A979-D2803C721762}" srcOrd="3" destOrd="0" presId="urn:microsoft.com/office/officeart/2005/8/layout/hChevron3"/>
    <dgm:cxn modelId="{65EFAEC9-ECB4-42A9-812F-EF14A3CC319C}" type="presParOf" srcId="{BB44B8D7-DA2A-4A62-9CCC-6CE3C07D2D28}" destId="{3707E792-C3A6-4D3F-A09F-33C2DC361BF4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8.4.6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类模板性能的改进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9A9317-49EF-4F4A-8BA8-7D42B8C12C7E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8.4.6.1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影响模板性能的因素</a:t>
          </a:r>
        </a:p>
      </dgm:t>
    </dgm:pt>
    <dgm:pt modelId="{831C8CF2-AFE6-4EEC-BE01-FE41A40A420E}" type="parTrans" cxnId="{086C4642-485A-4635-B9BD-5B84380B8462}">
      <dgm:prSet/>
      <dgm:spPr/>
      <dgm:t>
        <a:bodyPr/>
        <a:lstStyle/>
        <a:p>
          <a:endParaRPr lang="zh-CN" altLang="en-US"/>
        </a:p>
      </dgm:t>
    </dgm:pt>
    <dgm:pt modelId="{F556A94B-4DF6-47A6-AAF3-5CF1A09597C1}" type="sibTrans" cxnId="{086C4642-485A-4635-B9BD-5B84380B8462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1564AC8B-8EBA-4D30-A979-D2803C721762}" type="pres">
      <dgm:prSet presAssocID="{A219597B-31E5-47F6-97E6-030D3578B5C3}" presName="parSpace" presStyleCnt="0"/>
      <dgm:spPr/>
    </dgm:pt>
    <dgm:pt modelId="{3707E792-C3A6-4D3F-A09F-33C2DC361BF4}" type="pres">
      <dgm:prSet presAssocID="{0D9A9317-49EF-4F4A-8BA8-7D42B8C12C7E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086C4642-485A-4635-B9BD-5B84380B8462}" srcId="{A885556A-91B6-419D-A877-1CB35B9D2E52}" destId="{0D9A9317-49EF-4F4A-8BA8-7D42B8C12C7E}" srcOrd="2" destOrd="0" parTransId="{831C8CF2-AFE6-4EEC-BE01-FE41A40A420E}" sibTransId="{F556A94B-4DF6-47A6-AAF3-5CF1A09597C1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DCD2DF9E-B7AB-4BC9-9352-7DDF9C1E2359}" type="presOf" srcId="{0D9A9317-49EF-4F4A-8BA8-7D42B8C12C7E}" destId="{3707E792-C3A6-4D3F-A09F-33C2DC361BF4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1EBE5339-81F7-4198-8634-E80ACC27F05D}" type="presParOf" srcId="{BB44B8D7-DA2A-4A62-9CCC-6CE3C07D2D28}" destId="{1564AC8B-8EBA-4D30-A979-D2803C721762}" srcOrd="3" destOrd="0" presId="urn:microsoft.com/office/officeart/2005/8/layout/hChevron3"/>
    <dgm:cxn modelId="{65EFAEC9-ECB4-42A9-812F-EF14A3CC319C}" type="presParOf" srcId="{BB44B8D7-DA2A-4A62-9CCC-6CE3C07D2D28}" destId="{3707E792-C3A6-4D3F-A09F-33C2DC361BF4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8.4.6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类模板性能的改进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9A9317-49EF-4F4A-8BA8-7D42B8C12C7E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8.4.6.2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改进方法</a:t>
          </a:r>
        </a:p>
      </dgm:t>
    </dgm:pt>
    <dgm:pt modelId="{831C8CF2-AFE6-4EEC-BE01-FE41A40A420E}" type="parTrans" cxnId="{086C4642-485A-4635-B9BD-5B84380B8462}">
      <dgm:prSet/>
      <dgm:spPr/>
      <dgm:t>
        <a:bodyPr/>
        <a:lstStyle/>
        <a:p>
          <a:endParaRPr lang="zh-CN" altLang="en-US"/>
        </a:p>
      </dgm:t>
    </dgm:pt>
    <dgm:pt modelId="{F556A94B-4DF6-47A6-AAF3-5CF1A09597C1}" type="sibTrans" cxnId="{086C4642-485A-4635-B9BD-5B84380B8462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1564AC8B-8EBA-4D30-A979-D2803C721762}" type="pres">
      <dgm:prSet presAssocID="{A219597B-31E5-47F6-97E6-030D3578B5C3}" presName="parSpace" presStyleCnt="0"/>
      <dgm:spPr/>
    </dgm:pt>
    <dgm:pt modelId="{3707E792-C3A6-4D3F-A09F-33C2DC361BF4}" type="pres">
      <dgm:prSet presAssocID="{0D9A9317-49EF-4F4A-8BA8-7D42B8C12C7E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086C4642-485A-4635-B9BD-5B84380B8462}" srcId="{A885556A-91B6-419D-A877-1CB35B9D2E52}" destId="{0D9A9317-49EF-4F4A-8BA8-7D42B8C12C7E}" srcOrd="2" destOrd="0" parTransId="{831C8CF2-AFE6-4EEC-BE01-FE41A40A420E}" sibTransId="{F556A94B-4DF6-47A6-AAF3-5CF1A09597C1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DCD2DF9E-B7AB-4BC9-9352-7DDF9C1E2359}" type="presOf" srcId="{0D9A9317-49EF-4F4A-8BA8-7D42B8C12C7E}" destId="{3707E792-C3A6-4D3F-A09F-33C2DC361BF4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1EBE5339-81F7-4198-8634-E80ACC27F05D}" type="presParOf" srcId="{BB44B8D7-DA2A-4A62-9CCC-6CE3C07D2D28}" destId="{1564AC8B-8EBA-4D30-A979-D2803C721762}" srcOrd="3" destOrd="0" presId="urn:microsoft.com/office/officeart/2005/8/layout/hChevron3"/>
    <dgm:cxn modelId="{65EFAEC9-ECB4-42A9-812F-EF14A3CC319C}" type="presParOf" srcId="{BB44B8D7-DA2A-4A62-9CCC-6CE3C07D2D28}" destId="{3707E792-C3A6-4D3F-A09F-33C2DC361BF4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8.4.6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类模板性能的改进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9A9317-49EF-4F4A-8BA8-7D42B8C12C7E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8.4.6.2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改进方法</a:t>
          </a:r>
        </a:p>
      </dgm:t>
    </dgm:pt>
    <dgm:pt modelId="{831C8CF2-AFE6-4EEC-BE01-FE41A40A420E}" type="parTrans" cxnId="{086C4642-485A-4635-B9BD-5B84380B8462}">
      <dgm:prSet/>
      <dgm:spPr/>
      <dgm:t>
        <a:bodyPr/>
        <a:lstStyle/>
        <a:p>
          <a:endParaRPr lang="zh-CN" altLang="en-US"/>
        </a:p>
      </dgm:t>
    </dgm:pt>
    <dgm:pt modelId="{F556A94B-4DF6-47A6-AAF3-5CF1A09597C1}" type="sibTrans" cxnId="{086C4642-485A-4635-B9BD-5B84380B8462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1564AC8B-8EBA-4D30-A979-D2803C721762}" type="pres">
      <dgm:prSet presAssocID="{A219597B-31E5-47F6-97E6-030D3578B5C3}" presName="parSpace" presStyleCnt="0"/>
      <dgm:spPr/>
    </dgm:pt>
    <dgm:pt modelId="{3707E792-C3A6-4D3F-A09F-33C2DC361BF4}" type="pres">
      <dgm:prSet presAssocID="{0D9A9317-49EF-4F4A-8BA8-7D42B8C12C7E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086C4642-485A-4635-B9BD-5B84380B8462}" srcId="{A885556A-91B6-419D-A877-1CB35B9D2E52}" destId="{0D9A9317-49EF-4F4A-8BA8-7D42B8C12C7E}" srcOrd="2" destOrd="0" parTransId="{831C8CF2-AFE6-4EEC-BE01-FE41A40A420E}" sibTransId="{F556A94B-4DF6-47A6-AAF3-5CF1A09597C1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DCD2DF9E-B7AB-4BC9-9352-7DDF9C1E2359}" type="presOf" srcId="{0D9A9317-49EF-4F4A-8BA8-7D42B8C12C7E}" destId="{3707E792-C3A6-4D3F-A09F-33C2DC361BF4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1EBE5339-81F7-4198-8634-E80ACC27F05D}" type="presParOf" srcId="{BB44B8D7-DA2A-4A62-9CCC-6CE3C07D2D28}" destId="{1564AC8B-8EBA-4D30-A979-D2803C721762}" srcOrd="3" destOrd="0" presId="urn:microsoft.com/office/officeart/2005/8/layout/hChevron3"/>
    <dgm:cxn modelId="{65EFAEC9-ECB4-42A9-812F-EF14A3CC319C}" type="presParOf" srcId="{BB44B8D7-DA2A-4A62-9CCC-6CE3C07D2D28}" destId="{3707E792-C3A6-4D3F-A09F-33C2DC361BF4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8.5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模板的别名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9A9317-49EF-4F4A-8BA8-7D42B8C12C7E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1C8CF2-AFE6-4EEC-BE01-FE41A40A420E}" type="parTrans" cxnId="{086C4642-485A-4635-B9BD-5B84380B8462}">
      <dgm:prSet/>
      <dgm:spPr/>
      <dgm:t>
        <a:bodyPr/>
        <a:lstStyle/>
        <a:p>
          <a:endParaRPr lang="zh-CN" altLang="en-US"/>
        </a:p>
      </dgm:t>
    </dgm:pt>
    <dgm:pt modelId="{F556A94B-4DF6-47A6-AAF3-5CF1A09597C1}" type="sibTrans" cxnId="{086C4642-485A-4635-B9BD-5B84380B8462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1564AC8B-8EBA-4D30-A979-D2803C721762}" type="pres">
      <dgm:prSet presAssocID="{A219597B-31E5-47F6-97E6-030D3578B5C3}" presName="parSpace" presStyleCnt="0"/>
      <dgm:spPr/>
    </dgm:pt>
    <dgm:pt modelId="{3707E792-C3A6-4D3F-A09F-33C2DC361BF4}" type="pres">
      <dgm:prSet presAssocID="{0D9A9317-49EF-4F4A-8BA8-7D42B8C12C7E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086C4642-485A-4635-B9BD-5B84380B8462}" srcId="{A885556A-91B6-419D-A877-1CB35B9D2E52}" destId="{0D9A9317-49EF-4F4A-8BA8-7D42B8C12C7E}" srcOrd="2" destOrd="0" parTransId="{831C8CF2-AFE6-4EEC-BE01-FE41A40A420E}" sibTransId="{F556A94B-4DF6-47A6-AAF3-5CF1A09597C1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DCD2DF9E-B7AB-4BC9-9352-7DDF9C1E2359}" type="presOf" srcId="{0D9A9317-49EF-4F4A-8BA8-7D42B8C12C7E}" destId="{3707E792-C3A6-4D3F-A09F-33C2DC361BF4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1EBE5339-81F7-4198-8634-E80ACC27F05D}" type="presParOf" srcId="{BB44B8D7-DA2A-4A62-9CCC-6CE3C07D2D28}" destId="{1564AC8B-8EBA-4D30-A979-D2803C721762}" srcOrd="3" destOrd="0" presId="urn:microsoft.com/office/officeart/2005/8/layout/hChevron3"/>
    <dgm:cxn modelId="{65EFAEC9-ECB4-42A9-812F-EF14A3CC319C}" type="presParOf" srcId="{BB44B8D7-DA2A-4A62-9CCC-6CE3C07D2D28}" destId="{3707E792-C3A6-4D3F-A09F-33C2DC361BF4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类型带来的困扰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8.1.1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案例及其实现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8.1.1.3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被类型困扰的类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8.6 traits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技术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9A9317-49EF-4F4A-8BA8-7D42B8C12C7E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1C8CF2-AFE6-4EEC-BE01-FE41A40A420E}" type="parTrans" cxnId="{086C4642-485A-4635-B9BD-5B84380B8462}">
      <dgm:prSet/>
      <dgm:spPr/>
      <dgm:t>
        <a:bodyPr/>
        <a:lstStyle/>
        <a:p>
          <a:endParaRPr lang="zh-CN" altLang="en-US"/>
        </a:p>
      </dgm:t>
    </dgm:pt>
    <dgm:pt modelId="{F556A94B-4DF6-47A6-AAF3-5CF1A09597C1}" type="sibTrans" cxnId="{086C4642-485A-4635-B9BD-5B84380B8462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1564AC8B-8EBA-4D30-A979-D2803C721762}" type="pres">
      <dgm:prSet presAssocID="{A219597B-31E5-47F6-97E6-030D3578B5C3}" presName="parSpace" presStyleCnt="0"/>
      <dgm:spPr/>
    </dgm:pt>
    <dgm:pt modelId="{3707E792-C3A6-4D3F-A09F-33C2DC361BF4}" type="pres">
      <dgm:prSet presAssocID="{0D9A9317-49EF-4F4A-8BA8-7D42B8C12C7E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086C4642-485A-4635-B9BD-5B84380B8462}" srcId="{A885556A-91B6-419D-A877-1CB35B9D2E52}" destId="{0D9A9317-49EF-4F4A-8BA8-7D42B8C12C7E}" srcOrd="2" destOrd="0" parTransId="{831C8CF2-AFE6-4EEC-BE01-FE41A40A420E}" sibTransId="{F556A94B-4DF6-47A6-AAF3-5CF1A09597C1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DCD2DF9E-B7AB-4BC9-9352-7DDF9C1E2359}" type="presOf" srcId="{0D9A9317-49EF-4F4A-8BA8-7D42B8C12C7E}" destId="{3707E792-C3A6-4D3F-A09F-33C2DC361BF4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1EBE5339-81F7-4198-8634-E80ACC27F05D}" type="presParOf" srcId="{BB44B8D7-DA2A-4A62-9CCC-6CE3C07D2D28}" destId="{1564AC8B-8EBA-4D30-A979-D2803C721762}" srcOrd="3" destOrd="0" presId="urn:microsoft.com/office/officeart/2005/8/layout/hChevron3"/>
    <dgm:cxn modelId="{65EFAEC9-ECB4-42A9-812F-EF14A3CC319C}" type="presParOf" srcId="{BB44B8D7-DA2A-4A62-9CCC-6CE3C07D2D28}" destId="{3707E792-C3A6-4D3F-A09F-33C2DC361BF4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8.6 traits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技术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9A9317-49EF-4F4A-8BA8-7D42B8C12C7E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1C8CF2-AFE6-4EEC-BE01-FE41A40A420E}" type="parTrans" cxnId="{086C4642-485A-4635-B9BD-5B84380B8462}">
      <dgm:prSet/>
      <dgm:spPr/>
      <dgm:t>
        <a:bodyPr/>
        <a:lstStyle/>
        <a:p>
          <a:endParaRPr lang="zh-CN" altLang="en-US"/>
        </a:p>
      </dgm:t>
    </dgm:pt>
    <dgm:pt modelId="{F556A94B-4DF6-47A6-AAF3-5CF1A09597C1}" type="sibTrans" cxnId="{086C4642-485A-4635-B9BD-5B84380B8462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1564AC8B-8EBA-4D30-A979-D2803C721762}" type="pres">
      <dgm:prSet presAssocID="{A219597B-31E5-47F6-97E6-030D3578B5C3}" presName="parSpace" presStyleCnt="0"/>
      <dgm:spPr/>
    </dgm:pt>
    <dgm:pt modelId="{3707E792-C3A6-4D3F-A09F-33C2DC361BF4}" type="pres">
      <dgm:prSet presAssocID="{0D9A9317-49EF-4F4A-8BA8-7D42B8C12C7E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086C4642-485A-4635-B9BD-5B84380B8462}" srcId="{A885556A-91B6-419D-A877-1CB35B9D2E52}" destId="{0D9A9317-49EF-4F4A-8BA8-7D42B8C12C7E}" srcOrd="2" destOrd="0" parTransId="{831C8CF2-AFE6-4EEC-BE01-FE41A40A420E}" sibTransId="{F556A94B-4DF6-47A6-AAF3-5CF1A09597C1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DCD2DF9E-B7AB-4BC9-9352-7DDF9C1E2359}" type="presOf" srcId="{0D9A9317-49EF-4F4A-8BA8-7D42B8C12C7E}" destId="{3707E792-C3A6-4D3F-A09F-33C2DC361BF4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1EBE5339-81F7-4198-8634-E80ACC27F05D}" type="presParOf" srcId="{BB44B8D7-DA2A-4A62-9CCC-6CE3C07D2D28}" destId="{1564AC8B-8EBA-4D30-A979-D2803C721762}" srcOrd="3" destOrd="0" presId="urn:microsoft.com/office/officeart/2005/8/layout/hChevron3"/>
    <dgm:cxn modelId="{65EFAEC9-ECB4-42A9-812F-EF14A3CC319C}" type="presParOf" srcId="{BB44B8D7-DA2A-4A62-9CCC-6CE3C07D2D28}" destId="{3707E792-C3A6-4D3F-A09F-33C2DC361BF4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8.6 traits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技术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8.6.1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特性萃取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9A9317-49EF-4F4A-8BA8-7D42B8C12C7E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1C8CF2-AFE6-4EEC-BE01-FE41A40A420E}" type="parTrans" cxnId="{086C4642-485A-4635-B9BD-5B84380B8462}">
      <dgm:prSet/>
      <dgm:spPr/>
      <dgm:t>
        <a:bodyPr/>
        <a:lstStyle/>
        <a:p>
          <a:endParaRPr lang="zh-CN" altLang="en-US"/>
        </a:p>
      </dgm:t>
    </dgm:pt>
    <dgm:pt modelId="{F556A94B-4DF6-47A6-AAF3-5CF1A09597C1}" type="sibTrans" cxnId="{086C4642-485A-4635-B9BD-5B84380B8462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1564AC8B-8EBA-4D30-A979-D2803C721762}" type="pres">
      <dgm:prSet presAssocID="{A219597B-31E5-47F6-97E6-030D3578B5C3}" presName="parSpace" presStyleCnt="0"/>
      <dgm:spPr/>
    </dgm:pt>
    <dgm:pt modelId="{3707E792-C3A6-4D3F-A09F-33C2DC361BF4}" type="pres">
      <dgm:prSet presAssocID="{0D9A9317-49EF-4F4A-8BA8-7D42B8C12C7E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086C4642-485A-4635-B9BD-5B84380B8462}" srcId="{A885556A-91B6-419D-A877-1CB35B9D2E52}" destId="{0D9A9317-49EF-4F4A-8BA8-7D42B8C12C7E}" srcOrd="2" destOrd="0" parTransId="{831C8CF2-AFE6-4EEC-BE01-FE41A40A420E}" sibTransId="{F556A94B-4DF6-47A6-AAF3-5CF1A09597C1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DCD2DF9E-B7AB-4BC9-9352-7DDF9C1E2359}" type="presOf" srcId="{0D9A9317-49EF-4F4A-8BA8-7D42B8C12C7E}" destId="{3707E792-C3A6-4D3F-A09F-33C2DC361BF4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1EBE5339-81F7-4198-8634-E80ACC27F05D}" type="presParOf" srcId="{BB44B8D7-DA2A-4A62-9CCC-6CE3C07D2D28}" destId="{1564AC8B-8EBA-4D30-A979-D2803C721762}" srcOrd="3" destOrd="0" presId="urn:microsoft.com/office/officeart/2005/8/layout/hChevron3"/>
    <dgm:cxn modelId="{65EFAEC9-ECB4-42A9-812F-EF14A3CC319C}" type="presParOf" srcId="{BB44B8D7-DA2A-4A62-9CCC-6CE3C07D2D28}" destId="{3707E792-C3A6-4D3F-A09F-33C2DC361BF4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8.6 traits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技术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8.6.2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类型萃取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9A9317-49EF-4F4A-8BA8-7D42B8C12C7E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1C8CF2-AFE6-4EEC-BE01-FE41A40A420E}" type="parTrans" cxnId="{086C4642-485A-4635-B9BD-5B84380B8462}">
      <dgm:prSet/>
      <dgm:spPr/>
      <dgm:t>
        <a:bodyPr/>
        <a:lstStyle/>
        <a:p>
          <a:endParaRPr lang="zh-CN" altLang="en-US"/>
        </a:p>
      </dgm:t>
    </dgm:pt>
    <dgm:pt modelId="{F556A94B-4DF6-47A6-AAF3-5CF1A09597C1}" type="sibTrans" cxnId="{086C4642-485A-4635-B9BD-5B84380B8462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1564AC8B-8EBA-4D30-A979-D2803C721762}" type="pres">
      <dgm:prSet presAssocID="{A219597B-31E5-47F6-97E6-030D3578B5C3}" presName="parSpace" presStyleCnt="0"/>
      <dgm:spPr/>
    </dgm:pt>
    <dgm:pt modelId="{3707E792-C3A6-4D3F-A09F-33C2DC361BF4}" type="pres">
      <dgm:prSet presAssocID="{0D9A9317-49EF-4F4A-8BA8-7D42B8C12C7E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086C4642-485A-4635-B9BD-5B84380B8462}" srcId="{A885556A-91B6-419D-A877-1CB35B9D2E52}" destId="{0D9A9317-49EF-4F4A-8BA8-7D42B8C12C7E}" srcOrd="2" destOrd="0" parTransId="{831C8CF2-AFE6-4EEC-BE01-FE41A40A420E}" sibTransId="{F556A94B-4DF6-47A6-AAF3-5CF1A09597C1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DCD2DF9E-B7AB-4BC9-9352-7DDF9C1E2359}" type="presOf" srcId="{0D9A9317-49EF-4F4A-8BA8-7D42B8C12C7E}" destId="{3707E792-C3A6-4D3F-A09F-33C2DC361BF4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1EBE5339-81F7-4198-8634-E80ACC27F05D}" type="presParOf" srcId="{BB44B8D7-DA2A-4A62-9CCC-6CE3C07D2D28}" destId="{1564AC8B-8EBA-4D30-A979-D2803C721762}" srcOrd="3" destOrd="0" presId="urn:microsoft.com/office/officeart/2005/8/layout/hChevron3"/>
    <dgm:cxn modelId="{65EFAEC9-ECB4-42A9-812F-EF14A3CC319C}" type="presParOf" srcId="{BB44B8D7-DA2A-4A62-9CCC-6CE3C07D2D28}" destId="{3707E792-C3A6-4D3F-A09F-33C2DC361BF4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8.6 traits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技术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8.6.3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随之而来的问题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9A9317-49EF-4F4A-8BA8-7D42B8C12C7E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1C8CF2-AFE6-4EEC-BE01-FE41A40A420E}" type="parTrans" cxnId="{086C4642-485A-4635-B9BD-5B84380B8462}">
      <dgm:prSet/>
      <dgm:spPr/>
      <dgm:t>
        <a:bodyPr/>
        <a:lstStyle/>
        <a:p>
          <a:endParaRPr lang="zh-CN" altLang="en-US"/>
        </a:p>
      </dgm:t>
    </dgm:pt>
    <dgm:pt modelId="{F556A94B-4DF6-47A6-AAF3-5CF1A09597C1}" type="sibTrans" cxnId="{086C4642-485A-4635-B9BD-5B84380B8462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1564AC8B-8EBA-4D30-A979-D2803C721762}" type="pres">
      <dgm:prSet presAssocID="{A219597B-31E5-47F6-97E6-030D3578B5C3}" presName="parSpace" presStyleCnt="0"/>
      <dgm:spPr/>
    </dgm:pt>
    <dgm:pt modelId="{3707E792-C3A6-4D3F-A09F-33C2DC361BF4}" type="pres">
      <dgm:prSet presAssocID="{0D9A9317-49EF-4F4A-8BA8-7D42B8C12C7E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086C4642-485A-4635-B9BD-5B84380B8462}" srcId="{A885556A-91B6-419D-A877-1CB35B9D2E52}" destId="{0D9A9317-49EF-4F4A-8BA8-7D42B8C12C7E}" srcOrd="2" destOrd="0" parTransId="{831C8CF2-AFE6-4EEC-BE01-FE41A40A420E}" sibTransId="{F556A94B-4DF6-47A6-AAF3-5CF1A09597C1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DCD2DF9E-B7AB-4BC9-9352-7DDF9C1E2359}" type="presOf" srcId="{0D9A9317-49EF-4F4A-8BA8-7D42B8C12C7E}" destId="{3707E792-C3A6-4D3F-A09F-33C2DC361BF4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1EBE5339-81F7-4198-8634-E80ACC27F05D}" type="presParOf" srcId="{BB44B8D7-DA2A-4A62-9CCC-6CE3C07D2D28}" destId="{1564AC8B-8EBA-4D30-A979-D2803C721762}" srcOrd="3" destOrd="0" presId="urn:microsoft.com/office/officeart/2005/8/layout/hChevron3"/>
    <dgm:cxn modelId="{65EFAEC9-ECB4-42A9-812F-EF14A3CC319C}" type="presParOf" srcId="{BB44B8D7-DA2A-4A62-9CCC-6CE3C07D2D28}" destId="{3707E792-C3A6-4D3F-A09F-33C2DC361BF4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Concept</a:t>
          </a:r>
          <a:endParaRPr lang="zh-CN" altLang="en-US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2C18A4-3DF2-4CBC-BEC4-5F57045D0CFA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起因</a:t>
          </a:r>
        </a:p>
      </dgm:t>
    </dgm:pt>
    <dgm:pt modelId="{72DDB8CF-B062-42B2-92DC-5CCE904908B4}" type="parTrans" cxnId="{8FC69A3D-5A80-4E0A-B19D-D0F3C2DCE2D7}">
      <dgm:prSet/>
      <dgm:spPr/>
      <dgm:t>
        <a:bodyPr/>
        <a:lstStyle/>
        <a:p>
          <a:endParaRPr lang="zh-CN" altLang="en-US"/>
        </a:p>
      </dgm:t>
    </dgm:pt>
    <dgm:pt modelId="{F6F29527-784B-4103-8121-2E1E2C119207}" type="sibTrans" cxnId="{8FC69A3D-5A80-4E0A-B19D-D0F3C2DCE2D7}">
      <dgm:prSet/>
      <dgm:spPr/>
      <dgm:t>
        <a:bodyPr/>
        <a:lstStyle/>
        <a:p>
          <a:endParaRPr lang="zh-CN" altLang="en-US"/>
        </a:p>
      </dgm:t>
    </dgm:pt>
    <dgm:pt modelId="{F67A24CE-4963-48DC-9D88-CC21FC109252}">
      <dgm:prSet phldrT="[文本]"/>
      <dgm:spPr/>
      <dgm:t>
        <a:bodyPr/>
        <a:lstStyle/>
        <a:p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BDF96C-11A9-4440-A95F-EE9F0030B9D5}" type="parTrans" cxnId="{8AFF70D3-25F7-48FC-AC12-979FEA888C44}">
      <dgm:prSet/>
      <dgm:spPr/>
      <dgm:t>
        <a:bodyPr/>
        <a:lstStyle/>
        <a:p>
          <a:endParaRPr lang="zh-CN" altLang="en-US"/>
        </a:p>
      </dgm:t>
    </dgm:pt>
    <dgm:pt modelId="{56D1104B-E0B7-43CF-86B3-B4A9AEBFAD91}" type="sibTrans" cxnId="{8AFF70D3-25F7-48FC-AC12-979FEA888C44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B8214D93-650B-4055-B9CC-6A101CA2DA08}" type="pres">
      <dgm:prSet presAssocID="{672C18A4-3DF2-4CBC-BEC4-5F57045D0CFA}" presName="parTxOnly" presStyleLbl="node1" presStyleIdx="1" presStyleCnt="3">
        <dgm:presLayoutVars>
          <dgm:bulletEnabled val="1"/>
        </dgm:presLayoutVars>
      </dgm:prSet>
      <dgm:spPr/>
    </dgm:pt>
    <dgm:pt modelId="{1440686E-7C2F-4653-AD43-4EB27A204BEF}" type="pres">
      <dgm:prSet presAssocID="{F6F29527-784B-4103-8121-2E1E2C119207}" presName="parSpace" presStyleCnt="0"/>
      <dgm:spPr/>
    </dgm:pt>
    <dgm:pt modelId="{49065D82-18D6-4575-9F74-03B122B9953A}" type="pres">
      <dgm:prSet presAssocID="{F67A24CE-4963-48DC-9D88-CC21FC109252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2511A51F-E02E-4061-BBA0-863B58A6951C}" type="presOf" srcId="{F67A24CE-4963-48DC-9D88-CC21FC109252}" destId="{49065D82-18D6-4575-9F74-03B122B9953A}" srcOrd="0" destOrd="0" presId="urn:microsoft.com/office/officeart/2005/8/layout/hChevron3"/>
    <dgm:cxn modelId="{8FC69A3D-5A80-4E0A-B19D-D0F3C2DCE2D7}" srcId="{A885556A-91B6-419D-A877-1CB35B9D2E52}" destId="{672C18A4-3DF2-4CBC-BEC4-5F57045D0CFA}" srcOrd="1" destOrd="0" parTransId="{72DDB8CF-B062-42B2-92DC-5CCE904908B4}" sibTransId="{F6F29527-784B-4103-8121-2E1E2C119207}"/>
    <dgm:cxn modelId="{E390C4BD-61FE-485A-8055-1654AB478056}" type="presOf" srcId="{672C18A4-3DF2-4CBC-BEC4-5F57045D0CFA}" destId="{B8214D93-650B-4055-B9CC-6A101CA2DA08}" srcOrd="0" destOrd="0" presId="urn:microsoft.com/office/officeart/2005/8/layout/hChevron3"/>
    <dgm:cxn modelId="{8AFF70D3-25F7-48FC-AC12-979FEA888C44}" srcId="{A885556A-91B6-419D-A877-1CB35B9D2E52}" destId="{F67A24CE-4963-48DC-9D88-CC21FC109252}" srcOrd="2" destOrd="0" parTransId="{A5BDF96C-11A9-4440-A95F-EE9F0030B9D5}" sibTransId="{56D1104B-E0B7-43CF-86B3-B4A9AEBFAD91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BFE9C936-03AF-4DEF-A6D4-AE40369761BE}" type="presParOf" srcId="{BB44B8D7-DA2A-4A62-9CCC-6CE3C07D2D28}" destId="{B8214D93-650B-4055-B9CC-6A101CA2DA08}" srcOrd="2" destOrd="0" presId="urn:microsoft.com/office/officeart/2005/8/layout/hChevron3"/>
    <dgm:cxn modelId="{F0590A21-F570-43EA-8312-EE1FB216E427}" type="presParOf" srcId="{BB44B8D7-DA2A-4A62-9CCC-6CE3C07D2D28}" destId="{1440686E-7C2F-4653-AD43-4EB27A204BEF}" srcOrd="3" destOrd="0" presId="urn:microsoft.com/office/officeart/2005/8/layout/hChevron3"/>
    <dgm:cxn modelId="{2F9AC9F7-E278-4612-B83D-3EE75B49C399}" type="presParOf" srcId="{BB44B8D7-DA2A-4A62-9CCC-6CE3C07D2D28}" destId="{49065D82-18D6-4575-9F74-03B122B9953A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Concept</a:t>
          </a:r>
          <a:endParaRPr lang="zh-CN" altLang="en-US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2C18A4-3DF2-4CBC-BEC4-5F57045D0CFA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起因</a:t>
          </a:r>
        </a:p>
      </dgm:t>
    </dgm:pt>
    <dgm:pt modelId="{72DDB8CF-B062-42B2-92DC-5CCE904908B4}" type="parTrans" cxnId="{8FC69A3D-5A80-4E0A-B19D-D0F3C2DCE2D7}">
      <dgm:prSet/>
      <dgm:spPr/>
      <dgm:t>
        <a:bodyPr/>
        <a:lstStyle/>
        <a:p>
          <a:endParaRPr lang="zh-CN" altLang="en-US"/>
        </a:p>
      </dgm:t>
    </dgm:pt>
    <dgm:pt modelId="{F6F29527-784B-4103-8121-2E1E2C119207}" type="sibTrans" cxnId="{8FC69A3D-5A80-4E0A-B19D-D0F3C2DCE2D7}">
      <dgm:prSet/>
      <dgm:spPr/>
      <dgm:t>
        <a:bodyPr/>
        <a:lstStyle/>
        <a:p>
          <a:endParaRPr lang="zh-CN" altLang="en-US"/>
        </a:p>
      </dgm:t>
    </dgm:pt>
    <dgm:pt modelId="{F67A24CE-4963-48DC-9D88-CC21FC109252}">
      <dgm:prSet phldrT="[文本]"/>
      <dgm:spPr/>
      <dgm:t>
        <a:bodyPr/>
        <a:lstStyle/>
        <a:p>
          <a:pPr algn="just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例子</a:t>
          </a:r>
        </a:p>
      </dgm:t>
    </dgm:pt>
    <dgm:pt modelId="{A5BDF96C-11A9-4440-A95F-EE9F0030B9D5}" type="parTrans" cxnId="{8AFF70D3-25F7-48FC-AC12-979FEA888C44}">
      <dgm:prSet/>
      <dgm:spPr/>
      <dgm:t>
        <a:bodyPr/>
        <a:lstStyle/>
        <a:p>
          <a:endParaRPr lang="zh-CN" altLang="en-US"/>
        </a:p>
      </dgm:t>
    </dgm:pt>
    <dgm:pt modelId="{56D1104B-E0B7-43CF-86B3-B4A9AEBFAD91}" type="sibTrans" cxnId="{8AFF70D3-25F7-48FC-AC12-979FEA888C44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B8214D93-650B-4055-B9CC-6A101CA2DA08}" type="pres">
      <dgm:prSet presAssocID="{672C18A4-3DF2-4CBC-BEC4-5F57045D0CFA}" presName="parTxOnly" presStyleLbl="node1" presStyleIdx="1" presStyleCnt="3">
        <dgm:presLayoutVars>
          <dgm:bulletEnabled val="1"/>
        </dgm:presLayoutVars>
      </dgm:prSet>
      <dgm:spPr/>
    </dgm:pt>
    <dgm:pt modelId="{1440686E-7C2F-4653-AD43-4EB27A204BEF}" type="pres">
      <dgm:prSet presAssocID="{F6F29527-784B-4103-8121-2E1E2C119207}" presName="parSpace" presStyleCnt="0"/>
      <dgm:spPr/>
    </dgm:pt>
    <dgm:pt modelId="{49065D82-18D6-4575-9F74-03B122B9953A}" type="pres">
      <dgm:prSet presAssocID="{F67A24CE-4963-48DC-9D88-CC21FC109252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2511A51F-E02E-4061-BBA0-863B58A6951C}" type="presOf" srcId="{F67A24CE-4963-48DC-9D88-CC21FC109252}" destId="{49065D82-18D6-4575-9F74-03B122B9953A}" srcOrd="0" destOrd="0" presId="urn:microsoft.com/office/officeart/2005/8/layout/hChevron3"/>
    <dgm:cxn modelId="{8FC69A3D-5A80-4E0A-B19D-D0F3C2DCE2D7}" srcId="{A885556A-91B6-419D-A877-1CB35B9D2E52}" destId="{672C18A4-3DF2-4CBC-BEC4-5F57045D0CFA}" srcOrd="1" destOrd="0" parTransId="{72DDB8CF-B062-42B2-92DC-5CCE904908B4}" sibTransId="{F6F29527-784B-4103-8121-2E1E2C119207}"/>
    <dgm:cxn modelId="{E390C4BD-61FE-485A-8055-1654AB478056}" type="presOf" srcId="{672C18A4-3DF2-4CBC-BEC4-5F57045D0CFA}" destId="{B8214D93-650B-4055-B9CC-6A101CA2DA08}" srcOrd="0" destOrd="0" presId="urn:microsoft.com/office/officeart/2005/8/layout/hChevron3"/>
    <dgm:cxn modelId="{8AFF70D3-25F7-48FC-AC12-979FEA888C44}" srcId="{A885556A-91B6-419D-A877-1CB35B9D2E52}" destId="{F67A24CE-4963-48DC-9D88-CC21FC109252}" srcOrd="2" destOrd="0" parTransId="{A5BDF96C-11A9-4440-A95F-EE9F0030B9D5}" sibTransId="{56D1104B-E0B7-43CF-86B3-B4A9AEBFAD91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BFE9C936-03AF-4DEF-A6D4-AE40369761BE}" type="presParOf" srcId="{BB44B8D7-DA2A-4A62-9CCC-6CE3C07D2D28}" destId="{B8214D93-650B-4055-B9CC-6A101CA2DA08}" srcOrd="2" destOrd="0" presId="urn:microsoft.com/office/officeart/2005/8/layout/hChevron3"/>
    <dgm:cxn modelId="{F0590A21-F570-43EA-8312-EE1FB216E427}" type="presParOf" srcId="{BB44B8D7-DA2A-4A62-9CCC-6CE3C07D2D28}" destId="{1440686E-7C2F-4653-AD43-4EB27A204BEF}" srcOrd="3" destOrd="0" presId="urn:microsoft.com/office/officeart/2005/8/layout/hChevron3"/>
    <dgm:cxn modelId="{2F9AC9F7-E278-4612-B83D-3EE75B49C399}" type="presParOf" srcId="{BB44B8D7-DA2A-4A62-9CCC-6CE3C07D2D28}" destId="{49065D82-18D6-4575-9F74-03B122B9953A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Concept</a:t>
          </a:r>
          <a:endParaRPr lang="zh-CN" altLang="en-US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2C18A4-3DF2-4CBC-BEC4-5F57045D0CFA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解决方案</a:t>
          </a:r>
        </a:p>
      </dgm:t>
    </dgm:pt>
    <dgm:pt modelId="{72DDB8CF-B062-42B2-92DC-5CCE904908B4}" type="parTrans" cxnId="{8FC69A3D-5A80-4E0A-B19D-D0F3C2DCE2D7}">
      <dgm:prSet/>
      <dgm:spPr/>
      <dgm:t>
        <a:bodyPr/>
        <a:lstStyle/>
        <a:p>
          <a:endParaRPr lang="zh-CN" altLang="en-US"/>
        </a:p>
      </dgm:t>
    </dgm:pt>
    <dgm:pt modelId="{F6F29527-784B-4103-8121-2E1E2C119207}" type="sibTrans" cxnId="{8FC69A3D-5A80-4E0A-B19D-D0F3C2DCE2D7}">
      <dgm:prSet/>
      <dgm:spPr/>
      <dgm:t>
        <a:bodyPr/>
        <a:lstStyle/>
        <a:p>
          <a:endParaRPr lang="zh-CN" altLang="en-US"/>
        </a:p>
      </dgm:t>
    </dgm:pt>
    <dgm:pt modelId="{F67A24CE-4963-48DC-9D88-CC21FC109252}">
      <dgm:prSet phldrT="[文本]"/>
      <dgm:spPr/>
      <dgm:t>
        <a:bodyPr/>
        <a:lstStyle/>
        <a:p>
          <a:pPr algn="just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BDF96C-11A9-4440-A95F-EE9F0030B9D5}" type="parTrans" cxnId="{8AFF70D3-25F7-48FC-AC12-979FEA888C44}">
      <dgm:prSet/>
      <dgm:spPr/>
      <dgm:t>
        <a:bodyPr/>
        <a:lstStyle/>
        <a:p>
          <a:endParaRPr lang="zh-CN" altLang="en-US"/>
        </a:p>
      </dgm:t>
    </dgm:pt>
    <dgm:pt modelId="{56D1104B-E0B7-43CF-86B3-B4A9AEBFAD91}" type="sibTrans" cxnId="{8AFF70D3-25F7-48FC-AC12-979FEA888C44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B8214D93-650B-4055-B9CC-6A101CA2DA08}" type="pres">
      <dgm:prSet presAssocID="{672C18A4-3DF2-4CBC-BEC4-5F57045D0CFA}" presName="parTxOnly" presStyleLbl="node1" presStyleIdx="1" presStyleCnt="3">
        <dgm:presLayoutVars>
          <dgm:bulletEnabled val="1"/>
        </dgm:presLayoutVars>
      </dgm:prSet>
      <dgm:spPr/>
    </dgm:pt>
    <dgm:pt modelId="{1440686E-7C2F-4653-AD43-4EB27A204BEF}" type="pres">
      <dgm:prSet presAssocID="{F6F29527-784B-4103-8121-2E1E2C119207}" presName="parSpace" presStyleCnt="0"/>
      <dgm:spPr/>
    </dgm:pt>
    <dgm:pt modelId="{49065D82-18D6-4575-9F74-03B122B9953A}" type="pres">
      <dgm:prSet presAssocID="{F67A24CE-4963-48DC-9D88-CC21FC109252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2511A51F-E02E-4061-BBA0-863B58A6951C}" type="presOf" srcId="{F67A24CE-4963-48DC-9D88-CC21FC109252}" destId="{49065D82-18D6-4575-9F74-03B122B9953A}" srcOrd="0" destOrd="0" presId="urn:microsoft.com/office/officeart/2005/8/layout/hChevron3"/>
    <dgm:cxn modelId="{8FC69A3D-5A80-4E0A-B19D-D0F3C2DCE2D7}" srcId="{A885556A-91B6-419D-A877-1CB35B9D2E52}" destId="{672C18A4-3DF2-4CBC-BEC4-5F57045D0CFA}" srcOrd="1" destOrd="0" parTransId="{72DDB8CF-B062-42B2-92DC-5CCE904908B4}" sibTransId="{F6F29527-784B-4103-8121-2E1E2C119207}"/>
    <dgm:cxn modelId="{E390C4BD-61FE-485A-8055-1654AB478056}" type="presOf" srcId="{672C18A4-3DF2-4CBC-BEC4-5F57045D0CFA}" destId="{B8214D93-650B-4055-B9CC-6A101CA2DA08}" srcOrd="0" destOrd="0" presId="urn:microsoft.com/office/officeart/2005/8/layout/hChevron3"/>
    <dgm:cxn modelId="{8AFF70D3-25F7-48FC-AC12-979FEA888C44}" srcId="{A885556A-91B6-419D-A877-1CB35B9D2E52}" destId="{F67A24CE-4963-48DC-9D88-CC21FC109252}" srcOrd="2" destOrd="0" parTransId="{A5BDF96C-11A9-4440-A95F-EE9F0030B9D5}" sibTransId="{56D1104B-E0B7-43CF-86B3-B4A9AEBFAD91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BFE9C936-03AF-4DEF-A6D4-AE40369761BE}" type="presParOf" srcId="{BB44B8D7-DA2A-4A62-9CCC-6CE3C07D2D28}" destId="{B8214D93-650B-4055-B9CC-6A101CA2DA08}" srcOrd="2" destOrd="0" presId="urn:microsoft.com/office/officeart/2005/8/layout/hChevron3"/>
    <dgm:cxn modelId="{F0590A21-F570-43EA-8312-EE1FB216E427}" type="presParOf" srcId="{BB44B8D7-DA2A-4A62-9CCC-6CE3C07D2D28}" destId="{1440686E-7C2F-4653-AD43-4EB27A204BEF}" srcOrd="3" destOrd="0" presId="urn:microsoft.com/office/officeart/2005/8/layout/hChevron3"/>
    <dgm:cxn modelId="{2F9AC9F7-E278-4612-B83D-3EE75B49C399}" type="presParOf" srcId="{BB44B8D7-DA2A-4A62-9CCC-6CE3C07D2D28}" destId="{49065D82-18D6-4575-9F74-03B122B9953A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类型带来的困扰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8.1.1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案例及其实现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8.1.1.4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使用宏绕开类型的限制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变量模板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8.2.1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定义和使用变量模板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变量模板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变量模板的特化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函数模板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定义和使用函数模板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函数模板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定义和使用函数模板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8.3.1.1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函数模板的实例化</a:t>
          </a: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函数模板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定义和使用函数模板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8.3.1.4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泛型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lambda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类型带来的困扰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8.1.1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案例及其实现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8.1.1.1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被类型困扰的变量</a:t>
          </a:r>
        </a:p>
      </dsp:txBody>
      <dsp:txXfrm>
        <a:off x="4640626" y="0"/>
        <a:ext cx="2433741" cy="35402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函数模板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函数模板的重载和特化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8.3.2.1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重载</a:t>
          </a:r>
        </a:p>
      </dsp:txBody>
      <dsp:txXfrm>
        <a:off x="4640626" y="0"/>
        <a:ext cx="2433741" cy="35402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函数模板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函数模板的重载和特化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8.3.2.1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重载</a:t>
          </a:r>
        </a:p>
      </dsp:txBody>
      <dsp:txXfrm>
        <a:off x="4640626" y="0"/>
        <a:ext cx="2433741" cy="35402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函数模板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函数模板的重载和特化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特化</a:t>
          </a:r>
        </a:p>
      </dsp:txBody>
      <dsp:txXfrm>
        <a:off x="4640626" y="0"/>
        <a:ext cx="2433741" cy="35402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函数模板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函数模板的重载和特化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特化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偏特化</a:t>
          </a:r>
        </a:p>
      </dsp:txBody>
      <dsp:txXfrm>
        <a:off x="4640626" y="0"/>
        <a:ext cx="2433741" cy="35402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函数模板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完美转发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函数模板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折叠表达式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定义和使用类模板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定义和使用类模板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8.4.1.1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定义类模板</a:t>
          </a:r>
        </a:p>
      </dsp:txBody>
      <dsp:txXfrm>
        <a:off x="4640626" y="0"/>
        <a:ext cx="2433741" cy="35402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定义和使用类模板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8.4.1.1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定义类模板</a:t>
          </a:r>
        </a:p>
      </dsp:txBody>
      <dsp:txXfrm>
        <a:off x="4640626" y="0"/>
        <a:ext cx="2433741" cy="35402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定义和使用类模板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8.4.1.2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类模板的实例化</a:t>
          </a:r>
        </a:p>
      </dsp:txBody>
      <dsp:txXfrm>
        <a:off x="4640626" y="0"/>
        <a:ext cx="2433741" cy="3540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类型带来的困扰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8.1.1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案例及其实现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8.1.1.2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被类型困扰的函数</a:t>
          </a:r>
        </a:p>
      </dsp:txBody>
      <dsp:txXfrm>
        <a:off x="4640626" y="0"/>
        <a:ext cx="2433741" cy="35402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 </a:t>
          </a:r>
          <a:r>
            <a:rPr lang="zh-CN" altLang="en-US" sz="1300" kern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  <a:endParaRPr lang="zh-CN" altLang="en-US" sz="13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88" y="0"/>
        <a:ext cx="2699260" cy="354025"/>
      </dsp:txXfrm>
    </dsp:sp>
    <dsp:sp modelId="{36A4DBEA-0C60-4458-BF1C-6A60E43D8280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定义和使用类模板</a:t>
          </a:r>
        </a:p>
      </dsp:txBody>
      <dsp:txXfrm>
        <a:off x="2410413" y="0"/>
        <a:ext cx="2433741" cy="354025"/>
      </dsp:txXfrm>
    </dsp:sp>
    <dsp:sp modelId="{F7503755-F4F0-408E-A240-7DEA29340E2D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8.4.1.3-4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非类型和默认参数</a:t>
          </a:r>
        </a:p>
      </dsp:txBody>
      <dsp:txXfrm>
        <a:off x="4640626" y="0"/>
        <a:ext cx="2433741" cy="35402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类模板的特化</a:t>
          </a:r>
        </a:p>
      </dsp:txBody>
      <dsp:txXfrm>
        <a:off x="2410413" y="0"/>
        <a:ext cx="2433741" cy="354025"/>
      </dsp:txXfrm>
    </dsp:sp>
    <dsp:sp modelId="{3707E792-C3A6-4D3F-A09F-33C2DC361BF4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类模板的友元</a:t>
          </a:r>
        </a:p>
      </dsp:txBody>
      <dsp:txXfrm>
        <a:off x="2410413" y="0"/>
        <a:ext cx="2433741" cy="354025"/>
      </dsp:txXfrm>
    </dsp:sp>
    <dsp:sp modelId="{3707E792-C3A6-4D3F-A09F-33C2DC361BF4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08A1F-CDFE-4F86-A981-9126BB8A6BF0}">
      <dsp:nvSpPr>
        <dsp:cNvPr id="0" name=""/>
        <dsp:cNvSpPr/>
      </dsp:nvSpPr>
      <dsp:spPr>
        <a:xfrm>
          <a:off x="0" y="1449"/>
          <a:ext cx="4305300" cy="8681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800" kern="1200" dirty="0"/>
            <a:t>普通友元</a:t>
          </a:r>
          <a:endParaRPr lang="zh-CN" altLang="en-US" sz="2800" kern="1200" dirty="0"/>
        </a:p>
      </dsp:txBody>
      <dsp:txXfrm>
        <a:off x="42379" y="43828"/>
        <a:ext cx="4220542" cy="783382"/>
      </dsp:txXfrm>
    </dsp:sp>
    <dsp:sp modelId="{E92DCED4-CF6F-4D37-96A0-E288769B9C2E}">
      <dsp:nvSpPr>
        <dsp:cNvPr id="0" name=""/>
        <dsp:cNvSpPr/>
      </dsp:nvSpPr>
      <dsp:spPr>
        <a:xfrm>
          <a:off x="0" y="950229"/>
          <a:ext cx="4305300" cy="868140"/>
        </a:xfrm>
        <a:prstGeom prst="roundRect">
          <a:avLst/>
        </a:prstGeom>
        <a:solidFill>
          <a:schemeClr val="accent2">
            <a:hueOff val="1373170"/>
            <a:satOff val="-24404"/>
            <a:lumOff val="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800" kern="1200"/>
            <a:t>普通模板</a:t>
          </a:r>
          <a:endParaRPr lang="zh-CN" altLang="zh-CN" sz="2800" kern="1200" dirty="0"/>
        </a:p>
      </dsp:txBody>
      <dsp:txXfrm>
        <a:off x="42379" y="992608"/>
        <a:ext cx="4220542" cy="783382"/>
      </dsp:txXfrm>
    </dsp:sp>
    <dsp:sp modelId="{2B1B5AA5-1F85-4A96-97EC-1E1B9515B0C2}">
      <dsp:nvSpPr>
        <dsp:cNvPr id="0" name=""/>
        <dsp:cNvSpPr/>
      </dsp:nvSpPr>
      <dsp:spPr>
        <a:xfrm>
          <a:off x="0" y="1899010"/>
          <a:ext cx="4305300" cy="868140"/>
        </a:xfrm>
        <a:prstGeom prst="roundRect">
          <a:avLst/>
        </a:prstGeom>
        <a:solidFill>
          <a:schemeClr val="accent2">
            <a:hueOff val="2746340"/>
            <a:satOff val="-48808"/>
            <a:lumOff val="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800" kern="1200"/>
            <a:t>特化的模板</a:t>
          </a:r>
          <a:endParaRPr lang="zh-CN" altLang="zh-CN" sz="2800" kern="1200" dirty="0"/>
        </a:p>
      </dsp:txBody>
      <dsp:txXfrm>
        <a:off x="42379" y="1941389"/>
        <a:ext cx="4220542" cy="783382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类模板的继承和派生</a:t>
          </a:r>
        </a:p>
      </dsp:txBody>
      <dsp:txXfrm>
        <a:off x="2410413" y="0"/>
        <a:ext cx="2433741" cy="354025"/>
      </dsp:txXfrm>
    </dsp:sp>
    <dsp:sp modelId="{3707E792-C3A6-4D3F-A09F-33C2DC361BF4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8.4.5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类模板的变长模板参数</a:t>
          </a:r>
        </a:p>
      </dsp:txBody>
      <dsp:txXfrm>
        <a:off x="2410413" y="0"/>
        <a:ext cx="2433741" cy="354025"/>
      </dsp:txXfrm>
    </dsp:sp>
    <dsp:sp modelId="{3707E792-C3A6-4D3F-A09F-33C2DC361BF4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8.4.6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类模板性能的改进</a:t>
          </a:r>
        </a:p>
      </dsp:txBody>
      <dsp:txXfrm>
        <a:off x="2410413" y="0"/>
        <a:ext cx="2433741" cy="354025"/>
      </dsp:txXfrm>
    </dsp:sp>
    <dsp:sp modelId="{3707E792-C3A6-4D3F-A09F-33C2DC361BF4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8.4.6.1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影响模板性能的因素</a:t>
          </a:r>
        </a:p>
      </dsp:txBody>
      <dsp:txXfrm>
        <a:off x="4640626" y="0"/>
        <a:ext cx="2433741" cy="354025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8.4.6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类模板性能的改进</a:t>
          </a:r>
        </a:p>
      </dsp:txBody>
      <dsp:txXfrm>
        <a:off x="2410413" y="0"/>
        <a:ext cx="2433741" cy="354025"/>
      </dsp:txXfrm>
    </dsp:sp>
    <dsp:sp modelId="{3707E792-C3A6-4D3F-A09F-33C2DC361BF4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8.4.6.2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改进方法</a:t>
          </a:r>
        </a:p>
      </dsp:txBody>
      <dsp:txXfrm>
        <a:off x="4640626" y="0"/>
        <a:ext cx="2433741" cy="354025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8.4.6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类模板性能的改进</a:t>
          </a:r>
        </a:p>
      </dsp:txBody>
      <dsp:txXfrm>
        <a:off x="2410413" y="0"/>
        <a:ext cx="2433741" cy="354025"/>
      </dsp:txXfrm>
    </dsp:sp>
    <dsp:sp modelId="{3707E792-C3A6-4D3F-A09F-33C2DC361BF4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8.4.6.2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改进方法</a:t>
          </a:r>
        </a:p>
      </dsp:txBody>
      <dsp:txXfrm>
        <a:off x="4640626" y="0"/>
        <a:ext cx="2433741" cy="354025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8.5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模板的别名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3707E792-C3A6-4D3F-A09F-33C2DC361BF4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类型带来的困扰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8.1.1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案例及其实现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8.1.1.3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被类型困扰的类</a:t>
          </a:r>
        </a:p>
      </dsp:txBody>
      <dsp:txXfrm>
        <a:off x="4640626" y="0"/>
        <a:ext cx="2433741" cy="354025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8.6 traits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技术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3707E792-C3A6-4D3F-A09F-33C2DC361BF4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8.6 traits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技术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3707E792-C3A6-4D3F-A09F-33C2DC361BF4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8.6 traits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技术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8.6.1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特性萃取</a:t>
          </a:r>
        </a:p>
      </dsp:txBody>
      <dsp:txXfrm>
        <a:off x="2410413" y="0"/>
        <a:ext cx="2433741" cy="354025"/>
      </dsp:txXfrm>
    </dsp:sp>
    <dsp:sp modelId="{3707E792-C3A6-4D3F-A09F-33C2DC361BF4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8.6 traits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技术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8.6.2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类型萃取</a:t>
          </a:r>
        </a:p>
      </dsp:txBody>
      <dsp:txXfrm>
        <a:off x="2410413" y="0"/>
        <a:ext cx="2433741" cy="354025"/>
      </dsp:txXfrm>
    </dsp:sp>
    <dsp:sp modelId="{3707E792-C3A6-4D3F-A09F-33C2DC361BF4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8.6 traits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技术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8.6.3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随之而来的问题</a:t>
          </a:r>
        </a:p>
      </dsp:txBody>
      <dsp:txXfrm>
        <a:off x="2410413" y="0"/>
        <a:ext cx="2433741" cy="354025"/>
      </dsp:txXfrm>
    </dsp:sp>
    <dsp:sp modelId="{3707E792-C3A6-4D3F-A09F-33C2DC361BF4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Concept</a:t>
          </a:r>
          <a:endParaRPr lang="zh-CN" altLang="en-US" sz="13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88" y="0"/>
        <a:ext cx="2699260" cy="354025"/>
      </dsp:txXfrm>
    </dsp:sp>
    <dsp:sp modelId="{B8214D93-650B-4055-B9CC-6A101CA2DA08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起因</a:t>
          </a:r>
        </a:p>
      </dsp:txBody>
      <dsp:txXfrm>
        <a:off x="2410413" y="0"/>
        <a:ext cx="2433741" cy="354025"/>
      </dsp:txXfrm>
    </dsp:sp>
    <dsp:sp modelId="{49065D82-18D6-4575-9F74-03B122B9953A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Concept</a:t>
          </a:r>
          <a:endParaRPr lang="zh-CN" altLang="en-US" sz="13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88" y="0"/>
        <a:ext cx="2699260" cy="354025"/>
      </dsp:txXfrm>
    </dsp:sp>
    <dsp:sp modelId="{B8214D93-650B-4055-B9CC-6A101CA2DA08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起因</a:t>
          </a:r>
        </a:p>
      </dsp:txBody>
      <dsp:txXfrm>
        <a:off x="2410413" y="0"/>
        <a:ext cx="2433741" cy="354025"/>
      </dsp:txXfrm>
    </dsp:sp>
    <dsp:sp modelId="{49065D82-18D6-4575-9F74-03B122B9953A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例子</a:t>
          </a:r>
        </a:p>
      </dsp:txBody>
      <dsp:txXfrm>
        <a:off x="4640626" y="0"/>
        <a:ext cx="2433741" cy="354025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Concept</a:t>
          </a:r>
          <a:endParaRPr lang="zh-CN" altLang="en-US" sz="13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88" y="0"/>
        <a:ext cx="2699260" cy="354025"/>
      </dsp:txXfrm>
    </dsp:sp>
    <dsp:sp modelId="{B8214D93-650B-4055-B9CC-6A101CA2DA08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解决方案</a:t>
          </a:r>
        </a:p>
      </dsp:txBody>
      <dsp:txXfrm>
        <a:off x="2410413" y="0"/>
        <a:ext cx="2433741" cy="354025"/>
      </dsp:txXfrm>
    </dsp:sp>
    <dsp:sp modelId="{49065D82-18D6-4575-9F74-03B122B9953A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类型带来的困扰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8.1.1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案例及其实现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8.1.1.4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使用宏绕开类型的限制</a:t>
          </a:r>
        </a:p>
      </dsp:txBody>
      <dsp:txXfrm>
        <a:off x="4640626" y="0"/>
        <a:ext cx="2433741" cy="3540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变量模板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8.2.1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定义和使用变量模板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变量模板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变量模板的特化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函数模板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定义和使用函数模板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函数模板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定义和使用函数模板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8.3.1.1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函数模板的实例化</a:t>
          </a:r>
        </a:p>
      </dsp:txBody>
      <dsp:txXfrm>
        <a:off x="4640626" y="0"/>
        <a:ext cx="2433741" cy="3540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函数模板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定义和使用函数模板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8.3.1.4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泛型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lambda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8BFD2-0315-4736-8570-26A187B3428E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229F9-2DF6-4E99-87FA-A86E21EE8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08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29F9-2DF6-4E99-87FA-A86E21EE8A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614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Ch8/flyable.cpp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29F9-2DF6-4E99-87FA-A86E21EE8A4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269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Ch8/type-traits*.cpp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29F9-2DF6-4E99-87FA-A86E21EE8A4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023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Ch8/concept.cpp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29F9-2DF6-4E99-87FA-A86E21EE8A4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12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29F9-2DF6-4E99-87FA-A86E21EE8A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917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29F9-2DF6-4E99-87FA-A86E21EE8A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139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Ch8/macro*.cpp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29F9-2DF6-4E99-87FA-A86E21EE8A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595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Ch8/pi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29F9-2DF6-4E99-87FA-A86E21EE8A4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23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Ch8/perfect-forward.cpp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29F9-2DF6-4E99-87FA-A86E21EE8A4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276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Ch8/fold-expression.cpp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29F9-2DF6-4E99-87FA-A86E21EE8A4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578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Ch8/variadic-parameter.cpp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29F9-2DF6-4E99-87FA-A86E21EE8A4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07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29F9-2DF6-4E99-87FA-A86E21EE8A4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76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29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75586"/>
            <a:ext cx="9144000" cy="14822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1524000" y="254493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程序设计 </a:t>
            </a:r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现代方法</a:t>
            </a:r>
          </a:p>
        </p:txBody>
      </p:sp>
    </p:spTree>
    <p:extLst>
      <p:ext uri="{BB962C8B-B14F-4D97-AF65-F5344CB8AC3E}">
        <p14:creationId xmlns:p14="http://schemas.microsoft.com/office/powerpoint/2010/main" val="34859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AA72-E04B-4D6E-A0DB-1CD7E3A92676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0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E787-BEF9-412C-99A0-9C5E7C85B3B1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43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045110" y="365126"/>
            <a:ext cx="9308690" cy="451616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章标题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635"/>
            <a:ext cx="10515600" cy="5130240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>
            <a:lvl1pPr algn="ctr">
              <a:defRPr/>
            </a:lvl1pPr>
          </a:lstStyle>
          <a:p>
            <a:fld id="{F558298A-8F68-4BFD-B41C-874D86D2BCE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1572845" y="3932903"/>
            <a:ext cx="430887" cy="25599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程序设计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现代方法</a:t>
            </a: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838200" y="330380"/>
            <a:ext cx="894736" cy="795747"/>
            <a:chOff x="530941" y="295635"/>
            <a:chExt cx="894736" cy="795747"/>
          </a:xfrm>
        </p:grpSpPr>
        <p:sp>
          <p:nvSpPr>
            <p:cNvPr id="7" name="泪滴形 6"/>
            <p:cNvSpPr/>
            <p:nvPr userDrawn="1"/>
          </p:nvSpPr>
          <p:spPr>
            <a:xfrm rot="5400000">
              <a:off x="540773" y="285803"/>
              <a:ext cx="432619" cy="452284"/>
            </a:xfrm>
            <a:prstGeom prst="teardrop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泪滴形 15"/>
            <p:cNvSpPr/>
            <p:nvPr userDrawn="1"/>
          </p:nvSpPr>
          <p:spPr>
            <a:xfrm rot="10800000">
              <a:off x="1055122" y="365124"/>
              <a:ext cx="370555" cy="363129"/>
            </a:xfrm>
            <a:prstGeom prst="teardrop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泪滴形 16"/>
            <p:cNvSpPr/>
            <p:nvPr userDrawn="1"/>
          </p:nvSpPr>
          <p:spPr>
            <a:xfrm>
              <a:off x="678426" y="781998"/>
              <a:ext cx="304799" cy="309384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泪滴形 17"/>
            <p:cNvSpPr/>
            <p:nvPr userDrawn="1"/>
          </p:nvSpPr>
          <p:spPr>
            <a:xfrm rot="16200000">
              <a:off x="1056969" y="780151"/>
              <a:ext cx="245807" cy="249500"/>
            </a:xfrm>
            <a:prstGeom prst="teardrop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1" name="直接连接符 20"/>
          <p:cNvCxnSpPr/>
          <p:nvPr userDrawn="1"/>
        </p:nvCxnSpPr>
        <p:spPr>
          <a:xfrm>
            <a:off x="2045110" y="816742"/>
            <a:ext cx="93086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 userDrawn="1"/>
        </p:nvSpPr>
        <p:spPr>
          <a:xfrm>
            <a:off x="2905432" y="6551505"/>
            <a:ext cx="6381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电子科技大学信息与软件工程学院 白忠建</a:t>
            </a:r>
          </a:p>
        </p:txBody>
      </p:sp>
    </p:spTree>
    <p:extLst>
      <p:ext uri="{BB962C8B-B14F-4D97-AF65-F5344CB8AC3E}">
        <p14:creationId xmlns:p14="http://schemas.microsoft.com/office/powerpoint/2010/main" val="25726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A9D1-46FA-4FB4-8D9E-7B4C1F67C57A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A8A-EE2E-4542-A907-0E24D8EF02A7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7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DA80-C84D-4D39-9338-19333F45AEA2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DCED-73E1-439D-92C8-AB511EE4B386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45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5C53-5F64-44CF-901D-294CC330B180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5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C799-DBA9-4BC5-A74F-0F6088522C6D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5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39C-525D-4DC2-B51F-67AB8402E6EF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3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A1121-1445-4FD0-B6D8-4C8E8788BA0A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file:///H:\coursebook\renyou\C++\model\png\linked-list-template.png" TargetMode="Externa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3.xml"/><Relationship Id="rId3" Type="http://schemas.openxmlformats.org/officeDocument/2006/relationships/diagramLayout" Target="../diagrams/layout22.xml"/><Relationship Id="rId7" Type="http://schemas.openxmlformats.org/officeDocument/2006/relationships/diagramData" Target="../diagrams/data23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11" Type="http://schemas.microsoft.com/office/2007/relationships/diagramDrawing" Target="../diagrams/drawing23.xml"/><Relationship Id="rId5" Type="http://schemas.openxmlformats.org/officeDocument/2006/relationships/diagramColors" Target="../diagrams/colors22.xml"/><Relationship Id="rId10" Type="http://schemas.openxmlformats.org/officeDocument/2006/relationships/diagramColors" Target="../diagrams/colors23.xml"/><Relationship Id="rId4" Type="http://schemas.openxmlformats.org/officeDocument/2006/relationships/diagramQuickStyle" Target="../diagrams/quickStyle22.xml"/><Relationship Id="rId9" Type="http://schemas.openxmlformats.org/officeDocument/2006/relationships/diagramQuickStyle" Target="../diagrams/quickStyl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0.xml"/><Relationship Id="rId7" Type="http://schemas.microsoft.com/office/2007/relationships/diagramDrawing" Target="../diagrams/drawing3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0.xml"/><Relationship Id="rId5" Type="http://schemas.openxmlformats.org/officeDocument/2006/relationships/diagramQuickStyle" Target="../diagrams/quickStyle30.xml"/><Relationship Id="rId4" Type="http://schemas.openxmlformats.org/officeDocument/2006/relationships/diagramLayout" Target="../diagrams/layout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32.xml"/><Relationship Id="rId7" Type="http://schemas.microsoft.com/office/2007/relationships/diagramDrawing" Target="../diagrams/drawing3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2.xml"/><Relationship Id="rId5" Type="http://schemas.openxmlformats.org/officeDocument/2006/relationships/diagramQuickStyle" Target="../diagrams/quickStyle32.xml"/><Relationship Id="rId4" Type="http://schemas.openxmlformats.org/officeDocument/2006/relationships/diagramLayout" Target="../diagrams/layout32.xml"/><Relationship Id="rId9" Type="http://schemas.openxmlformats.org/officeDocument/2006/relationships/image" Target="file:///H:\coursebook\renyou\C++\model\png\flyable.png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3.xml"/><Relationship Id="rId7" Type="http://schemas.microsoft.com/office/2007/relationships/diagramDrawing" Target="../diagrams/drawing3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3.xml"/><Relationship Id="rId5" Type="http://schemas.openxmlformats.org/officeDocument/2006/relationships/diagramQuickStyle" Target="../diagrams/quickStyle33.xml"/><Relationship Id="rId4" Type="http://schemas.openxmlformats.org/officeDocument/2006/relationships/diagramLayout" Target="../diagrams/layout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5.xml"/><Relationship Id="rId7" Type="http://schemas.microsoft.com/office/2007/relationships/diagramDrawing" Target="../diagrams/drawing3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5.xml"/><Relationship Id="rId5" Type="http://schemas.openxmlformats.org/officeDocument/2006/relationships/diagramQuickStyle" Target="../diagrams/quickStyle35.xml"/><Relationship Id="rId4" Type="http://schemas.openxmlformats.org/officeDocument/2006/relationships/diagramLayout" Target="../diagrams/layout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第八章 模板</a:t>
            </a:r>
          </a:p>
        </p:txBody>
      </p:sp>
    </p:spTree>
    <p:extLst>
      <p:ext uri="{BB962C8B-B14F-4D97-AF65-F5344CB8AC3E}">
        <p14:creationId xmlns:p14="http://schemas.microsoft.com/office/powerpoint/2010/main" val="2941629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+mn-lt"/>
              </a:rPr>
              <a:t>auto lt3 = [](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auto a, auto b</a:t>
            </a:r>
            <a:r>
              <a:rPr lang="en-US" altLang="zh-CN" dirty="0">
                <a:latin typeface="+mn-lt"/>
              </a:rPr>
              <a:t>)-&gt;bool { return a &lt; b; };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 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保证两个参数的类型相同</a:t>
            </a:r>
            <a:endParaRPr lang="zh-CN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auto lt3 = [](auto a, </a:t>
            </a:r>
            <a:r>
              <a:rPr lang="en-US" altLang="zh-CN" b="1" i="1" dirty="0" err="1">
                <a:solidFill>
                  <a:srgbClr val="FF0000"/>
                </a:solidFill>
                <a:latin typeface="+mn-lt"/>
              </a:rPr>
              <a:t>decltype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(a)</a:t>
            </a:r>
            <a:r>
              <a:rPr lang="en-US" altLang="zh-CN" dirty="0">
                <a:latin typeface="+mn-lt"/>
              </a:rPr>
              <a:t> b)-&gt;bool { return a &lt; b; };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10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291088803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2048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+mj-lt"/>
              </a:rPr>
              <a:t>template &lt;</a:t>
            </a:r>
            <a:r>
              <a:rPr lang="en-US" altLang="zh-CN" dirty="0" err="1">
                <a:latin typeface="+mj-lt"/>
              </a:rPr>
              <a:t>typename</a:t>
            </a:r>
            <a:r>
              <a:rPr lang="en-US" altLang="zh-CN" dirty="0">
                <a:latin typeface="+mj-lt"/>
              </a:rPr>
              <a:t> T&gt;</a:t>
            </a:r>
            <a:endParaRPr lang="zh-CN" altLang="zh-CN" dirty="0">
              <a:latin typeface="+mj-lt"/>
            </a:endParaRP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bool </a:t>
            </a:r>
            <a:r>
              <a:rPr lang="en-US" altLang="zh-CN" dirty="0" err="1">
                <a:latin typeface="+mj-lt"/>
              </a:rPr>
              <a:t>lt</a:t>
            </a:r>
            <a:r>
              <a:rPr lang="en-US" altLang="zh-CN" dirty="0">
                <a:latin typeface="+mj-lt"/>
              </a:rPr>
              <a:t>(T a, T b) { return a &lt; b; }</a:t>
            </a:r>
          </a:p>
          <a:p>
            <a:pPr marL="0" indent="0">
              <a:buNone/>
            </a:pPr>
            <a:endParaRPr lang="en-US" altLang="zh-CN" dirty="0">
              <a:latin typeface="+mj-lt"/>
            </a:endParaRPr>
          </a:p>
          <a:p>
            <a:pPr marL="0" indent="0">
              <a:buNone/>
            </a:pPr>
            <a:r>
              <a:rPr lang="en-US" altLang="zh-CN" dirty="0" err="1">
                <a:latin typeface="+mj-lt"/>
              </a:rPr>
              <a:t>lt</a:t>
            </a:r>
            <a:r>
              <a:rPr lang="en-US" altLang="zh-CN" dirty="0">
                <a:latin typeface="+mj-lt"/>
              </a:rPr>
              <a:t>(1.0, 2);</a:t>
            </a:r>
            <a:endParaRPr lang="zh-CN" altLang="zh-CN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11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725996764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ADC1B49A-6F87-4015-AD8E-DE1EF59E7663}"/>
              </a:ext>
            </a:extLst>
          </p:cNvPr>
          <p:cNvSpPr/>
          <p:nvPr/>
        </p:nvSpPr>
        <p:spPr>
          <a:xfrm>
            <a:off x="3651256" y="2666418"/>
            <a:ext cx="4564384" cy="1093093"/>
          </a:xfrm>
          <a:prstGeom prst="wedgeRoundRectCallout">
            <a:avLst>
              <a:gd name="adj1" fmla="val -57372"/>
              <a:gd name="adj2" fmla="val -6792"/>
              <a:gd name="adj3" fmla="val 16667"/>
            </a:avLst>
          </a:prstGeom>
          <a:solidFill>
            <a:schemeClr val="accent5">
              <a:alpha val="8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dirty="0">
                <a:latin typeface="Consolas" panose="020B0609020204030204" pitchFamily="49" charset="0"/>
              </a:rPr>
              <a:t>这个实例化会产生什么结果？</a:t>
            </a:r>
            <a:endParaRPr lang="en-US" altLang="zh-CN" sz="2400" dirty="0">
              <a:latin typeface="Consolas" panose="020B0609020204030204" pitchFamily="49" charset="0"/>
            </a:endParaRP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B3FA90E5-1413-455E-878A-CB4503454E3D}"/>
              </a:ext>
            </a:extLst>
          </p:cNvPr>
          <p:cNvSpPr/>
          <p:nvPr/>
        </p:nvSpPr>
        <p:spPr>
          <a:xfrm>
            <a:off x="3651256" y="4296249"/>
            <a:ext cx="4564384" cy="1093093"/>
          </a:xfrm>
          <a:prstGeom prst="wedgeRoundRectCallout">
            <a:avLst>
              <a:gd name="adj1" fmla="val -57210"/>
              <a:gd name="adj2" fmla="val -5404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dirty="0">
                <a:latin typeface="Consolas" panose="020B0609020204030204" pitchFamily="49" charset="0"/>
              </a:rPr>
              <a:t>事实上，编译器会因无法确定类型报出错误。该如何解决呢？</a:t>
            </a:r>
            <a:endParaRPr lang="en-US" altLang="zh-CN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0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+mj-lt"/>
              </a:rPr>
              <a:t>template &lt;</a:t>
            </a:r>
            <a:r>
              <a:rPr lang="en-US" altLang="zh-CN" b="1" i="1" dirty="0" err="1">
                <a:solidFill>
                  <a:srgbClr val="FF0000"/>
                </a:solidFill>
                <a:latin typeface="+mj-lt"/>
              </a:rPr>
              <a:t>typename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 T</a:t>
            </a:r>
            <a:r>
              <a:rPr lang="en-US" altLang="zh-CN" dirty="0">
                <a:latin typeface="+mj-lt"/>
              </a:rPr>
              <a:t>&gt;</a:t>
            </a:r>
            <a:endParaRPr lang="zh-CN" altLang="zh-CN" dirty="0">
              <a:latin typeface="+mj-lt"/>
            </a:endParaRP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bool </a:t>
            </a:r>
            <a:r>
              <a:rPr lang="en-US" altLang="zh-CN" dirty="0" err="1">
                <a:latin typeface="+mj-lt"/>
              </a:rPr>
              <a:t>lt</a:t>
            </a:r>
            <a:r>
              <a:rPr lang="en-US" altLang="zh-CN" dirty="0">
                <a:latin typeface="+mj-lt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T</a:t>
            </a:r>
            <a:r>
              <a:rPr lang="en-US" altLang="zh-CN" dirty="0">
                <a:latin typeface="+mj-lt"/>
              </a:rPr>
              <a:t> a, 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T</a:t>
            </a:r>
            <a:r>
              <a:rPr lang="en-US" altLang="zh-CN" dirty="0">
                <a:latin typeface="+mj-lt"/>
              </a:rPr>
              <a:t> b) { return a &lt; b; }</a:t>
            </a:r>
          </a:p>
          <a:p>
            <a:pPr marL="0" indent="0">
              <a:buNone/>
            </a:pPr>
            <a:endParaRPr lang="en-US" altLang="zh-CN" dirty="0">
              <a:latin typeface="+mj-lt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重载的模板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template &lt;</a:t>
            </a:r>
            <a:r>
              <a:rPr lang="en-US" altLang="zh-CN" b="1" i="1" dirty="0" err="1">
                <a:solidFill>
                  <a:srgbClr val="FF0000"/>
                </a:solidFill>
                <a:latin typeface="+mj-lt"/>
              </a:rPr>
              <a:t>typename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 T, </a:t>
            </a:r>
            <a:r>
              <a:rPr lang="en-US" altLang="zh-CN" b="1" i="1" dirty="0" err="1">
                <a:solidFill>
                  <a:srgbClr val="00B050"/>
                </a:solidFill>
                <a:latin typeface="+mj-lt"/>
              </a:rPr>
              <a:t>typename</a:t>
            </a:r>
            <a:r>
              <a:rPr lang="en-US" altLang="zh-CN" b="1" i="1" dirty="0">
                <a:solidFill>
                  <a:srgbClr val="00B050"/>
                </a:solidFill>
                <a:latin typeface="+mj-lt"/>
              </a:rPr>
              <a:t> U</a:t>
            </a:r>
            <a:r>
              <a:rPr lang="en-US" altLang="zh-CN" dirty="0">
                <a:latin typeface="+mj-lt"/>
              </a:rPr>
              <a:t>&gt;</a:t>
            </a:r>
            <a:endParaRPr lang="zh-CN" altLang="zh-CN" dirty="0">
              <a:latin typeface="+mj-lt"/>
            </a:endParaRP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bool </a:t>
            </a:r>
            <a:r>
              <a:rPr lang="en-US" altLang="zh-CN" dirty="0" err="1">
                <a:latin typeface="+mj-lt"/>
              </a:rPr>
              <a:t>lt</a:t>
            </a:r>
            <a:r>
              <a:rPr lang="en-US" altLang="zh-CN" dirty="0">
                <a:latin typeface="+mj-lt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T</a:t>
            </a:r>
            <a:r>
              <a:rPr lang="en-US" altLang="zh-CN" dirty="0">
                <a:latin typeface="+mj-lt"/>
              </a:rPr>
              <a:t> a, </a:t>
            </a:r>
            <a:r>
              <a:rPr lang="en-US" altLang="zh-CN" b="1" i="1" dirty="0">
                <a:solidFill>
                  <a:srgbClr val="00B050"/>
                </a:solidFill>
                <a:latin typeface="+mj-lt"/>
              </a:rPr>
              <a:t>U</a:t>
            </a:r>
            <a:r>
              <a:rPr lang="en-US" altLang="zh-CN" dirty="0">
                <a:latin typeface="+mj-lt"/>
              </a:rPr>
              <a:t> b) { return a &lt; b; }</a:t>
            </a:r>
          </a:p>
          <a:p>
            <a:pPr marL="0" indent="0">
              <a:buNone/>
            </a:pPr>
            <a:endParaRPr lang="en-US" altLang="zh-CN" dirty="0">
              <a:latin typeface="+mj-lt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重载的函数</a:t>
            </a:r>
            <a:endParaRPr lang="en-US" altLang="zh-CN" dirty="0">
              <a:latin typeface="+mj-lt"/>
            </a:endParaRP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bool </a:t>
            </a:r>
            <a:r>
              <a:rPr lang="en-US" altLang="zh-CN" dirty="0" err="1">
                <a:latin typeface="+mj-lt"/>
              </a:rPr>
              <a:t>lt</a:t>
            </a:r>
            <a:r>
              <a:rPr lang="en-US" altLang="zh-CN" dirty="0">
                <a:latin typeface="+mj-lt"/>
              </a:rPr>
              <a:t>(double a, int b) { return a &lt; b; }</a:t>
            </a:r>
            <a:endParaRPr lang="zh-CN" altLang="zh-CN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/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091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+mj-lt"/>
              </a:rPr>
              <a:t>template &lt;</a:t>
            </a:r>
            <a:r>
              <a:rPr lang="en-US" altLang="zh-CN" dirty="0" err="1">
                <a:latin typeface="+mj-lt"/>
              </a:rPr>
              <a:t>typename</a:t>
            </a:r>
            <a:r>
              <a:rPr lang="en-US" altLang="zh-CN" dirty="0">
                <a:latin typeface="+mj-lt"/>
              </a:rPr>
              <a:t> T&gt;</a:t>
            </a:r>
            <a:endParaRPr lang="zh-CN" altLang="zh-CN" dirty="0">
              <a:latin typeface="+mj-lt"/>
            </a:endParaRP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bool </a:t>
            </a:r>
            <a:r>
              <a:rPr lang="en-US" altLang="zh-CN" dirty="0" err="1">
                <a:latin typeface="+mj-lt"/>
              </a:rPr>
              <a:t>lt</a:t>
            </a:r>
            <a:r>
              <a:rPr lang="en-US" altLang="zh-CN" dirty="0">
                <a:latin typeface="+mj-lt"/>
              </a:rPr>
              <a:t>(T a, T b) { return a &lt; b; }</a:t>
            </a:r>
          </a:p>
          <a:p>
            <a:pPr marL="0" indent="0">
              <a:buNone/>
            </a:pPr>
            <a:endParaRPr lang="en-US" altLang="zh-CN" dirty="0">
              <a:latin typeface="+mj-lt"/>
            </a:endParaRPr>
          </a:p>
          <a:p>
            <a:pPr marL="0" indent="0">
              <a:buNone/>
            </a:pPr>
            <a:endParaRPr lang="en-US" altLang="zh-CN" dirty="0">
              <a:latin typeface="+mj-lt"/>
            </a:endParaRP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using </a:t>
            </a:r>
            <a:r>
              <a:rPr lang="en-US" altLang="zh-CN" dirty="0" err="1">
                <a:latin typeface="+mj-lt"/>
              </a:rPr>
              <a:t>cstring</a:t>
            </a:r>
            <a:r>
              <a:rPr lang="en-US" altLang="zh-CN" dirty="0">
                <a:latin typeface="+mj-lt"/>
              </a:rPr>
              <a:t> = char *;</a:t>
            </a:r>
            <a:endParaRPr lang="zh-CN" altLang="zh-CN" dirty="0">
              <a:latin typeface="+mj-lt"/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template &lt;&gt;</a:t>
            </a:r>
            <a:endParaRPr lang="zh-CN" altLang="zh-CN" b="1" i="1" dirty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bool </a:t>
            </a:r>
            <a:r>
              <a:rPr lang="en-US" altLang="zh-CN" dirty="0" err="1">
                <a:latin typeface="+mj-lt"/>
              </a:rPr>
              <a:t>lt</a:t>
            </a:r>
            <a:r>
              <a:rPr lang="en-US" altLang="zh-CN" dirty="0">
                <a:latin typeface="+mj-lt"/>
              </a:rPr>
              <a:t>(</a:t>
            </a:r>
            <a:r>
              <a:rPr lang="en-US" altLang="zh-CN" dirty="0" err="1">
                <a:latin typeface="+mj-lt"/>
              </a:rPr>
              <a:t>cstring</a:t>
            </a:r>
            <a:r>
              <a:rPr lang="en-US" altLang="zh-CN" dirty="0">
                <a:latin typeface="+mj-lt"/>
              </a:rPr>
              <a:t> a, </a:t>
            </a:r>
            <a:r>
              <a:rPr lang="en-US" altLang="zh-CN" dirty="0" err="1">
                <a:latin typeface="+mj-lt"/>
              </a:rPr>
              <a:t>cstring</a:t>
            </a:r>
            <a:r>
              <a:rPr lang="en-US" altLang="zh-CN" dirty="0">
                <a:latin typeface="+mj-lt"/>
              </a:rPr>
              <a:t> b) </a:t>
            </a: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{ return </a:t>
            </a:r>
            <a:r>
              <a:rPr lang="en-US" altLang="zh-CN" dirty="0" err="1">
                <a:latin typeface="+mj-lt"/>
              </a:rPr>
              <a:t>strcmp</a:t>
            </a:r>
            <a:r>
              <a:rPr lang="en-US" altLang="zh-CN" dirty="0">
                <a:latin typeface="+mj-lt"/>
              </a:rPr>
              <a:t>(a, b) &lt; 0; }</a:t>
            </a:r>
            <a:endParaRPr lang="zh-CN" altLang="zh-CN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140083209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8009D446-4BF7-4C92-8A8F-0012A7E7B993}"/>
              </a:ext>
            </a:extLst>
          </p:cNvPr>
          <p:cNvSpPr/>
          <p:nvPr/>
        </p:nvSpPr>
        <p:spPr>
          <a:xfrm>
            <a:off x="1892257" y="2602881"/>
            <a:ext cx="4564384" cy="795738"/>
          </a:xfrm>
          <a:prstGeom prst="wedgeRoundRectCallout">
            <a:avLst>
              <a:gd name="adj1" fmla="val -13176"/>
              <a:gd name="adj2" fmla="val -79626"/>
              <a:gd name="adj3" fmla="val 16667"/>
            </a:avLst>
          </a:prstGeom>
          <a:solidFill>
            <a:schemeClr val="accent5">
              <a:alpha val="8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Consolas" panose="020B0609020204030204" pitchFamily="49" charset="0"/>
              </a:rPr>
              <a:t>模板参数类型没有</a:t>
            </a:r>
            <a:r>
              <a:rPr lang="en-US" altLang="zh-CN" sz="2400" dirty="0">
                <a:latin typeface="Consolas" panose="020B0609020204030204" pitchFamily="49" charset="0"/>
              </a:rPr>
              <a:t>cv</a:t>
            </a:r>
            <a:r>
              <a:rPr lang="zh-CN" altLang="en-US" sz="2400" dirty="0">
                <a:latin typeface="Consolas" panose="020B0609020204030204" pitchFamily="49" charset="0"/>
              </a:rPr>
              <a:t>修饰符</a:t>
            </a:r>
            <a:endParaRPr lang="en-US" altLang="zh-CN" sz="2400" dirty="0">
              <a:latin typeface="Consolas" panose="020B0609020204030204" pitchFamily="49" charset="0"/>
            </a:endParaRP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8E285AF0-5246-443B-BD31-4178E2CF755D}"/>
              </a:ext>
            </a:extLst>
          </p:cNvPr>
          <p:cNvSpPr/>
          <p:nvPr/>
        </p:nvSpPr>
        <p:spPr>
          <a:xfrm>
            <a:off x="6096000" y="3531858"/>
            <a:ext cx="4564384" cy="1200684"/>
          </a:xfrm>
          <a:prstGeom prst="wedgeRoundRectCallout">
            <a:avLst>
              <a:gd name="adj1" fmla="val -55537"/>
              <a:gd name="adj2" fmla="val 46690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dirty="0">
                <a:latin typeface="Consolas" panose="020B0609020204030204" pitchFamily="49" charset="0"/>
              </a:rPr>
              <a:t>因此特化的模板参数类型也必须没有</a:t>
            </a:r>
            <a:r>
              <a:rPr lang="en-US" altLang="zh-CN" sz="2400" dirty="0">
                <a:latin typeface="Consolas" panose="020B0609020204030204" pitchFamily="49" charset="0"/>
              </a:rPr>
              <a:t>cv</a:t>
            </a:r>
            <a:r>
              <a:rPr lang="zh-CN" altLang="en-US" sz="2400" dirty="0">
                <a:latin typeface="Consolas" panose="020B0609020204030204" pitchFamily="49" charset="0"/>
              </a:rPr>
              <a:t>修饰符</a:t>
            </a:r>
            <a:endParaRPr lang="en-US" altLang="zh-CN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14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+mj-lt"/>
              </a:rPr>
              <a:t>template&lt;</a:t>
            </a:r>
            <a:r>
              <a:rPr lang="en-US" altLang="zh-CN" dirty="0" err="1">
                <a:latin typeface="+mj-lt"/>
              </a:rPr>
              <a:t>typename</a:t>
            </a:r>
            <a:r>
              <a:rPr lang="en-US" altLang="zh-CN" dirty="0">
                <a:latin typeface="+mj-lt"/>
              </a:rPr>
              <a:t> T, </a:t>
            </a:r>
            <a:r>
              <a:rPr lang="en-US" altLang="zh-CN" dirty="0" err="1">
                <a:latin typeface="+mj-lt"/>
              </a:rPr>
              <a:t>typename</a:t>
            </a:r>
            <a:r>
              <a:rPr lang="en-US" altLang="zh-CN" dirty="0">
                <a:latin typeface="+mj-lt"/>
              </a:rPr>
              <a:t> U&gt; void f(T, U) {}</a:t>
            </a: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 </a:t>
            </a:r>
            <a:endParaRPr lang="zh-CN" altLang="zh-CN" dirty="0">
              <a:latin typeface="+mj-lt"/>
            </a:endParaRP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template&lt;&gt; void f(int, char) {}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完全特化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0" indent="0">
              <a:buNone/>
            </a:pPr>
            <a:endParaRPr lang="zh-CN" altLang="zh-CN" dirty="0">
              <a:latin typeface="+mj-lt"/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template&lt;</a:t>
            </a:r>
            <a:r>
              <a:rPr lang="en-US" altLang="zh-CN" b="1" i="1" dirty="0" err="1">
                <a:solidFill>
                  <a:srgbClr val="FF0000"/>
                </a:solidFill>
                <a:latin typeface="+mj-lt"/>
              </a:rPr>
              <a:t>typename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 T&gt; void f(T, int)</a:t>
            </a:r>
            <a:r>
              <a:rPr lang="en-US" altLang="zh-CN" dirty="0">
                <a:latin typeface="+mj-lt"/>
              </a:rPr>
              <a:t> {}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偏特化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511812778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EE054164-22B5-4B55-82B3-73FB4791485C}"/>
              </a:ext>
            </a:extLst>
          </p:cNvPr>
          <p:cNvSpPr/>
          <p:nvPr/>
        </p:nvSpPr>
        <p:spPr>
          <a:xfrm>
            <a:off x="3377092" y="4620761"/>
            <a:ext cx="4564384" cy="874604"/>
          </a:xfrm>
          <a:prstGeom prst="wedgeRoundRectCallout">
            <a:avLst>
              <a:gd name="adj1" fmla="val -33974"/>
              <a:gd name="adj2" fmla="val -80625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Consolas" panose="020B0609020204030204" pitchFamily="49" charset="0"/>
              </a:rPr>
              <a:t>只用到了部分模板参数</a:t>
            </a:r>
            <a:endParaRPr lang="en-US" altLang="zh-CN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08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+mn-lt"/>
              </a:rPr>
              <a:t>void f(int&amp;) { … }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void f(int&amp;&amp;) { … }</a:t>
            </a:r>
          </a:p>
          <a:p>
            <a:pPr marL="0" indent="0">
              <a:buNone/>
            </a:pP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template &lt;</a:t>
            </a:r>
            <a:r>
              <a:rPr lang="en-US" altLang="zh-CN" dirty="0" err="1">
                <a:latin typeface="+mn-lt"/>
              </a:rPr>
              <a:t>typename</a:t>
            </a:r>
            <a:r>
              <a:rPr lang="en-US" altLang="zh-CN" dirty="0">
                <a:latin typeface="+mn-lt"/>
              </a:rPr>
              <a:t> T&gt;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void wrapper2(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T&amp;&amp;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a) { f(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std::forward&lt;T&gt;</a:t>
            </a:r>
            <a:r>
              <a:rPr lang="en-US" altLang="zh-CN" dirty="0">
                <a:latin typeface="+mn-lt"/>
              </a:rPr>
              <a:t>(a)); }</a:t>
            </a:r>
            <a:endParaRPr lang="zh-CN" altLang="zh-CN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60469532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EE054164-22B5-4B55-82B3-73FB4791485C}"/>
              </a:ext>
            </a:extLst>
          </p:cNvPr>
          <p:cNvSpPr/>
          <p:nvPr/>
        </p:nvSpPr>
        <p:spPr>
          <a:xfrm>
            <a:off x="3258430" y="4620760"/>
            <a:ext cx="4564384" cy="1144845"/>
          </a:xfrm>
          <a:prstGeom prst="wedgeRoundRectCallout">
            <a:avLst>
              <a:gd name="adj1" fmla="val -31374"/>
              <a:gd name="adj2" fmla="val -9372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Consolas" panose="020B0609020204030204" pitchFamily="49" charset="0"/>
              </a:rPr>
              <a:t>模板保证按原始参数类型匹配到</a:t>
            </a:r>
            <a:r>
              <a:rPr lang="en-US" altLang="zh-CN" sz="2400" dirty="0">
                <a:latin typeface="Consolas" panose="020B0609020204030204" pitchFamily="49" charset="0"/>
              </a:rPr>
              <a:t>f</a:t>
            </a:r>
            <a:r>
              <a:rPr lang="zh-CN" altLang="en-US" sz="2400" dirty="0">
                <a:latin typeface="Consolas" panose="020B0609020204030204" pitchFamily="49" charset="0"/>
              </a:rPr>
              <a:t>的正确版本</a:t>
            </a:r>
            <a:endParaRPr lang="en-US" altLang="zh-CN" sz="2400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641B24D-46BB-4F66-8242-8A8437F96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95316"/>
              </p:ext>
            </p:extLst>
          </p:nvPr>
        </p:nvGraphicFramePr>
        <p:xfrm>
          <a:off x="1621738" y="1955141"/>
          <a:ext cx="8984528" cy="3399335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2334648">
                  <a:extLst>
                    <a:ext uri="{9D8B030D-6E8A-4147-A177-3AD203B41FA5}">
                      <a16:colId xmlns:a16="http://schemas.microsoft.com/office/drawing/2014/main" val="2434898614"/>
                    </a:ext>
                  </a:extLst>
                </a:gridCol>
                <a:gridCol w="3427384">
                  <a:extLst>
                    <a:ext uri="{9D8B030D-6E8A-4147-A177-3AD203B41FA5}">
                      <a16:colId xmlns:a16="http://schemas.microsoft.com/office/drawing/2014/main" val="1130725967"/>
                    </a:ext>
                  </a:extLst>
                </a:gridCol>
                <a:gridCol w="3222496">
                  <a:extLst>
                    <a:ext uri="{9D8B030D-6E8A-4147-A177-3AD203B41FA5}">
                      <a16:colId xmlns:a16="http://schemas.microsoft.com/office/drawing/2014/main" val="868065577"/>
                    </a:ext>
                  </a:extLst>
                </a:gridCol>
              </a:tblGrid>
              <a:tr h="6798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j-lt"/>
                        </a:rPr>
                        <a:t>函数形参的类型</a:t>
                      </a:r>
                      <a:endParaRPr lang="zh-CN" sz="2800" kern="100">
                        <a:effectLst/>
                        <a:latin typeface="+mj-lt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j-lt"/>
                        </a:rPr>
                        <a:t>模板中类型参数</a:t>
                      </a:r>
                      <a:r>
                        <a:rPr lang="en-US" sz="2000" kern="100">
                          <a:effectLst/>
                          <a:latin typeface="+mj-lt"/>
                        </a:rPr>
                        <a:t>T</a:t>
                      </a:r>
                      <a:r>
                        <a:rPr lang="zh-CN" sz="2000" kern="100">
                          <a:effectLst/>
                          <a:latin typeface="+mj-lt"/>
                        </a:rPr>
                        <a:t>的类型</a:t>
                      </a:r>
                      <a:endParaRPr lang="zh-CN" sz="2800" kern="100">
                        <a:effectLst/>
                        <a:latin typeface="+mj-lt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j-lt"/>
                        </a:rPr>
                        <a:t>折叠后的函数形参类型</a:t>
                      </a:r>
                      <a:endParaRPr lang="zh-CN" sz="2800" kern="100">
                        <a:effectLst/>
                        <a:latin typeface="+mj-lt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539820"/>
                  </a:ext>
                </a:extLst>
              </a:tr>
              <a:tr h="6798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j-lt"/>
                        </a:rPr>
                        <a:t>A&amp;</a:t>
                      </a:r>
                      <a:endParaRPr lang="zh-CN" sz="2800" kern="100">
                        <a:effectLst/>
                        <a:latin typeface="+mj-lt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tint val="2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j-lt"/>
                        </a:rPr>
                        <a:t>T&amp;</a:t>
                      </a:r>
                      <a:endParaRPr lang="zh-CN" sz="2800" kern="100">
                        <a:effectLst/>
                        <a:latin typeface="+mj-lt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tint val="2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j-lt"/>
                        </a:rPr>
                        <a:t>T&amp;</a:t>
                      </a:r>
                      <a:endParaRPr lang="zh-CN" sz="2800" kern="100">
                        <a:effectLst/>
                        <a:latin typeface="+mj-lt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tint val="20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397555"/>
                  </a:ext>
                </a:extLst>
              </a:tr>
              <a:tr h="6798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A&amp;</a:t>
                      </a:r>
                      <a:endParaRPr lang="zh-CN" sz="2800" kern="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tint val="2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T&amp;&amp;</a:t>
                      </a:r>
                      <a:endParaRPr lang="zh-CN" sz="2800" kern="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tint val="2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T&amp;</a:t>
                      </a:r>
                      <a:endParaRPr lang="zh-CN" sz="2800" kern="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tint val="20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92677"/>
                  </a:ext>
                </a:extLst>
              </a:tr>
              <a:tr h="6798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j-lt"/>
                        </a:rPr>
                        <a:t>A&amp;&amp;</a:t>
                      </a:r>
                      <a:endParaRPr lang="zh-CN" sz="2800" kern="100">
                        <a:effectLst/>
                        <a:latin typeface="+mj-lt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tint val="2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j-lt"/>
                        </a:rPr>
                        <a:t>T&amp;</a:t>
                      </a:r>
                      <a:endParaRPr lang="zh-CN" sz="2800" kern="100">
                        <a:effectLst/>
                        <a:latin typeface="+mj-lt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tint val="2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j-lt"/>
                        </a:rPr>
                        <a:t>T&amp;</a:t>
                      </a:r>
                      <a:endParaRPr lang="zh-CN" sz="2800" kern="100">
                        <a:effectLst/>
                        <a:latin typeface="+mj-lt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tint val="20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97134"/>
                  </a:ext>
                </a:extLst>
              </a:tr>
              <a:tr h="6798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A&amp;&amp;</a:t>
                      </a:r>
                      <a:endParaRPr lang="zh-CN" sz="2800" kern="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tint val="2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T&amp;&amp;</a:t>
                      </a:r>
                      <a:endParaRPr lang="zh-CN" sz="2800" kern="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tint val="2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T&amp;&amp;</a:t>
                      </a:r>
                      <a:endParaRPr lang="zh-CN" sz="2800" kern="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tint val="20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494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23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+mj-lt"/>
              </a:rPr>
              <a:t>template &lt;</a:t>
            </a:r>
            <a:r>
              <a:rPr lang="en-US" altLang="zh-CN" dirty="0" err="1">
                <a:latin typeface="+mj-lt"/>
              </a:rPr>
              <a:t>typename</a:t>
            </a:r>
            <a:r>
              <a:rPr lang="en-US" altLang="zh-CN" dirty="0">
                <a:latin typeface="+mj-lt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...</a:t>
            </a:r>
            <a:r>
              <a:rPr lang="en-US" altLang="zh-CN" b="1" i="1" dirty="0" err="1">
                <a:solidFill>
                  <a:srgbClr val="FF0000"/>
                </a:solidFill>
                <a:latin typeface="+mj-lt"/>
              </a:rPr>
              <a:t>Args</a:t>
            </a:r>
            <a:r>
              <a:rPr lang="en-US" altLang="zh-CN" dirty="0">
                <a:latin typeface="+mj-lt"/>
              </a:rPr>
              <a:t>&gt;</a:t>
            </a:r>
            <a:endParaRPr lang="zh-CN" altLang="zh-CN" dirty="0">
              <a:latin typeface="+mj-lt"/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auto</a:t>
            </a:r>
            <a:r>
              <a:rPr lang="en-US" altLang="zh-CN" dirty="0">
                <a:latin typeface="+mj-lt"/>
              </a:rPr>
              <a:t> </a:t>
            </a:r>
            <a:r>
              <a:rPr lang="en-US" altLang="zh-CN" dirty="0" err="1">
                <a:latin typeface="+mj-lt"/>
              </a:rPr>
              <a:t>sum_unaryleft</a:t>
            </a:r>
            <a:r>
              <a:rPr lang="en-US" altLang="zh-CN" dirty="0">
                <a:latin typeface="+mj-lt"/>
              </a:rPr>
              <a:t>(</a:t>
            </a:r>
            <a:r>
              <a:rPr lang="en-US" altLang="zh-CN" dirty="0" err="1">
                <a:latin typeface="+mj-lt"/>
              </a:rPr>
              <a:t>Args</a:t>
            </a:r>
            <a:r>
              <a:rPr lang="en-US" altLang="zh-CN" dirty="0">
                <a:latin typeface="+mj-lt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...</a:t>
            </a:r>
            <a:r>
              <a:rPr lang="en-US" altLang="zh-CN" b="1" i="1" dirty="0" err="1">
                <a:solidFill>
                  <a:srgbClr val="FF0000"/>
                </a:solidFill>
                <a:latin typeface="+mj-lt"/>
              </a:rPr>
              <a:t>args</a:t>
            </a:r>
            <a:r>
              <a:rPr lang="en-US" altLang="zh-CN" dirty="0">
                <a:latin typeface="+mj-lt"/>
              </a:rPr>
              <a:t>) </a:t>
            </a: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{ return 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(</a:t>
            </a:r>
            <a:r>
              <a:rPr lang="en-US" altLang="zh-CN" dirty="0">
                <a:latin typeface="+mj-lt"/>
              </a:rPr>
              <a:t>... + </a:t>
            </a:r>
            <a:r>
              <a:rPr lang="en-US" altLang="zh-CN" dirty="0" err="1">
                <a:latin typeface="+mj-lt"/>
              </a:rPr>
              <a:t>args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)</a:t>
            </a:r>
            <a:r>
              <a:rPr lang="en-US" altLang="zh-CN" dirty="0">
                <a:latin typeface="+mj-lt"/>
              </a:rPr>
              <a:t>; }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//()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不可少！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dirty="0" err="1">
                <a:latin typeface="+mj-lt"/>
              </a:rPr>
              <a:t>sum_unaryleft</a:t>
            </a:r>
            <a:r>
              <a:rPr lang="en-US" altLang="zh-CN" dirty="0">
                <a:latin typeface="+mj-lt"/>
              </a:rPr>
              <a:t>(1, 2, 3)</a:t>
            </a:r>
            <a:r>
              <a:rPr lang="zh-CN" altLang="en-US" dirty="0">
                <a:latin typeface="+mj-lt"/>
              </a:rPr>
              <a:t>；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//=&gt; ((1 + 2) + 3)</a:t>
            </a:r>
            <a:endParaRPr lang="zh-CN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804207625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1900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+mn-lt"/>
              </a:rPr>
              <a:t>template 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&lt;[</a:t>
            </a:r>
            <a:r>
              <a:rPr lang="en-US" altLang="zh-CN" b="1" i="1" dirty="0" err="1">
                <a:solidFill>
                  <a:srgbClr val="FF0000"/>
                </a:solidFill>
                <a:latin typeface="+mn-lt"/>
              </a:rPr>
              <a:t>typename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 T1,][</a:t>
            </a:r>
            <a:r>
              <a:rPr lang="en-US" altLang="zh-CN" b="1" i="1" dirty="0" err="1">
                <a:solidFill>
                  <a:srgbClr val="FF0000"/>
                </a:solidFill>
                <a:latin typeface="+mn-lt"/>
              </a:rPr>
              <a:t>typename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 T2, …]</a:t>
            </a:r>
            <a:r>
              <a:rPr lang="en-US" altLang="zh-CN" b="1" i="1" dirty="0">
                <a:solidFill>
                  <a:srgbClr val="00B050"/>
                </a:solidFill>
                <a:latin typeface="+mn-lt"/>
              </a:rPr>
              <a:t>[[const] </a:t>
            </a:r>
            <a:r>
              <a:rPr lang="zh-CN" altLang="zh-CN" b="1" i="1" dirty="0">
                <a:solidFill>
                  <a:srgbClr val="00B050"/>
                </a:solidFill>
                <a:latin typeface="+mn-lt"/>
              </a:rPr>
              <a:t>类型 常量表达式</a:t>
            </a:r>
            <a:r>
              <a:rPr lang="en-US" altLang="zh-CN" b="1" i="1" dirty="0">
                <a:solidFill>
                  <a:srgbClr val="00B050"/>
                </a:solidFill>
                <a:latin typeface="+mn-lt"/>
              </a:rPr>
              <a:t>, …]</a:t>
            </a:r>
            <a:r>
              <a:rPr lang="en-US" altLang="zh-CN" dirty="0">
                <a:latin typeface="+mn-lt"/>
              </a:rPr>
              <a:t>&gt;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class </a:t>
            </a:r>
            <a:r>
              <a:rPr lang="zh-CN" altLang="en-US" dirty="0">
                <a:latin typeface="+mn-lt"/>
              </a:rPr>
              <a:t>类</a:t>
            </a:r>
            <a:r>
              <a:rPr lang="zh-CN" altLang="zh-CN" dirty="0">
                <a:latin typeface="+mn-lt"/>
              </a:rPr>
              <a:t>名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{ 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	//</a:t>
            </a:r>
            <a:r>
              <a:rPr lang="zh-CN" altLang="en-US" dirty="0">
                <a:latin typeface="+mn-lt"/>
              </a:rPr>
              <a:t>成员定义</a:t>
            </a: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	//</a:t>
            </a:r>
            <a:r>
              <a:rPr lang="zh-CN" altLang="en-US" dirty="0">
                <a:latin typeface="+mn-lt"/>
              </a:rPr>
              <a:t>成员可以是：数据、函数、类和模板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}</a:t>
            </a:r>
            <a:endParaRPr lang="zh-CN" altLang="zh-CN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17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029937092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8CB58338-D492-4F8D-A0C0-50806FBB62DC}"/>
              </a:ext>
            </a:extLst>
          </p:cNvPr>
          <p:cNvSpPr/>
          <p:nvPr/>
        </p:nvSpPr>
        <p:spPr>
          <a:xfrm>
            <a:off x="5840059" y="1933502"/>
            <a:ext cx="1593804" cy="762582"/>
          </a:xfrm>
          <a:prstGeom prst="wedgeRoundRectCallout">
            <a:avLst>
              <a:gd name="adj1" fmla="val -69761"/>
              <a:gd name="adj2" fmla="val -44652"/>
              <a:gd name="adj3" fmla="val 16667"/>
            </a:avLst>
          </a:prstGeom>
          <a:solidFill>
            <a:schemeClr val="accent5">
              <a:alpha val="8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类型参数</a:t>
            </a:r>
            <a:endParaRPr lang="en-US" altLang="zh-CN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60E420D9-CF76-4E4D-AE07-8A0FF39084D4}"/>
              </a:ext>
            </a:extLst>
          </p:cNvPr>
          <p:cNvSpPr/>
          <p:nvPr/>
        </p:nvSpPr>
        <p:spPr>
          <a:xfrm>
            <a:off x="9116079" y="1939319"/>
            <a:ext cx="2002141" cy="762582"/>
          </a:xfrm>
          <a:prstGeom prst="wedgeRoundRectCallout">
            <a:avLst>
              <a:gd name="adj1" fmla="val -10966"/>
              <a:gd name="adj2" fmla="val -65705"/>
              <a:gd name="adj3" fmla="val 16667"/>
            </a:avLst>
          </a:prstGeom>
          <a:solidFill>
            <a:schemeClr val="accent5">
              <a:alpha val="8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非类型参数</a:t>
            </a:r>
            <a:endParaRPr lang="en-US" altLang="zh-CN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87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b="1" i="1" dirty="0">
                <a:solidFill>
                  <a:srgbClr val="FF0000"/>
                </a:solidFill>
                <a:latin typeface="+mn-lt"/>
              </a:rPr>
              <a:t>template &lt;</a:t>
            </a:r>
            <a:r>
              <a:rPr lang="en-US" altLang="zh-CN" sz="1600" b="1" i="1" dirty="0" err="1">
                <a:solidFill>
                  <a:srgbClr val="FF0000"/>
                </a:solidFill>
                <a:latin typeface="+mn-lt"/>
              </a:rPr>
              <a:t>typename</a:t>
            </a:r>
            <a:r>
              <a:rPr lang="en-US" altLang="zh-CN" sz="16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1600" b="1" i="1" dirty="0" err="1">
                <a:solidFill>
                  <a:srgbClr val="FF0000"/>
                </a:solidFill>
                <a:latin typeface="+mn-lt"/>
              </a:rPr>
              <a:t>value_t</a:t>
            </a:r>
            <a:r>
              <a:rPr lang="en-US" altLang="zh-CN" sz="1600" b="1" i="1" dirty="0">
                <a:solidFill>
                  <a:srgbClr val="FF0000"/>
                </a:solidFill>
                <a:latin typeface="+mn-lt"/>
              </a:rPr>
              <a:t>&gt;</a:t>
            </a:r>
            <a:endParaRPr lang="zh-CN" altLang="zh-CN" sz="1600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lt"/>
              </a:rPr>
              <a:t>class </a:t>
            </a:r>
            <a:r>
              <a:rPr lang="en-US" altLang="zh-CN" sz="1600" dirty="0" err="1">
                <a:latin typeface="+mn-lt"/>
              </a:rPr>
              <a:t>linked_list</a:t>
            </a:r>
            <a:endParaRPr lang="zh-CN" altLang="zh-CN" sz="1600" dirty="0">
              <a:latin typeface="+mn-lt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lt"/>
              </a:rPr>
              <a:t>{</a:t>
            </a:r>
            <a:endParaRPr lang="zh-CN" altLang="zh-CN" sz="1600" dirty="0">
              <a:latin typeface="+mn-lt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lt"/>
              </a:rPr>
              <a:t>public:</a:t>
            </a:r>
            <a:endParaRPr lang="zh-CN" altLang="zh-CN" sz="1600" dirty="0">
              <a:latin typeface="+mn-lt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B050"/>
                </a:solidFill>
                <a:latin typeface="+mn-lt"/>
              </a:rPr>
              <a:t>    </a:t>
            </a:r>
            <a:r>
              <a:rPr lang="en-US" altLang="zh-CN" sz="1600" b="1" i="1" dirty="0">
                <a:solidFill>
                  <a:srgbClr val="00B050"/>
                </a:solidFill>
                <a:latin typeface="+mn-lt"/>
              </a:rPr>
              <a:t>using </a:t>
            </a:r>
            <a:r>
              <a:rPr lang="en-US" altLang="zh-CN" sz="1600" b="1" i="1" dirty="0" err="1">
                <a:solidFill>
                  <a:srgbClr val="00B050"/>
                </a:solidFill>
                <a:latin typeface="+mn-lt"/>
              </a:rPr>
              <a:t>value_type</a:t>
            </a:r>
            <a:r>
              <a:rPr lang="en-US" altLang="zh-CN" sz="1600" b="1" i="1" dirty="0">
                <a:solidFill>
                  <a:srgbClr val="00B050"/>
                </a:solidFill>
                <a:latin typeface="+mn-lt"/>
              </a:rPr>
              <a:t> = </a:t>
            </a:r>
            <a:r>
              <a:rPr lang="en-US" altLang="zh-CN" sz="1600" b="1" i="1" dirty="0" err="1">
                <a:solidFill>
                  <a:srgbClr val="FF0000"/>
                </a:solidFill>
                <a:latin typeface="+mn-lt"/>
              </a:rPr>
              <a:t>value_t</a:t>
            </a:r>
            <a:r>
              <a:rPr lang="en-US" altLang="zh-CN" sz="1600" b="1" i="1" dirty="0">
                <a:solidFill>
                  <a:srgbClr val="00B050"/>
                </a:solidFill>
                <a:latin typeface="+mn-lt"/>
              </a:rPr>
              <a:t>;</a:t>
            </a:r>
            <a:endParaRPr lang="zh-CN" altLang="zh-CN" sz="1600" b="1" i="1" dirty="0">
              <a:solidFill>
                <a:srgbClr val="00B05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1600" b="1" i="1" dirty="0">
                <a:solidFill>
                  <a:srgbClr val="00B050"/>
                </a:solidFill>
                <a:latin typeface="+mn-lt"/>
              </a:rPr>
              <a:t>    using reference = </a:t>
            </a:r>
            <a:r>
              <a:rPr lang="en-US" altLang="zh-CN" sz="1600" b="1" i="1" dirty="0" err="1">
                <a:solidFill>
                  <a:srgbClr val="FF0000"/>
                </a:solidFill>
                <a:latin typeface="+mn-lt"/>
              </a:rPr>
              <a:t>value_t</a:t>
            </a:r>
            <a:r>
              <a:rPr lang="en-US" altLang="zh-CN" sz="1600" b="1" i="1" dirty="0">
                <a:solidFill>
                  <a:srgbClr val="FF0000"/>
                </a:solidFill>
                <a:latin typeface="+mn-lt"/>
              </a:rPr>
              <a:t>&amp;</a:t>
            </a:r>
            <a:r>
              <a:rPr lang="en-US" altLang="zh-CN" sz="1600" b="1" i="1" dirty="0">
                <a:solidFill>
                  <a:srgbClr val="00B050"/>
                </a:solidFill>
                <a:latin typeface="+mn-lt"/>
              </a:rPr>
              <a:t>;</a:t>
            </a:r>
            <a:endParaRPr lang="zh-CN" altLang="zh-CN" sz="1600" b="1" i="1" dirty="0">
              <a:solidFill>
                <a:srgbClr val="00B05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1600" b="1" i="1" dirty="0">
                <a:solidFill>
                  <a:srgbClr val="00B050"/>
                </a:solidFill>
                <a:latin typeface="+mn-lt"/>
              </a:rPr>
              <a:t>    using pointer = </a:t>
            </a:r>
            <a:r>
              <a:rPr lang="en-US" altLang="zh-CN" sz="1600" b="1" i="1" dirty="0" err="1">
                <a:solidFill>
                  <a:srgbClr val="FF0000"/>
                </a:solidFill>
                <a:latin typeface="+mn-lt"/>
              </a:rPr>
              <a:t>value_t</a:t>
            </a:r>
            <a:r>
              <a:rPr lang="en-US" altLang="zh-CN" sz="1600" b="1" i="1" dirty="0">
                <a:solidFill>
                  <a:srgbClr val="FF0000"/>
                </a:solidFill>
                <a:latin typeface="+mn-lt"/>
              </a:rPr>
              <a:t>*</a:t>
            </a:r>
            <a:r>
              <a:rPr lang="en-US" altLang="zh-CN" sz="1600" b="1" i="1" dirty="0">
                <a:solidFill>
                  <a:srgbClr val="00B050"/>
                </a:solidFill>
                <a:latin typeface="+mn-lt"/>
              </a:rPr>
              <a:t>;</a:t>
            </a:r>
            <a:endParaRPr lang="zh-CN" altLang="zh-CN" sz="1600" b="1" i="1" dirty="0">
              <a:solidFill>
                <a:srgbClr val="00B05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lt"/>
              </a:rPr>
              <a:t>protected:</a:t>
            </a:r>
            <a:endParaRPr lang="zh-CN" altLang="zh-CN" sz="1600" dirty="0">
              <a:latin typeface="+mn-lt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lt"/>
              </a:rPr>
              <a:t>    struct _node { </a:t>
            </a:r>
            <a:r>
              <a:rPr lang="en-US" altLang="zh-CN" sz="1600" b="1" i="1" dirty="0" err="1">
                <a:solidFill>
                  <a:srgbClr val="00B050"/>
                </a:solidFill>
                <a:latin typeface="+mn-lt"/>
              </a:rPr>
              <a:t>value_type</a:t>
            </a:r>
            <a:r>
              <a:rPr lang="en-US" altLang="zh-CN" sz="16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1600" dirty="0">
                <a:latin typeface="+mn-lt"/>
              </a:rPr>
              <a:t>data; … };</a:t>
            </a:r>
            <a:endParaRPr lang="zh-CN" altLang="zh-CN" sz="1600" dirty="0">
              <a:latin typeface="+mn-lt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lt"/>
              </a:rPr>
              <a:t>public:</a:t>
            </a:r>
            <a:endParaRPr lang="zh-CN" altLang="zh-CN" sz="1600" dirty="0">
              <a:latin typeface="+mn-lt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lt"/>
              </a:rPr>
              <a:t>    void </a:t>
            </a:r>
            <a:r>
              <a:rPr lang="en-US" altLang="zh-CN" sz="1600" dirty="0" err="1">
                <a:latin typeface="+mn-lt"/>
              </a:rPr>
              <a:t>push_back</a:t>
            </a:r>
            <a:r>
              <a:rPr lang="en-US" altLang="zh-CN" sz="1600" dirty="0">
                <a:latin typeface="+mn-lt"/>
              </a:rPr>
              <a:t>(</a:t>
            </a:r>
            <a:r>
              <a:rPr lang="en-US" altLang="zh-CN" sz="1600" b="1" i="1" dirty="0" err="1">
                <a:solidFill>
                  <a:srgbClr val="00B050"/>
                </a:solidFill>
                <a:latin typeface="+mn-lt"/>
              </a:rPr>
              <a:t>value_type</a:t>
            </a:r>
            <a:r>
              <a:rPr lang="en-US" altLang="zh-CN" sz="1600" b="1" i="1" dirty="0">
                <a:solidFill>
                  <a:srgbClr val="00B050"/>
                </a:solidFill>
                <a:latin typeface="+mn-lt"/>
              </a:rPr>
              <a:t> </a:t>
            </a:r>
            <a:r>
              <a:rPr lang="en-US" altLang="zh-CN" sz="1600" dirty="0">
                <a:latin typeface="+mn-lt"/>
              </a:rPr>
              <a:t>d) { … }</a:t>
            </a:r>
          </a:p>
          <a:p>
            <a:pPr marL="0" indent="0">
              <a:buNone/>
            </a:pPr>
            <a:r>
              <a:rPr lang="en-US" altLang="zh-CN" sz="1600" dirty="0"/>
              <a:t>       …</a:t>
            </a:r>
            <a:endParaRPr lang="en-US" altLang="zh-CN" sz="1600" dirty="0">
              <a:latin typeface="+mn-lt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lt"/>
              </a:rPr>
              <a:t>};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18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689460884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ADDEAECD-AA35-4E90-9BCC-CC66E0605F6F}"/>
              </a:ext>
            </a:extLst>
          </p:cNvPr>
          <p:cNvPicPr/>
          <p:nvPr/>
        </p:nvPicPr>
        <p:blipFill rotWithShape="1">
          <a:blip r:link="rId7"/>
          <a:srcRect r="9034" b="14907"/>
          <a:stretch/>
        </p:blipFill>
        <p:spPr>
          <a:xfrm>
            <a:off x="6248045" y="2308978"/>
            <a:ext cx="3779152" cy="3186387"/>
          </a:xfrm>
          <a:prstGeom prst="rect">
            <a:avLst/>
          </a:prstGeom>
        </p:spPr>
      </p:pic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8CB58338-D492-4F8D-A0C0-50806FBB62DC}"/>
              </a:ext>
            </a:extLst>
          </p:cNvPr>
          <p:cNvSpPr/>
          <p:nvPr/>
        </p:nvSpPr>
        <p:spPr>
          <a:xfrm>
            <a:off x="5674959" y="2679700"/>
            <a:ext cx="3405542" cy="1124241"/>
          </a:xfrm>
          <a:prstGeom prst="wedgeRoundRectCallout">
            <a:avLst>
              <a:gd name="adj1" fmla="val -56244"/>
              <a:gd name="adj2" fmla="val -5786"/>
              <a:gd name="adj3" fmla="val 16667"/>
            </a:avLst>
          </a:prstGeom>
          <a:solidFill>
            <a:schemeClr val="accent5">
              <a:alpha val="8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在模板的内部定义与模板类型参数相关的类型别名。</a:t>
            </a:r>
            <a:endParaRPr lang="en-US" altLang="zh-CN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707551F6-DBAD-4903-AEE8-2F91388A7716}"/>
              </a:ext>
            </a:extLst>
          </p:cNvPr>
          <p:cNvSpPr/>
          <p:nvPr/>
        </p:nvSpPr>
        <p:spPr>
          <a:xfrm>
            <a:off x="5674958" y="4108450"/>
            <a:ext cx="3405542" cy="1124241"/>
          </a:xfrm>
          <a:prstGeom prst="wedgeRoundRectCallout">
            <a:avLst>
              <a:gd name="adj1" fmla="val -56558"/>
              <a:gd name="adj2" fmla="val -6916"/>
              <a:gd name="adj3" fmla="val 16667"/>
            </a:avLst>
          </a:prstGeom>
          <a:solidFill>
            <a:schemeClr val="accent5">
              <a:alpha val="8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然后在模板的实现中使用这些别名。</a:t>
            </a:r>
            <a:endParaRPr lang="en-US" altLang="zh-CN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99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+mn-lt"/>
              </a:rPr>
              <a:t>template &lt;</a:t>
            </a:r>
            <a:r>
              <a:rPr lang="en-US" altLang="zh-CN" sz="1600" dirty="0" err="1">
                <a:latin typeface="+mn-lt"/>
              </a:rPr>
              <a:t>typename</a:t>
            </a:r>
            <a:r>
              <a:rPr lang="en-US" altLang="zh-CN" sz="1600" dirty="0">
                <a:latin typeface="+mn-lt"/>
              </a:rPr>
              <a:t> </a:t>
            </a:r>
            <a:r>
              <a:rPr lang="en-US" altLang="zh-CN" sz="1600" dirty="0" err="1">
                <a:latin typeface="+mn-lt"/>
              </a:rPr>
              <a:t>value_t</a:t>
            </a:r>
            <a:r>
              <a:rPr lang="en-US" altLang="zh-CN" sz="1600" dirty="0">
                <a:latin typeface="+mn-lt"/>
              </a:rPr>
              <a:t>&gt;</a:t>
            </a:r>
            <a:endParaRPr lang="zh-CN" altLang="zh-CN" sz="1600" dirty="0">
              <a:latin typeface="+mn-lt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lt"/>
              </a:rPr>
              <a:t>class </a:t>
            </a:r>
            <a:r>
              <a:rPr lang="en-US" altLang="zh-CN" sz="1600" dirty="0" err="1">
                <a:latin typeface="+mn-lt"/>
              </a:rPr>
              <a:t>linked_list</a:t>
            </a:r>
            <a:endParaRPr lang="zh-CN" altLang="zh-CN" sz="1600" dirty="0">
              <a:latin typeface="+mn-lt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lt"/>
              </a:rPr>
              <a:t>{</a:t>
            </a:r>
            <a:endParaRPr lang="zh-CN" altLang="zh-CN" sz="1600" dirty="0">
              <a:latin typeface="+mn-lt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lt"/>
              </a:rPr>
              <a:t>public:</a:t>
            </a:r>
            <a:endParaRPr lang="zh-CN" altLang="zh-CN" sz="1600" dirty="0">
              <a:latin typeface="+mn-lt"/>
            </a:endParaRPr>
          </a:p>
          <a:p>
            <a:pPr marL="0" indent="0">
              <a:buNone/>
            </a:pPr>
            <a:r>
              <a:rPr lang="en-US" altLang="zh-CN" sz="1600" dirty="0"/>
              <a:t>        …</a:t>
            </a:r>
          </a:p>
          <a:p>
            <a:pPr marL="0" indent="0">
              <a:buNone/>
            </a:pPr>
            <a:r>
              <a:rPr lang="en-US" altLang="zh-CN" sz="1600" dirty="0">
                <a:latin typeface="+mn-lt"/>
              </a:rPr>
              <a:t>    </a:t>
            </a:r>
            <a:r>
              <a:rPr lang="en-US" altLang="zh-CN" sz="1600" b="1" i="1" dirty="0">
                <a:solidFill>
                  <a:srgbClr val="FF0000"/>
                </a:solidFill>
                <a:latin typeface="+mn-lt"/>
              </a:rPr>
              <a:t>template &lt;</a:t>
            </a:r>
            <a:r>
              <a:rPr lang="en-US" altLang="zh-CN" sz="1600" b="1" i="1" dirty="0" err="1">
                <a:solidFill>
                  <a:srgbClr val="FF0000"/>
                </a:solidFill>
                <a:latin typeface="+mn-lt"/>
              </a:rPr>
              <a:t>typename</a:t>
            </a:r>
            <a:r>
              <a:rPr lang="en-US" altLang="zh-CN" sz="16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1600" b="1" i="1" dirty="0" err="1">
                <a:solidFill>
                  <a:srgbClr val="FF0000"/>
                </a:solidFill>
                <a:latin typeface="+mn-lt"/>
              </a:rPr>
              <a:t>callback_t</a:t>
            </a:r>
            <a:r>
              <a:rPr lang="en-US" altLang="zh-CN" sz="1600" b="1" i="1" dirty="0">
                <a:solidFill>
                  <a:srgbClr val="FF0000"/>
                </a:solidFill>
                <a:latin typeface="+mn-lt"/>
              </a:rPr>
              <a:t>&gt;</a:t>
            </a:r>
            <a:endParaRPr lang="zh-CN" altLang="zh-CN" sz="1600" b="1" i="1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lt"/>
              </a:rPr>
              <a:t>    void traverse(</a:t>
            </a:r>
            <a:r>
              <a:rPr lang="en-US" altLang="zh-CN" sz="1600" dirty="0" err="1">
                <a:latin typeface="+mn-lt"/>
              </a:rPr>
              <a:t>callback_t</a:t>
            </a:r>
            <a:r>
              <a:rPr lang="en-US" altLang="zh-CN" sz="1600" dirty="0">
                <a:latin typeface="+mn-lt"/>
              </a:rPr>
              <a:t> </a:t>
            </a:r>
            <a:r>
              <a:rPr lang="en-US" altLang="zh-CN" sz="1600" dirty="0" err="1">
                <a:latin typeface="+mn-lt"/>
              </a:rPr>
              <a:t>af</a:t>
            </a:r>
            <a:r>
              <a:rPr lang="en-US" altLang="zh-CN" sz="1600" dirty="0">
                <a:latin typeface="+mn-lt"/>
              </a:rPr>
              <a:t>)</a:t>
            </a:r>
            <a:endParaRPr lang="zh-CN" altLang="zh-CN" sz="1600" dirty="0">
              <a:latin typeface="+mn-lt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lt"/>
              </a:rPr>
              <a:t>    {</a:t>
            </a:r>
            <a:endParaRPr lang="zh-CN" altLang="zh-CN" sz="1600" dirty="0">
              <a:latin typeface="+mn-lt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lt"/>
              </a:rPr>
              <a:t>        for (auto p = head; p != </a:t>
            </a:r>
            <a:r>
              <a:rPr lang="en-US" altLang="zh-CN" sz="1600" dirty="0" err="1">
                <a:latin typeface="+mn-lt"/>
              </a:rPr>
              <a:t>nullptr</a:t>
            </a:r>
            <a:r>
              <a:rPr lang="en-US" altLang="zh-CN" sz="1600" dirty="0">
                <a:latin typeface="+mn-lt"/>
              </a:rPr>
              <a:t>; p = p-&gt;next) </a:t>
            </a:r>
            <a:endParaRPr lang="zh-CN" altLang="zh-CN" sz="1600" dirty="0">
              <a:latin typeface="+mn-lt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lt"/>
              </a:rPr>
              <a:t>            </a:t>
            </a:r>
            <a:r>
              <a:rPr lang="en-US" altLang="zh-CN" sz="1600" dirty="0" err="1">
                <a:latin typeface="+mn-lt"/>
              </a:rPr>
              <a:t>af</a:t>
            </a:r>
            <a:r>
              <a:rPr lang="en-US" altLang="zh-CN" sz="1600" dirty="0">
                <a:latin typeface="+mn-lt"/>
              </a:rPr>
              <a:t>(std::forward&lt;</a:t>
            </a:r>
            <a:r>
              <a:rPr lang="en-US" altLang="zh-CN" sz="1600" dirty="0" err="1">
                <a:latin typeface="+mn-lt"/>
              </a:rPr>
              <a:t>value_type</a:t>
            </a:r>
            <a:r>
              <a:rPr lang="en-US" altLang="zh-CN" sz="1600" dirty="0">
                <a:latin typeface="+mn-lt"/>
              </a:rPr>
              <a:t>&gt;(p-&gt;data));</a:t>
            </a:r>
            <a:endParaRPr lang="zh-CN" altLang="zh-CN" sz="1600" dirty="0">
              <a:latin typeface="+mn-lt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lt"/>
              </a:rPr>
              <a:t>    }</a:t>
            </a:r>
          </a:p>
          <a:p>
            <a:pPr marL="0" indent="0">
              <a:buNone/>
            </a:pPr>
            <a:r>
              <a:rPr lang="en-US" altLang="zh-CN" sz="1600" dirty="0">
                <a:latin typeface="+mn-lt"/>
              </a:rPr>
              <a:t>};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19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/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8CB58338-D492-4F8D-A0C0-50806FBB62DC}"/>
              </a:ext>
            </a:extLst>
          </p:cNvPr>
          <p:cNvSpPr/>
          <p:nvPr/>
        </p:nvSpPr>
        <p:spPr>
          <a:xfrm>
            <a:off x="6214708" y="2603500"/>
            <a:ext cx="4046891" cy="1485900"/>
          </a:xfrm>
          <a:prstGeom prst="wedgeRoundRectCallout">
            <a:avLst>
              <a:gd name="adj1" fmla="val -57656"/>
              <a:gd name="adj2" fmla="val -1512"/>
              <a:gd name="adj3" fmla="val 16667"/>
            </a:avLst>
          </a:prstGeom>
          <a:solidFill>
            <a:schemeClr val="accent5">
              <a:alpha val="8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这是一个模板的成员模板。后者的类型参数不依赖于前者的。</a:t>
            </a:r>
            <a:endParaRPr lang="en-US" altLang="zh-CN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42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352491996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const double </a:t>
            </a:r>
            <a:r>
              <a:rPr lang="en-US" altLang="zh-CN" sz="2400" b="1" i="1" dirty="0" err="1">
                <a:solidFill>
                  <a:srgbClr val="FF0000"/>
                </a:solidFill>
                <a:latin typeface="+mn-lt"/>
              </a:rPr>
              <a:t>pilf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 = 3.1415926536;</a:t>
            </a:r>
            <a:endParaRPr lang="zh-CN" altLang="zh-CN" sz="2400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const int </a:t>
            </a:r>
            <a:r>
              <a:rPr lang="en-US" altLang="zh-CN" sz="2400" b="1" i="1" dirty="0" err="1">
                <a:solidFill>
                  <a:srgbClr val="FF0000"/>
                </a:solidFill>
                <a:latin typeface="+mn-lt"/>
              </a:rPr>
              <a:t>pii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 = 3;</a:t>
            </a:r>
            <a:endParaRPr lang="zh-CN" altLang="zh-CN" sz="2400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const char * </a:t>
            </a:r>
            <a:r>
              <a:rPr lang="en-US" altLang="zh-CN" sz="2400" b="1" i="1" dirty="0" err="1">
                <a:solidFill>
                  <a:srgbClr val="FF0000"/>
                </a:solidFill>
                <a:latin typeface="+mn-lt"/>
              </a:rPr>
              <a:t>pis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 = "3.1415926536";</a:t>
            </a:r>
          </a:p>
          <a:p>
            <a:pPr marL="0" indent="0">
              <a:buNone/>
            </a:pPr>
            <a:endParaRPr lang="en-US" altLang="zh-CN" sz="2400" b="1" i="1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std::</a:t>
            </a:r>
            <a:r>
              <a:rPr lang="en-US" altLang="zh-CN" sz="2400" dirty="0" err="1">
                <a:latin typeface="+mn-lt"/>
              </a:rPr>
              <a:t>cout</a:t>
            </a:r>
            <a:r>
              <a:rPr lang="en-US" altLang="zh-CN" sz="2400" dirty="0">
                <a:latin typeface="+mn-lt"/>
              </a:rPr>
              <a:t> &lt;&lt; 1.2 * 1.2 * </a:t>
            </a:r>
            <a:r>
              <a:rPr lang="en-US" altLang="zh-CN" sz="2400" b="1" i="1" dirty="0" err="1">
                <a:solidFill>
                  <a:srgbClr val="FF0000"/>
                </a:solidFill>
                <a:latin typeface="+mn-lt"/>
              </a:rPr>
              <a:t>pilf</a:t>
            </a:r>
            <a:r>
              <a:rPr lang="en-US" altLang="zh-CN" sz="2400" dirty="0">
                <a:latin typeface="+mn-lt"/>
              </a:rPr>
              <a:t> &lt;&lt; std::</a:t>
            </a:r>
            <a:r>
              <a:rPr lang="en-US" altLang="zh-CN" sz="2400" dirty="0" err="1">
                <a:latin typeface="+mn-lt"/>
              </a:rPr>
              <a:t>endl</a:t>
            </a:r>
            <a:r>
              <a:rPr lang="en-US" altLang="zh-CN" sz="2400" dirty="0">
                <a:latin typeface="+mn-lt"/>
              </a:rPr>
              <a:t>;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std::</a:t>
            </a:r>
            <a:r>
              <a:rPr lang="en-US" altLang="zh-CN" sz="2400" dirty="0" err="1">
                <a:latin typeface="+mn-lt"/>
              </a:rPr>
              <a:t>cout</a:t>
            </a:r>
            <a:r>
              <a:rPr lang="en-US" altLang="zh-CN" sz="2400" dirty="0">
                <a:latin typeface="+mn-lt"/>
              </a:rPr>
              <a:t> &lt;&lt; 2 * 2 * </a:t>
            </a:r>
            <a:r>
              <a:rPr lang="en-US" altLang="zh-CN" sz="2400" b="1" i="1" dirty="0" err="1">
                <a:solidFill>
                  <a:srgbClr val="FF0000"/>
                </a:solidFill>
                <a:latin typeface="+mn-lt"/>
              </a:rPr>
              <a:t>pii</a:t>
            </a:r>
            <a:r>
              <a:rPr lang="en-US" altLang="zh-CN" sz="2400" dirty="0">
                <a:latin typeface="+mn-lt"/>
              </a:rPr>
              <a:t> &lt;&lt; std::</a:t>
            </a:r>
            <a:r>
              <a:rPr lang="en-US" altLang="zh-CN" sz="2400" dirty="0" err="1">
                <a:latin typeface="+mn-lt"/>
              </a:rPr>
              <a:t>endl</a:t>
            </a:r>
            <a:r>
              <a:rPr lang="en-US" altLang="zh-CN" sz="2400" dirty="0">
                <a:latin typeface="+mn-lt"/>
              </a:rPr>
              <a:t>;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std::</a:t>
            </a:r>
            <a:r>
              <a:rPr lang="en-US" altLang="zh-CN" sz="2400" dirty="0" err="1">
                <a:latin typeface="+mn-lt"/>
              </a:rPr>
              <a:t>cout</a:t>
            </a:r>
            <a:r>
              <a:rPr lang="en-US" altLang="zh-CN" sz="2400" dirty="0">
                <a:latin typeface="+mn-lt"/>
              </a:rPr>
              <a:t> &lt;&lt; std::string("3 * 3 * ") + </a:t>
            </a:r>
            <a:r>
              <a:rPr lang="en-US" altLang="zh-CN" sz="2400" b="1" i="1" dirty="0" err="1">
                <a:solidFill>
                  <a:srgbClr val="FF0000"/>
                </a:solidFill>
                <a:latin typeface="+mn-lt"/>
              </a:rPr>
              <a:t>pis</a:t>
            </a:r>
            <a:r>
              <a:rPr lang="en-US" altLang="zh-CN" sz="2400" dirty="0">
                <a:latin typeface="+mn-lt"/>
              </a:rPr>
              <a:t> &lt;&lt; std::</a:t>
            </a:r>
            <a:r>
              <a:rPr lang="en-US" altLang="zh-CN" sz="2400" dirty="0" err="1">
                <a:latin typeface="+mn-lt"/>
              </a:rPr>
              <a:t>endl</a:t>
            </a:r>
            <a:r>
              <a:rPr lang="en-US" altLang="zh-CN" sz="2400" dirty="0">
                <a:latin typeface="+mn-lt"/>
              </a:rPr>
              <a:t>;</a:t>
            </a:r>
            <a:endParaRPr lang="zh-CN" altLang="zh-CN" sz="2400" dirty="0">
              <a:latin typeface="+mn-lt"/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FF4BD24E-B3CC-48E5-82CF-365BE4C42E3C}"/>
              </a:ext>
            </a:extLst>
          </p:cNvPr>
          <p:cNvSpPr/>
          <p:nvPr/>
        </p:nvSpPr>
        <p:spPr>
          <a:xfrm>
            <a:off x="7567007" y="1610189"/>
            <a:ext cx="2669193" cy="805702"/>
          </a:xfrm>
          <a:prstGeom prst="wedgeRoundRectCallout">
            <a:avLst>
              <a:gd name="adj1" fmla="val -69386"/>
              <a:gd name="adj2" fmla="val 68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onsolas" panose="020B0609020204030204" pitchFamily="49" charset="0"/>
              </a:rPr>
              <a:t>定义多个不同名的变量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08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err="1">
                <a:latin typeface="+mn-lt"/>
              </a:rPr>
              <a:t>linked_list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&lt;int&gt; </a:t>
            </a:r>
            <a:r>
              <a:rPr lang="en-US" altLang="zh-CN" sz="2400" dirty="0">
                <a:latin typeface="+mn-lt"/>
              </a:rPr>
              <a:t>l1{1, 2, 3, 4, 5};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 err="1">
                <a:latin typeface="+mn-lt"/>
              </a:rPr>
              <a:t>linked_list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&lt;std::string&gt; </a:t>
            </a:r>
            <a:r>
              <a:rPr lang="en-US" altLang="zh-CN" sz="2400" dirty="0">
                <a:latin typeface="+mn-lt"/>
              </a:rPr>
              <a:t>l2{"</a:t>
            </a:r>
            <a:r>
              <a:rPr lang="en-US" altLang="zh-CN" sz="2400" dirty="0" err="1">
                <a:latin typeface="+mn-lt"/>
              </a:rPr>
              <a:t>adam</a:t>
            </a:r>
            <a:r>
              <a:rPr lang="en-US" altLang="zh-CN" sz="2400" dirty="0">
                <a:latin typeface="+mn-lt"/>
              </a:rPr>
              <a:t>", "carol", "</a:t>
            </a:r>
            <a:r>
              <a:rPr lang="en-US" altLang="zh-CN" sz="2400" dirty="0" err="1">
                <a:latin typeface="+mn-lt"/>
              </a:rPr>
              <a:t>james</a:t>
            </a:r>
            <a:r>
              <a:rPr lang="en-US" altLang="zh-CN" sz="2400" dirty="0">
                <a:latin typeface="+mn-lt"/>
              </a:rPr>
              <a:t>", "</a:t>
            </a:r>
            <a:r>
              <a:rPr lang="en-US" altLang="zh-CN" sz="2400" dirty="0" err="1">
                <a:latin typeface="+mn-lt"/>
              </a:rPr>
              <a:t>zoe</a:t>
            </a:r>
            <a:r>
              <a:rPr lang="en-US" altLang="zh-CN" sz="2400" dirty="0">
                <a:latin typeface="+mn-lt"/>
              </a:rPr>
              <a:t>"};</a:t>
            </a:r>
          </a:p>
          <a:p>
            <a:pPr marL="0" indent="0">
              <a:buNone/>
            </a:pPr>
            <a:endParaRPr lang="en-US" altLang="zh-CN" sz="2400" dirty="0">
              <a:latin typeface="+mn-lt"/>
            </a:endParaRPr>
          </a:p>
          <a:p>
            <a:pPr marL="0" indent="0">
              <a:buNone/>
            </a:pPr>
            <a:endParaRPr lang="en-US" altLang="zh-CN" sz="2400" dirty="0">
              <a:latin typeface="+mn-lt"/>
            </a:endParaRPr>
          </a:p>
          <a:p>
            <a:pPr marL="0" indent="0">
              <a:buNone/>
            </a:pPr>
            <a:r>
              <a:rPr lang="zh-CN" altLang="zh-CN" sz="2400" dirty="0">
                <a:latin typeface="+mn-lt"/>
              </a:rPr>
              <a:t>可以这么来理解类模板的实例化过程：</a:t>
            </a:r>
          </a:p>
          <a:p>
            <a:pPr lvl="0"/>
            <a:r>
              <a:rPr lang="zh-CN" altLang="zh-CN" sz="2400" dirty="0">
                <a:latin typeface="+mn-lt"/>
              </a:rPr>
              <a:t>按照</a:t>
            </a:r>
            <a:r>
              <a:rPr lang="en-US" altLang="zh-CN" sz="2400" dirty="0" err="1">
                <a:latin typeface="+mn-lt"/>
              </a:rPr>
              <a:t>linked_list</a:t>
            </a:r>
            <a:r>
              <a:rPr lang="zh-CN" altLang="zh-CN" sz="2400" dirty="0">
                <a:latin typeface="+mn-lt"/>
              </a:rPr>
              <a:t>模板的布局，编译器用类型</a:t>
            </a:r>
            <a:r>
              <a:rPr lang="en-US" altLang="zh-CN" sz="2400" dirty="0">
                <a:latin typeface="+mn-lt"/>
              </a:rPr>
              <a:t>int</a:t>
            </a:r>
            <a:r>
              <a:rPr lang="zh-CN" altLang="zh-CN" sz="2400" dirty="0">
                <a:latin typeface="+mn-lt"/>
              </a:rPr>
              <a:t>去“替代”模板类型参数，实例化出一个真正的类，这里不妨认为这个类的名字就是</a:t>
            </a:r>
            <a:r>
              <a:rPr lang="en-US" altLang="zh-CN" sz="2400" dirty="0" err="1">
                <a:latin typeface="+mn-lt"/>
              </a:rPr>
              <a:t>linked_list</a:t>
            </a:r>
            <a:r>
              <a:rPr lang="en-US" altLang="zh-CN" sz="2400" dirty="0">
                <a:latin typeface="+mn-lt"/>
              </a:rPr>
              <a:t>&lt;int&gt;</a:t>
            </a:r>
            <a:r>
              <a:rPr lang="zh-CN" altLang="zh-CN" sz="2400" dirty="0">
                <a:latin typeface="+mn-lt"/>
              </a:rPr>
              <a:t>。</a:t>
            </a:r>
          </a:p>
          <a:p>
            <a:pPr lvl="0"/>
            <a:r>
              <a:rPr lang="zh-CN" altLang="zh-CN" sz="2400" dirty="0">
                <a:latin typeface="+mn-lt"/>
              </a:rPr>
              <a:t>为类</a:t>
            </a:r>
            <a:r>
              <a:rPr lang="en-US" altLang="zh-CN" sz="2400" dirty="0" err="1">
                <a:latin typeface="+mn-lt"/>
              </a:rPr>
              <a:t>linked_list</a:t>
            </a:r>
            <a:r>
              <a:rPr lang="en-US" altLang="zh-CN" sz="2400" dirty="0">
                <a:latin typeface="+mn-lt"/>
              </a:rPr>
              <a:t>&lt;int&gt;</a:t>
            </a:r>
            <a:r>
              <a:rPr lang="zh-CN" altLang="zh-CN" sz="2400" dirty="0">
                <a:latin typeface="+mn-lt"/>
              </a:rPr>
              <a:t>实例化出一个对象</a:t>
            </a:r>
            <a:r>
              <a:rPr lang="en-US" altLang="zh-CN" sz="2400" dirty="0">
                <a:latin typeface="+mn-lt"/>
              </a:rPr>
              <a:t>li</a:t>
            </a:r>
            <a:r>
              <a:rPr lang="zh-CN" altLang="zh-CN" sz="2400" dirty="0">
                <a:latin typeface="+mn-lt"/>
              </a:rPr>
              <a:t>。当然，一旦对象被定义，那么其构造函数就会被调用。</a:t>
            </a:r>
          </a:p>
          <a:p>
            <a:pPr marL="0" indent="0">
              <a:buNone/>
            </a:pP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endParaRPr lang="en-US" altLang="zh-CN" sz="240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20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485272182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8CB58338-D492-4F8D-A0C0-50806FBB62DC}"/>
              </a:ext>
            </a:extLst>
          </p:cNvPr>
          <p:cNvSpPr/>
          <p:nvPr/>
        </p:nvSpPr>
        <p:spPr>
          <a:xfrm>
            <a:off x="3486355" y="2537105"/>
            <a:ext cx="3835195" cy="644245"/>
          </a:xfrm>
          <a:prstGeom prst="wedgeRoundRectCallout">
            <a:avLst>
              <a:gd name="adj1" fmla="val -35278"/>
              <a:gd name="adj2" fmla="val -86444"/>
              <a:gd name="adj3" fmla="val 16667"/>
            </a:avLst>
          </a:prstGeom>
          <a:solidFill>
            <a:schemeClr val="accent5">
              <a:alpha val="8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类模板的实例化必须是显式的。</a:t>
            </a:r>
            <a:endParaRPr lang="en-US" altLang="zh-CN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6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template &lt;</a:t>
            </a:r>
            <a:r>
              <a:rPr lang="en-US" altLang="zh-CN" sz="2400" dirty="0" err="1">
                <a:latin typeface="+mn-lt"/>
              </a:rPr>
              <a:t>typename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 err="1">
                <a:latin typeface="+mn-lt"/>
              </a:rPr>
              <a:t>value_t</a:t>
            </a:r>
            <a:r>
              <a:rPr lang="en-US" altLang="zh-CN" sz="2400" dirty="0">
                <a:latin typeface="+mn-lt"/>
              </a:rPr>
              <a:t>, </a:t>
            </a:r>
            <a:r>
              <a:rPr lang="en-US" altLang="zh-CN" sz="2400" b="1" i="1" dirty="0" err="1">
                <a:solidFill>
                  <a:srgbClr val="FF0000"/>
                </a:solidFill>
                <a:latin typeface="+mn-lt"/>
              </a:rPr>
              <a:t>size_t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2400" b="1" i="1" dirty="0" err="1">
                <a:solidFill>
                  <a:srgbClr val="FF0000"/>
                </a:solidFill>
                <a:latin typeface="+mn-lt"/>
              </a:rPr>
              <a:t>maxlen</a:t>
            </a:r>
            <a:r>
              <a:rPr lang="en-US" altLang="zh-CN" sz="2400" dirty="0">
                <a:latin typeface="+mn-lt"/>
              </a:rPr>
              <a:t>&gt;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class array { private: </a:t>
            </a:r>
            <a:r>
              <a:rPr lang="en-US" altLang="zh-CN" sz="2400" dirty="0" err="1">
                <a:latin typeface="+mn-lt"/>
              </a:rPr>
              <a:t>value_t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 err="1">
                <a:latin typeface="+mn-lt"/>
              </a:rPr>
              <a:t>arr</a:t>
            </a:r>
            <a:r>
              <a:rPr lang="en-US" altLang="zh-CN" sz="2400" dirty="0">
                <a:latin typeface="+mn-lt"/>
              </a:rPr>
              <a:t>[</a:t>
            </a:r>
            <a:r>
              <a:rPr lang="en-US" altLang="zh-CN" sz="2400" b="1" i="1" dirty="0" err="1">
                <a:solidFill>
                  <a:srgbClr val="FF0000"/>
                </a:solidFill>
                <a:latin typeface="+mn-lt"/>
              </a:rPr>
              <a:t>maxlen</a:t>
            </a:r>
            <a:r>
              <a:rPr lang="en-US" altLang="zh-CN" sz="2400" dirty="0">
                <a:latin typeface="+mn-lt"/>
              </a:rPr>
              <a:t>]; … };</a:t>
            </a:r>
          </a:p>
          <a:p>
            <a:pPr marL="0" indent="0">
              <a:buNone/>
            </a:pPr>
            <a:endParaRPr lang="en-US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template &lt;</a:t>
            </a:r>
            <a:r>
              <a:rPr lang="en-US" altLang="zh-CN" sz="2400" dirty="0" err="1">
                <a:latin typeface="+mn-lt"/>
              </a:rPr>
              <a:t>typename</a:t>
            </a:r>
            <a:r>
              <a:rPr lang="en-US" altLang="zh-CN" sz="2400" dirty="0">
                <a:latin typeface="+mn-lt"/>
              </a:rPr>
              <a:t> T 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= int</a:t>
            </a:r>
            <a:r>
              <a:rPr lang="en-US" altLang="zh-CN" sz="2400" dirty="0">
                <a:latin typeface="+mn-lt"/>
              </a:rPr>
              <a:t>&gt; 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class </a:t>
            </a:r>
            <a:r>
              <a:rPr lang="en-US" altLang="zh-CN" sz="2400" dirty="0" err="1">
                <a:latin typeface="+mn-lt"/>
              </a:rPr>
              <a:t>linked_list</a:t>
            </a:r>
            <a:r>
              <a:rPr lang="en-US" altLang="zh-CN" sz="2400" dirty="0">
                <a:latin typeface="+mn-lt"/>
              </a:rPr>
              <a:t> {…}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21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929834173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3747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+mn-lt"/>
              </a:rPr>
              <a:t>特化</a:t>
            </a: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template 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&lt;&gt;</a:t>
            </a:r>
            <a:endParaRPr lang="zh-CN" altLang="zh-CN" b="1" i="1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class </a:t>
            </a:r>
            <a:r>
              <a:rPr lang="en-US" altLang="zh-CN" sz="2400" dirty="0" err="1">
                <a:latin typeface="+mn-lt"/>
              </a:rPr>
              <a:t>linked_list</a:t>
            </a:r>
            <a:r>
              <a:rPr lang="en-US" altLang="zh-CN" sz="2400" dirty="0">
                <a:latin typeface="+mn-lt"/>
              </a:rPr>
              <a:t>&lt;float&gt; { … };</a:t>
            </a:r>
          </a:p>
          <a:p>
            <a:pPr marL="0" indent="0">
              <a:buNone/>
            </a:pPr>
            <a:endParaRPr lang="en-US" altLang="zh-CN" sz="2400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部分特化</a:t>
            </a:r>
            <a:r>
              <a:rPr lang="en-US" altLang="zh-CN" dirty="0">
                <a:latin typeface="+mn-lt"/>
              </a:rPr>
              <a:t>/</a:t>
            </a:r>
            <a:r>
              <a:rPr lang="zh-CN" altLang="en-US" dirty="0">
                <a:latin typeface="+mn-lt"/>
              </a:rPr>
              <a:t>偏特化（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partial specialization</a:t>
            </a:r>
            <a:r>
              <a:rPr lang="zh-CN" altLang="en-US" dirty="0">
                <a:latin typeface="+mn-lt"/>
              </a:rPr>
              <a:t>）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template &lt;</a:t>
            </a:r>
            <a:r>
              <a:rPr lang="en-US" altLang="zh-CN" sz="2400" dirty="0" err="1">
                <a:latin typeface="+mn-lt"/>
              </a:rPr>
              <a:t>typename</a:t>
            </a:r>
            <a:r>
              <a:rPr lang="en-US" altLang="zh-CN" sz="2400" dirty="0">
                <a:latin typeface="+mn-lt"/>
              </a:rPr>
              <a:t> T&gt;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struct A&lt;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T</a:t>
            </a:r>
            <a:r>
              <a:rPr lang="en-US" altLang="zh-CN" sz="2400" dirty="0">
                <a:latin typeface="+mn-lt"/>
              </a:rPr>
              <a:t>*&gt; { T v; };</a:t>
            </a:r>
          </a:p>
          <a:p>
            <a:pPr marL="0" indent="0">
              <a:buNone/>
            </a:pPr>
            <a:endParaRPr lang="en-US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using </a:t>
            </a:r>
            <a:r>
              <a:rPr lang="en-US" altLang="zh-CN" sz="2400" dirty="0" err="1">
                <a:latin typeface="+mn-lt"/>
              </a:rPr>
              <a:t>intptr</a:t>
            </a:r>
            <a:r>
              <a:rPr lang="en-US" altLang="zh-CN" sz="2400" dirty="0">
                <a:latin typeface="+mn-lt"/>
              </a:rPr>
              <a:t> = int*;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A&lt;</a:t>
            </a:r>
            <a:r>
              <a:rPr lang="en-US" altLang="zh-CN" sz="2400" dirty="0" err="1">
                <a:latin typeface="+mn-lt"/>
              </a:rPr>
              <a:t>intptr</a:t>
            </a:r>
            <a:r>
              <a:rPr lang="en-US" altLang="zh-CN" sz="2400" dirty="0">
                <a:latin typeface="+mn-lt"/>
              </a:rPr>
              <a:t>&gt; a;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//a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的成员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v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的类型是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int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，而不是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int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*</a:t>
            </a:r>
            <a:endParaRPr lang="zh-CN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342183222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658FEAC2-354D-4780-93EE-7027ECBB82CD}"/>
              </a:ext>
            </a:extLst>
          </p:cNvPr>
          <p:cNvSpPr/>
          <p:nvPr/>
        </p:nvSpPr>
        <p:spPr>
          <a:xfrm>
            <a:off x="5659284" y="4519161"/>
            <a:ext cx="4564384" cy="874604"/>
          </a:xfrm>
          <a:prstGeom prst="wedgeRoundRectCallout">
            <a:avLst>
              <a:gd name="adj1" fmla="val -33974"/>
              <a:gd name="adj2" fmla="val -80625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Consolas" panose="020B0609020204030204" pitchFamily="49" charset="0"/>
              </a:rPr>
              <a:t>在有些场合，偏特化特别有用</a:t>
            </a:r>
            <a:endParaRPr lang="en-US" altLang="zh-CN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81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r>
              <a:rPr lang="zh-CN" altLang="zh-CN" dirty="0"/>
              <a:t>与普通类一样，可以在类模板中声明友元。有三种类型的友元声明：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803637125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B3CD8E8D-E8FF-4E89-B556-1D967E5C19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8523588"/>
              </p:ext>
            </p:extLst>
          </p:nvPr>
        </p:nvGraphicFramePr>
        <p:xfrm>
          <a:off x="3961352" y="2908301"/>
          <a:ext cx="4305300" cy="276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21493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r>
              <a:rPr lang="zh-CN" altLang="zh-CN" dirty="0"/>
              <a:t>类模板可以成为其它类的基类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template &lt;</a:t>
            </a:r>
            <a:r>
              <a:rPr lang="en-US" altLang="zh-CN" sz="2400" dirty="0" err="1">
                <a:latin typeface="+mn-lt"/>
              </a:rPr>
              <a:t>typename</a:t>
            </a:r>
            <a:r>
              <a:rPr lang="en-US" altLang="zh-CN" sz="2400" dirty="0">
                <a:latin typeface="+mn-lt"/>
              </a:rPr>
              <a:t> T&gt; struct A {};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class B : public 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A&lt;int&gt; </a:t>
            </a:r>
            <a:r>
              <a:rPr lang="en-US" altLang="zh-CN" sz="2400" dirty="0">
                <a:latin typeface="+mn-lt"/>
              </a:rPr>
              <a:t>{};</a:t>
            </a:r>
          </a:p>
          <a:p>
            <a:pPr marL="0" indent="0">
              <a:buNone/>
            </a:pPr>
            <a:endParaRPr lang="en-US" altLang="zh-CN" sz="2400" dirty="0">
              <a:latin typeface="+mn-lt"/>
            </a:endParaRPr>
          </a:p>
          <a:p>
            <a:r>
              <a:rPr lang="zh-CN" altLang="en-US" dirty="0"/>
              <a:t>如果</a:t>
            </a:r>
            <a:r>
              <a:rPr lang="zh-CN" altLang="zh-CN" dirty="0"/>
              <a:t>希望类</a:t>
            </a:r>
            <a:r>
              <a:rPr lang="en-US" altLang="zh-CN" dirty="0"/>
              <a:t>B</a:t>
            </a:r>
            <a:r>
              <a:rPr lang="zh-CN" altLang="zh-CN" dirty="0"/>
              <a:t>也成为一个模板，那么可以这么做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template &lt;</a:t>
            </a:r>
            <a:r>
              <a:rPr lang="en-US" altLang="zh-CN" sz="2400" dirty="0" err="1">
                <a:latin typeface="+mn-lt"/>
              </a:rPr>
              <a:t>typename</a:t>
            </a:r>
            <a:r>
              <a:rPr lang="en-US" altLang="zh-CN" sz="2400" dirty="0">
                <a:latin typeface="+mn-lt"/>
              </a:rPr>
              <a:t> T&gt; struct A {};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template &lt;</a:t>
            </a:r>
            <a:r>
              <a:rPr lang="en-US" altLang="zh-CN" sz="2400" dirty="0" err="1">
                <a:latin typeface="+mn-lt"/>
              </a:rPr>
              <a:t>typename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T</a:t>
            </a:r>
            <a:r>
              <a:rPr lang="en-US" altLang="zh-CN" sz="2400" dirty="0">
                <a:latin typeface="+mn-lt"/>
              </a:rPr>
              <a:t>&gt; class B : public A&lt;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T</a:t>
            </a:r>
            <a:r>
              <a:rPr lang="en-US" altLang="zh-CN" sz="2400" dirty="0">
                <a:latin typeface="+mn-lt"/>
              </a:rPr>
              <a:t>&gt; {};</a:t>
            </a:r>
            <a:endParaRPr lang="zh-CN" altLang="zh-CN" sz="240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794599246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166B9FE2-F7C0-4B8C-A778-AB16FE1596F9}"/>
              </a:ext>
            </a:extLst>
          </p:cNvPr>
          <p:cNvSpPr/>
          <p:nvPr/>
        </p:nvSpPr>
        <p:spPr>
          <a:xfrm>
            <a:off x="7443466" y="1991861"/>
            <a:ext cx="2786384" cy="874604"/>
          </a:xfrm>
          <a:prstGeom prst="wedgeRoundRectCallout">
            <a:avLst>
              <a:gd name="adj1" fmla="val -60235"/>
              <a:gd name="adj2" fmla="val 2174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基类是模板</a:t>
            </a:r>
            <a:r>
              <a:rPr lang="en-US" altLang="zh-CN" sz="2000" dirty="0">
                <a:latin typeface="Consolas" panose="020B0609020204030204" pitchFamily="49" charset="0"/>
              </a:rPr>
              <a:t>A</a:t>
            </a:r>
            <a:r>
              <a:rPr lang="zh-CN" altLang="en-US" sz="2000" dirty="0">
                <a:latin typeface="Consolas" panose="020B0609020204030204" pitchFamily="49" charset="0"/>
              </a:rPr>
              <a:t>的一个实例，因此</a:t>
            </a:r>
            <a:r>
              <a:rPr lang="en-US" altLang="zh-CN" sz="2000" dirty="0">
                <a:latin typeface="Consolas" panose="020B0609020204030204" pitchFamily="49" charset="0"/>
              </a:rPr>
              <a:t>B</a:t>
            </a:r>
            <a:r>
              <a:rPr lang="zh-CN" altLang="en-US" sz="2000" dirty="0">
                <a:latin typeface="Consolas" panose="020B0609020204030204" pitchFamily="49" charset="0"/>
              </a:rPr>
              <a:t>不是模板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EC8D5991-F703-4CA8-BB1B-A99C230C03E1}"/>
              </a:ext>
            </a:extLst>
          </p:cNvPr>
          <p:cNvSpPr/>
          <p:nvPr/>
        </p:nvSpPr>
        <p:spPr>
          <a:xfrm>
            <a:off x="4534738" y="5198611"/>
            <a:ext cx="4329434" cy="874604"/>
          </a:xfrm>
          <a:prstGeom prst="wedgeRoundRectCallout">
            <a:avLst>
              <a:gd name="adj1" fmla="val 29234"/>
              <a:gd name="adj2" fmla="val -7626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基类的类型参数依赖于派生了的类型参数。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07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r>
              <a:rPr lang="zh-CN" altLang="zh-CN" dirty="0">
                <a:latin typeface="+mn-lt"/>
              </a:rPr>
              <a:t>变长模板参数</a:t>
            </a:r>
            <a:r>
              <a:rPr lang="en-US" altLang="zh-CN" dirty="0">
                <a:latin typeface="+mn-lt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variadic template parameter</a:t>
            </a:r>
            <a:r>
              <a:rPr lang="en-US" altLang="zh-CN" dirty="0">
                <a:latin typeface="+mn-lt"/>
              </a:rPr>
              <a:t>)</a:t>
            </a:r>
          </a:p>
          <a:p>
            <a:pPr marL="0" indent="0">
              <a:buNone/>
            </a:pP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template &lt;</a:t>
            </a:r>
            <a:r>
              <a:rPr lang="en-US" altLang="zh-CN" dirty="0" err="1">
                <a:latin typeface="+mn-lt"/>
              </a:rPr>
              <a:t>typename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...types</a:t>
            </a:r>
            <a:r>
              <a:rPr lang="en-US" altLang="zh-CN" dirty="0">
                <a:latin typeface="+mn-lt"/>
              </a:rPr>
              <a:t>&gt;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class A {};</a:t>
            </a:r>
          </a:p>
          <a:p>
            <a:pPr marL="0" indent="0">
              <a:buNone/>
            </a:pP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A&lt;&gt; a;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//no argument</a:t>
            </a:r>
            <a:endParaRPr lang="zh-CN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A&lt;int&gt; b;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//OK</a:t>
            </a:r>
            <a:endParaRPr lang="zh-CN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A&lt;int, float&gt; c;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//OK</a:t>
            </a:r>
            <a:endParaRPr lang="zh-CN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A&lt;0&gt; </a:t>
            </a:r>
            <a:r>
              <a:rPr lang="en-US" altLang="zh-CN" sz="2000" dirty="0">
                <a:solidFill>
                  <a:srgbClr val="C00000"/>
                </a:solidFill>
                <a:latin typeface="+mn-lt"/>
              </a:rPr>
              <a:t>//error</a:t>
            </a:r>
            <a:r>
              <a:rPr lang="zh-CN" altLang="zh-CN" sz="2000" dirty="0">
                <a:solidFill>
                  <a:srgbClr val="C00000"/>
                </a:solidFill>
                <a:latin typeface="+mn-lt"/>
              </a:rPr>
              <a:t>，</a:t>
            </a:r>
            <a:r>
              <a:rPr lang="en-US" altLang="zh-CN" sz="2000" dirty="0">
                <a:solidFill>
                  <a:srgbClr val="C00000"/>
                </a:solidFill>
                <a:latin typeface="+mn-lt"/>
              </a:rPr>
              <a:t>0</a:t>
            </a:r>
            <a:r>
              <a:rPr lang="zh-CN" altLang="zh-CN" sz="2000" dirty="0">
                <a:solidFill>
                  <a:srgbClr val="C00000"/>
                </a:solidFill>
                <a:latin typeface="+mn-lt"/>
              </a:rPr>
              <a:t>不是类型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923808197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60F7FFFD-D2CE-4958-8EDE-3B2C4C83D5A6}"/>
              </a:ext>
            </a:extLst>
          </p:cNvPr>
          <p:cNvSpPr/>
          <p:nvPr/>
        </p:nvSpPr>
        <p:spPr>
          <a:xfrm>
            <a:off x="987080" y="2318696"/>
            <a:ext cx="10253843" cy="3391068"/>
          </a:xfrm>
          <a:prstGeom prst="rect">
            <a:avLst/>
          </a:prstGeom>
          <a:solidFill>
            <a:schemeClr val="accent6">
              <a:lumMod val="50000"/>
              <a:alpha val="91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/>
              <a:t>template &lt;</a:t>
            </a:r>
            <a:r>
              <a:rPr lang="en-US" altLang="zh-CN" sz="2400" dirty="0" err="1"/>
              <a:t>typename</a:t>
            </a:r>
            <a:r>
              <a:rPr lang="en-US" altLang="zh-CN" sz="2400" dirty="0"/>
              <a:t> </a:t>
            </a:r>
            <a:r>
              <a:rPr lang="en-US" altLang="zh-CN" sz="2400" b="1" i="1" dirty="0">
                <a:solidFill>
                  <a:srgbClr val="FFFF00"/>
                </a:solidFill>
              </a:rPr>
              <a:t>...bases</a:t>
            </a:r>
            <a:r>
              <a:rPr lang="en-US" altLang="zh-CN" sz="2400" dirty="0"/>
              <a:t>&gt;</a:t>
            </a:r>
            <a:endParaRPr lang="zh-CN" altLang="zh-CN" sz="2400" dirty="0"/>
          </a:p>
          <a:p>
            <a:r>
              <a:rPr lang="en-US" altLang="zh-CN" sz="2400" dirty="0"/>
              <a:t>struct D : public </a:t>
            </a:r>
            <a:r>
              <a:rPr lang="en-US" altLang="zh-CN" sz="2400" b="1" i="1" dirty="0">
                <a:solidFill>
                  <a:srgbClr val="FFC000"/>
                </a:solidFill>
              </a:rPr>
              <a:t>bases... </a:t>
            </a:r>
            <a:endParaRPr lang="zh-CN" altLang="zh-CN" sz="2400" b="1" i="1" dirty="0">
              <a:solidFill>
                <a:srgbClr val="FFC000"/>
              </a:solidFill>
            </a:endParaRPr>
          </a:p>
          <a:p>
            <a:r>
              <a:rPr lang="en-US" altLang="zh-CN" sz="2400" dirty="0"/>
              <a:t>{ </a:t>
            </a:r>
            <a:endParaRPr lang="zh-CN" altLang="zh-CN" sz="2400" dirty="0"/>
          </a:p>
          <a:p>
            <a:r>
              <a:rPr lang="en-US" altLang="zh-CN" sz="2400" dirty="0"/>
              <a:t>    D() : </a:t>
            </a:r>
            <a:r>
              <a:rPr lang="en-US" altLang="zh-CN" sz="2400" b="1" i="1" dirty="0">
                <a:solidFill>
                  <a:srgbClr val="FFC000"/>
                </a:solidFill>
              </a:rPr>
              <a:t>bases()... </a:t>
            </a:r>
            <a:endParaRPr lang="zh-CN" altLang="zh-CN" sz="2400" b="1" i="1" dirty="0">
              <a:solidFill>
                <a:srgbClr val="FFC000"/>
              </a:solidFill>
            </a:endParaRPr>
          </a:p>
          <a:p>
            <a:r>
              <a:rPr lang="en-US" altLang="zh-CN" sz="2400" dirty="0"/>
              <a:t>    { std::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 </a:t>
            </a:r>
            <a:r>
              <a:rPr lang="en-US" altLang="zh-CN" sz="2400" b="1" i="1" dirty="0" err="1">
                <a:solidFill>
                  <a:srgbClr val="92D050"/>
                </a:solidFill>
              </a:rPr>
              <a:t>sizeof</a:t>
            </a:r>
            <a:r>
              <a:rPr lang="en-US" altLang="zh-CN" sz="2400" b="1" i="1" dirty="0">
                <a:solidFill>
                  <a:srgbClr val="92D050"/>
                </a:solidFill>
              </a:rPr>
              <a:t>...</a:t>
            </a:r>
            <a:r>
              <a:rPr lang="en-US" altLang="zh-CN" sz="2400" b="1" i="1" dirty="0"/>
              <a:t>(bases)</a:t>
            </a:r>
            <a:r>
              <a:rPr lang="en-US" altLang="zh-CN" sz="2400" dirty="0"/>
              <a:t> &lt;&lt; " base classes."; } </a:t>
            </a:r>
            <a:endParaRPr lang="zh-CN" altLang="zh-CN" sz="2400" dirty="0"/>
          </a:p>
          <a:p>
            <a:r>
              <a:rPr lang="en-US" altLang="zh-CN" sz="2400" dirty="0"/>
              <a:t>};  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</a:rPr>
              <a:t>sizeof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...()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求参数包的参量个数</a:t>
            </a:r>
            <a:endParaRPr lang="zh-CN" altLang="zh-CN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33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3200" dirty="0">
              <a:latin typeface="+mn-lt"/>
            </a:endParaRPr>
          </a:p>
          <a:p>
            <a:pPr marL="0" indent="0">
              <a:buNone/>
            </a:pPr>
            <a:r>
              <a:rPr lang="en-US" altLang="zh-CN" sz="3200" dirty="0">
                <a:latin typeface="+mn-lt"/>
              </a:rPr>
              <a:t>void </a:t>
            </a:r>
            <a:r>
              <a:rPr lang="en-US" altLang="zh-CN" sz="3200" dirty="0" err="1">
                <a:latin typeface="+mn-lt"/>
              </a:rPr>
              <a:t>push_back</a:t>
            </a:r>
            <a:r>
              <a:rPr lang="en-US" altLang="zh-CN" sz="3200" dirty="0">
                <a:latin typeface="+mn-lt"/>
              </a:rPr>
              <a:t>(</a:t>
            </a:r>
            <a:r>
              <a:rPr lang="en-US" altLang="zh-CN" sz="3200" b="1" i="1" dirty="0" err="1">
                <a:solidFill>
                  <a:srgbClr val="FF0000"/>
                </a:solidFill>
                <a:latin typeface="+mn-lt"/>
              </a:rPr>
              <a:t>value_type</a:t>
            </a:r>
            <a:r>
              <a:rPr lang="en-US" altLang="zh-CN" sz="3200" b="1" i="1" dirty="0">
                <a:solidFill>
                  <a:srgbClr val="FF0000"/>
                </a:solidFill>
                <a:latin typeface="+mn-lt"/>
              </a:rPr>
              <a:t> d</a:t>
            </a:r>
            <a:r>
              <a:rPr lang="en-US" altLang="zh-CN" sz="3200" dirty="0">
                <a:latin typeface="+mn-lt"/>
              </a:rPr>
              <a:t>)</a:t>
            </a:r>
            <a:endParaRPr lang="zh-CN" altLang="zh-CN" sz="3200" dirty="0">
              <a:latin typeface="+mn-lt"/>
            </a:endParaRPr>
          </a:p>
          <a:p>
            <a:pPr marL="0" indent="0">
              <a:buNone/>
            </a:pPr>
            <a:r>
              <a:rPr lang="en-US" altLang="zh-CN" sz="3200" dirty="0">
                <a:latin typeface="+mn-lt"/>
              </a:rPr>
              <a:t>{</a:t>
            </a:r>
            <a:endParaRPr lang="zh-CN" altLang="zh-CN" sz="3200" dirty="0">
              <a:latin typeface="+mn-lt"/>
            </a:endParaRPr>
          </a:p>
          <a:p>
            <a:pPr marL="0" indent="0">
              <a:buNone/>
            </a:pPr>
            <a:r>
              <a:rPr lang="en-US" altLang="zh-CN" sz="3200" dirty="0">
                <a:latin typeface="+mn-lt"/>
              </a:rPr>
              <a:t>    auto p = new _node{d, </a:t>
            </a:r>
            <a:r>
              <a:rPr lang="en-US" altLang="zh-CN" sz="3200" dirty="0" err="1">
                <a:latin typeface="+mn-lt"/>
              </a:rPr>
              <a:t>nullptr</a:t>
            </a:r>
            <a:r>
              <a:rPr lang="en-US" altLang="zh-CN" sz="3200" dirty="0">
                <a:latin typeface="+mn-lt"/>
              </a:rPr>
              <a:t>};</a:t>
            </a:r>
            <a:endParaRPr lang="zh-CN" altLang="zh-CN" sz="3200" dirty="0">
              <a:latin typeface="+mn-lt"/>
            </a:endParaRPr>
          </a:p>
          <a:p>
            <a:pPr marL="0" indent="0">
              <a:buNone/>
            </a:pPr>
            <a:r>
              <a:rPr lang="en-US" altLang="zh-CN" sz="3200" dirty="0">
                <a:latin typeface="+mn-lt"/>
              </a:rPr>
              <a:t>    …</a:t>
            </a:r>
            <a:endParaRPr lang="zh-CN" altLang="zh-CN" sz="3200" dirty="0">
              <a:latin typeface="+mn-lt"/>
            </a:endParaRPr>
          </a:p>
          <a:p>
            <a:pPr marL="0" indent="0">
              <a:buNone/>
            </a:pPr>
            <a:r>
              <a:rPr lang="en-US" altLang="zh-CN" sz="3200" dirty="0">
                <a:latin typeface="+mn-lt"/>
              </a:rPr>
              <a:t>}</a:t>
            </a:r>
            <a:endParaRPr lang="zh-CN" altLang="zh-CN" sz="320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136687762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B9BB07A3-047B-45F1-B2F1-A20B2815EAD7}"/>
              </a:ext>
            </a:extLst>
          </p:cNvPr>
          <p:cNvSpPr/>
          <p:nvPr/>
        </p:nvSpPr>
        <p:spPr>
          <a:xfrm>
            <a:off x="7378322" y="1596385"/>
            <a:ext cx="3975477" cy="1446961"/>
          </a:xfrm>
          <a:prstGeom prst="wedgeRoundRectCallout">
            <a:avLst>
              <a:gd name="adj1" fmla="val -54904"/>
              <a:gd name="adj2" fmla="val -14772"/>
              <a:gd name="adj3" fmla="val 16667"/>
            </a:avLst>
          </a:prstGeom>
          <a:solidFill>
            <a:schemeClr val="accent6">
              <a:alpha val="91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参数的类型是值（而非指针或引用）。这导致了实参形参结合时的</a:t>
            </a:r>
            <a:r>
              <a:rPr lang="zh-CN" altLang="en-US" sz="2000" b="1" dirty="0">
                <a:solidFill>
                  <a:srgbClr val="FFFF00"/>
                </a:solidFill>
                <a:latin typeface="Consolas" panose="020B0609020204030204" pitchFamily="49" charset="0"/>
              </a:rPr>
              <a:t>复制构造函数</a:t>
            </a:r>
            <a:r>
              <a:rPr lang="zh-CN" altLang="en-US" sz="2000" dirty="0">
                <a:latin typeface="Consolas" panose="020B0609020204030204" pitchFamily="49" charset="0"/>
              </a:rPr>
              <a:t>的调用，可能有中间对象的生成。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313BC77F-8851-4689-8A0D-A5C8E42BDCBE}"/>
              </a:ext>
            </a:extLst>
          </p:cNvPr>
          <p:cNvSpPr/>
          <p:nvPr/>
        </p:nvSpPr>
        <p:spPr>
          <a:xfrm>
            <a:off x="4481258" y="4163678"/>
            <a:ext cx="4205935" cy="834111"/>
          </a:xfrm>
          <a:prstGeom prst="wedgeRoundRectCallout">
            <a:avLst>
              <a:gd name="adj1" fmla="val -9253"/>
              <a:gd name="adj2" fmla="val -100129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参数</a:t>
            </a:r>
            <a:r>
              <a:rPr lang="en-US" altLang="zh-CN" sz="2000" dirty="0">
                <a:latin typeface="Consolas" panose="020B0609020204030204" pitchFamily="49" charset="0"/>
              </a:rPr>
              <a:t>d</a:t>
            </a:r>
            <a:r>
              <a:rPr lang="zh-CN" altLang="en-US" sz="2000" dirty="0">
                <a:latin typeface="Consolas" panose="020B0609020204030204" pitchFamily="49" charset="0"/>
              </a:rPr>
              <a:t>转发给了</a:t>
            </a:r>
            <a:r>
              <a:rPr lang="en-US" altLang="zh-CN" sz="2000" dirty="0">
                <a:latin typeface="Consolas" panose="020B0609020204030204" pitchFamily="49" charset="0"/>
              </a:rPr>
              <a:t>_node</a:t>
            </a:r>
            <a:r>
              <a:rPr lang="zh-CN" altLang="en-US" sz="2000" dirty="0">
                <a:latin typeface="Consolas" panose="020B0609020204030204" pitchFamily="49" charset="0"/>
              </a:rPr>
              <a:t>类的构造函数。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EF633501-46A0-49D6-81AB-E1DEDA852852}"/>
              </a:ext>
            </a:extLst>
          </p:cNvPr>
          <p:cNvSpPr/>
          <p:nvPr/>
        </p:nvSpPr>
        <p:spPr>
          <a:xfrm>
            <a:off x="3268206" y="5367668"/>
            <a:ext cx="5655588" cy="834111"/>
          </a:xfrm>
          <a:prstGeom prst="wedgeRoundRectCallout">
            <a:avLst>
              <a:gd name="adj1" fmla="val -22352"/>
              <a:gd name="adj2" fmla="val -85798"/>
              <a:gd name="adj3" fmla="val 16667"/>
            </a:avLst>
          </a:prstGeom>
          <a:solidFill>
            <a:schemeClr val="accent2">
              <a:alpha val="9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一个解决思路是：让</a:t>
            </a:r>
            <a:r>
              <a:rPr lang="en-US" altLang="zh-CN" sz="2000" dirty="0" err="1">
                <a:latin typeface="Consolas" panose="020B0609020204030204" pitchFamily="49" charset="0"/>
              </a:rPr>
              <a:t>push_back</a:t>
            </a:r>
            <a:r>
              <a:rPr lang="zh-CN" altLang="en-US" sz="2000" dirty="0">
                <a:latin typeface="Consolas" panose="020B0609020204030204" pitchFamily="49" charset="0"/>
              </a:rPr>
              <a:t>接收对象</a:t>
            </a:r>
            <a:r>
              <a:rPr lang="en-US" altLang="zh-CN" sz="2000" dirty="0">
                <a:latin typeface="Consolas" panose="020B0609020204030204" pitchFamily="49" charset="0"/>
              </a:rPr>
              <a:t>d</a:t>
            </a:r>
            <a:r>
              <a:rPr lang="zh-CN" altLang="en-US" sz="2000" dirty="0">
                <a:latin typeface="Consolas" panose="020B0609020204030204" pitchFamily="49" charset="0"/>
              </a:rPr>
              <a:t>的构造参数，然后</a:t>
            </a:r>
            <a:r>
              <a:rPr lang="zh-CN" altLang="en-US" sz="2000" b="1" dirty="0">
                <a:solidFill>
                  <a:srgbClr val="FFFF00"/>
                </a:solidFill>
                <a:latin typeface="Consolas" panose="020B0609020204030204" pitchFamily="49" charset="0"/>
              </a:rPr>
              <a:t>直接转发</a:t>
            </a:r>
            <a:r>
              <a:rPr lang="zh-CN" altLang="en-US" sz="2000" dirty="0">
                <a:latin typeface="Consolas" panose="020B0609020204030204" pitchFamily="49" charset="0"/>
              </a:rPr>
              <a:t>给</a:t>
            </a:r>
            <a:r>
              <a:rPr lang="en-US" altLang="zh-CN" sz="2000" dirty="0">
                <a:latin typeface="Consolas" panose="020B0609020204030204" pitchFamily="49" charset="0"/>
              </a:rPr>
              <a:t>_node</a:t>
            </a:r>
            <a:r>
              <a:rPr lang="zh-CN" altLang="en-US" sz="2000" dirty="0">
                <a:latin typeface="Consolas" panose="020B0609020204030204" pitchFamily="49" charset="0"/>
              </a:rPr>
              <a:t>。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83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200" dirty="0">
                <a:latin typeface="+mn-lt"/>
              </a:rPr>
              <a:t>改进节点类型</a:t>
            </a:r>
            <a:endParaRPr lang="en-US" altLang="zh-CN" sz="3200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struct _node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{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    </a:t>
            </a:r>
            <a:r>
              <a:rPr lang="en-US" altLang="zh-CN" dirty="0" err="1">
                <a:latin typeface="+mn-lt"/>
              </a:rPr>
              <a:t>value_type</a:t>
            </a:r>
            <a:r>
              <a:rPr lang="en-US" altLang="zh-CN" dirty="0">
                <a:latin typeface="+mn-lt"/>
              </a:rPr>
              <a:t> data;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    _node * next = </a:t>
            </a:r>
            <a:r>
              <a:rPr lang="en-US" altLang="zh-CN" dirty="0" err="1">
                <a:latin typeface="+mn-lt"/>
              </a:rPr>
              <a:t>nullptr</a:t>
            </a:r>
            <a:r>
              <a:rPr lang="en-US" altLang="zh-CN" dirty="0">
                <a:latin typeface="+mn-lt"/>
              </a:rPr>
              <a:t>;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    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template &lt;</a:t>
            </a:r>
            <a:r>
              <a:rPr lang="en-US" altLang="zh-CN" b="1" i="1" dirty="0" err="1">
                <a:solidFill>
                  <a:srgbClr val="FF0000"/>
                </a:solidFill>
                <a:latin typeface="+mn-lt"/>
              </a:rPr>
              <a:t>typename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 ...types&gt;</a:t>
            </a: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    _node(types&amp;&amp; ...</a:t>
            </a:r>
            <a:r>
              <a:rPr lang="en-US" altLang="zh-CN" b="1" i="1" dirty="0" err="1">
                <a:solidFill>
                  <a:srgbClr val="FF0000"/>
                </a:solidFill>
                <a:latin typeface="+mn-lt"/>
              </a:rPr>
              <a:t>args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) : </a:t>
            </a:r>
            <a:r>
              <a:rPr lang="en-US" altLang="zh-CN" b="1" i="1" dirty="0">
                <a:solidFill>
                  <a:srgbClr val="00B050"/>
                </a:solidFill>
                <a:latin typeface="+mn-lt"/>
              </a:rPr>
              <a:t>data(</a:t>
            </a:r>
            <a:r>
              <a:rPr lang="en-US" altLang="zh-CN" b="1" i="1" dirty="0" err="1">
                <a:solidFill>
                  <a:srgbClr val="00B050"/>
                </a:solidFill>
                <a:latin typeface="+mn-lt"/>
              </a:rPr>
              <a:t>args</a:t>
            </a:r>
            <a:r>
              <a:rPr lang="en-US" altLang="zh-CN" b="1" i="1" dirty="0">
                <a:solidFill>
                  <a:srgbClr val="00B050"/>
                </a:solidFill>
                <a:latin typeface="+mn-lt"/>
              </a:rPr>
              <a:t>...)</a:t>
            </a:r>
            <a:r>
              <a:rPr lang="en-US" altLang="zh-CN" dirty="0">
                <a:latin typeface="+mn-lt"/>
              </a:rPr>
              <a:t> {}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};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endParaRPr lang="zh-CN" altLang="zh-CN" sz="320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27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746817798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2F4088F5-3433-4E34-B5F7-AB7F34BF95DF}"/>
              </a:ext>
            </a:extLst>
          </p:cNvPr>
          <p:cNvSpPr/>
          <p:nvPr/>
        </p:nvSpPr>
        <p:spPr>
          <a:xfrm>
            <a:off x="6186742" y="2596617"/>
            <a:ext cx="4205935" cy="1058191"/>
          </a:xfrm>
          <a:prstGeom prst="wedgeRoundRectCallout">
            <a:avLst>
              <a:gd name="adj1" fmla="val -37798"/>
              <a:gd name="adj2" fmla="val 83286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将构造函数设计成为一个成员模板，它带有变长参数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77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200" dirty="0">
                <a:latin typeface="+mn-lt"/>
              </a:rPr>
              <a:t>新增</a:t>
            </a:r>
            <a:r>
              <a:rPr lang="en-US" altLang="zh-CN" sz="3200" dirty="0" err="1">
                <a:latin typeface="+mn-lt"/>
              </a:rPr>
              <a:t>emplace_back</a:t>
            </a:r>
            <a:r>
              <a:rPr lang="zh-CN" altLang="en-US" sz="3200" dirty="0">
                <a:latin typeface="+mn-lt"/>
              </a:rPr>
              <a:t>方法</a:t>
            </a:r>
            <a:endParaRPr lang="en-US" altLang="zh-CN" sz="3200" dirty="0">
              <a:latin typeface="+mn-lt"/>
            </a:endParaRPr>
          </a:p>
          <a:p>
            <a:pPr marL="0" indent="0">
              <a:buNone/>
            </a:pPr>
            <a:endParaRPr lang="en-US" altLang="zh-CN" sz="3200" dirty="0">
              <a:latin typeface="+mn-lt"/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template &lt;</a:t>
            </a:r>
            <a:r>
              <a:rPr lang="en-US" altLang="zh-CN" b="1" i="1" dirty="0" err="1">
                <a:solidFill>
                  <a:srgbClr val="FF0000"/>
                </a:solidFill>
                <a:latin typeface="+mn-lt"/>
              </a:rPr>
              <a:t>typename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 ...types&gt;</a:t>
            </a: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reference </a:t>
            </a:r>
            <a:r>
              <a:rPr lang="en-US" altLang="zh-CN" b="1" i="1" dirty="0" err="1">
                <a:solidFill>
                  <a:srgbClr val="FF0000"/>
                </a:solidFill>
                <a:latin typeface="+mn-lt"/>
              </a:rPr>
              <a:t>emplace_back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(types&amp;&amp; ...</a:t>
            </a:r>
            <a:r>
              <a:rPr lang="en-US" altLang="zh-CN" b="1" i="1" dirty="0" err="1">
                <a:solidFill>
                  <a:srgbClr val="FF0000"/>
                </a:solidFill>
                <a:latin typeface="+mn-lt"/>
              </a:rPr>
              <a:t>args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)</a:t>
            </a:r>
            <a:endParaRPr lang="zh-CN" altLang="zh-CN" b="1" i="1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{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    auto p = new </a:t>
            </a:r>
            <a:r>
              <a:rPr lang="en-US" altLang="zh-CN" b="1" i="1" dirty="0">
                <a:solidFill>
                  <a:srgbClr val="00B050"/>
                </a:solidFill>
                <a:latin typeface="+mn-lt"/>
              </a:rPr>
              <a:t>_node(</a:t>
            </a:r>
            <a:r>
              <a:rPr lang="en-US" altLang="zh-CN" b="1" i="1" dirty="0" err="1">
                <a:solidFill>
                  <a:srgbClr val="00B050"/>
                </a:solidFill>
                <a:latin typeface="+mn-lt"/>
              </a:rPr>
              <a:t>args</a:t>
            </a:r>
            <a:r>
              <a:rPr lang="en-US" altLang="zh-CN" b="1" i="1" dirty="0">
                <a:solidFill>
                  <a:srgbClr val="00B050"/>
                </a:solidFill>
                <a:latin typeface="+mn-lt"/>
              </a:rPr>
              <a:t>...)</a:t>
            </a:r>
            <a:r>
              <a:rPr lang="en-US" altLang="zh-CN" dirty="0">
                <a:latin typeface="+mn-lt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    …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endParaRPr lang="zh-CN" altLang="zh-CN" sz="320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28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/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FA4B8C70-37F1-413E-A524-AA2C06028C3A}"/>
              </a:ext>
            </a:extLst>
          </p:cNvPr>
          <p:cNvSpPr/>
          <p:nvPr/>
        </p:nvSpPr>
        <p:spPr>
          <a:xfrm>
            <a:off x="2390978" y="2304736"/>
            <a:ext cx="7410043" cy="3391068"/>
          </a:xfrm>
          <a:prstGeom prst="rect">
            <a:avLst/>
          </a:prstGeom>
          <a:solidFill>
            <a:schemeClr val="accent6">
              <a:lumMod val="50000"/>
              <a:alpha val="91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>
                <a:solidFill>
                  <a:schemeClr val="bg1"/>
                </a:solidFill>
              </a:rPr>
              <a:t>struct foo { int x, y; };</a:t>
            </a:r>
          </a:p>
          <a:p>
            <a:r>
              <a:rPr lang="en-US" altLang="zh-CN" sz="3200" dirty="0" err="1">
                <a:solidFill>
                  <a:schemeClr val="bg1"/>
                </a:solidFill>
              </a:rPr>
              <a:t>linked_list</a:t>
            </a:r>
            <a:r>
              <a:rPr lang="en-US" altLang="zh-CN" sz="3200" dirty="0">
                <a:solidFill>
                  <a:schemeClr val="bg1"/>
                </a:solidFill>
              </a:rPr>
              <a:t>&lt;foo&gt; l;</a:t>
            </a: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sz="3200" dirty="0" err="1">
                <a:solidFill>
                  <a:srgbClr val="FFFF00"/>
                </a:solidFill>
              </a:rPr>
              <a:t>l.push_back</a:t>
            </a:r>
            <a:r>
              <a:rPr lang="en-US" altLang="zh-CN" sz="3200" dirty="0">
                <a:solidFill>
                  <a:srgbClr val="FFFF00"/>
                </a:solidFill>
              </a:rPr>
              <a:t>(foo(1, 2));</a:t>
            </a:r>
          </a:p>
          <a:p>
            <a:r>
              <a:rPr lang="en-US" altLang="zh-CN" sz="3200" dirty="0" err="1">
                <a:solidFill>
                  <a:srgbClr val="92D050"/>
                </a:solidFill>
              </a:rPr>
              <a:t>l.emplace_back</a:t>
            </a:r>
            <a:r>
              <a:rPr lang="en-US" altLang="zh-CN" sz="3200" dirty="0">
                <a:solidFill>
                  <a:srgbClr val="92D050"/>
                </a:solidFill>
              </a:rPr>
              <a:t>(1, 2);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 </a:t>
            </a:r>
            <a:endParaRPr lang="zh-CN" altLang="zh-C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89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//alias of function template</a:t>
            </a:r>
            <a:endParaRPr lang="zh-CN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template &lt;</a:t>
            </a:r>
            <a:r>
              <a:rPr lang="en-US" altLang="zh-CN" b="1" i="1" dirty="0" err="1">
                <a:solidFill>
                  <a:srgbClr val="FF0000"/>
                </a:solidFill>
                <a:latin typeface="+mj-lt"/>
              </a:rPr>
              <a:t>typename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 T&gt;</a:t>
            </a:r>
            <a:endParaRPr lang="zh-CN" altLang="zh-CN" b="1" i="1" dirty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using callback = bool (T, T);</a:t>
            </a:r>
          </a:p>
          <a:p>
            <a:pPr marL="0" indent="0">
              <a:buNone/>
            </a:pPr>
            <a:endParaRPr lang="en-US" altLang="zh-CN" b="1" i="1" dirty="0">
              <a:latin typeface="+mj-lt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//alias of class template</a:t>
            </a:r>
            <a:endParaRPr lang="zh-CN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template &lt;</a:t>
            </a:r>
            <a:r>
              <a:rPr lang="en-US" altLang="zh-CN" b="1" i="1" dirty="0" err="1">
                <a:solidFill>
                  <a:srgbClr val="FF0000"/>
                </a:solidFill>
                <a:latin typeface="+mj-lt"/>
              </a:rPr>
              <a:t>typename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 T&gt;</a:t>
            </a:r>
            <a:endParaRPr lang="zh-CN" altLang="zh-CN" b="1" i="1" dirty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using Y = X&lt;T&gt;;</a:t>
            </a:r>
            <a:endParaRPr lang="zh-CN" altLang="zh-CN" b="1" i="1" dirty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endParaRPr lang="zh-CN" altLang="zh-CN" dirty="0">
              <a:latin typeface="+mj-lt"/>
            </a:endParaRPr>
          </a:p>
          <a:p>
            <a:pPr marL="0" indent="0">
              <a:buNone/>
            </a:pPr>
            <a:endParaRPr lang="zh-CN" altLang="zh-CN" dirty="0">
              <a:latin typeface="+mj-lt"/>
            </a:endParaRPr>
          </a:p>
          <a:p>
            <a:pPr marL="0" indent="0">
              <a:buNone/>
            </a:pPr>
            <a:endParaRPr lang="zh-CN" altLang="zh-CN" sz="3200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29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43647800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48D7B6F1-39E3-46F7-A6DB-6E3754781AE2}"/>
              </a:ext>
            </a:extLst>
          </p:cNvPr>
          <p:cNvSpPr/>
          <p:nvPr/>
        </p:nvSpPr>
        <p:spPr>
          <a:xfrm>
            <a:off x="6528770" y="3125713"/>
            <a:ext cx="4205935" cy="1058191"/>
          </a:xfrm>
          <a:prstGeom prst="wedgeRoundRectCallout">
            <a:avLst>
              <a:gd name="adj1" fmla="val -57049"/>
              <a:gd name="adj2" fmla="val -15658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</a:rPr>
              <a:t>using</a:t>
            </a:r>
            <a:r>
              <a:rPr lang="zh-CN" altLang="en-US" sz="2000" dirty="0">
                <a:latin typeface="Consolas" panose="020B0609020204030204" pitchFamily="49" charset="0"/>
              </a:rPr>
              <a:t>指令比</a:t>
            </a:r>
            <a:r>
              <a:rPr lang="en-US" altLang="zh-CN" sz="2000" dirty="0">
                <a:latin typeface="Consolas" panose="020B0609020204030204" pitchFamily="49" charset="0"/>
              </a:rPr>
              <a:t>typedef</a:t>
            </a:r>
            <a:r>
              <a:rPr lang="zh-CN" altLang="en-US" sz="2000" dirty="0">
                <a:latin typeface="Consolas" panose="020B0609020204030204" pitchFamily="49" charset="0"/>
              </a:rPr>
              <a:t>简单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97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740565846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using </a:t>
            </a:r>
            <a:r>
              <a:rPr lang="en-US" altLang="zh-CN" sz="2400" dirty="0" err="1">
                <a:latin typeface="+mn-lt"/>
              </a:rPr>
              <a:t>cstring</a:t>
            </a:r>
            <a:r>
              <a:rPr lang="en-US" altLang="zh-CN" sz="2400" dirty="0">
                <a:latin typeface="+mn-lt"/>
              </a:rPr>
              <a:t> = char *;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endParaRPr lang="en-US" altLang="zh-CN" sz="2400" b="1" i="1" dirty="0">
              <a:latin typeface="+mn-lt"/>
            </a:endParaRPr>
          </a:p>
          <a:p>
            <a:pPr marL="0" indent="0">
              <a:buNone/>
            </a:pPr>
            <a:endParaRPr lang="en-US" altLang="zh-CN" sz="2400" b="1" i="1" dirty="0">
              <a:latin typeface="+mn-lt"/>
            </a:endParaRPr>
          </a:p>
          <a:p>
            <a:pPr marL="0" indent="0">
              <a:buNone/>
            </a:pPr>
            <a:endParaRPr lang="en-US" altLang="zh-CN" sz="2400" b="1" i="1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bool </a:t>
            </a:r>
            <a:r>
              <a:rPr lang="en-US" altLang="zh-CN" sz="2400" b="1" i="1" dirty="0" err="1">
                <a:solidFill>
                  <a:srgbClr val="00B050"/>
                </a:solidFill>
                <a:latin typeface="+mn-lt"/>
              </a:rPr>
              <a:t>lt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(int a, int b) { return a &lt; b; }</a:t>
            </a:r>
            <a:endParaRPr lang="zh-CN" altLang="zh-CN" sz="2400" b="1" i="1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bool </a:t>
            </a:r>
            <a:r>
              <a:rPr lang="en-US" altLang="zh-CN" sz="2400" b="1" i="1" dirty="0" err="1">
                <a:solidFill>
                  <a:srgbClr val="00B050"/>
                </a:solidFill>
                <a:latin typeface="+mn-lt"/>
              </a:rPr>
              <a:t>lt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sz="2400" b="1" i="1" dirty="0" err="1">
                <a:solidFill>
                  <a:srgbClr val="FF0000"/>
                </a:solidFill>
                <a:latin typeface="+mn-lt"/>
              </a:rPr>
              <a:t>size_t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 a, </a:t>
            </a:r>
            <a:r>
              <a:rPr lang="en-US" altLang="zh-CN" sz="2400" b="1" i="1" dirty="0" err="1">
                <a:solidFill>
                  <a:srgbClr val="FF0000"/>
                </a:solidFill>
                <a:latin typeface="+mn-lt"/>
              </a:rPr>
              <a:t>size_t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 b) { return a &lt; b; }</a:t>
            </a:r>
            <a:endParaRPr lang="zh-CN" altLang="zh-CN" sz="2400" b="1" i="1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bool </a:t>
            </a:r>
            <a:r>
              <a:rPr lang="en-US" altLang="zh-CN" sz="2400" b="1" i="1" dirty="0" err="1">
                <a:solidFill>
                  <a:srgbClr val="00B050"/>
                </a:solidFill>
                <a:latin typeface="+mn-lt"/>
              </a:rPr>
              <a:t>lt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(double a, double b) { return a &lt; b; }</a:t>
            </a:r>
            <a:endParaRPr lang="zh-CN" altLang="zh-CN" sz="2400" b="1" i="1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bool </a:t>
            </a:r>
            <a:r>
              <a:rPr lang="en-US" altLang="zh-CN" sz="2400" b="1" i="1" dirty="0" err="1">
                <a:solidFill>
                  <a:srgbClr val="00B050"/>
                </a:solidFill>
                <a:latin typeface="+mn-lt"/>
              </a:rPr>
              <a:t>lt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sz="2400" b="1" i="1" dirty="0" err="1">
                <a:solidFill>
                  <a:srgbClr val="FF0000"/>
                </a:solidFill>
                <a:latin typeface="+mn-lt"/>
              </a:rPr>
              <a:t>cstring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 a, </a:t>
            </a:r>
            <a:r>
              <a:rPr lang="en-US" altLang="zh-CN" sz="2400" b="1" i="1" dirty="0" err="1">
                <a:solidFill>
                  <a:srgbClr val="FF0000"/>
                </a:solidFill>
                <a:latin typeface="+mn-lt"/>
              </a:rPr>
              <a:t>cstring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 b) { return </a:t>
            </a:r>
            <a:r>
              <a:rPr lang="en-US" altLang="zh-CN" sz="2400" b="1" i="1" dirty="0" err="1">
                <a:solidFill>
                  <a:srgbClr val="FF0000"/>
                </a:solidFill>
                <a:latin typeface="+mn-lt"/>
              </a:rPr>
              <a:t>strcmp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(a, b) &lt; 0; }</a:t>
            </a:r>
            <a:endParaRPr lang="zh-CN" altLang="zh-CN" sz="2400" b="1" i="1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endParaRPr lang="zh-CN" altLang="zh-CN" sz="2400" dirty="0">
              <a:latin typeface="+mn-lt"/>
            </a:endParaRP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5F212CF9-6D47-4118-8517-AEB22B4444AE}"/>
              </a:ext>
            </a:extLst>
          </p:cNvPr>
          <p:cNvSpPr/>
          <p:nvPr/>
        </p:nvSpPr>
        <p:spPr>
          <a:xfrm>
            <a:off x="2990091" y="2232213"/>
            <a:ext cx="2669193" cy="805702"/>
          </a:xfrm>
          <a:prstGeom prst="wedgeRoundRectCallout">
            <a:avLst>
              <a:gd name="adj1" fmla="val -41790"/>
              <a:gd name="adj2" fmla="val 636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onsolas" panose="020B0609020204030204" pitchFamily="49" charset="0"/>
              </a:rPr>
              <a:t>定义多个重载版本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F7F8554E-351A-436C-80BC-AE89AD630F9D}"/>
              </a:ext>
            </a:extLst>
          </p:cNvPr>
          <p:cNvSpPr/>
          <p:nvPr/>
        </p:nvSpPr>
        <p:spPr>
          <a:xfrm>
            <a:off x="8648601" y="3026148"/>
            <a:ext cx="2669193" cy="1037851"/>
          </a:xfrm>
          <a:prstGeom prst="wedgeRoundRectCallout">
            <a:avLst>
              <a:gd name="adj1" fmla="val -62487"/>
              <a:gd name="adj2" fmla="val 292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onsolas" panose="020B0609020204030204" pitchFamily="49" charset="0"/>
              </a:rPr>
              <a:t>尤其是这三个：除了参数类型，其余部分完全一样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92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r>
              <a:rPr lang="zh-CN" altLang="zh-CN" dirty="0">
                <a:latin typeface="+mn-lt"/>
              </a:rPr>
              <a:t>在用面向对象技术解决问题时，往往会抽象出问题域中对象的公共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特性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traits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 </a:t>
            </a:r>
            <a:r>
              <a:rPr lang="zh-CN" altLang="zh-CN" dirty="0">
                <a:latin typeface="+mn-lt"/>
              </a:rPr>
              <a:t>（包括属性和方法）。</a:t>
            </a:r>
            <a:endParaRPr lang="en-US" altLang="zh-CN" dirty="0">
              <a:latin typeface="+mn-lt"/>
            </a:endParaRPr>
          </a:p>
          <a:p>
            <a:r>
              <a:rPr lang="zh-CN" altLang="zh-CN" dirty="0">
                <a:latin typeface="+mn-lt"/>
              </a:rPr>
              <a:t>对于具有某一类公共特性的对象，最有可能采用的技术就是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（多）继承</a:t>
            </a:r>
            <a:r>
              <a:rPr lang="zh-CN" altLang="zh-CN" dirty="0">
                <a:latin typeface="+mn-lt"/>
              </a:rPr>
              <a:t>。</a:t>
            </a:r>
            <a:endParaRPr lang="en-US" altLang="zh-CN" dirty="0">
              <a:latin typeface="+mn-lt"/>
            </a:endParaRPr>
          </a:p>
          <a:p>
            <a:r>
              <a:rPr lang="zh-CN" altLang="zh-CN" dirty="0">
                <a:latin typeface="+mn-lt"/>
              </a:rPr>
              <a:t>然而，在实际设计和编码中，问题的复杂性、多样性可能导致其解决方案的确定变得困难，特别是在引入模板后。泛型编程因其类型的未知性更加剧了问题的混乱程度。</a:t>
            </a:r>
          </a:p>
          <a:p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traits</a:t>
            </a:r>
            <a:r>
              <a:rPr lang="zh-CN" altLang="zh-CN" dirty="0">
                <a:latin typeface="+mn-lt"/>
              </a:rPr>
              <a:t>技术就是针对于上述问题的一种非常有效的解决方案。</a:t>
            </a:r>
          </a:p>
          <a:p>
            <a:pPr marL="0" indent="0">
              <a:buNone/>
            </a:pPr>
            <a:endParaRPr lang="zh-CN" altLang="zh-CN" dirty="0">
              <a:latin typeface="+mn-lt"/>
            </a:endParaRPr>
          </a:p>
          <a:p>
            <a:pPr marL="0" indent="0">
              <a:buNone/>
            </a:pPr>
            <a:endParaRPr lang="zh-CN" altLang="zh-CN" sz="320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30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684286275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555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algn="just"/>
            <a:r>
              <a:rPr lang="zh-CN" altLang="zh-CN" dirty="0">
                <a:latin typeface="+mn-lt"/>
              </a:rPr>
              <a:t>在几乎所有的场合，</a:t>
            </a:r>
            <a:r>
              <a:rPr lang="en-US" altLang="zh-CN" dirty="0">
                <a:latin typeface="+mn-lt"/>
              </a:rPr>
              <a:t>traits</a:t>
            </a:r>
            <a:r>
              <a:rPr lang="zh-CN" altLang="zh-CN" dirty="0">
                <a:latin typeface="+mn-lt"/>
              </a:rPr>
              <a:t>被设计为是一种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类（模板）</a:t>
            </a:r>
            <a:r>
              <a:rPr lang="zh-CN" altLang="zh-CN" dirty="0">
                <a:latin typeface="+mn-lt"/>
              </a:rPr>
              <a:t>，用于桥接对象间的通信。</a:t>
            </a:r>
            <a:endParaRPr lang="en-US" altLang="zh-CN" dirty="0">
              <a:latin typeface="+mn-lt"/>
            </a:endParaRPr>
          </a:p>
          <a:p>
            <a:pPr algn="just"/>
            <a:r>
              <a:rPr lang="zh-CN" altLang="zh-CN" dirty="0">
                <a:latin typeface="+mn-lt"/>
              </a:rPr>
              <a:t>在编码实现上，</a:t>
            </a:r>
            <a:r>
              <a:rPr lang="en-US" altLang="zh-CN" dirty="0">
                <a:latin typeface="+mn-lt"/>
              </a:rPr>
              <a:t>traits</a:t>
            </a:r>
            <a:r>
              <a:rPr lang="zh-CN" altLang="zh-CN" dirty="0">
                <a:latin typeface="+mn-lt"/>
              </a:rPr>
              <a:t>包含了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特性（的实现）、类型</a:t>
            </a:r>
            <a:r>
              <a:rPr lang="zh-CN" altLang="zh-CN" dirty="0">
                <a:latin typeface="+mn-lt"/>
              </a:rPr>
              <a:t>等基础信息，多数情况下不包含保持对象状态的数据成员。</a:t>
            </a:r>
            <a:endParaRPr lang="en-US" altLang="zh-CN" dirty="0">
              <a:latin typeface="+mn-lt"/>
            </a:endParaRPr>
          </a:p>
          <a:p>
            <a:pPr algn="just"/>
            <a:r>
              <a:rPr lang="zh-CN" altLang="zh-CN" dirty="0">
                <a:latin typeface="+mn-lt"/>
              </a:rPr>
              <a:t>因此，从某种角度上看，</a:t>
            </a:r>
            <a:r>
              <a:rPr lang="en-US" altLang="zh-CN" dirty="0">
                <a:latin typeface="+mn-lt"/>
              </a:rPr>
              <a:t>traits</a:t>
            </a:r>
            <a:r>
              <a:rPr lang="zh-CN" altLang="zh-CN" dirty="0">
                <a:latin typeface="+mn-lt"/>
              </a:rPr>
              <a:t>是一种介于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接口</a:t>
            </a:r>
            <a:r>
              <a:rPr lang="zh-CN" altLang="zh-CN" dirty="0">
                <a:latin typeface="+mn-lt"/>
              </a:rPr>
              <a:t>和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混入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b="1" i="1" dirty="0" err="1">
                <a:solidFill>
                  <a:srgbClr val="FF0000"/>
                </a:solidFill>
                <a:latin typeface="+mn-lt"/>
              </a:rPr>
              <a:t>mixin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zh-CN" altLang="zh-CN" dirty="0">
                <a:latin typeface="+mn-lt"/>
              </a:rPr>
              <a:t>之间的机制。</a:t>
            </a:r>
            <a:endParaRPr lang="en-US" altLang="zh-CN" dirty="0">
              <a:latin typeface="+mn-lt"/>
            </a:endParaRPr>
          </a:p>
          <a:p>
            <a:pPr algn="just"/>
            <a:r>
              <a:rPr lang="zh-CN" altLang="zh-CN" dirty="0">
                <a:latin typeface="+mn-lt"/>
              </a:rPr>
              <a:t>在使用上，</a:t>
            </a:r>
            <a:r>
              <a:rPr lang="en-US" altLang="zh-CN" dirty="0">
                <a:latin typeface="+mn-lt"/>
              </a:rPr>
              <a:t>traits</a:t>
            </a:r>
            <a:r>
              <a:rPr lang="zh-CN" altLang="zh-CN" dirty="0">
                <a:latin typeface="+mn-lt"/>
              </a:rPr>
              <a:t>一般会成为其它类（模板）的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基类</a:t>
            </a:r>
            <a:r>
              <a:rPr lang="zh-CN" altLang="zh-CN" dirty="0">
                <a:latin typeface="+mn-lt"/>
              </a:rPr>
              <a:t>。</a:t>
            </a:r>
          </a:p>
          <a:p>
            <a:pPr marL="0" indent="0" algn="just">
              <a:buNone/>
            </a:pPr>
            <a:endParaRPr lang="zh-CN" altLang="zh-CN" sz="320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31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/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169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algn="just"/>
            <a:r>
              <a:rPr lang="zh-CN" altLang="zh-CN" dirty="0">
                <a:latin typeface="+mj-lt"/>
              </a:rPr>
              <a:t>如果一些事物有相同的特性，并且他们构成了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Is-a</a:t>
            </a:r>
            <a:r>
              <a:rPr lang="zh-CN" altLang="zh-CN" dirty="0">
                <a:latin typeface="+mj-lt"/>
              </a:rPr>
              <a:t>的关系，那么可以这么做：将其中最顶层的概念设计为基类，并在其中定义公共属性和方法；其他事物是这个基类的派生类。通过继承，派生类将直接获得公共的特性。</a:t>
            </a:r>
            <a:endParaRPr lang="en-US" altLang="zh-CN" dirty="0">
              <a:latin typeface="+mj-lt"/>
            </a:endParaRPr>
          </a:p>
          <a:p>
            <a:pPr algn="just"/>
            <a:r>
              <a:rPr lang="zh-CN" altLang="zh-CN" dirty="0">
                <a:latin typeface="+mj-lt"/>
              </a:rPr>
              <a:t>然而，有些事物虽然也有</a:t>
            </a:r>
            <a:r>
              <a:rPr lang="zh-CN" altLang="zh-CN" b="1" dirty="0">
                <a:solidFill>
                  <a:srgbClr val="FF0000"/>
                </a:solidFill>
                <a:latin typeface="+mj-lt"/>
              </a:rPr>
              <a:t>相同</a:t>
            </a:r>
            <a:r>
              <a:rPr lang="zh-CN" altLang="zh-CN" dirty="0">
                <a:latin typeface="+mj-lt"/>
              </a:rPr>
              <a:t>的特性，例如：麻雀、飞机、蒲公英都会飞。但很明显的是，这三个概念</a:t>
            </a:r>
            <a:r>
              <a:rPr lang="zh-CN" altLang="zh-CN" b="1" dirty="0">
                <a:solidFill>
                  <a:srgbClr val="FF0000"/>
                </a:solidFill>
                <a:latin typeface="+mj-lt"/>
              </a:rPr>
              <a:t>没有</a:t>
            </a:r>
            <a:r>
              <a:rPr lang="zh-CN" altLang="zh-CN" dirty="0">
                <a:latin typeface="+mj-lt"/>
              </a:rPr>
              <a:t>构成</a:t>
            </a:r>
            <a:r>
              <a:rPr lang="en-US" altLang="zh-CN" dirty="0">
                <a:latin typeface="+mj-lt"/>
              </a:rPr>
              <a:t>Is-a</a:t>
            </a:r>
            <a:r>
              <a:rPr lang="zh-CN" altLang="zh-CN" dirty="0">
                <a:latin typeface="+mj-lt"/>
              </a:rPr>
              <a:t>关系，因此让麻雀成为飞机的基类（或者反过来）显然是</a:t>
            </a:r>
            <a:r>
              <a:rPr lang="zh-CN" altLang="zh-CN" b="1" dirty="0">
                <a:solidFill>
                  <a:srgbClr val="FF0000"/>
                </a:solidFill>
                <a:latin typeface="+mj-lt"/>
              </a:rPr>
              <a:t>不合理</a:t>
            </a:r>
            <a:r>
              <a:rPr lang="zh-CN" altLang="zh-CN" dirty="0">
                <a:latin typeface="+mj-lt"/>
              </a:rPr>
              <a:t>的</a:t>
            </a:r>
            <a:r>
              <a:rPr lang="zh-CN" altLang="en-US" dirty="0">
                <a:latin typeface="+mj-lt"/>
              </a:rPr>
              <a:t>。</a:t>
            </a:r>
            <a:endParaRPr lang="zh-CN" altLang="zh-CN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32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54017013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BB32FEDA-596A-4C4D-86DF-64EE1024E36E}"/>
              </a:ext>
            </a:extLst>
          </p:cNvPr>
          <p:cNvPicPr/>
          <p:nvPr/>
        </p:nvPicPr>
        <p:blipFill rotWithShape="1"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3" b="7325"/>
          <a:stretch/>
        </p:blipFill>
        <p:spPr>
          <a:xfrm>
            <a:off x="2794848" y="1420200"/>
            <a:ext cx="6491720" cy="456242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507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+mn-lt"/>
              </a:rPr>
              <a:t>template &lt;</a:t>
            </a:r>
            <a:r>
              <a:rPr lang="en-US" altLang="zh-CN" dirty="0" err="1">
                <a:latin typeface="+mn-lt"/>
              </a:rPr>
              <a:t>typename</a:t>
            </a:r>
            <a:r>
              <a:rPr lang="en-US" altLang="zh-CN" dirty="0">
                <a:latin typeface="+mn-lt"/>
              </a:rPr>
              <a:t> T&gt; struct A {};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template &lt;</a:t>
            </a:r>
            <a:r>
              <a:rPr lang="en-US" altLang="zh-CN" dirty="0" err="1">
                <a:latin typeface="+mn-lt"/>
              </a:rPr>
              <a:t>typename</a:t>
            </a:r>
            <a:r>
              <a:rPr lang="en-US" altLang="zh-CN" dirty="0">
                <a:latin typeface="+mn-lt"/>
              </a:rPr>
              <a:t> U&gt; void f() { … }</a:t>
            </a:r>
          </a:p>
          <a:p>
            <a:pPr marL="0" indent="0">
              <a:buNone/>
            </a:pPr>
            <a:endParaRPr lang="en-US" altLang="zh-CN" dirty="0">
              <a:latin typeface="+mn-lt"/>
            </a:endParaRPr>
          </a:p>
          <a:p>
            <a:pPr marL="0" indent="0">
              <a:buNone/>
            </a:pPr>
            <a:endParaRPr lang="en-US" altLang="zh-CN" dirty="0">
              <a:latin typeface="+mn-lt"/>
            </a:endParaRPr>
          </a:p>
          <a:p>
            <a:pPr marL="0" indent="0">
              <a:buNone/>
            </a:pP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template &lt;</a:t>
            </a:r>
            <a:r>
              <a:rPr lang="en-US" altLang="zh-CN" dirty="0" err="1">
                <a:latin typeface="+mn-lt"/>
              </a:rPr>
              <a:t>typename</a:t>
            </a:r>
            <a:r>
              <a:rPr lang="en-US" altLang="zh-CN" dirty="0">
                <a:latin typeface="+mn-lt"/>
              </a:rPr>
              <a:t> T&gt; struct A { 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using </a:t>
            </a:r>
            <a:r>
              <a:rPr lang="en-US" altLang="zh-CN" b="1" i="1" dirty="0" err="1">
                <a:solidFill>
                  <a:srgbClr val="FF0000"/>
                </a:solidFill>
                <a:latin typeface="+mn-lt"/>
              </a:rPr>
              <a:t>type_t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 = T; </a:t>
            </a:r>
            <a:r>
              <a:rPr lang="en-US" altLang="zh-CN" dirty="0">
                <a:latin typeface="+mn-lt"/>
              </a:rPr>
              <a:t>};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template &lt;</a:t>
            </a:r>
            <a:r>
              <a:rPr lang="en-US" altLang="zh-CN" dirty="0" err="1">
                <a:latin typeface="+mn-lt"/>
              </a:rPr>
              <a:t>typename</a:t>
            </a:r>
            <a:r>
              <a:rPr lang="en-US" altLang="zh-CN" dirty="0">
                <a:latin typeface="+mn-lt"/>
              </a:rPr>
              <a:t> U&gt; void f() 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{ </a:t>
            </a:r>
            <a:r>
              <a:rPr lang="en-US" altLang="zh-CN" b="1" i="1" dirty="0" err="1">
                <a:solidFill>
                  <a:srgbClr val="00B050"/>
                </a:solidFill>
                <a:latin typeface="+mn-lt"/>
              </a:rPr>
              <a:t>typename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 U::type_t</a:t>
            </a:r>
            <a:r>
              <a:rPr lang="en-US" altLang="zh-CN" dirty="0">
                <a:latin typeface="+mn-lt"/>
              </a:rPr>
              <a:t> v; … }</a:t>
            </a:r>
            <a:endParaRPr lang="zh-CN" altLang="zh-CN" dirty="0">
              <a:latin typeface="+mn-lt"/>
            </a:endParaRPr>
          </a:p>
          <a:p>
            <a:pPr marL="0" indent="0" algn="just">
              <a:buNone/>
            </a:pPr>
            <a:endParaRPr lang="zh-CN" altLang="zh-CN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33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654562089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229314D2-E7C3-4FF8-A597-57A6C85A5F77}"/>
              </a:ext>
            </a:extLst>
          </p:cNvPr>
          <p:cNvSpPr/>
          <p:nvPr/>
        </p:nvSpPr>
        <p:spPr>
          <a:xfrm>
            <a:off x="4469625" y="2665023"/>
            <a:ext cx="4205935" cy="1058191"/>
          </a:xfrm>
          <a:prstGeom prst="wedgeRoundRectCallout">
            <a:avLst>
              <a:gd name="adj1" fmla="val -5270"/>
              <a:gd name="adj2" fmla="val -75025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在上述声明中，想要在</a:t>
            </a:r>
            <a:r>
              <a:rPr lang="en-US" altLang="zh-CN" sz="2000" dirty="0">
                <a:latin typeface="Consolas" panose="020B0609020204030204" pitchFamily="49" charset="0"/>
              </a:rPr>
              <a:t>f</a:t>
            </a:r>
            <a:r>
              <a:rPr lang="zh-CN" altLang="en-US" sz="2000" dirty="0">
                <a:latin typeface="Consolas" panose="020B0609020204030204" pitchFamily="49" charset="0"/>
              </a:rPr>
              <a:t>中获取</a:t>
            </a:r>
            <a:r>
              <a:rPr lang="en-US" altLang="zh-CN" sz="2000" dirty="0">
                <a:latin typeface="Consolas" panose="020B0609020204030204" pitchFamily="49" charset="0"/>
              </a:rPr>
              <a:t>A</a:t>
            </a:r>
            <a:r>
              <a:rPr lang="zh-CN" altLang="en-US" sz="2000" dirty="0">
                <a:latin typeface="Consolas" panose="020B0609020204030204" pitchFamily="49" charset="0"/>
              </a:rPr>
              <a:t>的类型参数是不可能的。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C3CFBC41-BED9-4E5C-AF8D-B4CD4893B711}"/>
              </a:ext>
            </a:extLst>
          </p:cNvPr>
          <p:cNvSpPr/>
          <p:nvPr/>
        </p:nvSpPr>
        <p:spPr>
          <a:xfrm>
            <a:off x="6757952" y="4962890"/>
            <a:ext cx="4205935" cy="1186862"/>
          </a:xfrm>
          <a:prstGeom prst="wedgeRoundRectCallout">
            <a:avLst>
              <a:gd name="adj1" fmla="val -56883"/>
              <a:gd name="adj2" fmla="val -10778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000" dirty="0" err="1">
                <a:latin typeface="Consolas" panose="020B0609020204030204" pitchFamily="49" charset="0"/>
              </a:rPr>
              <a:t>typename</a:t>
            </a:r>
            <a:r>
              <a:rPr lang="zh-CN" altLang="en-US" sz="2000" dirty="0">
                <a:latin typeface="Consolas" panose="020B0609020204030204" pitchFamily="49" charset="0"/>
              </a:rPr>
              <a:t>关键字提醒编译器：名字</a:t>
            </a:r>
            <a:r>
              <a:rPr lang="en-US" altLang="zh-CN" sz="2000" dirty="0" err="1">
                <a:latin typeface="Consolas" panose="020B0609020204030204" pitchFamily="49" charset="0"/>
              </a:rPr>
              <a:t>type_t</a:t>
            </a:r>
            <a:r>
              <a:rPr lang="zh-CN" altLang="en-US" sz="2000" dirty="0">
                <a:latin typeface="Consolas" panose="020B0609020204030204" pitchFamily="49" charset="0"/>
              </a:rPr>
              <a:t>是个类型名，而非</a:t>
            </a:r>
            <a:r>
              <a:rPr lang="en-US" altLang="zh-CN" sz="2000" dirty="0">
                <a:latin typeface="Consolas" panose="020B0609020204030204" pitchFamily="49" charset="0"/>
              </a:rPr>
              <a:t>U</a:t>
            </a:r>
            <a:r>
              <a:rPr lang="zh-CN" altLang="en-US" sz="2000" dirty="0">
                <a:latin typeface="Consolas" panose="020B0609020204030204" pitchFamily="49" charset="0"/>
              </a:rPr>
              <a:t>中的成员名。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F91CCF43-29FC-44A0-9655-7CAEC01F6A3A}"/>
              </a:ext>
            </a:extLst>
          </p:cNvPr>
          <p:cNvSpPr/>
          <p:nvPr/>
        </p:nvSpPr>
        <p:spPr>
          <a:xfrm>
            <a:off x="1453349" y="3795697"/>
            <a:ext cx="4205935" cy="1186862"/>
          </a:xfrm>
          <a:prstGeom prst="wedgeRoundRectCallout">
            <a:avLst>
              <a:gd name="adj1" fmla="val -6597"/>
              <a:gd name="adj2" fmla="val 74499"/>
              <a:gd name="adj3" fmla="val 16667"/>
            </a:avLst>
          </a:prstGeom>
          <a:solidFill>
            <a:schemeClr val="accent2">
              <a:alpha val="9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一个潜在的问题是：如果传入的类型</a:t>
            </a:r>
            <a:r>
              <a:rPr lang="en-US" altLang="zh-CN" sz="2000" dirty="0">
                <a:latin typeface="Consolas" panose="020B0609020204030204" pitchFamily="49" charset="0"/>
              </a:rPr>
              <a:t>U</a:t>
            </a:r>
            <a:r>
              <a:rPr lang="zh-CN" altLang="en-US" sz="2000" dirty="0">
                <a:latin typeface="Consolas" panose="020B0609020204030204" pitchFamily="49" charset="0"/>
              </a:rPr>
              <a:t>中没有</a:t>
            </a:r>
            <a:r>
              <a:rPr lang="en-US" altLang="zh-CN" sz="2000" dirty="0" err="1">
                <a:latin typeface="Consolas" panose="020B0609020204030204" pitchFamily="49" charset="0"/>
              </a:rPr>
              <a:t>type_t</a:t>
            </a:r>
            <a:r>
              <a:rPr lang="zh-CN" altLang="en-US" sz="2000" dirty="0">
                <a:latin typeface="Consolas" panose="020B0609020204030204" pitchFamily="49" charset="0"/>
              </a:rPr>
              <a:t>的定义，那么这条语句将会出错。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4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lnSpc>
                <a:spcPts val="1600"/>
              </a:lnSpc>
              <a:buNone/>
            </a:pPr>
            <a:r>
              <a:rPr lang="en-US" altLang="zh-CN" sz="2000" dirty="0">
                <a:latin typeface="+mn-lt"/>
              </a:rPr>
              <a:t>template &lt;</a:t>
            </a:r>
            <a:r>
              <a:rPr lang="en-US" altLang="zh-CN" sz="2000" dirty="0" err="1">
                <a:latin typeface="+mn-lt"/>
              </a:rPr>
              <a:t>typename</a:t>
            </a:r>
            <a:r>
              <a:rPr lang="en-US" altLang="zh-CN" sz="2000" dirty="0">
                <a:latin typeface="+mn-lt"/>
              </a:rPr>
              <a:t> T&gt; struct A { using </a:t>
            </a:r>
            <a:r>
              <a:rPr lang="en-US" altLang="zh-CN" sz="2000" dirty="0" err="1">
                <a:latin typeface="+mn-lt"/>
              </a:rPr>
              <a:t>type_t</a:t>
            </a:r>
            <a:r>
              <a:rPr lang="en-US" altLang="zh-CN" sz="2000" dirty="0">
                <a:latin typeface="+mn-lt"/>
              </a:rPr>
              <a:t> = T; };</a:t>
            </a:r>
          </a:p>
          <a:p>
            <a:pPr marL="0" indent="0">
              <a:lnSpc>
                <a:spcPts val="1600"/>
              </a:lnSpc>
              <a:buNone/>
            </a:pPr>
            <a:endParaRPr lang="en-US" altLang="zh-CN" sz="20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//normal version for any types except </a:t>
            </a:r>
            <a:r>
              <a:rPr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sepcialized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types</a:t>
            </a:r>
            <a:endParaRPr lang="zh-CN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template &lt;</a:t>
            </a:r>
            <a:r>
              <a:rPr lang="en-US" altLang="zh-CN" sz="2000" b="1" i="1" dirty="0" err="1">
                <a:solidFill>
                  <a:srgbClr val="FF0000"/>
                </a:solidFill>
                <a:latin typeface="+mn-lt"/>
              </a:rPr>
              <a:t>typename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 T&gt; struct </a:t>
            </a:r>
            <a:r>
              <a:rPr lang="en-US" altLang="zh-CN" sz="2000" b="1" i="1" dirty="0" err="1">
                <a:solidFill>
                  <a:srgbClr val="FF0000"/>
                </a:solidFill>
                <a:latin typeface="+mn-lt"/>
              </a:rPr>
              <a:t>type_traits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 { using </a:t>
            </a:r>
            <a:r>
              <a:rPr lang="en-US" altLang="zh-CN" sz="2000" b="1" i="1" dirty="0" err="1">
                <a:solidFill>
                  <a:srgbClr val="FF0000"/>
                </a:solidFill>
                <a:latin typeface="+mn-lt"/>
              </a:rPr>
              <a:t>type_t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 = void*; };</a:t>
            </a:r>
            <a:endParaRPr lang="zh-CN" altLang="zh-CN" sz="2000" b="1" i="1" dirty="0">
              <a:solidFill>
                <a:srgbClr val="FF0000"/>
              </a:solidFill>
              <a:latin typeface="+mn-lt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dirty="0">
                <a:latin typeface="+mn-lt"/>
              </a:rPr>
              <a:t> </a:t>
            </a:r>
            <a:r>
              <a:rPr lang="en-US" altLang="zh-CN" sz="2000" b="1" i="1" dirty="0">
                <a:latin typeface="+mn-lt"/>
              </a:rPr>
              <a:t> </a:t>
            </a:r>
            <a:endParaRPr lang="zh-CN" altLang="zh-CN" sz="2000" dirty="0">
              <a:latin typeface="+mn-lt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//partial specialization for template A only</a:t>
            </a:r>
            <a:endParaRPr lang="zh-CN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template &lt;</a:t>
            </a:r>
            <a:r>
              <a:rPr lang="en-US" altLang="zh-CN" sz="2000" b="1" i="1" dirty="0" err="1">
                <a:solidFill>
                  <a:srgbClr val="FF0000"/>
                </a:solidFill>
                <a:latin typeface="+mn-lt"/>
              </a:rPr>
              <a:t>typename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 T&gt;</a:t>
            </a:r>
            <a:endParaRPr lang="zh-CN" altLang="zh-CN" sz="2000" dirty="0">
              <a:solidFill>
                <a:srgbClr val="FF0000"/>
              </a:solidFill>
              <a:latin typeface="+mn-lt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struct </a:t>
            </a:r>
            <a:r>
              <a:rPr lang="en-US" altLang="zh-CN" sz="2000" b="1" i="1" dirty="0" err="1">
                <a:solidFill>
                  <a:srgbClr val="FF0000"/>
                </a:solidFill>
                <a:latin typeface="+mn-lt"/>
              </a:rPr>
              <a:t>type_traits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&lt;A&lt;T&gt;&gt; { using </a:t>
            </a:r>
            <a:r>
              <a:rPr lang="en-US" altLang="zh-CN" sz="2000" b="1" i="1" dirty="0" err="1">
                <a:solidFill>
                  <a:srgbClr val="FF0000"/>
                </a:solidFill>
                <a:latin typeface="+mn-lt"/>
              </a:rPr>
              <a:t>type_t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 = </a:t>
            </a:r>
            <a:r>
              <a:rPr lang="en-US" altLang="zh-CN" sz="2000" b="1" i="1" dirty="0" err="1">
                <a:solidFill>
                  <a:srgbClr val="FF0000"/>
                </a:solidFill>
                <a:latin typeface="+mn-lt"/>
              </a:rPr>
              <a:t>typename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 A&lt;T&gt;::</a:t>
            </a:r>
            <a:r>
              <a:rPr lang="en-US" altLang="zh-CN" sz="2000" b="1" i="1" dirty="0" err="1">
                <a:solidFill>
                  <a:srgbClr val="FF0000"/>
                </a:solidFill>
                <a:latin typeface="+mn-lt"/>
              </a:rPr>
              <a:t>type_t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; };</a:t>
            </a:r>
            <a:endParaRPr lang="zh-CN" altLang="zh-CN" sz="2000" dirty="0">
              <a:solidFill>
                <a:srgbClr val="FF0000"/>
              </a:solidFill>
              <a:latin typeface="+mn-lt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b="1" i="1" dirty="0">
                <a:latin typeface="+mn-lt"/>
              </a:rPr>
              <a:t> </a:t>
            </a:r>
            <a:endParaRPr lang="zh-CN" altLang="zh-CN" sz="2000" dirty="0">
              <a:latin typeface="+mn-lt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//specialization for int only</a:t>
            </a:r>
            <a:endParaRPr lang="zh-CN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template &lt;&gt; struct </a:t>
            </a:r>
            <a:r>
              <a:rPr lang="en-US" altLang="zh-CN" sz="2000" b="1" i="1" dirty="0" err="1">
                <a:solidFill>
                  <a:srgbClr val="FF0000"/>
                </a:solidFill>
                <a:latin typeface="+mn-lt"/>
              </a:rPr>
              <a:t>type_traits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&lt;int&gt; { using </a:t>
            </a:r>
            <a:r>
              <a:rPr lang="en-US" altLang="zh-CN" sz="2000" b="1" i="1" dirty="0" err="1">
                <a:solidFill>
                  <a:srgbClr val="FF0000"/>
                </a:solidFill>
                <a:latin typeface="+mn-lt"/>
              </a:rPr>
              <a:t>type_t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 = int; };</a:t>
            </a:r>
            <a:endParaRPr lang="zh-CN" altLang="zh-CN" sz="2000" b="1" i="1" dirty="0">
              <a:solidFill>
                <a:srgbClr val="FF0000"/>
              </a:solidFill>
              <a:latin typeface="+mn-lt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dirty="0">
                <a:latin typeface="+mn-lt"/>
              </a:rPr>
              <a:t> </a:t>
            </a:r>
            <a:endParaRPr lang="zh-CN" altLang="zh-CN" sz="2000" dirty="0">
              <a:latin typeface="+mn-lt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dirty="0">
                <a:latin typeface="+mn-lt"/>
              </a:rPr>
              <a:t>template &lt;</a:t>
            </a:r>
            <a:r>
              <a:rPr lang="en-US" altLang="zh-CN" sz="2000" dirty="0" err="1">
                <a:latin typeface="+mn-lt"/>
              </a:rPr>
              <a:t>typename</a:t>
            </a:r>
            <a:r>
              <a:rPr lang="en-US" altLang="zh-CN" sz="2000" dirty="0">
                <a:latin typeface="+mn-lt"/>
              </a:rPr>
              <a:t> U&gt; void f(U) 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dirty="0">
                <a:latin typeface="+mn-lt"/>
              </a:rPr>
              <a:t>{ </a:t>
            </a:r>
            <a:r>
              <a:rPr lang="en-US" altLang="zh-CN" sz="2000" b="1" i="1" dirty="0" err="1">
                <a:solidFill>
                  <a:srgbClr val="FF0000"/>
                </a:solidFill>
                <a:latin typeface="+mn-lt"/>
              </a:rPr>
              <a:t>typename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2000" b="1" i="1" dirty="0" err="1">
                <a:solidFill>
                  <a:srgbClr val="FF0000"/>
                </a:solidFill>
                <a:latin typeface="+mn-lt"/>
              </a:rPr>
              <a:t>type_traits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&lt;U&gt;::</a:t>
            </a:r>
            <a:r>
              <a:rPr lang="en-US" altLang="zh-CN" sz="2000" b="1" i="1" dirty="0" err="1">
                <a:solidFill>
                  <a:srgbClr val="FF0000"/>
                </a:solidFill>
                <a:latin typeface="+mn-lt"/>
              </a:rPr>
              <a:t>type_t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 v; </a:t>
            </a:r>
            <a:r>
              <a:rPr lang="en-US" altLang="zh-CN" sz="2000" dirty="0">
                <a:latin typeface="+mn-lt"/>
              </a:rPr>
              <a:t>… }</a:t>
            </a:r>
            <a:endParaRPr lang="zh-CN" altLang="zh-CN" sz="2000" dirty="0">
              <a:latin typeface="+mn-lt"/>
            </a:endParaRPr>
          </a:p>
          <a:p>
            <a:pPr marL="0" indent="0" algn="just">
              <a:buNone/>
            </a:pPr>
            <a:endParaRPr lang="zh-CN" altLang="zh-CN" sz="120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34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775981887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93759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35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/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zh-CN" altLang="en-US" dirty="0">
                <a:latin typeface="+mj-lt"/>
              </a:rPr>
              <a:t>设有：</a:t>
            </a:r>
            <a:r>
              <a:rPr lang="en-US" altLang="zh-CN" dirty="0">
                <a:latin typeface="+mj-lt"/>
              </a:rPr>
              <a:t>template &lt;</a:t>
            </a:r>
            <a:r>
              <a:rPr lang="en-US" altLang="zh-CN" b="1" i="1" dirty="0" err="1">
                <a:solidFill>
                  <a:srgbClr val="FF0000"/>
                </a:solidFill>
                <a:latin typeface="+mj-lt"/>
              </a:rPr>
              <a:t>typename</a:t>
            </a:r>
            <a:r>
              <a:rPr lang="en-US" altLang="zh-CN" dirty="0">
                <a:latin typeface="+mj-lt"/>
              </a:rPr>
              <a:t> T&gt; class X { … };</a:t>
            </a:r>
          </a:p>
          <a:p>
            <a:pPr marL="0" lvl="0" indent="0" algn="just">
              <a:buNone/>
            </a:pPr>
            <a:r>
              <a:rPr lang="zh-CN" altLang="en-US" dirty="0">
                <a:latin typeface="+mj-lt"/>
              </a:rPr>
              <a:t>其中的关键字</a:t>
            </a:r>
            <a:r>
              <a:rPr lang="en-US" altLang="zh-CN" dirty="0" err="1">
                <a:latin typeface="+mj-lt"/>
              </a:rPr>
              <a:t>typename</a:t>
            </a:r>
            <a:r>
              <a:rPr lang="zh-CN" altLang="en-US" dirty="0">
                <a:latin typeface="+mj-lt"/>
              </a:rPr>
              <a:t>语义并不是很明确：</a:t>
            </a:r>
            <a:endParaRPr lang="en-US" altLang="zh-CN" dirty="0">
              <a:latin typeface="+mj-lt"/>
            </a:endParaRPr>
          </a:p>
          <a:p>
            <a:pPr lvl="1" algn="just"/>
            <a:r>
              <a:rPr lang="zh-CN" altLang="en-US" dirty="0">
                <a:latin typeface="+mj-lt"/>
              </a:rPr>
              <a:t>它只说明</a:t>
            </a:r>
            <a:r>
              <a:rPr lang="en-US" altLang="zh-CN" dirty="0">
                <a:latin typeface="+mj-lt"/>
              </a:rPr>
              <a:t>T</a:t>
            </a:r>
            <a:r>
              <a:rPr lang="zh-CN" altLang="en-US" dirty="0">
                <a:latin typeface="+mj-lt"/>
              </a:rPr>
              <a:t>模板类</a:t>
            </a:r>
            <a:r>
              <a:rPr lang="en-US" altLang="zh-CN" dirty="0">
                <a:latin typeface="+mj-lt"/>
              </a:rPr>
              <a:t>X</a:t>
            </a:r>
            <a:r>
              <a:rPr lang="zh-CN" altLang="en-US" dirty="0">
                <a:latin typeface="+mj-lt"/>
              </a:rPr>
              <a:t>可以适配多种类型，但没有说明哪些类型是不适配的。</a:t>
            </a:r>
            <a:endParaRPr lang="en-US" altLang="zh-CN" dirty="0">
              <a:latin typeface="+mj-lt"/>
            </a:endParaRPr>
          </a:p>
          <a:p>
            <a:pPr lvl="1" algn="just"/>
            <a:r>
              <a:rPr lang="zh-CN" altLang="en-US" dirty="0">
                <a:latin typeface="+mj-lt"/>
              </a:rPr>
              <a:t>这可能导致著名的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SFINAE</a:t>
            </a:r>
            <a:r>
              <a:rPr lang="zh-CN" altLang="en-US" dirty="0">
                <a:latin typeface="+mj-lt"/>
              </a:rPr>
              <a:t>：</a:t>
            </a:r>
            <a:r>
              <a:rPr lang="en-US" altLang="zh-CN" dirty="0">
                <a:latin typeface="+mj-lt"/>
              </a:rPr>
              <a:t>Substitution failure is not an error</a:t>
            </a:r>
          </a:p>
          <a:p>
            <a:pPr marL="457200" lvl="1" indent="0" algn="just">
              <a:buNone/>
            </a:pPr>
            <a:r>
              <a:rPr lang="en-US" altLang="zh-CN" b="0" i="0" dirty="0">
                <a:effectLst/>
                <a:latin typeface="Consolas" panose="020B0609020204030204" pitchFamily="49" charset="0"/>
              </a:rPr>
              <a:t>This rule applies during overload resolution of function templates: When </a:t>
            </a:r>
            <a:r>
              <a:rPr lang="en-US" altLang="zh-CN" b="0" i="0" strike="noStrike" dirty="0">
                <a:effectLst/>
                <a:latin typeface="Consolas" panose="020B0609020204030204" pitchFamily="49" charset="0"/>
              </a:rPr>
              <a:t>substituting</a:t>
            </a:r>
            <a:r>
              <a:rPr lang="en-US" altLang="zh-CN" b="0" i="0" dirty="0">
                <a:effectLst/>
                <a:latin typeface="Consolas" panose="020B0609020204030204" pitchFamily="49" charset="0"/>
              </a:rPr>
              <a:t> the explicitly specified or </a:t>
            </a:r>
            <a:r>
              <a:rPr lang="en-US" altLang="zh-CN" b="0" i="0" strike="noStrike" dirty="0">
                <a:effectLst/>
                <a:latin typeface="Consolas" panose="020B0609020204030204" pitchFamily="49" charset="0"/>
              </a:rPr>
              <a:t>deduced type</a:t>
            </a:r>
            <a:r>
              <a:rPr lang="en-US" altLang="zh-CN" b="0" i="0" dirty="0">
                <a:effectLst/>
                <a:latin typeface="Consolas" panose="020B0609020204030204" pitchFamily="49" charset="0"/>
              </a:rPr>
              <a:t> for the template parameter fails, the specialization is discarded from the </a:t>
            </a:r>
            <a:r>
              <a:rPr lang="en-US" altLang="zh-CN" b="0" i="0" strike="noStrike" dirty="0">
                <a:effectLst/>
                <a:latin typeface="Consolas" panose="020B0609020204030204" pitchFamily="49" charset="0"/>
              </a:rPr>
              <a:t>overload set</a:t>
            </a:r>
            <a:r>
              <a:rPr lang="en-US" altLang="zh-CN" b="0" i="0" dirty="0">
                <a:effectLst/>
                <a:latin typeface="Consolas" panose="020B0609020204030204" pitchFamily="49" charset="0"/>
              </a:rPr>
              <a:t> instead of causing a compile error.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zh-CN" altLang="zh-CN" sz="2300" dirty="0">
              <a:latin typeface="+mj-lt"/>
            </a:endParaRPr>
          </a:p>
          <a:p>
            <a:pPr marL="0" indent="0" algn="just">
              <a:buNone/>
            </a:pPr>
            <a:endParaRPr lang="zh-CN" altLang="zh-CN" sz="23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94285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36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/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template &lt;</a:t>
            </a:r>
            <a:r>
              <a:rPr lang="en-US" altLang="zh-CN" sz="2000" dirty="0" err="1">
                <a:latin typeface="Consolas" panose="020B0609020204030204" pitchFamily="49" charset="0"/>
              </a:rPr>
              <a:t>typename</a:t>
            </a:r>
            <a:r>
              <a:rPr lang="en-US" altLang="zh-CN" sz="2000" dirty="0">
                <a:latin typeface="Consolas" panose="020B0609020204030204" pitchFamily="49" charset="0"/>
              </a:rPr>
              <a:t> T&gt;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auto add(const T&amp; a, const T&amp; b) {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return a + b;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zh-CN" sz="2000" dirty="0">
              <a:effectLst/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实例化时，可能的错误：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1. </a:t>
            </a:r>
            <a:r>
              <a:rPr lang="zh-CN" altLang="en-US" sz="2000" dirty="0">
                <a:latin typeface="Consolas" panose="020B0609020204030204" pitchFamily="49" charset="0"/>
              </a:rPr>
              <a:t>如果给出的</a:t>
            </a:r>
            <a:r>
              <a:rPr lang="en-US" altLang="zh-CN" sz="2000" dirty="0">
                <a:latin typeface="Consolas" panose="020B0609020204030204" pitchFamily="49" charset="0"/>
              </a:rPr>
              <a:t>T</a:t>
            </a:r>
            <a:r>
              <a:rPr lang="zh-CN" altLang="en-US" sz="2000" dirty="0">
                <a:latin typeface="Consolas" panose="020B0609020204030204" pitchFamily="49" charset="0"/>
              </a:rPr>
              <a:t>是不能相加的（例如：原生指针类型、没有重载</a:t>
            </a:r>
            <a:r>
              <a:rPr lang="en-US" altLang="zh-CN" sz="2000" dirty="0">
                <a:latin typeface="Consolas" panose="020B0609020204030204" pitchFamily="49" charset="0"/>
              </a:rPr>
              <a:t>+</a:t>
            </a:r>
            <a:r>
              <a:rPr lang="zh-CN" altLang="en-US" sz="2000" dirty="0">
                <a:latin typeface="Consolas" panose="020B0609020204030204" pitchFamily="49" charset="0"/>
              </a:rPr>
              <a:t>运算符附的类类型等）的类型，那么这个函数模板将会导致编译错误。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en-US" altLang="zh-CN" sz="2000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2. </a:t>
            </a:r>
            <a:r>
              <a:rPr lang="zh-CN" altLang="en-US" sz="2000" dirty="0">
                <a:latin typeface="Consolas" panose="020B0609020204030204" pitchFamily="49" charset="0"/>
              </a:rPr>
              <a:t>如果</a:t>
            </a:r>
            <a:r>
              <a:rPr lang="en-US" altLang="zh-CN" sz="2000" dirty="0">
                <a:latin typeface="Consolas" panose="020B0609020204030204" pitchFamily="49" charset="0"/>
              </a:rPr>
              <a:t>T</a:t>
            </a:r>
            <a:r>
              <a:rPr lang="zh-CN" altLang="en-US" sz="2000" dirty="0">
                <a:latin typeface="Consolas" panose="020B0609020204030204" pitchFamily="49" charset="0"/>
              </a:rPr>
              <a:t>是</a:t>
            </a:r>
            <a:r>
              <a:rPr lang="en-US" altLang="zh-CN" sz="2000" dirty="0">
                <a:latin typeface="Consolas" panose="020B0609020204030204" pitchFamily="49" charset="0"/>
              </a:rPr>
              <a:t>bool</a:t>
            </a:r>
            <a:r>
              <a:rPr lang="zh-CN" altLang="en-US" sz="2000" dirty="0">
                <a:latin typeface="Consolas" panose="020B0609020204030204" pitchFamily="49" charset="0"/>
              </a:rPr>
              <a:t>类型，那么编译没有任何问题并能得到结果。但两个</a:t>
            </a:r>
            <a:r>
              <a:rPr lang="en-US" altLang="zh-CN" sz="2000" dirty="0">
                <a:latin typeface="Consolas" panose="020B0609020204030204" pitchFamily="49" charset="0"/>
              </a:rPr>
              <a:t>bool</a:t>
            </a:r>
            <a:r>
              <a:rPr lang="zh-CN" altLang="en-US" sz="2000" dirty="0">
                <a:latin typeface="Consolas" panose="020B0609020204030204" pitchFamily="49" charset="0"/>
              </a:rPr>
              <a:t>类型对象相加是没有意义的。</a:t>
            </a:r>
            <a:endParaRPr lang="zh-CN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6758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37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/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b="1" i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template &lt;</a:t>
            </a:r>
            <a:r>
              <a:rPr lang="en-US" altLang="zh-CN" sz="1600" b="1" i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altLang="zh-CN" sz="1600" b="1" i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T&gt;</a:t>
            </a:r>
          </a:p>
          <a:p>
            <a:pPr marL="0" indent="0">
              <a:buNone/>
            </a:pPr>
            <a:r>
              <a:rPr lang="en-US" altLang="zh-CN" sz="1600" b="1" i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inline </a:t>
            </a:r>
            <a:r>
              <a:rPr lang="en-US" altLang="zh-CN" sz="1600" b="1" i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altLang="zh-CN" sz="1600" b="1" i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bool </a:t>
            </a:r>
            <a:r>
              <a:rPr lang="en-US" altLang="zh-CN" sz="1600" b="1" i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not_boolean</a:t>
            </a:r>
            <a:r>
              <a:rPr lang="en-US" altLang="zh-CN" sz="1600" b="1" i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true;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判断是否是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类型的模板变量</a:t>
            </a:r>
          </a:p>
          <a:p>
            <a:pPr marL="0" indent="0">
              <a:buNone/>
            </a:pPr>
            <a:endParaRPr lang="zh-CN" altLang="en-US" sz="160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b="1" i="1" dirty="0">
                <a:solidFill>
                  <a:srgbClr val="0070C0"/>
                </a:solidFill>
                <a:latin typeface="Consolas" panose="020B0609020204030204" pitchFamily="49" charset="0"/>
              </a:rPr>
              <a:t>template &lt;&gt;</a:t>
            </a:r>
          </a:p>
          <a:p>
            <a:pPr marL="0" indent="0">
              <a:buNone/>
            </a:pPr>
            <a:r>
              <a:rPr lang="en-US" altLang="zh-CN" sz="1600" b="1" i="1" dirty="0">
                <a:solidFill>
                  <a:srgbClr val="0070C0"/>
                </a:solidFill>
                <a:latin typeface="Consolas" panose="020B0609020204030204" pitchFamily="49" charset="0"/>
              </a:rPr>
              <a:t>inline </a:t>
            </a:r>
            <a:r>
              <a:rPr lang="en-US" altLang="zh-CN" sz="1600" b="1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constexpr</a:t>
            </a:r>
            <a:r>
              <a:rPr lang="en-US" altLang="zh-CN" sz="1600" b="1" i="1" dirty="0">
                <a:solidFill>
                  <a:srgbClr val="0070C0"/>
                </a:solidFill>
                <a:latin typeface="Consolas" panose="020B0609020204030204" pitchFamily="49" charset="0"/>
              </a:rPr>
              <a:t> bool </a:t>
            </a:r>
            <a:r>
              <a:rPr lang="en-US" altLang="zh-CN" sz="1600" b="1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not_boolean</a:t>
            </a:r>
            <a:r>
              <a:rPr lang="en-US" altLang="zh-CN" sz="1600" b="1" i="1" dirty="0">
                <a:solidFill>
                  <a:srgbClr val="0070C0"/>
                </a:solidFill>
                <a:latin typeface="Consolas" panose="020B0609020204030204" pitchFamily="49" charset="0"/>
              </a:rPr>
              <a:t>&lt;bool&gt; = false;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特化的模板变量</a:t>
            </a:r>
          </a:p>
          <a:p>
            <a:pPr marL="0" indent="0">
              <a:buNone/>
            </a:pPr>
            <a:endParaRPr lang="zh-CN" altLang="en-US" sz="160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概念：两个操作数是可相加的，并且不是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类型</a:t>
            </a:r>
          </a:p>
          <a:p>
            <a:pPr marL="0" indent="0">
              <a:buNone/>
            </a:pPr>
            <a:r>
              <a:rPr lang="en-US" altLang="zh-CN" sz="16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template &lt;</a:t>
            </a:r>
            <a:r>
              <a:rPr lang="en-US" altLang="zh-CN" sz="1600" b="1" i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altLang="zh-CN" sz="16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T&gt;</a:t>
            </a:r>
          </a:p>
          <a:p>
            <a:pPr marL="0" indent="0">
              <a:buNone/>
            </a:pPr>
            <a:r>
              <a:rPr lang="en-US" altLang="zh-CN" sz="16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concept </a:t>
            </a:r>
            <a:r>
              <a:rPr lang="en-US" altLang="zh-CN" sz="1600" b="1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addable</a:t>
            </a:r>
            <a:r>
              <a:rPr lang="en-US" altLang="zh-CN" sz="16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= requires(T a, T b) { a + b; } and </a:t>
            </a:r>
            <a:r>
              <a:rPr lang="en-US" altLang="zh-CN" sz="1600" b="1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not_boolean</a:t>
            </a:r>
            <a:r>
              <a:rPr lang="en-US" altLang="zh-CN" sz="1600" b="1" i="1" dirty="0">
                <a:solidFill>
                  <a:srgbClr val="0070C0"/>
                </a:solidFill>
                <a:latin typeface="Consolas" panose="020B0609020204030204" pitchFamily="49" charset="0"/>
              </a:rPr>
              <a:t>&lt;T&gt;</a:t>
            </a:r>
            <a:r>
              <a:rPr lang="en-US" altLang="zh-CN" sz="16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altLang="zh-CN" sz="160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effectLst/>
                <a:latin typeface="Consolas" panose="020B0609020204030204" pitchFamily="49" charset="0"/>
              </a:rPr>
              <a:t>template &lt;</a:t>
            </a:r>
            <a:r>
              <a:rPr lang="en-US" altLang="zh-CN" sz="1600" b="1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addable</a:t>
            </a:r>
            <a:r>
              <a:rPr lang="en-US" altLang="zh-CN" sz="1600" dirty="0">
                <a:effectLst/>
                <a:latin typeface="Consolas" panose="020B0609020204030204" pitchFamily="49" charset="0"/>
              </a:rPr>
              <a:t> T&gt;</a:t>
            </a:r>
          </a:p>
          <a:p>
            <a:pPr marL="0" indent="0">
              <a:buNone/>
            </a:pPr>
            <a:r>
              <a:rPr lang="en-US" altLang="zh-CN" sz="1600" dirty="0">
                <a:effectLst/>
                <a:latin typeface="Consolas" panose="020B0609020204030204" pitchFamily="49" charset="0"/>
              </a:rPr>
              <a:t>auto add(const T&amp; a, const T&amp; b) {</a:t>
            </a:r>
          </a:p>
          <a:p>
            <a:pPr marL="0" indent="0">
              <a:buNone/>
            </a:pPr>
            <a:r>
              <a:rPr lang="en-US" altLang="zh-CN" sz="1600" dirty="0">
                <a:effectLst/>
                <a:latin typeface="Consolas" panose="020B0609020204030204" pitchFamily="49" charset="0"/>
              </a:rPr>
              <a:t>    return a + b;</a:t>
            </a:r>
          </a:p>
          <a:p>
            <a:pPr marL="0" indent="0">
              <a:buNone/>
            </a:pPr>
            <a:r>
              <a:rPr lang="en-US" altLang="zh-CN" sz="160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0194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66772243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class </a:t>
            </a:r>
            <a:r>
              <a:rPr lang="en-US" altLang="zh-CN" sz="1800" dirty="0" err="1">
                <a:latin typeface="+mn-lt"/>
              </a:rPr>
              <a:t>linked_list_int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{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public: using </a:t>
            </a:r>
            <a:r>
              <a:rPr lang="en-US" altLang="zh-CN" sz="1800" dirty="0" err="1">
                <a:latin typeface="+mn-lt"/>
              </a:rPr>
              <a:t>value_t</a:t>
            </a:r>
            <a:r>
              <a:rPr lang="en-US" altLang="zh-CN" sz="1800" dirty="0">
                <a:latin typeface="+mn-lt"/>
              </a:rPr>
              <a:t> = </a:t>
            </a: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zh-CN" sz="1800" dirty="0">
                <a:latin typeface="+mn-lt"/>
              </a:rPr>
              <a:t>; //</a:t>
            </a:r>
            <a:r>
              <a:rPr lang="zh-CN" altLang="zh-CN" sz="1800" dirty="0">
                <a:latin typeface="+mn-lt"/>
              </a:rPr>
              <a:t>类型别名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private: struct _node { </a:t>
            </a:r>
            <a:r>
              <a:rPr lang="en-US" altLang="zh-CN" sz="1800" dirty="0" err="1">
                <a:latin typeface="+mn-lt"/>
              </a:rPr>
              <a:t>value_t</a:t>
            </a:r>
            <a:r>
              <a:rPr lang="en-US" altLang="zh-CN" sz="1800" dirty="0">
                <a:latin typeface="+mn-lt"/>
              </a:rPr>
              <a:t> data; …</a:t>
            </a:r>
            <a:r>
              <a:rPr lang="zh-CN" altLang="en-US" sz="1800" dirty="0">
                <a:latin typeface="+mn-lt"/>
              </a:rPr>
              <a:t> </a:t>
            </a:r>
            <a:r>
              <a:rPr lang="en-US" altLang="zh-CN" sz="1800" dirty="0">
                <a:latin typeface="+mn-lt"/>
              </a:rPr>
              <a:t>};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…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};</a:t>
            </a:r>
          </a:p>
          <a:p>
            <a:pPr marL="0" indent="0">
              <a:buNone/>
            </a:pPr>
            <a:endParaRPr lang="en-US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class </a:t>
            </a:r>
            <a:r>
              <a:rPr lang="en-US" altLang="zh-CN" sz="1800" dirty="0" err="1">
                <a:latin typeface="+mn-lt"/>
              </a:rPr>
              <a:t>linked_list_double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{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public: using </a:t>
            </a:r>
            <a:r>
              <a:rPr lang="en-US" altLang="zh-CN" sz="1800" dirty="0" err="1">
                <a:latin typeface="+mn-lt"/>
              </a:rPr>
              <a:t>value_t</a:t>
            </a:r>
            <a:r>
              <a:rPr lang="en-US" altLang="zh-CN" sz="1800" dirty="0">
                <a:latin typeface="+mn-lt"/>
              </a:rPr>
              <a:t> = </a:t>
            </a: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double</a:t>
            </a:r>
            <a:r>
              <a:rPr lang="en-US" altLang="zh-CN" sz="1800" dirty="0">
                <a:latin typeface="+mn-lt"/>
              </a:rPr>
              <a:t>; //</a:t>
            </a:r>
            <a:r>
              <a:rPr lang="zh-CN" altLang="zh-CN" sz="1800" dirty="0">
                <a:latin typeface="+mn-lt"/>
              </a:rPr>
              <a:t>类型别名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private: struct _node { </a:t>
            </a:r>
            <a:r>
              <a:rPr lang="en-US" altLang="zh-CN" sz="1800" dirty="0" err="1">
                <a:latin typeface="+mn-lt"/>
              </a:rPr>
              <a:t>value_t</a:t>
            </a:r>
            <a:r>
              <a:rPr lang="en-US" altLang="zh-CN" sz="1800" dirty="0">
                <a:latin typeface="+mn-lt"/>
              </a:rPr>
              <a:t> data; …</a:t>
            </a:r>
            <a:r>
              <a:rPr lang="zh-CN" altLang="en-US" sz="1800" dirty="0">
                <a:latin typeface="+mn-lt"/>
              </a:rPr>
              <a:t> </a:t>
            </a:r>
            <a:r>
              <a:rPr lang="en-US" altLang="zh-CN" sz="1800" dirty="0">
                <a:latin typeface="+mn-lt"/>
              </a:rPr>
              <a:t>};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…</a:t>
            </a: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};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endParaRPr lang="zh-CN" altLang="zh-CN" sz="2400" dirty="0">
              <a:latin typeface="+mn-lt"/>
            </a:endParaRP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F7F8554E-351A-436C-80BC-AE89AD630F9D}"/>
              </a:ext>
            </a:extLst>
          </p:cNvPr>
          <p:cNvSpPr/>
          <p:nvPr/>
        </p:nvSpPr>
        <p:spPr>
          <a:xfrm>
            <a:off x="7512049" y="1681481"/>
            <a:ext cx="3116753" cy="1501401"/>
          </a:xfrm>
          <a:prstGeom prst="wedgeRoundRectCallout">
            <a:avLst>
              <a:gd name="adj1" fmla="val -58669"/>
              <a:gd name="adj2" fmla="val 455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latin typeface="Consolas" panose="020B0609020204030204" pitchFamily="49" charset="0"/>
              </a:rPr>
              <a:t>可以想象：这两个类，除了数据的类型，其余部分完全一样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F2C29276-035E-49E8-9345-0D2E949BF698}"/>
              </a:ext>
            </a:extLst>
          </p:cNvPr>
          <p:cNvSpPr/>
          <p:nvPr/>
        </p:nvSpPr>
        <p:spPr>
          <a:xfrm>
            <a:off x="7512050" y="4000202"/>
            <a:ext cx="3116753" cy="1501401"/>
          </a:xfrm>
          <a:prstGeom prst="wedgeRoundRectCallout">
            <a:avLst>
              <a:gd name="adj1" fmla="val -61929"/>
              <a:gd name="adj2" fmla="val 9162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latin typeface="Consolas" panose="020B0609020204030204" pitchFamily="49" charset="0"/>
              </a:rPr>
              <a:t>这无疑增大了代码维护的难度，也是软件的生产率降低。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9F27B2-1BD0-4232-8755-2A3E9386F344}"/>
              </a:ext>
            </a:extLst>
          </p:cNvPr>
          <p:cNvSpPr/>
          <p:nvPr/>
        </p:nvSpPr>
        <p:spPr>
          <a:xfrm>
            <a:off x="3682976" y="2611768"/>
            <a:ext cx="4862051" cy="2066402"/>
          </a:xfrm>
          <a:prstGeom prst="rect">
            <a:avLst/>
          </a:prstGeom>
          <a:solidFill>
            <a:schemeClr val="accent3">
              <a:alpha val="91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rgbClr val="0070C0"/>
                </a:solidFill>
              </a:rPr>
              <a:t>类型</a:t>
            </a:r>
            <a:r>
              <a:rPr lang="zh-CN" altLang="en-US" sz="4000" dirty="0"/>
              <a:t>是最大障碍</a:t>
            </a:r>
            <a:endParaRPr lang="zh-CN" altLang="zh-CN" sz="6000" dirty="0"/>
          </a:p>
        </p:txBody>
      </p:sp>
    </p:spTree>
    <p:extLst>
      <p:ext uri="{BB962C8B-B14F-4D97-AF65-F5344CB8AC3E}">
        <p14:creationId xmlns:p14="http://schemas.microsoft.com/office/powerpoint/2010/main" val="258241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659097566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#define pi(type) ((type)(3.1415926536))</a:t>
            </a:r>
          </a:p>
          <a:p>
            <a:pPr marL="0" indent="0">
              <a:buNone/>
            </a:pPr>
            <a:endParaRPr lang="zh-CN" altLang="zh-CN" dirty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#define </a:t>
            </a:r>
            <a:r>
              <a:rPr lang="en-US" altLang="zh-CN" b="1" i="1" dirty="0" err="1">
                <a:solidFill>
                  <a:srgbClr val="FF0000"/>
                </a:solidFill>
                <a:latin typeface="+mj-lt"/>
              </a:rPr>
              <a:t>lt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(a, b)  ((a) &lt; (b))</a:t>
            </a:r>
          </a:p>
          <a:p>
            <a:pPr marL="0" indent="0">
              <a:buNone/>
            </a:pPr>
            <a:endParaRPr lang="zh-CN" altLang="zh-CN" dirty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#define </a:t>
            </a:r>
            <a:r>
              <a:rPr lang="en-US" altLang="zh-CN" b="1" i="1" dirty="0" err="1">
                <a:solidFill>
                  <a:srgbClr val="FF0000"/>
                </a:solidFill>
                <a:latin typeface="+mj-lt"/>
              </a:rPr>
              <a:t>llist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(type) class </a:t>
            </a:r>
            <a:r>
              <a:rPr lang="en-US" altLang="zh-CN" b="1" i="1" dirty="0" err="1">
                <a:solidFill>
                  <a:srgbClr val="FF0000"/>
                </a:solidFill>
                <a:latin typeface="+mj-lt"/>
              </a:rPr>
              <a:t>linked_list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_##type \</a:t>
            </a:r>
            <a:endParaRPr lang="zh-CN" altLang="zh-CN" dirty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                    {   \</a:t>
            </a:r>
            <a:endParaRPr lang="zh-CN" altLang="zh-CN" dirty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                    public: \</a:t>
            </a:r>
            <a:endParaRPr lang="zh-CN" altLang="zh-CN" dirty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                        using </a:t>
            </a:r>
            <a:r>
              <a:rPr lang="en-US" altLang="zh-CN" b="1" i="1" dirty="0" err="1">
                <a:solidFill>
                  <a:srgbClr val="FF0000"/>
                </a:solidFill>
                <a:latin typeface="+mj-lt"/>
              </a:rPr>
              <a:t>value_t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 = type;  \</a:t>
            </a:r>
            <a:endParaRPr lang="zh-CN" altLang="zh-CN" dirty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                    };</a:t>
            </a:r>
            <a:endParaRPr lang="zh-CN" altLang="zh-CN" dirty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endParaRPr lang="zh-CN" altLang="zh-CN" sz="2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F2C29276-035E-49E8-9345-0D2E949BF698}"/>
              </a:ext>
            </a:extLst>
          </p:cNvPr>
          <p:cNvSpPr/>
          <p:nvPr/>
        </p:nvSpPr>
        <p:spPr>
          <a:xfrm>
            <a:off x="874205" y="4744664"/>
            <a:ext cx="3634974" cy="1501401"/>
          </a:xfrm>
          <a:prstGeom prst="wedgeRoundRectCallout">
            <a:avLst>
              <a:gd name="adj1" fmla="val 40038"/>
              <a:gd name="adj2" fmla="val -65688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dirty="0">
                <a:latin typeface="Consolas" panose="020B0609020204030204" pitchFamily="49" charset="0"/>
              </a:rPr>
              <a:t>然而，宏是一种无类型机制，依然无法处理类型失配问题。</a:t>
            </a:r>
            <a:endParaRPr lang="en-US" altLang="zh-CN" sz="2400" dirty="0">
              <a:latin typeface="Consolas" panose="020B0609020204030204" pitchFamily="49" charset="0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DD965907-FF8A-4C2B-9FD2-0191D40BFAED}"/>
              </a:ext>
            </a:extLst>
          </p:cNvPr>
          <p:cNvSpPr/>
          <p:nvPr/>
        </p:nvSpPr>
        <p:spPr>
          <a:xfrm>
            <a:off x="7668860" y="1927599"/>
            <a:ext cx="3634974" cy="1501401"/>
          </a:xfrm>
          <a:prstGeom prst="wedgeRoundRectCallout">
            <a:avLst>
              <a:gd name="adj1" fmla="val -62121"/>
              <a:gd name="adj2" fmla="val -8039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dirty="0">
                <a:latin typeface="Consolas" panose="020B0609020204030204" pitchFamily="49" charset="0"/>
              </a:rPr>
              <a:t>因此，问题的焦点在于：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algn="just"/>
            <a:r>
              <a:rPr lang="zh-CN" altLang="en-US" sz="2400" dirty="0">
                <a:latin typeface="Consolas" panose="020B0609020204030204" pitchFamily="49" charset="0"/>
              </a:rPr>
              <a:t>能否将</a:t>
            </a:r>
            <a:r>
              <a:rPr lang="zh-CN" altLang="en-US" sz="2400" b="1" dirty="0">
                <a:solidFill>
                  <a:srgbClr val="FFFF00"/>
                </a:solidFill>
                <a:latin typeface="Consolas" panose="020B0609020204030204" pitchFamily="49" charset="0"/>
              </a:rPr>
              <a:t>类型作为参数</a:t>
            </a:r>
            <a:r>
              <a:rPr lang="zh-CN" altLang="en-US" sz="2400" dirty="0">
                <a:latin typeface="Consolas" panose="020B0609020204030204" pitchFamily="49" charset="0"/>
              </a:rPr>
              <a:t>？</a:t>
            </a:r>
            <a:endParaRPr lang="en-US" altLang="zh-CN" sz="2400" dirty="0"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1BD03A9-2C6E-4F0D-9ED0-39DF9370C93E}"/>
              </a:ext>
            </a:extLst>
          </p:cNvPr>
          <p:cNvSpPr/>
          <p:nvPr/>
        </p:nvSpPr>
        <p:spPr>
          <a:xfrm>
            <a:off x="3682976" y="2611768"/>
            <a:ext cx="4862051" cy="2066402"/>
          </a:xfrm>
          <a:prstGeom prst="rect">
            <a:avLst/>
          </a:prstGeom>
          <a:solidFill>
            <a:schemeClr val="accent3">
              <a:alpha val="91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</a:rPr>
              <a:t>答案是：</a:t>
            </a:r>
            <a:r>
              <a:rPr lang="zh-CN" altLang="en-US" sz="4000" b="1" dirty="0">
                <a:solidFill>
                  <a:srgbClr val="0070C0"/>
                </a:solidFill>
              </a:rPr>
              <a:t>模板</a:t>
            </a:r>
            <a:endParaRPr lang="zh-CN" altLang="zh-CN" sz="6000" dirty="0"/>
          </a:p>
        </p:txBody>
      </p:sp>
    </p:spTree>
    <p:extLst>
      <p:ext uri="{BB962C8B-B14F-4D97-AF65-F5344CB8AC3E}">
        <p14:creationId xmlns:p14="http://schemas.microsoft.com/office/powerpoint/2010/main" val="331837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b="1" i="1" dirty="0">
                <a:solidFill>
                  <a:srgbClr val="00B050"/>
                </a:solidFill>
                <a:latin typeface="+mn-lt"/>
              </a:rPr>
              <a:t>template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 &lt;</a:t>
            </a:r>
            <a:r>
              <a:rPr lang="en-US" altLang="zh-CN" sz="2000" b="1" i="1" dirty="0" err="1">
                <a:solidFill>
                  <a:srgbClr val="00B050"/>
                </a:solidFill>
                <a:latin typeface="+mn-lt"/>
              </a:rPr>
              <a:t>typename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 T&gt;</a:t>
            </a:r>
            <a:endParaRPr lang="zh-CN" altLang="zh-CN" sz="2000" b="1" i="1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const T pi = </a:t>
            </a:r>
            <a:r>
              <a:rPr lang="en-US" altLang="zh-CN" sz="2000" b="1" i="1" dirty="0" err="1">
                <a:solidFill>
                  <a:srgbClr val="FF0000"/>
                </a:solidFill>
                <a:latin typeface="+mn-lt"/>
              </a:rPr>
              <a:t>static_cast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&lt;T&gt;(3.1415926536);</a:t>
            </a:r>
            <a:endParaRPr lang="zh-CN" altLang="zh-CN" sz="2000" b="1" i="1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2000" b="1" i="1" dirty="0">
                <a:latin typeface="+mn-lt"/>
              </a:rPr>
              <a:t> </a:t>
            </a:r>
          </a:p>
          <a:p>
            <a:pPr marL="0" indent="0">
              <a:buNone/>
            </a:pPr>
            <a:r>
              <a:rPr lang="en-US" altLang="zh-CN" sz="2000" dirty="0">
                <a:latin typeface="+mn-lt"/>
              </a:rPr>
              <a:t>std::</a:t>
            </a:r>
            <a:r>
              <a:rPr lang="en-US" altLang="zh-CN" sz="2000" dirty="0" err="1">
                <a:latin typeface="+mn-lt"/>
              </a:rPr>
              <a:t>cout</a:t>
            </a:r>
            <a:r>
              <a:rPr lang="en-US" altLang="zh-CN" sz="2000" dirty="0">
                <a:latin typeface="+mn-lt"/>
              </a:rPr>
              <a:t> &lt;&lt; 1.2 * 1.2 * 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pi&lt;double&gt; </a:t>
            </a:r>
            <a:r>
              <a:rPr lang="en-US" altLang="zh-CN" sz="2000" dirty="0">
                <a:latin typeface="+mn-lt"/>
              </a:rPr>
              <a:t>&lt;&lt; std::</a:t>
            </a:r>
            <a:r>
              <a:rPr lang="en-US" altLang="zh-CN" sz="2000" dirty="0" err="1">
                <a:latin typeface="+mn-lt"/>
              </a:rPr>
              <a:t>endl</a:t>
            </a:r>
            <a:r>
              <a:rPr lang="en-US" altLang="zh-CN" sz="2000" dirty="0">
                <a:latin typeface="+mn-lt"/>
              </a:rPr>
              <a:t>;</a:t>
            </a:r>
            <a:endParaRPr lang="zh-CN" altLang="zh-CN" sz="2000" dirty="0">
              <a:latin typeface="+mn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lt"/>
              </a:rPr>
              <a:t>std::</a:t>
            </a:r>
            <a:r>
              <a:rPr lang="en-US" altLang="zh-CN" sz="2000" dirty="0" err="1">
                <a:latin typeface="+mn-lt"/>
              </a:rPr>
              <a:t>cout</a:t>
            </a:r>
            <a:r>
              <a:rPr lang="en-US" altLang="zh-CN" sz="2000" dirty="0">
                <a:latin typeface="+mn-lt"/>
              </a:rPr>
              <a:t> &lt;&lt; 2 * 2 * 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pi&lt;int&gt; </a:t>
            </a:r>
            <a:r>
              <a:rPr lang="en-US" altLang="zh-CN" sz="2000" dirty="0">
                <a:latin typeface="+mn-lt"/>
              </a:rPr>
              <a:t>&lt;&lt; std::</a:t>
            </a:r>
            <a:r>
              <a:rPr lang="en-US" altLang="zh-CN" sz="2000" dirty="0" err="1">
                <a:latin typeface="+mn-lt"/>
              </a:rPr>
              <a:t>endl</a:t>
            </a:r>
            <a:r>
              <a:rPr lang="en-US" altLang="zh-CN" sz="2000" dirty="0">
                <a:latin typeface="+mn-lt"/>
              </a:rPr>
              <a:t>;</a:t>
            </a:r>
            <a:endParaRPr lang="zh-CN" altLang="zh-CN" sz="2000" dirty="0">
              <a:latin typeface="+mn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lt"/>
              </a:rPr>
              <a:t> </a:t>
            </a:r>
          </a:p>
          <a:p>
            <a:pPr marL="0" indent="0">
              <a:buNone/>
            </a:pP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template &lt;</a:t>
            </a:r>
            <a:r>
              <a:rPr lang="en-US" altLang="zh-CN" sz="2000" b="1" i="1" dirty="0" err="1">
                <a:solidFill>
                  <a:srgbClr val="FF0000"/>
                </a:solidFill>
                <a:latin typeface="+mn-lt"/>
              </a:rPr>
              <a:t>typename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 T&gt;</a:t>
            </a:r>
            <a:endParaRPr lang="zh-CN" altLang="zh-CN" sz="2000" b="1" i="1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T var;</a:t>
            </a:r>
          </a:p>
          <a:p>
            <a:pPr marL="0" indent="0">
              <a:buNone/>
            </a:pPr>
            <a:endParaRPr lang="zh-CN" altLang="zh-CN" sz="2000" dirty="0">
              <a:latin typeface="+mn-lt"/>
            </a:endParaRPr>
          </a:p>
          <a:p>
            <a:pPr marL="0" indent="0">
              <a:buNone/>
            </a:pP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var&lt;int&gt; </a:t>
            </a:r>
            <a:r>
              <a:rPr lang="en-US" altLang="zh-CN" sz="2000" dirty="0">
                <a:latin typeface="+mn-lt"/>
              </a:rPr>
              <a:t>= 9; </a:t>
            </a:r>
            <a:endParaRPr lang="zh-CN" altLang="zh-CN" sz="2000" dirty="0">
              <a:latin typeface="+mn-lt"/>
            </a:endParaRPr>
          </a:p>
          <a:p>
            <a:pPr marL="0" indent="0">
              <a:buNone/>
            </a:pP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var&lt;std::string&gt;</a:t>
            </a:r>
            <a:r>
              <a:rPr lang="en-US" altLang="zh-CN" sz="2000" dirty="0">
                <a:latin typeface="+mn-lt"/>
              </a:rPr>
              <a:t> = "variable template";</a:t>
            </a:r>
            <a:endParaRPr lang="zh-CN" altLang="zh-CN" sz="2000" dirty="0">
              <a:latin typeface="+mn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lt"/>
              </a:rPr>
              <a:t>std::</a:t>
            </a:r>
            <a:r>
              <a:rPr lang="en-US" altLang="zh-CN" sz="2000" dirty="0" err="1">
                <a:latin typeface="+mn-lt"/>
              </a:rPr>
              <a:t>cout</a:t>
            </a:r>
            <a:r>
              <a:rPr lang="en-US" altLang="zh-CN" sz="2000" dirty="0">
                <a:latin typeface="+mn-lt"/>
              </a:rPr>
              <a:t> &lt;&lt; var&lt;int&gt; &lt;&lt; ',' &lt;&lt; var&lt;std::string&gt; &lt;&lt; std::</a:t>
            </a:r>
            <a:r>
              <a:rPr lang="en-US" altLang="zh-CN" sz="2000" dirty="0" err="1">
                <a:latin typeface="+mn-lt"/>
              </a:rPr>
              <a:t>endl</a:t>
            </a:r>
            <a:r>
              <a:rPr lang="en-US" altLang="zh-CN" sz="2000" dirty="0">
                <a:latin typeface="+mn-lt"/>
              </a:rPr>
              <a:t>;</a:t>
            </a:r>
            <a:endParaRPr lang="zh-CN" altLang="zh-CN" sz="2000" dirty="0">
              <a:latin typeface="+mn-lt"/>
            </a:endParaRPr>
          </a:p>
          <a:p>
            <a:pPr marL="0" indent="0">
              <a:buNone/>
            </a:pPr>
            <a:endParaRPr lang="zh-CN" altLang="zh-CN" sz="200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928328431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F1BB064F-2A4F-465C-843F-190E57095D21}"/>
              </a:ext>
            </a:extLst>
          </p:cNvPr>
          <p:cNvSpPr/>
          <p:nvPr/>
        </p:nvSpPr>
        <p:spPr>
          <a:xfrm>
            <a:off x="4618533" y="1675236"/>
            <a:ext cx="2375580" cy="762582"/>
          </a:xfrm>
          <a:prstGeom prst="wedgeRoundRectCallout">
            <a:avLst>
              <a:gd name="adj1" fmla="val -69761"/>
              <a:gd name="adj2" fmla="val -44652"/>
              <a:gd name="adj3" fmla="val 16667"/>
            </a:avLst>
          </a:prstGeom>
          <a:solidFill>
            <a:schemeClr val="accent5">
              <a:alpha val="8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400" dirty="0">
                <a:latin typeface="Consolas" panose="020B0609020204030204" pitchFamily="49" charset="0"/>
              </a:rPr>
              <a:t>T</a:t>
            </a:r>
            <a:r>
              <a:rPr lang="zh-CN" altLang="en-US" sz="2400" dirty="0">
                <a:latin typeface="Consolas" panose="020B0609020204030204" pitchFamily="49" charset="0"/>
              </a:rPr>
              <a:t>称为</a:t>
            </a:r>
            <a:r>
              <a:rPr lang="zh-CN" altLang="en-US" sz="2400" b="1" dirty="0">
                <a:solidFill>
                  <a:srgbClr val="FFFF00"/>
                </a:solidFill>
                <a:latin typeface="Consolas" panose="020B0609020204030204" pitchFamily="49" charset="0"/>
              </a:rPr>
              <a:t>类型参数</a:t>
            </a:r>
            <a:endParaRPr lang="en-US" altLang="zh-CN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97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+mn-lt"/>
              </a:rPr>
              <a:t>template &lt;</a:t>
            </a:r>
            <a:r>
              <a:rPr lang="en-US" altLang="zh-CN" dirty="0" err="1">
                <a:latin typeface="+mn-lt"/>
              </a:rPr>
              <a:t>typename</a:t>
            </a:r>
            <a:r>
              <a:rPr lang="en-US" altLang="zh-CN" dirty="0">
                <a:latin typeface="+mn-lt"/>
              </a:rPr>
              <a:t> T&gt;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const T pi = </a:t>
            </a:r>
            <a:r>
              <a:rPr lang="en-US" altLang="zh-CN" dirty="0" err="1">
                <a:latin typeface="+mn-lt"/>
              </a:rPr>
              <a:t>static_cast</a:t>
            </a:r>
            <a:r>
              <a:rPr lang="en-US" altLang="zh-CN" dirty="0">
                <a:latin typeface="+mn-lt"/>
              </a:rPr>
              <a:t>&lt;T&gt;(3.1415926536);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b="1" i="1" dirty="0">
                <a:latin typeface="+mn-lt"/>
              </a:rPr>
              <a:t> </a:t>
            </a:r>
            <a:r>
              <a:rPr lang="en-US" altLang="zh-CN" dirty="0">
                <a:latin typeface="+mn-lt"/>
              </a:rPr>
              <a:t> 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using </a:t>
            </a:r>
            <a:r>
              <a:rPr lang="en-US" altLang="zh-CN" dirty="0" err="1">
                <a:latin typeface="+mn-lt"/>
              </a:rPr>
              <a:t>cstring</a:t>
            </a:r>
            <a:r>
              <a:rPr lang="en-US" altLang="zh-CN" dirty="0">
                <a:latin typeface="+mn-lt"/>
              </a:rPr>
              <a:t> = const char *;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template &lt;&gt;</a:t>
            </a:r>
            <a:endParaRPr lang="zh-CN" altLang="zh-CN" b="1" i="1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dirty="0" err="1">
                <a:latin typeface="+mn-lt"/>
              </a:rPr>
              <a:t>cstring</a:t>
            </a:r>
            <a:r>
              <a:rPr lang="en-US" altLang="zh-CN" dirty="0">
                <a:latin typeface="+mn-lt"/>
              </a:rPr>
              <a:t> pi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&lt;</a:t>
            </a:r>
            <a:r>
              <a:rPr lang="en-US" altLang="zh-CN" b="1" i="1" dirty="0" err="1">
                <a:solidFill>
                  <a:srgbClr val="FF0000"/>
                </a:solidFill>
                <a:latin typeface="+mn-lt"/>
              </a:rPr>
              <a:t>cstring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&gt;</a:t>
            </a:r>
            <a:r>
              <a:rPr lang="en-US" altLang="zh-CN" dirty="0">
                <a:latin typeface="+mn-lt"/>
              </a:rPr>
              <a:t> = "3.1415926536";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endParaRPr lang="zh-CN" altLang="zh-CN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7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488861429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6284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+mj-lt"/>
              </a:rPr>
              <a:t>template 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&lt;[</a:t>
            </a:r>
            <a:r>
              <a:rPr lang="en-US" altLang="zh-CN" b="1" i="1" dirty="0" err="1">
                <a:solidFill>
                  <a:srgbClr val="FF0000"/>
                </a:solidFill>
                <a:latin typeface="+mj-lt"/>
              </a:rPr>
              <a:t>typename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 T1,][</a:t>
            </a:r>
            <a:r>
              <a:rPr lang="en-US" altLang="zh-CN" b="1" i="1" dirty="0" err="1">
                <a:solidFill>
                  <a:srgbClr val="FF0000"/>
                </a:solidFill>
                <a:latin typeface="+mj-lt"/>
              </a:rPr>
              <a:t>typename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 T2, …]</a:t>
            </a:r>
            <a:r>
              <a:rPr lang="en-US" altLang="zh-CN" b="1" i="1" dirty="0">
                <a:solidFill>
                  <a:srgbClr val="00B050"/>
                </a:solidFill>
                <a:latin typeface="+mj-lt"/>
              </a:rPr>
              <a:t>[[const] </a:t>
            </a:r>
            <a:r>
              <a:rPr lang="zh-CN" altLang="zh-CN" b="1" i="1" dirty="0">
                <a:solidFill>
                  <a:srgbClr val="00B050"/>
                </a:solidFill>
                <a:latin typeface="+mj-lt"/>
              </a:rPr>
              <a:t>类型 常量表达式</a:t>
            </a:r>
            <a:r>
              <a:rPr lang="en-US" altLang="zh-CN" b="1" i="1" dirty="0">
                <a:solidFill>
                  <a:srgbClr val="00B050"/>
                </a:solidFill>
                <a:latin typeface="+mj-lt"/>
              </a:rPr>
              <a:t>, …]</a:t>
            </a:r>
            <a:r>
              <a:rPr lang="en-US" altLang="zh-CN" dirty="0">
                <a:latin typeface="+mj-lt"/>
              </a:rPr>
              <a:t>&gt;</a:t>
            </a:r>
            <a:endParaRPr lang="zh-CN" altLang="zh-CN" dirty="0">
              <a:latin typeface="+mj-lt"/>
            </a:endParaRPr>
          </a:p>
          <a:p>
            <a:pPr marL="0" indent="0">
              <a:buNone/>
            </a:pPr>
            <a:r>
              <a:rPr lang="zh-CN" altLang="zh-CN" dirty="0">
                <a:latin typeface="+mj-lt"/>
              </a:rPr>
              <a:t>返回值类型 函数名</a:t>
            </a:r>
            <a:r>
              <a:rPr lang="en-US" altLang="zh-CN" dirty="0">
                <a:latin typeface="+mj-lt"/>
              </a:rPr>
              <a:t>(</a:t>
            </a:r>
            <a:r>
              <a:rPr lang="zh-CN" altLang="zh-CN" dirty="0">
                <a:latin typeface="+mj-lt"/>
              </a:rPr>
              <a:t>参数列表</a:t>
            </a:r>
            <a:r>
              <a:rPr lang="en-US" altLang="zh-CN" dirty="0">
                <a:latin typeface="+mj-lt"/>
              </a:rPr>
              <a:t>)</a:t>
            </a:r>
            <a:endParaRPr lang="zh-CN" altLang="zh-CN" dirty="0">
              <a:latin typeface="+mj-lt"/>
            </a:endParaRP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{ </a:t>
            </a:r>
            <a:endParaRPr lang="zh-CN" altLang="zh-CN" dirty="0">
              <a:latin typeface="+mj-lt"/>
            </a:endParaRP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	//</a:t>
            </a:r>
            <a:r>
              <a:rPr lang="zh-CN" altLang="zh-CN" dirty="0">
                <a:latin typeface="+mj-lt"/>
              </a:rPr>
              <a:t>函数体</a:t>
            </a: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}</a:t>
            </a:r>
            <a:endParaRPr lang="zh-CN" altLang="zh-CN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8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903462059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FDD8EA9F-36AE-42D9-868C-186C25B546B8}"/>
              </a:ext>
            </a:extLst>
          </p:cNvPr>
          <p:cNvSpPr/>
          <p:nvPr/>
        </p:nvSpPr>
        <p:spPr>
          <a:xfrm>
            <a:off x="5840059" y="1933502"/>
            <a:ext cx="1593804" cy="762582"/>
          </a:xfrm>
          <a:prstGeom prst="wedgeRoundRectCallout">
            <a:avLst>
              <a:gd name="adj1" fmla="val -69761"/>
              <a:gd name="adj2" fmla="val -44652"/>
              <a:gd name="adj3" fmla="val 16667"/>
            </a:avLst>
          </a:prstGeom>
          <a:solidFill>
            <a:schemeClr val="accent5">
              <a:alpha val="8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类型参数</a:t>
            </a:r>
            <a:endParaRPr lang="en-US" altLang="zh-CN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89FA0356-3C4E-4AEB-BF8D-E8C155E0619C}"/>
              </a:ext>
            </a:extLst>
          </p:cNvPr>
          <p:cNvSpPr/>
          <p:nvPr/>
        </p:nvSpPr>
        <p:spPr>
          <a:xfrm>
            <a:off x="9116079" y="1939319"/>
            <a:ext cx="2002141" cy="762582"/>
          </a:xfrm>
          <a:prstGeom prst="wedgeRoundRectCallout">
            <a:avLst>
              <a:gd name="adj1" fmla="val -10966"/>
              <a:gd name="adj2" fmla="val -65705"/>
              <a:gd name="adj3" fmla="val 16667"/>
            </a:avLst>
          </a:prstGeom>
          <a:solidFill>
            <a:schemeClr val="accent5">
              <a:alpha val="8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非类型参数</a:t>
            </a:r>
            <a:endParaRPr lang="en-US" altLang="zh-CN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37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第八章 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//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定义函数模板</a:t>
            </a: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template &lt;</a:t>
            </a:r>
            <a:r>
              <a:rPr lang="en-US" altLang="zh-CN" dirty="0" err="1">
                <a:latin typeface="+mj-lt"/>
              </a:rPr>
              <a:t>typename</a:t>
            </a:r>
            <a:r>
              <a:rPr lang="en-US" altLang="zh-CN" dirty="0">
                <a:latin typeface="+mj-lt"/>
              </a:rPr>
              <a:t> T 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= int</a:t>
            </a:r>
            <a:r>
              <a:rPr lang="en-US" altLang="zh-CN" dirty="0">
                <a:latin typeface="+mj-lt"/>
              </a:rPr>
              <a:t>,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T</a:t>
            </a:r>
            <a:r>
              <a:rPr lang="zh-CN" altLang="en-US" b="1" i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threshold = 10</a:t>
            </a:r>
            <a:r>
              <a:rPr lang="en-US" altLang="zh-CN" dirty="0">
                <a:latin typeface="+mj-lt"/>
              </a:rPr>
              <a:t>&gt;</a:t>
            </a:r>
            <a:endParaRPr lang="zh-CN" altLang="zh-CN" dirty="0">
              <a:latin typeface="+mj-lt"/>
            </a:endParaRP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bool lt2(T a) { return a &lt; threshold; }</a:t>
            </a:r>
            <a:endParaRPr lang="zh-CN" altLang="zh-CN" dirty="0">
              <a:latin typeface="+mj-lt"/>
            </a:endParaRP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 </a:t>
            </a:r>
            <a:endParaRPr lang="zh-CN" altLang="zh-CN" dirty="0">
              <a:latin typeface="+mj-lt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//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使用函数模板</a:t>
            </a: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float a{1.0f};</a:t>
            </a:r>
            <a:endParaRPr lang="zh-CN" altLang="zh-CN" dirty="0">
              <a:latin typeface="+mj-lt"/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+mj-lt"/>
              </a:rPr>
              <a:t>lt2(a)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;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//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实例化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9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072070877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22F7D4FA-58D8-42F6-9895-BC6EBCCDC81C}"/>
              </a:ext>
            </a:extLst>
          </p:cNvPr>
          <p:cNvSpPr/>
          <p:nvPr/>
        </p:nvSpPr>
        <p:spPr>
          <a:xfrm>
            <a:off x="4695315" y="3329531"/>
            <a:ext cx="5572490" cy="1242469"/>
          </a:xfrm>
          <a:prstGeom prst="wedgeRoundRectCallout">
            <a:avLst>
              <a:gd name="adj1" fmla="val -58127"/>
              <a:gd name="adj2" fmla="val 48334"/>
              <a:gd name="adj3" fmla="val 16667"/>
            </a:avLst>
          </a:prstGeom>
          <a:solidFill>
            <a:schemeClr val="accent5">
              <a:alpha val="8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dirty="0">
                <a:latin typeface="Consolas" panose="020B0609020204030204" pitchFamily="49" charset="0"/>
              </a:rPr>
              <a:t>这是隐式实例化。编译器会根据实际参数的类型自动生成对应的版本。</a:t>
            </a:r>
            <a:endParaRPr lang="en-US" altLang="zh-CN" sz="2400" dirty="0">
              <a:latin typeface="Consolas" panose="020B0609020204030204" pitchFamily="49" charset="0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F1CA0359-5DAD-4AB4-877A-B40984D875CB}"/>
              </a:ext>
            </a:extLst>
          </p:cNvPr>
          <p:cNvSpPr/>
          <p:nvPr/>
        </p:nvSpPr>
        <p:spPr>
          <a:xfrm>
            <a:off x="4695315" y="4811734"/>
            <a:ext cx="5572490" cy="1242469"/>
          </a:xfrm>
          <a:prstGeom prst="wedgeRoundRectCallout">
            <a:avLst>
              <a:gd name="adj1" fmla="val -57221"/>
              <a:gd name="adj2" fmla="val -41554"/>
              <a:gd name="adj3" fmla="val 16667"/>
            </a:avLst>
          </a:prstGeom>
          <a:solidFill>
            <a:schemeClr val="accent5">
              <a:alpha val="8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dirty="0">
                <a:latin typeface="Consolas" panose="020B0609020204030204" pitchFamily="49" charset="0"/>
              </a:rPr>
              <a:t>可以认为编译生成的实例是这样的：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algn="just"/>
            <a:r>
              <a:rPr lang="en-US" altLang="zh-CN" sz="2400" b="1" i="1" dirty="0">
                <a:solidFill>
                  <a:srgbClr val="FFFF00"/>
                </a:solidFill>
                <a:latin typeface="Consolas" panose="020B0609020204030204" pitchFamily="49" charset="0"/>
              </a:rPr>
              <a:t>bool lt2&lt;float,10&gt;(float a) {…}</a:t>
            </a:r>
          </a:p>
        </p:txBody>
      </p:sp>
    </p:spTree>
    <p:extLst>
      <p:ext uri="{BB962C8B-B14F-4D97-AF65-F5344CB8AC3E}">
        <p14:creationId xmlns:p14="http://schemas.microsoft.com/office/powerpoint/2010/main" val="381633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雅黑consolas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3460</Words>
  <Application>Microsoft Office PowerPoint</Application>
  <PresentationFormat>宽屏</PresentationFormat>
  <Paragraphs>515</Paragraphs>
  <Slides>37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2" baseType="lpstr">
      <vt:lpstr>等线</vt:lpstr>
      <vt:lpstr>微软雅黑</vt:lpstr>
      <vt:lpstr>Arial</vt:lpstr>
      <vt:lpstr>Consolas</vt:lpstr>
      <vt:lpstr>Office 主题​​</vt:lpstr>
      <vt:lpstr>PowerPoint 演示文稿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  <vt:lpstr>第八章 模板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Zhongjian</dc:creator>
  <cp:lastModifiedBy>Zhongjian Bai</cp:lastModifiedBy>
  <cp:revision>614</cp:revision>
  <dcterms:created xsi:type="dcterms:W3CDTF">2019-01-26T01:53:38Z</dcterms:created>
  <dcterms:modified xsi:type="dcterms:W3CDTF">2023-07-31T07:20:57Z</dcterms:modified>
</cp:coreProperties>
</file>