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410" r:id="rId3"/>
    <p:sldId id="411" r:id="rId4"/>
    <p:sldId id="380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8" r:id="rId29"/>
    <p:sldId id="43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AC1E1FC3-A541-4023-A5AB-600E933F791D}">
      <dgm:prSet/>
      <dgm:spPr/>
      <dgm:t>
        <a:bodyPr/>
        <a:lstStyle/>
        <a:p>
          <a:endParaRPr lang="zh-CN" altLang="en-US"/>
        </a:p>
      </dgm:t>
    </dgm:pt>
    <dgm:pt modelId="{7AEEDBE9-EECA-4C1D-B52F-E5AE5EA06A29}" type="parTrans" cxnId="{3E82A887-DCE4-479E-953A-7EF6FE9D04F9}">
      <dgm:prSet/>
      <dgm:spPr/>
      <dgm:t>
        <a:bodyPr/>
        <a:lstStyle/>
        <a:p>
          <a:endParaRPr lang="zh-CN" altLang="en-US"/>
        </a:p>
      </dgm:t>
    </dgm:pt>
    <dgm:pt modelId="{C37DF759-B667-4442-B920-EC99F336442F}" type="sibTrans" cxnId="{3E82A887-DCE4-479E-953A-7EF6FE9D04F9}">
      <dgm:prSet/>
      <dgm:spPr/>
      <dgm:t>
        <a:bodyPr/>
        <a:lstStyle/>
        <a:p>
          <a:endParaRPr lang="zh-CN" altLang="en-US"/>
        </a:p>
      </dgm:t>
    </dgm:pt>
    <dgm:pt modelId="{5B24A90A-5FCB-48AD-9CE7-B93C8FBC4159}">
      <dgm:prSet/>
      <dgm:spPr/>
      <dgm:t>
        <a:bodyPr/>
        <a:lstStyle/>
        <a:p>
          <a:endParaRPr lang="zh-CN" altLang="en-US"/>
        </a:p>
      </dgm:t>
    </dgm:pt>
    <dgm:pt modelId="{E5940F0A-E5D6-4543-A92A-E9B420EB22A1}" type="parTrans" cxnId="{912B4C7A-4C1A-440E-BAA1-3B319233D42C}">
      <dgm:prSet/>
      <dgm:spPr/>
      <dgm:t>
        <a:bodyPr/>
        <a:lstStyle/>
        <a:p>
          <a:endParaRPr lang="zh-CN" altLang="en-US"/>
        </a:p>
      </dgm:t>
    </dgm:pt>
    <dgm:pt modelId="{A9DB05FB-5010-4D33-9791-2288CDE55226}" type="sibTrans" cxnId="{912B4C7A-4C1A-440E-BAA1-3B319233D42C}">
      <dgm:prSet/>
      <dgm:spPr/>
      <dgm:t>
        <a:bodyPr/>
        <a:lstStyle/>
        <a:p>
          <a:endParaRPr lang="zh-CN" altLang="en-US"/>
        </a:p>
      </dgm:t>
    </dgm:pt>
    <dgm:pt modelId="{5E96487F-59AF-46CE-9F14-0B9F5104D802}">
      <dgm:prSet/>
      <dgm:spPr/>
      <dgm:t>
        <a:bodyPr/>
        <a:lstStyle/>
        <a:p>
          <a:endParaRPr lang="zh-CN" altLang="en-US"/>
        </a:p>
      </dgm:t>
    </dgm:pt>
    <dgm:pt modelId="{747AD485-23E3-41E4-A5B4-92C33568A815}" type="parTrans" cxnId="{BF7BF8DD-773C-4A9E-A895-BCA159D507AD}">
      <dgm:prSet/>
      <dgm:spPr/>
      <dgm:t>
        <a:bodyPr/>
        <a:lstStyle/>
        <a:p>
          <a:endParaRPr lang="zh-CN" altLang="en-US"/>
        </a:p>
      </dgm:t>
    </dgm:pt>
    <dgm:pt modelId="{40663A7E-49B0-404E-A14E-DF670672F8CF}" type="sibTrans" cxnId="{BF7BF8DD-773C-4A9E-A895-BCA159D507AD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FD6C1441-93DD-423B-BF05-88208871A230}" type="pres">
      <dgm:prSet presAssocID="{5B24A90A-5FCB-48AD-9CE7-B93C8FBC4159}" presName="parTxOnly" presStyleLbl="node1" presStyleIdx="0" presStyleCnt="3">
        <dgm:presLayoutVars>
          <dgm:bulletEnabled val="1"/>
        </dgm:presLayoutVars>
      </dgm:prSet>
      <dgm:spPr/>
    </dgm:pt>
    <dgm:pt modelId="{E61036F7-72A5-4218-8F73-756E9DDDE127}" type="pres">
      <dgm:prSet presAssocID="{A9DB05FB-5010-4D33-9791-2288CDE55226}" presName="parSpace" presStyleCnt="0"/>
      <dgm:spPr/>
    </dgm:pt>
    <dgm:pt modelId="{2F7D5F45-D21E-439D-87F7-492A25EDCA84}" type="pres">
      <dgm:prSet presAssocID="{5E96487F-59AF-46CE-9F14-0B9F5104D802}" presName="parTxOnly" presStyleLbl="node1" presStyleIdx="1" presStyleCnt="3">
        <dgm:presLayoutVars>
          <dgm:bulletEnabled val="1"/>
        </dgm:presLayoutVars>
      </dgm:prSet>
      <dgm:spPr/>
    </dgm:pt>
    <dgm:pt modelId="{A542C975-A525-4CC7-8C70-3A7396A282A5}" type="pres">
      <dgm:prSet presAssocID="{40663A7E-49B0-404E-A14E-DF670672F8CF}" presName="parSpace" presStyleCnt="0"/>
      <dgm:spPr/>
    </dgm:pt>
    <dgm:pt modelId="{0297607F-260B-4E3E-9849-056D31A9B616}" type="pres">
      <dgm:prSet presAssocID="{AC1E1FC3-A541-4023-A5AB-600E933F791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40EE9254-A25E-43BF-BCE1-F1B21DE2C458}" type="presOf" srcId="{5E96487F-59AF-46CE-9F14-0B9F5104D802}" destId="{2F7D5F45-D21E-439D-87F7-492A25EDCA84}" srcOrd="0" destOrd="0" presId="urn:microsoft.com/office/officeart/2005/8/layout/hChevron3"/>
    <dgm:cxn modelId="{912B4C7A-4C1A-440E-BAA1-3B319233D42C}" srcId="{A885556A-91B6-419D-A877-1CB35B9D2E52}" destId="{5B24A90A-5FCB-48AD-9CE7-B93C8FBC4159}" srcOrd="0" destOrd="0" parTransId="{E5940F0A-E5D6-4543-A92A-E9B420EB22A1}" sibTransId="{A9DB05FB-5010-4D33-9791-2288CDE55226}"/>
    <dgm:cxn modelId="{3E82A887-DCE4-479E-953A-7EF6FE9D04F9}" srcId="{A885556A-91B6-419D-A877-1CB35B9D2E52}" destId="{AC1E1FC3-A541-4023-A5AB-600E933F791D}" srcOrd="2" destOrd="0" parTransId="{7AEEDBE9-EECA-4C1D-B52F-E5AE5EA06A29}" sibTransId="{C37DF759-B667-4442-B920-EC99F336442F}"/>
    <dgm:cxn modelId="{BF7BF8DD-773C-4A9E-A895-BCA159D507AD}" srcId="{A885556A-91B6-419D-A877-1CB35B9D2E52}" destId="{5E96487F-59AF-46CE-9F14-0B9F5104D802}" srcOrd="1" destOrd="0" parTransId="{747AD485-23E3-41E4-A5B4-92C33568A815}" sibTransId="{40663A7E-49B0-404E-A14E-DF670672F8CF}"/>
    <dgm:cxn modelId="{390306EA-9128-4B1C-A20D-028FF559D206}" type="presOf" srcId="{5B24A90A-5FCB-48AD-9CE7-B93C8FBC4159}" destId="{FD6C1441-93DD-423B-BF05-88208871A230}" srcOrd="0" destOrd="0" presId="urn:microsoft.com/office/officeart/2005/8/layout/hChevron3"/>
    <dgm:cxn modelId="{DCD6EBFF-58D7-447B-A75B-E241895CDCA7}" type="presOf" srcId="{AC1E1FC3-A541-4023-A5AB-600E933F791D}" destId="{0297607F-260B-4E3E-9849-056D31A9B616}" srcOrd="0" destOrd="0" presId="urn:microsoft.com/office/officeart/2005/8/layout/hChevron3"/>
    <dgm:cxn modelId="{EBEE0D68-1853-445B-8970-2341CCA5DB61}" type="presParOf" srcId="{BB44B8D7-DA2A-4A62-9CCC-6CE3C07D2D28}" destId="{FD6C1441-93DD-423B-BF05-88208871A230}" srcOrd="0" destOrd="0" presId="urn:microsoft.com/office/officeart/2005/8/layout/hChevron3"/>
    <dgm:cxn modelId="{D968ECEF-D54C-445B-9639-E83DE7F69537}" type="presParOf" srcId="{BB44B8D7-DA2A-4A62-9CCC-6CE3C07D2D28}" destId="{E61036F7-72A5-4218-8F73-756E9DDDE127}" srcOrd="1" destOrd="0" presId="urn:microsoft.com/office/officeart/2005/8/layout/hChevron3"/>
    <dgm:cxn modelId="{9CEDA974-F10C-4112-9B2C-E14C817700AF}" type="presParOf" srcId="{BB44B8D7-DA2A-4A62-9CCC-6CE3C07D2D28}" destId="{2F7D5F45-D21E-439D-87F7-492A25EDCA84}" srcOrd="2" destOrd="0" presId="urn:microsoft.com/office/officeart/2005/8/layout/hChevron3"/>
    <dgm:cxn modelId="{A7E46D41-E8C0-4A39-A72E-EF128E846958}" type="presParOf" srcId="{BB44B8D7-DA2A-4A62-9CCC-6CE3C07D2D28}" destId="{A542C975-A525-4CC7-8C70-3A7396A282A5}" srcOrd="3" destOrd="0" presId="urn:microsoft.com/office/officeart/2005/8/layout/hChevron3"/>
    <dgm:cxn modelId="{07873941-2F2A-4D45-BA6A-53D90AA3CADD}" type="presParOf" srcId="{BB44B8D7-DA2A-4A62-9CCC-6CE3C07D2D28}" destId="{0297607F-260B-4E3E-9849-056D31A9B61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最简单的迭代器：原生指针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更复杂的迭代器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逆向迭代器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随机访问迭代器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只用到迭代器的算法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带附加类型参数的泛型算法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带谓词的泛型算法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带谓词的泛型算法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只读算法和写算法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算法的返回值类型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完美转发带来的问题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9.3.5 iterator traits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9.3.5 iterator traits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标准容器类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C18A4-3DF2-4CBC-BEC4-5F57045D0CFA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gm:t>
    </dgm:pt>
    <dgm:pt modelId="{72DDB8CF-B062-42B2-92DC-5CCE904908B4}" type="par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F29527-784B-4103-8121-2E1E2C119207}" type="sib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7A24CE-4963-48DC-9D88-CC21FC109252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BDF96C-11A9-4440-A95F-EE9F0030B9D5}" type="par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56D1104B-E0B7-43CF-86B3-B4A9AEBFAD91}" type="sib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B8214D93-650B-4055-B9CC-6A101CA2DA08}" type="pres">
      <dgm:prSet presAssocID="{672C18A4-3DF2-4CBC-BEC4-5F57045D0CFA}" presName="parTxOnly" presStyleLbl="node1" presStyleIdx="1" presStyleCnt="3">
        <dgm:presLayoutVars>
          <dgm:bulletEnabled val="1"/>
        </dgm:presLayoutVars>
      </dgm:prSet>
      <dgm:spPr/>
    </dgm:pt>
    <dgm:pt modelId="{1440686E-7C2F-4653-AD43-4EB27A204BEF}" type="pres">
      <dgm:prSet presAssocID="{F6F29527-784B-4103-8121-2E1E2C119207}" presName="parSpace" presStyleCnt="0"/>
      <dgm:spPr/>
    </dgm:pt>
    <dgm:pt modelId="{49065D82-18D6-4575-9F74-03B122B9953A}" type="pres">
      <dgm:prSet presAssocID="{F67A24CE-4963-48DC-9D88-CC21FC10925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511A51F-E02E-4061-BBA0-863B58A6951C}" type="presOf" srcId="{F67A24CE-4963-48DC-9D88-CC21FC109252}" destId="{49065D82-18D6-4575-9F74-03B122B9953A}" srcOrd="0" destOrd="0" presId="urn:microsoft.com/office/officeart/2005/8/layout/hChevron3"/>
    <dgm:cxn modelId="{8FC69A3D-5A80-4E0A-B19D-D0F3C2DCE2D7}" srcId="{A885556A-91B6-419D-A877-1CB35B9D2E52}" destId="{672C18A4-3DF2-4CBC-BEC4-5F57045D0CFA}" srcOrd="1" destOrd="0" parTransId="{72DDB8CF-B062-42B2-92DC-5CCE904908B4}" sibTransId="{F6F29527-784B-4103-8121-2E1E2C119207}"/>
    <dgm:cxn modelId="{E390C4BD-61FE-485A-8055-1654AB478056}" type="presOf" srcId="{672C18A4-3DF2-4CBC-BEC4-5F57045D0CFA}" destId="{B8214D93-650B-4055-B9CC-6A101CA2DA08}" srcOrd="0" destOrd="0" presId="urn:microsoft.com/office/officeart/2005/8/layout/hChevron3"/>
    <dgm:cxn modelId="{8AFF70D3-25F7-48FC-AC12-979FEA888C44}" srcId="{A885556A-91B6-419D-A877-1CB35B9D2E52}" destId="{F67A24CE-4963-48DC-9D88-CC21FC109252}" srcOrd="2" destOrd="0" parTransId="{A5BDF96C-11A9-4440-A95F-EE9F0030B9D5}" sibTransId="{56D1104B-E0B7-43CF-86B3-B4A9AEBFAD91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BFE9C936-03AF-4DEF-A6D4-AE40369761BE}" type="presParOf" srcId="{BB44B8D7-DA2A-4A62-9CCC-6CE3C07D2D28}" destId="{B8214D93-650B-4055-B9CC-6A101CA2DA08}" srcOrd="2" destOrd="0" presId="urn:microsoft.com/office/officeart/2005/8/layout/hChevron3"/>
    <dgm:cxn modelId="{F0590A21-F570-43EA-8312-EE1FB216E427}" type="presParOf" srcId="{BB44B8D7-DA2A-4A62-9CCC-6CE3C07D2D28}" destId="{1440686E-7C2F-4653-AD43-4EB27A204BEF}" srcOrd="3" destOrd="0" presId="urn:microsoft.com/office/officeart/2005/8/layout/hChevron3"/>
    <dgm:cxn modelId="{2F9AC9F7-E278-4612-B83D-3EE75B49C399}" type="presParOf" srcId="{BB44B8D7-DA2A-4A62-9CCC-6CE3C07D2D28}" destId="{49065D82-18D6-4575-9F74-03B122B9953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C18A4-3DF2-4CBC-BEC4-5F57045D0CFA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iterator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库</a:t>
          </a:r>
        </a:p>
      </dgm:t>
    </dgm:pt>
    <dgm:pt modelId="{72DDB8CF-B062-42B2-92DC-5CCE904908B4}" type="par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F29527-784B-4103-8121-2E1E2C119207}" type="sib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7A24CE-4963-48DC-9D88-CC21FC109252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BDF96C-11A9-4440-A95F-EE9F0030B9D5}" type="par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56D1104B-E0B7-43CF-86B3-B4A9AEBFAD91}" type="sib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B8214D93-650B-4055-B9CC-6A101CA2DA08}" type="pres">
      <dgm:prSet presAssocID="{672C18A4-3DF2-4CBC-BEC4-5F57045D0CFA}" presName="parTxOnly" presStyleLbl="node1" presStyleIdx="1" presStyleCnt="3">
        <dgm:presLayoutVars>
          <dgm:bulletEnabled val="1"/>
        </dgm:presLayoutVars>
      </dgm:prSet>
      <dgm:spPr/>
    </dgm:pt>
    <dgm:pt modelId="{1440686E-7C2F-4653-AD43-4EB27A204BEF}" type="pres">
      <dgm:prSet presAssocID="{F6F29527-784B-4103-8121-2E1E2C119207}" presName="parSpace" presStyleCnt="0"/>
      <dgm:spPr/>
    </dgm:pt>
    <dgm:pt modelId="{49065D82-18D6-4575-9F74-03B122B9953A}" type="pres">
      <dgm:prSet presAssocID="{F67A24CE-4963-48DC-9D88-CC21FC10925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511A51F-E02E-4061-BBA0-863B58A6951C}" type="presOf" srcId="{F67A24CE-4963-48DC-9D88-CC21FC109252}" destId="{49065D82-18D6-4575-9F74-03B122B9953A}" srcOrd="0" destOrd="0" presId="urn:microsoft.com/office/officeart/2005/8/layout/hChevron3"/>
    <dgm:cxn modelId="{8FC69A3D-5A80-4E0A-B19D-D0F3C2DCE2D7}" srcId="{A885556A-91B6-419D-A877-1CB35B9D2E52}" destId="{672C18A4-3DF2-4CBC-BEC4-5F57045D0CFA}" srcOrd="1" destOrd="0" parTransId="{72DDB8CF-B062-42B2-92DC-5CCE904908B4}" sibTransId="{F6F29527-784B-4103-8121-2E1E2C119207}"/>
    <dgm:cxn modelId="{E390C4BD-61FE-485A-8055-1654AB478056}" type="presOf" srcId="{672C18A4-3DF2-4CBC-BEC4-5F57045D0CFA}" destId="{B8214D93-650B-4055-B9CC-6A101CA2DA08}" srcOrd="0" destOrd="0" presId="urn:microsoft.com/office/officeart/2005/8/layout/hChevron3"/>
    <dgm:cxn modelId="{8AFF70D3-25F7-48FC-AC12-979FEA888C44}" srcId="{A885556A-91B6-419D-A877-1CB35B9D2E52}" destId="{F67A24CE-4963-48DC-9D88-CC21FC109252}" srcOrd="2" destOrd="0" parTransId="{A5BDF96C-11A9-4440-A95F-EE9F0030B9D5}" sibTransId="{56D1104B-E0B7-43CF-86B3-B4A9AEBFAD91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BFE9C936-03AF-4DEF-A6D4-AE40369761BE}" type="presParOf" srcId="{BB44B8D7-DA2A-4A62-9CCC-6CE3C07D2D28}" destId="{B8214D93-650B-4055-B9CC-6A101CA2DA08}" srcOrd="2" destOrd="0" presId="urn:microsoft.com/office/officeart/2005/8/layout/hChevron3"/>
    <dgm:cxn modelId="{F0590A21-F570-43EA-8312-EE1FB216E427}" type="presParOf" srcId="{BB44B8D7-DA2A-4A62-9CCC-6CE3C07D2D28}" destId="{1440686E-7C2F-4653-AD43-4EB27A204BEF}" srcOrd="3" destOrd="0" presId="urn:microsoft.com/office/officeart/2005/8/layout/hChevron3"/>
    <dgm:cxn modelId="{2F9AC9F7-E278-4612-B83D-3EE75B49C399}" type="presParOf" srcId="{BB44B8D7-DA2A-4A62-9CCC-6CE3C07D2D28}" destId="{49065D82-18D6-4575-9F74-03B122B9953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Range &amp; View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C18A4-3DF2-4CBC-BEC4-5F57045D0CFA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DDB8CF-B062-42B2-92DC-5CCE904908B4}" type="par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F29527-784B-4103-8121-2E1E2C119207}" type="sib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7A24CE-4963-48DC-9D88-CC21FC109252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BDF96C-11A9-4440-A95F-EE9F0030B9D5}" type="par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56D1104B-E0B7-43CF-86B3-B4A9AEBFAD91}" type="sib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B8214D93-650B-4055-B9CC-6A101CA2DA08}" type="pres">
      <dgm:prSet presAssocID="{672C18A4-3DF2-4CBC-BEC4-5F57045D0CFA}" presName="parTxOnly" presStyleLbl="node1" presStyleIdx="1" presStyleCnt="3">
        <dgm:presLayoutVars>
          <dgm:bulletEnabled val="1"/>
        </dgm:presLayoutVars>
      </dgm:prSet>
      <dgm:spPr/>
    </dgm:pt>
    <dgm:pt modelId="{1440686E-7C2F-4653-AD43-4EB27A204BEF}" type="pres">
      <dgm:prSet presAssocID="{F6F29527-784B-4103-8121-2E1E2C119207}" presName="parSpace" presStyleCnt="0"/>
      <dgm:spPr/>
    </dgm:pt>
    <dgm:pt modelId="{49065D82-18D6-4575-9F74-03B122B9953A}" type="pres">
      <dgm:prSet presAssocID="{F67A24CE-4963-48DC-9D88-CC21FC10925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511A51F-E02E-4061-BBA0-863B58A6951C}" type="presOf" srcId="{F67A24CE-4963-48DC-9D88-CC21FC109252}" destId="{49065D82-18D6-4575-9F74-03B122B9953A}" srcOrd="0" destOrd="0" presId="urn:microsoft.com/office/officeart/2005/8/layout/hChevron3"/>
    <dgm:cxn modelId="{8FC69A3D-5A80-4E0A-B19D-D0F3C2DCE2D7}" srcId="{A885556A-91B6-419D-A877-1CB35B9D2E52}" destId="{672C18A4-3DF2-4CBC-BEC4-5F57045D0CFA}" srcOrd="1" destOrd="0" parTransId="{72DDB8CF-B062-42B2-92DC-5CCE904908B4}" sibTransId="{F6F29527-784B-4103-8121-2E1E2C119207}"/>
    <dgm:cxn modelId="{E390C4BD-61FE-485A-8055-1654AB478056}" type="presOf" srcId="{672C18A4-3DF2-4CBC-BEC4-5F57045D0CFA}" destId="{B8214D93-650B-4055-B9CC-6A101CA2DA08}" srcOrd="0" destOrd="0" presId="urn:microsoft.com/office/officeart/2005/8/layout/hChevron3"/>
    <dgm:cxn modelId="{8AFF70D3-25F7-48FC-AC12-979FEA888C44}" srcId="{A885556A-91B6-419D-A877-1CB35B9D2E52}" destId="{F67A24CE-4963-48DC-9D88-CC21FC109252}" srcOrd="2" destOrd="0" parTransId="{A5BDF96C-11A9-4440-A95F-EE9F0030B9D5}" sibTransId="{56D1104B-E0B7-43CF-86B3-B4A9AEBFAD91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BFE9C936-03AF-4DEF-A6D4-AE40369761BE}" type="presParOf" srcId="{BB44B8D7-DA2A-4A62-9CCC-6CE3C07D2D28}" destId="{B8214D93-650B-4055-B9CC-6A101CA2DA08}" srcOrd="2" destOrd="0" presId="urn:microsoft.com/office/officeart/2005/8/layout/hChevron3"/>
    <dgm:cxn modelId="{F0590A21-F570-43EA-8312-EE1FB216E427}" type="presParOf" srcId="{BB44B8D7-DA2A-4A62-9CCC-6CE3C07D2D28}" destId="{1440686E-7C2F-4653-AD43-4EB27A204BEF}" srcOrd="3" destOrd="0" presId="urn:microsoft.com/office/officeart/2005/8/layout/hChevron3"/>
    <dgm:cxn modelId="{2F9AC9F7-E278-4612-B83D-3EE75B49C399}" type="presParOf" srcId="{BB44B8D7-DA2A-4A62-9CCC-6CE3C07D2D28}" destId="{49065D82-18D6-4575-9F74-03B122B9953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Range &amp; View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C18A4-3DF2-4CBC-BEC4-5F57045D0CFA}">
      <dgm:prSet phldrT="[文本]"/>
      <dgm:spPr/>
      <dgm:t>
        <a:bodyPr/>
        <a:lstStyle/>
        <a:p>
          <a:pPr algn="l"/>
          <a:r>
            <a: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示例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DDB8CF-B062-42B2-92DC-5CCE904908B4}" type="par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F29527-784B-4103-8121-2E1E2C119207}" type="sib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7A24CE-4963-48DC-9D88-CC21FC109252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BDF96C-11A9-4440-A95F-EE9F0030B9D5}" type="par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56D1104B-E0B7-43CF-86B3-B4A9AEBFAD91}" type="sib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B8214D93-650B-4055-B9CC-6A101CA2DA08}" type="pres">
      <dgm:prSet presAssocID="{672C18A4-3DF2-4CBC-BEC4-5F57045D0CFA}" presName="parTxOnly" presStyleLbl="node1" presStyleIdx="1" presStyleCnt="3">
        <dgm:presLayoutVars>
          <dgm:bulletEnabled val="1"/>
        </dgm:presLayoutVars>
      </dgm:prSet>
      <dgm:spPr/>
    </dgm:pt>
    <dgm:pt modelId="{1440686E-7C2F-4653-AD43-4EB27A204BEF}" type="pres">
      <dgm:prSet presAssocID="{F6F29527-784B-4103-8121-2E1E2C119207}" presName="parSpace" presStyleCnt="0"/>
      <dgm:spPr/>
    </dgm:pt>
    <dgm:pt modelId="{49065D82-18D6-4575-9F74-03B122B9953A}" type="pres">
      <dgm:prSet presAssocID="{F67A24CE-4963-48DC-9D88-CC21FC10925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511A51F-E02E-4061-BBA0-863B58A6951C}" type="presOf" srcId="{F67A24CE-4963-48DC-9D88-CC21FC109252}" destId="{49065D82-18D6-4575-9F74-03B122B9953A}" srcOrd="0" destOrd="0" presId="urn:microsoft.com/office/officeart/2005/8/layout/hChevron3"/>
    <dgm:cxn modelId="{8FC69A3D-5A80-4E0A-B19D-D0F3C2DCE2D7}" srcId="{A885556A-91B6-419D-A877-1CB35B9D2E52}" destId="{672C18A4-3DF2-4CBC-BEC4-5F57045D0CFA}" srcOrd="1" destOrd="0" parTransId="{72DDB8CF-B062-42B2-92DC-5CCE904908B4}" sibTransId="{F6F29527-784B-4103-8121-2E1E2C119207}"/>
    <dgm:cxn modelId="{E390C4BD-61FE-485A-8055-1654AB478056}" type="presOf" srcId="{672C18A4-3DF2-4CBC-BEC4-5F57045D0CFA}" destId="{B8214D93-650B-4055-B9CC-6A101CA2DA08}" srcOrd="0" destOrd="0" presId="urn:microsoft.com/office/officeart/2005/8/layout/hChevron3"/>
    <dgm:cxn modelId="{8AFF70D3-25F7-48FC-AC12-979FEA888C44}" srcId="{A885556A-91B6-419D-A877-1CB35B9D2E52}" destId="{F67A24CE-4963-48DC-9D88-CC21FC109252}" srcOrd="2" destOrd="0" parTransId="{A5BDF96C-11A9-4440-A95F-EE9F0030B9D5}" sibTransId="{56D1104B-E0B7-43CF-86B3-B4A9AEBFAD91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BFE9C936-03AF-4DEF-A6D4-AE40369761BE}" type="presParOf" srcId="{BB44B8D7-DA2A-4A62-9CCC-6CE3C07D2D28}" destId="{B8214D93-650B-4055-B9CC-6A101CA2DA08}" srcOrd="2" destOrd="0" presId="urn:microsoft.com/office/officeart/2005/8/layout/hChevron3"/>
    <dgm:cxn modelId="{F0590A21-F570-43EA-8312-EE1FB216E427}" type="presParOf" srcId="{BB44B8D7-DA2A-4A62-9CCC-6CE3C07D2D28}" destId="{1440686E-7C2F-4653-AD43-4EB27A204BEF}" srcOrd="3" destOrd="0" presId="urn:microsoft.com/office/officeart/2005/8/layout/hChevron3"/>
    <dgm:cxn modelId="{2F9AC9F7-E278-4612-B83D-3EE75B49C399}" type="presParOf" srcId="{BB44B8D7-DA2A-4A62-9CCC-6CE3C07D2D28}" destId="{49065D82-18D6-4575-9F74-03B122B9953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原生指针的迭代操作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原生指针的迭代操作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1441-93DD-423B-BF05-88208871A230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188" y="0"/>
        <a:ext cx="2699260" cy="354025"/>
      </dsp:txXfrm>
    </dsp:sp>
    <dsp:sp modelId="{2F7D5F45-D21E-439D-87F7-492A25EDCA84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410413" y="0"/>
        <a:ext cx="2433741" cy="354025"/>
      </dsp:txXfrm>
    </dsp:sp>
    <dsp:sp modelId="{0297607F-260B-4E3E-9849-056D31A9B616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9.2.2.1 </a:t>
          </a:r>
          <a:r>
            <a:rPr lang="zh-CN" altLang="en-US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最简单的迭代器：原生指针</a:t>
          </a: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更复杂的迭代器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逆向迭代器</a:t>
          </a: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随机访问迭代器</a:t>
          </a: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只用到迭代器的算法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9.3.2.1 </a:t>
          </a:r>
          <a:r>
            <a:rPr lang="zh-CN" altLang="en-US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带附加类型参数的泛型算法</a:t>
          </a: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带谓词的泛型算法</a:t>
          </a: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带更多参数的泛型算法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带谓词的泛型算法</a:t>
          </a: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只读算法和写算法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算法的返回值类型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9.3.5 iterator traits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完美转发带来的问题</a:t>
          </a: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9.3.5 iterator traits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标准容器类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B8214D93-650B-4055-B9CC-6A101CA2DA0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泛型算法</a:t>
          </a:r>
        </a:p>
      </dsp:txBody>
      <dsp:txXfrm>
        <a:off x="2410413" y="0"/>
        <a:ext cx="2433741" cy="354025"/>
      </dsp:txXfrm>
    </dsp:sp>
    <dsp:sp modelId="{49065D82-18D6-4575-9F74-03B122B9953A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标准模板库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STL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B8214D93-650B-4055-B9CC-6A101CA2DA0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9.4.3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iterator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库</a:t>
          </a:r>
        </a:p>
      </dsp:txBody>
      <dsp:txXfrm>
        <a:off x="2410413" y="0"/>
        <a:ext cx="2433741" cy="354025"/>
      </dsp:txXfrm>
    </dsp:sp>
    <dsp:sp modelId="{49065D82-18D6-4575-9F74-03B122B9953A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Range &amp; View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B8214D93-650B-4055-B9CC-6A101CA2DA0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49065D82-18D6-4575-9F74-03B122B9953A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Range &amp; View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B8214D93-650B-4055-B9CC-6A101CA2DA0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示例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49065D82-18D6-4575-9F74-03B122B9953A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原生指针的迭代操作</a:t>
          </a: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原生指针的迭代操作</a:t>
          </a: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迭代操作的特点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容器的迭代器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9.2.1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迭代器的结构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第九章 容器、迭代器和泛型算法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292890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13A1D78-93F8-4A8A-8A2F-884D6F6A2044}"/>
              </a:ext>
            </a:extLst>
          </p:cNvPr>
          <p:cNvSpPr txBox="1"/>
          <p:nvPr/>
        </p:nvSpPr>
        <p:spPr>
          <a:xfrm>
            <a:off x="731520" y="1867790"/>
            <a:ext cx="476319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T&gt;</a:t>
            </a:r>
            <a:endParaRPr lang="zh-CN" altLang="zh-CN" sz="1400" dirty="0"/>
          </a:p>
          <a:p>
            <a:r>
              <a:rPr lang="en-US" altLang="zh-CN" sz="1400" dirty="0"/>
              <a:t>class container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public: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b="1" i="1" dirty="0">
                <a:solidFill>
                  <a:srgbClr val="FF0000"/>
                </a:solidFill>
              </a:rPr>
              <a:t>using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value_type</a:t>
            </a:r>
            <a:r>
              <a:rPr lang="en-US" altLang="zh-CN" sz="1400" b="1" i="1" dirty="0">
                <a:solidFill>
                  <a:srgbClr val="FF0000"/>
                </a:solidFill>
              </a:rPr>
              <a:t> = T;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b="1" i="1" dirty="0">
                <a:solidFill>
                  <a:srgbClr val="FF0000"/>
                </a:solidFill>
              </a:rPr>
              <a:t>    using reference = T&amp;;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b="1" i="1" dirty="0">
                <a:solidFill>
                  <a:srgbClr val="FF0000"/>
                </a:solidFill>
              </a:rPr>
              <a:t>    using pointer = T*;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protected: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storage_type</a:t>
            </a:r>
            <a:r>
              <a:rPr lang="en-US" altLang="zh-CN" sz="1400" dirty="0"/>
              <a:t>&lt;T&gt; storage;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storage_type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&lt;T&gt;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不是模板，而是与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相关的某种类型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…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altLang="zh-CN" sz="1400" b="1" i="1" dirty="0">
                <a:solidFill>
                  <a:srgbClr val="FF0000"/>
                </a:solidFill>
              </a:rPr>
              <a:t>friend class iterator</a:t>
            </a:r>
            <a:r>
              <a:rPr lang="en-US" altLang="zh-CN" sz="1400" dirty="0">
                <a:solidFill>
                  <a:srgbClr val="FF0000"/>
                </a:solidFill>
              </a:rPr>
              <a:t>;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(8)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iterator begin();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iterator end();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dirty="0"/>
              <a:t>};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7D9CDA-4FC4-449F-8320-3F57DDE19FA5}"/>
              </a:ext>
            </a:extLst>
          </p:cNvPr>
          <p:cNvSpPr txBox="1"/>
          <p:nvPr/>
        </p:nvSpPr>
        <p:spPr>
          <a:xfrm>
            <a:off x="5659284" y="1867789"/>
            <a:ext cx="569451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class container::iterator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protected: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storage_type</a:t>
            </a:r>
            <a:r>
              <a:rPr lang="en-US" altLang="zh-CN" sz="1400" b="1" i="1" dirty="0">
                <a:solidFill>
                  <a:srgbClr val="FF0000"/>
                </a:solidFill>
              </a:rPr>
              <a:t>&lt;T&gt;* p</a:t>
            </a:r>
            <a:r>
              <a:rPr lang="en-US" altLang="zh-CN" sz="1400" dirty="0">
                <a:solidFill>
                  <a:srgbClr val="FF0000"/>
                </a:solidFill>
              </a:rPr>
              <a:t>;</a:t>
            </a:r>
            <a:r>
              <a:rPr lang="en-US" altLang="zh-CN" sz="1400" dirty="0"/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指向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storage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的内部指针，体现特点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public: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b="1" i="1" dirty="0">
                <a:solidFill>
                  <a:srgbClr val="FF0000"/>
                </a:solidFill>
              </a:rPr>
              <a:t>using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value_type</a:t>
            </a:r>
            <a:r>
              <a:rPr lang="en-US" altLang="zh-CN" sz="1400" b="1" i="1" dirty="0">
                <a:solidFill>
                  <a:srgbClr val="FF0000"/>
                </a:solidFill>
              </a:rPr>
              <a:t> =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typename</a:t>
            </a:r>
            <a:r>
              <a:rPr lang="en-US" altLang="zh-CN" sz="1400" b="1" i="1" dirty="0">
                <a:solidFill>
                  <a:srgbClr val="FF0000"/>
                </a:solidFill>
              </a:rPr>
              <a:t> container::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value_type</a:t>
            </a:r>
            <a:r>
              <a:rPr lang="en-US" altLang="zh-CN" sz="1400" dirty="0">
                <a:solidFill>
                  <a:srgbClr val="FF0000"/>
                </a:solidFill>
              </a:rPr>
              <a:t>;</a:t>
            </a:r>
            <a:r>
              <a:rPr lang="en-US" altLang="zh-CN" sz="1400" dirty="0"/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b="1" i="1" dirty="0">
                <a:solidFill>
                  <a:srgbClr val="FF0000"/>
                </a:solidFill>
              </a:rPr>
              <a:t>using reference =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typename</a:t>
            </a:r>
            <a:r>
              <a:rPr lang="en-US" altLang="zh-CN" sz="1400" b="1" i="1" dirty="0">
                <a:solidFill>
                  <a:srgbClr val="FF0000"/>
                </a:solidFill>
              </a:rPr>
              <a:t> container::reference</a:t>
            </a:r>
            <a:r>
              <a:rPr lang="en-US" altLang="zh-CN" sz="1400" dirty="0">
                <a:solidFill>
                  <a:srgbClr val="FF0000"/>
                </a:solidFill>
              </a:rPr>
              <a:t>;</a:t>
            </a:r>
            <a:r>
              <a:rPr lang="en-US" altLang="zh-CN" sz="1400" dirty="0"/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b="1" i="1" dirty="0">
                <a:solidFill>
                  <a:srgbClr val="FF0000"/>
                </a:solidFill>
              </a:rPr>
              <a:t>using pointer = </a:t>
            </a:r>
            <a:r>
              <a:rPr lang="en-US" altLang="zh-CN" sz="1400" b="1" i="1" dirty="0" err="1">
                <a:solidFill>
                  <a:srgbClr val="FF0000"/>
                </a:solidFill>
              </a:rPr>
              <a:t>typename</a:t>
            </a:r>
            <a:r>
              <a:rPr lang="en-US" altLang="zh-CN" sz="1400" b="1" i="1" dirty="0">
                <a:solidFill>
                  <a:srgbClr val="FF0000"/>
                </a:solidFill>
              </a:rPr>
              <a:t> container::pointer</a:t>
            </a:r>
            <a:r>
              <a:rPr lang="en-US" altLang="zh-CN" sz="1400" dirty="0">
                <a:solidFill>
                  <a:srgbClr val="FF0000"/>
                </a:solidFill>
              </a:rPr>
              <a:t>;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体现特点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    iterator&amp; operator=(const iterator&amp;);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bool operator!=(const iterator&amp;) const;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iterator&amp; operator++();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reference operator*() const;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constexpr</a:t>
            </a:r>
            <a:r>
              <a:rPr lang="en-US" altLang="zh-CN" sz="1400" dirty="0"/>
              <a:t> pointer operator-&gt;() const;</a:t>
            </a:r>
            <a:endParaRPr lang="zh-CN" altLang="zh-CN" sz="1400" dirty="0"/>
          </a:p>
          <a:p>
            <a:r>
              <a:rPr lang="en-US" altLang="zh-CN" sz="1400" dirty="0"/>
              <a:t>};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81A7BE-5987-4272-B5C1-F0B0F5E6BEDA}"/>
              </a:ext>
            </a:extLst>
          </p:cNvPr>
          <p:cNvSpPr/>
          <p:nvPr/>
        </p:nvSpPr>
        <p:spPr>
          <a:xfrm>
            <a:off x="1588344" y="2395799"/>
            <a:ext cx="9015311" cy="2066402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for (auto </a:t>
            </a:r>
            <a:r>
              <a:rPr lang="en-US" altLang="zh-CN" dirty="0" err="1"/>
              <a:t>itr</a:t>
            </a:r>
            <a:r>
              <a:rPr lang="en-US" altLang="zh-CN" dirty="0"/>
              <a:t> = </a:t>
            </a:r>
            <a:r>
              <a:rPr lang="en-US" altLang="zh-CN" b="1" i="1" dirty="0" err="1">
                <a:solidFill>
                  <a:srgbClr val="00B0F0"/>
                </a:solidFill>
              </a:rPr>
              <a:t>c.begin</a:t>
            </a:r>
            <a:r>
              <a:rPr lang="en-US" altLang="zh-CN" b="1" i="1" dirty="0">
                <a:solidFill>
                  <a:srgbClr val="00B0F0"/>
                </a:solidFill>
              </a:rPr>
              <a:t>()</a:t>
            </a:r>
            <a:r>
              <a:rPr lang="en-US" altLang="zh-CN" dirty="0"/>
              <a:t>; </a:t>
            </a:r>
            <a:r>
              <a:rPr lang="en-US" altLang="zh-CN" dirty="0" err="1"/>
              <a:t>itr</a:t>
            </a:r>
            <a:r>
              <a:rPr lang="en-US" altLang="zh-CN" dirty="0"/>
              <a:t> != </a:t>
            </a:r>
            <a:r>
              <a:rPr lang="en-US" altLang="zh-CN" b="1" i="1" dirty="0" err="1">
                <a:solidFill>
                  <a:srgbClr val="00B0F0"/>
                </a:solidFill>
              </a:rPr>
              <a:t>c.end</a:t>
            </a:r>
            <a:r>
              <a:rPr lang="en-US" altLang="zh-CN" b="1" i="1" dirty="0">
                <a:solidFill>
                  <a:srgbClr val="00B0F0"/>
                </a:solidFill>
              </a:rPr>
              <a:t>()</a:t>
            </a:r>
            <a:r>
              <a:rPr lang="en-US" altLang="zh-CN" dirty="0"/>
              <a:t>; ++</a:t>
            </a:r>
            <a:r>
              <a:rPr lang="en-US" altLang="zh-CN" dirty="0" err="1"/>
              <a:t>itr</a:t>
            </a:r>
            <a:r>
              <a:rPr lang="en-US" altLang="zh-CN" dirty="0"/>
              <a:t>) </a:t>
            </a:r>
            <a:r>
              <a:rPr lang="en-US" altLang="zh-CN" dirty="0" err="1"/>
              <a:t>dosomething</a:t>
            </a:r>
            <a:r>
              <a:rPr lang="en-US" altLang="zh-CN" dirty="0"/>
              <a:t>(</a:t>
            </a:r>
            <a:r>
              <a:rPr lang="en-US" altLang="zh-CN" b="1" i="1" dirty="0">
                <a:solidFill>
                  <a:srgbClr val="00B0F0"/>
                </a:solidFill>
              </a:rPr>
              <a:t>*</a:t>
            </a:r>
            <a:r>
              <a:rPr lang="en-US" altLang="zh-CN" b="1" i="1" dirty="0" err="1">
                <a:solidFill>
                  <a:srgbClr val="00B0F0"/>
                </a:solidFill>
              </a:rPr>
              <a:t>itr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(</a:t>
            </a:r>
            <a:r>
              <a:rPr lang="en-US" altLang="zh-CN" b="1" i="1" dirty="0">
                <a:solidFill>
                  <a:srgbClr val="FFFF00"/>
                </a:solidFill>
              </a:rPr>
              <a:t>auto e : c</a:t>
            </a:r>
            <a:r>
              <a:rPr lang="en-US" altLang="zh-CN" dirty="0"/>
              <a:t>) </a:t>
            </a:r>
            <a:r>
              <a:rPr lang="en-US" altLang="zh-CN" dirty="0" err="1"/>
              <a:t>dosomething</a:t>
            </a:r>
            <a:r>
              <a:rPr lang="en-US" altLang="zh-CN" dirty="0"/>
              <a:t>(e);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780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EA80EF3-6F37-40B4-8410-C61EAF3D2E9F}"/>
              </a:ext>
            </a:extLst>
          </p:cNvPr>
          <p:cNvSpPr/>
          <p:nvPr/>
        </p:nvSpPr>
        <p:spPr>
          <a:xfrm>
            <a:off x="3035052" y="2330069"/>
            <a:ext cx="5222340" cy="2040458"/>
          </a:xfrm>
          <a:prstGeom prst="rect">
            <a:avLst/>
          </a:prstGeom>
          <a:solidFill>
            <a:schemeClr val="accent3">
              <a:alpha val="44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1" name="圆角矩形 56">
            <a:extLst>
              <a:ext uri="{FF2B5EF4-FFF2-40B4-BE49-F238E27FC236}">
                <a16:creationId xmlns:a16="http://schemas.microsoft.com/office/drawing/2014/main" id="{463D3566-E180-4F32-A172-20DB9226240A}"/>
              </a:ext>
            </a:extLst>
          </p:cNvPr>
          <p:cNvSpPr/>
          <p:nvPr/>
        </p:nvSpPr>
        <p:spPr>
          <a:xfrm>
            <a:off x="3537792" y="2558354"/>
            <a:ext cx="4237380" cy="801563"/>
          </a:xfrm>
          <a:prstGeom prst="roundRect">
            <a:avLst/>
          </a:prstGeom>
          <a:solidFill>
            <a:schemeClr val="bg1">
              <a:alpha val="4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ED1467-141E-43D9-ACFF-B3C50F23013F}"/>
              </a:ext>
            </a:extLst>
          </p:cNvPr>
          <p:cNvSpPr/>
          <p:nvPr/>
        </p:nvSpPr>
        <p:spPr>
          <a:xfrm>
            <a:off x="3796857" y="2709689"/>
            <a:ext cx="482220" cy="468113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99B3362-9C3A-481A-872F-001BAD6E53DB}"/>
              </a:ext>
            </a:extLst>
          </p:cNvPr>
          <p:cNvSpPr/>
          <p:nvPr/>
        </p:nvSpPr>
        <p:spPr>
          <a:xfrm>
            <a:off x="4395784" y="2710971"/>
            <a:ext cx="482220" cy="46683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4F445E-991C-41EB-B927-63320B0BB58A}"/>
              </a:ext>
            </a:extLst>
          </p:cNvPr>
          <p:cNvSpPr/>
          <p:nvPr/>
        </p:nvSpPr>
        <p:spPr>
          <a:xfrm>
            <a:off x="4988299" y="2710971"/>
            <a:ext cx="482220" cy="46683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F6AAFD-98CF-4E55-9FC4-A066A9D6921B}"/>
              </a:ext>
            </a:extLst>
          </p:cNvPr>
          <p:cNvSpPr/>
          <p:nvPr/>
        </p:nvSpPr>
        <p:spPr>
          <a:xfrm>
            <a:off x="6379812" y="2710971"/>
            <a:ext cx="482220" cy="46683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0C76568-9BDA-43E4-A494-3D03CD027BDB}"/>
              </a:ext>
            </a:extLst>
          </p:cNvPr>
          <p:cNvSpPr/>
          <p:nvPr/>
        </p:nvSpPr>
        <p:spPr>
          <a:xfrm>
            <a:off x="5594922" y="2586569"/>
            <a:ext cx="715635" cy="4668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+mj-ea"/>
                <a:cs typeface="Times New Roman" panose="02020603050405020304" pitchFamily="18" charset="0"/>
              </a:rPr>
              <a:t>…</a:t>
            </a:r>
            <a:endParaRPr lang="zh-CN" sz="1400" kern="100">
              <a:effectLst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170F73B-3411-4966-BB38-1CF2269A0FEE}"/>
              </a:ext>
            </a:extLst>
          </p:cNvPr>
          <p:cNvSpPr/>
          <p:nvPr/>
        </p:nvSpPr>
        <p:spPr>
          <a:xfrm>
            <a:off x="6972327" y="2710971"/>
            <a:ext cx="482220" cy="4668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>
              <a:ea typeface="+mj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D46E68D-FC52-4EB0-9CFE-3BAA2B07A22B}"/>
              </a:ext>
            </a:extLst>
          </p:cNvPr>
          <p:cNvGrpSpPr/>
          <p:nvPr/>
        </p:nvGrpSpPr>
        <p:grpSpPr>
          <a:xfrm>
            <a:off x="3568572" y="3177801"/>
            <a:ext cx="1156815" cy="1662120"/>
            <a:chOff x="3568572" y="3177801"/>
            <a:chExt cx="1156815" cy="166212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4D987A-765C-4FC3-8731-0DC1292390D7}"/>
                </a:ext>
              </a:extLst>
            </p:cNvPr>
            <p:cNvSpPr/>
            <p:nvPr/>
          </p:nvSpPr>
          <p:spPr>
            <a:xfrm>
              <a:off x="3568572" y="3642066"/>
              <a:ext cx="1156815" cy="1197855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>
                  <a:effectLst/>
                  <a:ea typeface="+mj-ea"/>
                  <a:cs typeface="Times New Roman" panose="02020603050405020304" pitchFamily="18" charset="0"/>
                </a:rPr>
                <a:t> </a:t>
              </a:r>
              <a:endParaRPr lang="zh-CN" sz="1400" kern="100">
                <a:effectLst/>
                <a:ea typeface="+mj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400" kern="100">
                  <a:effectLst/>
                  <a:ea typeface="+mj-ea"/>
                  <a:cs typeface="Times New Roman" panose="02020603050405020304" pitchFamily="18" charset="0"/>
                </a:rPr>
                <a:t>迭代器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A6D811B-3F07-43A1-A1AF-2D6FF4F3E33C}"/>
                </a:ext>
              </a:extLst>
            </p:cNvPr>
            <p:cNvSpPr/>
            <p:nvPr/>
          </p:nvSpPr>
          <p:spPr>
            <a:xfrm>
              <a:off x="3655782" y="3730559"/>
              <a:ext cx="972135" cy="47580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>
                  <a:effectLst/>
                  <a:ea typeface="+mj-ea"/>
                  <a:cs typeface="Times New Roman" panose="02020603050405020304" pitchFamily="18" charset="0"/>
                </a:rPr>
                <a:t>内部指针</a:t>
              </a:r>
            </a:p>
          </p:txBody>
        </p:sp>
        <p:cxnSp>
          <p:nvCxnSpPr>
            <p:cNvPr id="20" name="曲线连接符 7">
              <a:extLst>
                <a:ext uri="{FF2B5EF4-FFF2-40B4-BE49-F238E27FC236}">
                  <a16:creationId xmlns:a16="http://schemas.microsoft.com/office/drawing/2014/main" id="{43E05095-6B7C-4E5B-B9B2-FCF23FA1E399}"/>
                </a:ext>
              </a:extLst>
            </p:cNvPr>
            <p:cNvCxnSpPr/>
            <p:nvPr/>
          </p:nvCxnSpPr>
          <p:spPr>
            <a:xfrm rot="16200000" flipV="1">
              <a:off x="3814169" y="3401598"/>
              <a:ext cx="550193" cy="102600"/>
            </a:xfrm>
            <a:prstGeom prst="curvedConnector3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0F0805-AC37-4902-A25D-F5CFB083DC8C}"/>
              </a:ext>
            </a:extLst>
          </p:cNvPr>
          <p:cNvGrpSpPr/>
          <p:nvPr/>
        </p:nvGrpSpPr>
        <p:grpSpPr>
          <a:xfrm>
            <a:off x="6619639" y="3177800"/>
            <a:ext cx="1156815" cy="1660839"/>
            <a:chOff x="6619639" y="3177800"/>
            <a:chExt cx="1156815" cy="166083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C3553B2-A597-4BEC-8406-E9CBB2BC8521}"/>
                </a:ext>
              </a:extLst>
            </p:cNvPr>
            <p:cNvSpPr/>
            <p:nvPr/>
          </p:nvSpPr>
          <p:spPr>
            <a:xfrm>
              <a:off x="6619639" y="3642066"/>
              <a:ext cx="1156815" cy="1196573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ea typeface="+mj-ea"/>
                  <a:cs typeface="Times New Roman" panose="02020603050405020304" pitchFamily="18" charset="0"/>
                </a:rPr>
                <a:t> </a:t>
              </a:r>
              <a:endParaRPr lang="zh-CN" sz="1400">
                <a:effectLst/>
                <a:ea typeface="+mj-ea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400">
                  <a:effectLst/>
                  <a:ea typeface="+mj-ea"/>
                  <a:cs typeface="宋体" panose="02010600030101010101" pitchFamily="2" charset="-122"/>
                </a:rPr>
                <a:t>迭代器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5ED0CA-4C7D-415E-9E39-8D825C390622}"/>
                </a:ext>
              </a:extLst>
            </p:cNvPr>
            <p:cNvSpPr/>
            <p:nvPr/>
          </p:nvSpPr>
          <p:spPr>
            <a:xfrm>
              <a:off x="6708132" y="3730559"/>
              <a:ext cx="972135" cy="47580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>
                  <a:effectLst/>
                  <a:ea typeface="+mj-ea"/>
                  <a:cs typeface="宋体" panose="02010600030101010101" pitchFamily="2" charset="-122"/>
                </a:rPr>
                <a:t>内部指针</a:t>
              </a:r>
            </a:p>
          </p:txBody>
        </p:sp>
        <p:cxnSp>
          <p:nvCxnSpPr>
            <p:cNvPr id="23" name="曲线连接符 55">
              <a:extLst>
                <a:ext uri="{FF2B5EF4-FFF2-40B4-BE49-F238E27FC236}">
                  <a16:creationId xmlns:a16="http://schemas.microsoft.com/office/drawing/2014/main" id="{F5206360-B5E7-43E7-B4CD-F322C6CDDC87}"/>
                </a:ext>
              </a:extLst>
            </p:cNvPr>
            <p:cNvCxnSpPr/>
            <p:nvPr/>
          </p:nvCxnSpPr>
          <p:spPr>
            <a:xfrm rot="5400000" flipH="1" flipV="1">
              <a:off x="6926799" y="3443919"/>
              <a:ext cx="551475" cy="19238"/>
            </a:xfrm>
            <a:prstGeom prst="curvedConnector3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圆角矩形标注 8">
            <a:extLst>
              <a:ext uri="{FF2B5EF4-FFF2-40B4-BE49-F238E27FC236}">
                <a16:creationId xmlns:a16="http://schemas.microsoft.com/office/drawing/2014/main" id="{CC0B25EC-7693-40AC-A02F-69ADC032F503}"/>
              </a:ext>
            </a:extLst>
          </p:cNvPr>
          <p:cNvSpPr/>
          <p:nvPr/>
        </p:nvSpPr>
        <p:spPr>
          <a:xfrm>
            <a:off x="1427437" y="2586569"/>
            <a:ext cx="1005480" cy="619448"/>
          </a:xfrm>
          <a:prstGeom prst="wedgeRoundRectCallout">
            <a:avLst>
              <a:gd name="adj1" fmla="val 97513"/>
              <a:gd name="adj2" fmla="val 13763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kern="1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Times New Roman" panose="02020603050405020304" pitchFamily="18" charset="0"/>
              </a:rPr>
              <a:t>容器</a:t>
            </a:r>
          </a:p>
        </p:txBody>
      </p:sp>
      <p:sp>
        <p:nvSpPr>
          <p:cNvPr id="25" name="圆角矩形标注 57">
            <a:extLst>
              <a:ext uri="{FF2B5EF4-FFF2-40B4-BE49-F238E27FC236}">
                <a16:creationId xmlns:a16="http://schemas.microsoft.com/office/drawing/2014/main" id="{F132F5F6-CD09-42C5-A211-5D78DB60309D}"/>
              </a:ext>
            </a:extLst>
          </p:cNvPr>
          <p:cNvSpPr/>
          <p:nvPr/>
        </p:nvSpPr>
        <p:spPr>
          <a:xfrm>
            <a:off x="3074809" y="1645214"/>
            <a:ext cx="2934360" cy="618165"/>
          </a:xfrm>
          <a:prstGeom prst="wedgeRoundRectCallout">
            <a:avLst>
              <a:gd name="adj1" fmla="val 5859"/>
              <a:gd name="adj2" fmla="val 122990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存储在容器内部的对象</a:t>
            </a:r>
          </a:p>
        </p:txBody>
      </p:sp>
      <p:sp>
        <p:nvSpPr>
          <p:cNvPr id="26" name="圆角矩形标注 58">
            <a:extLst>
              <a:ext uri="{FF2B5EF4-FFF2-40B4-BE49-F238E27FC236}">
                <a16:creationId xmlns:a16="http://schemas.microsoft.com/office/drawing/2014/main" id="{653CB0BD-C26C-43AD-AC6B-956AA5908ED5}"/>
              </a:ext>
            </a:extLst>
          </p:cNvPr>
          <p:cNvSpPr/>
          <p:nvPr/>
        </p:nvSpPr>
        <p:spPr>
          <a:xfrm>
            <a:off x="1312654" y="5350356"/>
            <a:ext cx="2934360" cy="618165"/>
          </a:xfrm>
          <a:prstGeom prst="wedgeRoundRectCallout">
            <a:avLst>
              <a:gd name="adj1" fmla="val 41309"/>
              <a:gd name="adj2" fmla="val -118544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begin()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产生的迭代器</a:t>
            </a:r>
          </a:p>
        </p:txBody>
      </p:sp>
      <p:sp>
        <p:nvSpPr>
          <p:cNvPr id="27" name="圆角矩形标注 59">
            <a:extLst>
              <a:ext uri="{FF2B5EF4-FFF2-40B4-BE49-F238E27FC236}">
                <a16:creationId xmlns:a16="http://schemas.microsoft.com/office/drawing/2014/main" id="{780970D5-4CE9-4424-BC9F-5E932F0F0966}"/>
              </a:ext>
            </a:extLst>
          </p:cNvPr>
          <p:cNvSpPr/>
          <p:nvPr/>
        </p:nvSpPr>
        <p:spPr>
          <a:xfrm>
            <a:off x="7567407" y="5350356"/>
            <a:ext cx="2934360" cy="618165"/>
          </a:xfrm>
          <a:prstGeom prst="wedgeRoundRectCallout">
            <a:avLst>
              <a:gd name="adj1" fmla="val -51688"/>
              <a:gd name="adj2" fmla="val -116319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end()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产生的迭代器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D90AE62-1C18-4203-B73B-425FB43A54FD}"/>
              </a:ext>
            </a:extLst>
          </p:cNvPr>
          <p:cNvGrpSpPr/>
          <p:nvPr/>
        </p:nvGrpSpPr>
        <p:grpSpPr>
          <a:xfrm>
            <a:off x="4635610" y="3177802"/>
            <a:ext cx="1376124" cy="1656990"/>
            <a:chOff x="4635610" y="3177802"/>
            <a:chExt cx="1376124" cy="165699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1E47EE3-AF69-4AA7-AF09-7FCD1DFC9358}"/>
                </a:ext>
              </a:extLst>
            </p:cNvPr>
            <p:cNvSpPr/>
            <p:nvPr/>
          </p:nvSpPr>
          <p:spPr>
            <a:xfrm>
              <a:off x="4854919" y="3638219"/>
              <a:ext cx="1156815" cy="1196573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ea typeface="+mj-ea"/>
                  <a:cs typeface="宋体" panose="02010600030101010101" pitchFamily="2" charset="-122"/>
                </a:rPr>
                <a:t> </a:t>
              </a:r>
              <a:endParaRPr lang="zh-CN" sz="1400">
                <a:effectLst/>
                <a:ea typeface="+mj-ea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400">
                  <a:effectLst/>
                  <a:ea typeface="+mj-ea"/>
                  <a:cs typeface="宋体" panose="02010600030101010101" pitchFamily="2" charset="-122"/>
                </a:rPr>
                <a:t>迭代器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959B9FA-85B3-4C69-959B-756D041F001D}"/>
                </a:ext>
              </a:extLst>
            </p:cNvPr>
            <p:cNvSpPr/>
            <p:nvPr/>
          </p:nvSpPr>
          <p:spPr>
            <a:xfrm>
              <a:off x="4943412" y="3726711"/>
              <a:ext cx="972135" cy="47580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>
                  <a:effectLst/>
                  <a:ea typeface="+mj-ea"/>
                  <a:cs typeface="宋体" panose="02010600030101010101" pitchFamily="2" charset="-122"/>
                </a:rPr>
                <a:t>内部指针</a:t>
              </a:r>
            </a:p>
          </p:txBody>
        </p:sp>
        <p:cxnSp>
          <p:nvCxnSpPr>
            <p:cNvPr id="30" name="曲线连接符 62">
              <a:extLst>
                <a:ext uri="{FF2B5EF4-FFF2-40B4-BE49-F238E27FC236}">
                  <a16:creationId xmlns:a16="http://schemas.microsoft.com/office/drawing/2014/main" id="{D6FB4525-5698-48CA-9A7C-EE9B4F97ED3F}"/>
                </a:ext>
              </a:extLst>
            </p:cNvPr>
            <p:cNvCxnSpPr/>
            <p:nvPr/>
          </p:nvCxnSpPr>
          <p:spPr>
            <a:xfrm rot="16200000" flipV="1">
              <a:off x="4758089" y="3055323"/>
              <a:ext cx="547628" cy="79258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圆角矩形标注 63">
            <a:extLst>
              <a:ext uri="{FF2B5EF4-FFF2-40B4-BE49-F238E27FC236}">
                <a16:creationId xmlns:a16="http://schemas.microsoft.com/office/drawing/2014/main" id="{ACC7DBE1-62BA-4043-9336-8A604DB89A02}"/>
              </a:ext>
            </a:extLst>
          </p:cNvPr>
          <p:cNvSpPr/>
          <p:nvPr/>
        </p:nvSpPr>
        <p:spPr>
          <a:xfrm>
            <a:off x="4416304" y="5364464"/>
            <a:ext cx="2934360" cy="618165"/>
          </a:xfrm>
          <a:prstGeom prst="wedgeRoundRectCallout">
            <a:avLst>
              <a:gd name="adj1" fmla="val -22098"/>
              <a:gd name="adj2" fmla="val -122994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++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运算使迭代器移动</a:t>
            </a:r>
          </a:p>
        </p:txBody>
      </p:sp>
      <p:sp>
        <p:nvSpPr>
          <p:cNvPr id="33" name="圆角矩形标注 65">
            <a:extLst>
              <a:ext uri="{FF2B5EF4-FFF2-40B4-BE49-F238E27FC236}">
                <a16:creationId xmlns:a16="http://schemas.microsoft.com/office/drawing/2014/main" id="{7E63325D-E5F4-4B5F-BE8A-B10CD60120CD}"/>
              </a:ext>
            </a:extLst>
          </p:cNvPr>
          <p:cNvSpPr/>
          <p:nvPr/>
        </p:nvSpPr>
        <p:spPr>
          <a:xfrm>
            <a:off x="8503632" y="4016556"/>
            <a:ext cx="1996853" cy="961875"/>
          </a:xfrm>
          <a:prstGeom prst="wedgeRoundRectCallout">
            <a:avLst>
              <a:gd name="adj1" fmla="val -82633"/>
              <a:gd name="adj2" fmla="val 13987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容器对外暴露出迭代器</a:t>
            </a:r>
          </a:p>
        </p:txBody>
      </p:sp>
      <p:sp>
        <p:nvSpPr>
          <p:cNvPr id="34" name="圆角矩形标注 66">
            <a:extLst>
              <a:ext uri="{FF2B5EF4-FFF2-40B4-BE49-F238E27FC236}">
                <a16:creationId xmlns:a16="http://schemas.microsoft.com/office/drawing/2014/main" id="{7D79B470-D3F7-476D-8D40-E19E65AC3A9B}"/>
              </a:ext>
            </a:extLst>
          </p:cNvPr>
          <p:cNvSpPr/>
          <p:nvPr/>
        </p:nvSpPr>
        <p:spPr>
          <a:xfrm>
            <a:off x="8504914" y="1896584"/>
            <a:ext cx="1996853" cy="970853"/>
          </a:xfrm>
          <a:prstGeom prst="wedgeRoundRectCallout">
            <a:avLst>
              <a:gd name="adj1" fmla="val -77552"/>
              <a:gd name="adj2" fmla="val 47643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容器的存储结构对外隐藏</a:t>
            </a:r>
          </a:p>
        </p:txBody>
      </p:sp>
      <p:sp>
        <p:nvSpPr>
          <p:cNvPr id="35" name="圆角矩形标注 48">
            <a:extLst>
              <a:ext uri="{FF2B5EF4-FFF2-40B4-BE49-F238E27FC236}">
                <a16:creationId xmlns:a16="http://schemas.microsoft.com/office/drawing/2014/main" id="{00FE04C3-1427-4548-A83A-25ED66C5ECA8}"/>
              </a:ext>
            </a:extLst>
          </p:cNvPr>
          <p:cNvSpPr/>
          <p:nvPr/>
        </p:nvSpPr>
        <p:spPr>
          <a:xfrm>
            <a:off x="7062102" y="1631106"/>
            <a:ext cx="1005480" cy="618165"/>
          </a:xfrm>
          <a:prstGeom prst="wedgeRoundRectCallout">
            <a:avLst>
              <a:gd name="adj1" fmla="val -32196"/>
              <a:gd name="adj2" fmla="val 122737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+mj-ea"/>
                <a:cs typeface="宋体" panose="02010600030101010101" pitchFamily="2" charset="-122"/>
              </a:rPr>
              <a:t>哨兵</a:t>
            </a:r>
          </a:p>
        </p:txBody>
      </p:sp>
    </p:spTree>
    <p:extLst>
      <p:ext uri="{BB962C8B-B14F-4D97-AF65-F5344CB8AC3E}">
        <p14:creationId xmlns:p14="http://schemas.microsoft.com/office/powerpoint/2010/main" val="15840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669221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using iterator = pointer;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constexpr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iterator begin() { return storage; }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constexpr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iterator end() { return storage + 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len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; }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 algn="just">
              <a:buNone/>
            </a:pPr>
            <a:endParaRPr lang="zh-CN" altLang="zh-CN" sz="3200" dirty="0">
              <a:latin typeface="+mj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B0B8A893-A66A-4350-9BA6-35BF4F410D7D}"/>
              </a:ext>
            </a:extLst>
          </p:cNvPr>
          <p:cNvSpPr/>
          <p:nvPr/>
        </p:nvSpPr>
        <p:spPr>
          <a:xfrm>
            <a:off x="6954976" y="3588077"/>
            <a:ext cx="3634333" cy="1142949"/>
          </a:xfrm>
          <a:prstGeom prst="wedgeRoundRectCallout">
            <a:avLst>
              <a:gd name="adj1" fmla="val 29265"/>
              <a:gd name="adj2" fmla="val -108098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zh-CN" altLang="en-US" dirty="0">
                <a:latin typeface="Consolas" panose="020B0609020204030204" pitchFamily="49" charset="0"/>
              </a:rPr>
              <a:t>是容器的长度。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r>
              <a:rPr lang="zh-CN" altLang="en-US" dirty="0">
                <a:latin typeface="Consolas" panose="020B0609020204030204" pitchFamily="49" charset="0"/>
              </a:rPr>
              <a:t>思考：返回的指针指向哪里？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8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8946548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using range = </a:t>
            </a:r>
            <a:r>
              <a:rPr lang="en-US" altLang="zh-CN" sz="1600" dirty="0" err="1">
                <a:latin typeface="+mj-lt"/>
              </a:rPr>
              <a:t>node_ptr</a:t>
            </a:r>
            <a:r>
              <a:rPr lang="en-US" altLang="zh-CN" sz="1600" dirty="0">
                <a:latin typeface="+mj-lt"/>
              </a:rPr>
              <a:t>;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class iterator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private: range p;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public: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using </a:t>
            </a:r>
            <a:r>
              <a:rPr lang="en-US" altLang="zh-CN" sz="1600" dirty="0" err="1">
                <a:latin typeface="+mj-lt"/>
              </a:rPr>
              <a:t>value_type</a:t>
            </a:r>
            <a:r>
              <a:rPr lang="en-US" altLang="zh-CN" sz="1600" dirty="0">
                <a:latin typeface="+mj-lt"/>
              </a:rPr>
              <a:t> = </a:t>
            </a:r>
            <a:r>
              <a:rPr lang="en-US" altLang="zh-CN" sz="1600" dirty="0" err="1">
                <a:latin typeface="+mj-lt"/>
              </a:rPr>
              <a:t>typename</a:t>
            </a:r>
            <a:r>
              <a:rPr lang="en-US" altLang="zh-CN" sz="1600" dirty="0">
                <a:latin typeface="+mj-lt"/>
              </a:rPr>
              <a:t> </a:t>
            </a:r>
            <a:r>
              <a:rPr lang="en-US" altLang="zh-CN" sz="1600" dirty="0" err="1">
                <a:latin typeface="+mj-lt"/>
              </a:rPr>
              <a:t>linked_list</a:t>
            </a:r>
            <a:r>
              <a:rPr lang="en-US" altLang="zh-CN" sz="1600" dirty="0">
                <a:latin typeface="+mj-lt"/>
              </a:rPr>
              <a:t>::</a:t>
            </a:r>
            <a:r>
              <a:rPr lang="en-US" altLang="zh-CN" sz="1600" dirty="0" err="1">
                <a:latin typeface="+mj-lt"/>
              </a:rPr>
              <a:t>value_type</a:t>
            </a:r>
            <a:r>
              <a:rPr lang="en-US" altLang="zh-CN" sz="1600" dirty="0">
                <a:latin typeface="+mj-lt"/>
              </a:rPr>
              <a:t>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using reference = </a:t>
            </a:r>
            <a:r>
              <a:rPr lang="en-US" altLang="zh-CN" sz="1600" dirty="0" err="1">
                <a:latin typeface="+mj-lt"/>
              </a:rPr>
              <a:t>typename</a:t>
            </a:r>
            <a:r>
              <a:rPr lang="en-US" altLang="zh-CN" sz="1600" dirty="0">
                <a:latin typeface="+mj-lt"/>
              </a:rPr>
              <a:t> </a:t>
            </a:r>
            <a:r>
              <a:rPr lang="en-US" altLang="zh-CN" sz="1600" dirty="0" err="1">
                <a:latin typeface="+mj-lt"/>
              </a:rPr>
              <a:t>linked_list</a:t>
            </a:r>
            <a:r>
              <a:rPr lang="en-US" altLang="zh-CN" sz="1600" dirty="0">
                <a:latin typeface="+mj-lt"/>
              </a:rPr>
              <a:t>::reference;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using pointer = </a:t>
            </a:r>
            <a:r>
              <a:rPr lang="en-US" altLang="zh-CN" sz="1600" dirty="0" err="1">
                <a:latin typeface="+mj-lt"/>
              </a:rPr>
              <a:t>typename</a:t>
            </a:r>
            <a:r>
              <a:rPr lang="en-US" altLang="zh-CN" sz="1600" dirty="0">
                <a:latin typeface="+mj-lt"/>
              </a:rPr>
              <a:t> </a:t>
            </a:r>
            <a:r>
              <a:rPr lang="en-US" altLang="zh-CN" sz="1600" dirty="0" err="1">
                <a:latin typeface="+mj-lt"/>
              </a:rPr>
              <a:t>linked_list</a:t>
            </a:r>
            <a:r>
              <a:rPr lang="en-US" altLang="zh-CN" sz="1600" dirty="0">
                <a:latin typeface="+mj-lt"/>
              </a:rPr>
              <a:t>::pointer;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 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iterator(range head = </a:t>
            </a:r>
            <a:r>
              <a:rPr lang="en-US" altLang="zh-CN" sz="1600" dirty="0" err="1">
                <a:latin typeface="+mj-lt"/>
              </a:rPr>
              <a:t>nullptr</a:t>
            </a:r>
            <a:r>
              <a:rPr lang="en-US" altLang="zh-CN" sz="1600" dirty="0">
                <a:latin typeface="+mj-lt"/>
              </a:rPr>
              <a:t>) : p(head) {}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iterator(const iterator&amp; </a:t>
            </a:r>
            <a:r>
              <a:rPr lang="en-US" altLang="zh-CN" sz="1600" dirty="0" err="1">
                <a:latin typeface="+mj-lt"/>
              </a:rPr>
              <a:t>itr</a:t>
            </a:r>
            <a:r>
              <a:rPr lang="en-US" altLang="zh-CN" sz="1600" dirty="0">
                <a:latin typeface="+mj-lt"/>
              </a:rPr>
              <a:t>) : p(</a:t>
            </a:r>
            <a:r>
              <a:rPr lang="en-US" altLang="zh-CN" sz="1600" dirty="0" err="1">
                <a:latin typeface="+mj-lt"/>
              </a:rPr>
              <a:t>itr.p</a:t>
            </a:r>
            <a:r>
              <a:rPr lang="en-US" altLang="zh-CN" sz="1600" dirty="0">
                <a:latin typeface="+mj-lt"/>
              </a:rPr>
              <a:t>) {}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 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iterator&amp; operator=(const iterator&amp; </a:t>
            </a:r>
            <a:r>
              <a:rPr lang="en-US" altLang="zh-CN" sz="1600" dirty="0" err="1">
                <a:latin typeface="+mj-lt"/>
              </a:rPr>
              <a:t>itr</a:t>
            </a:r>
            <a:r>
              <a:rPr lang="en-US" altLang="zh-CN" sz="1600" dirty="0">
                <a:latin typeface="+mj-lt"/>
              </a:rPr>
              <a:t>) { p = </a:t>
            </a:r>
            <a:r>
              <a:rPr lang="en-US" altLang="zh-CN" sz="1600" dirty="0" err="1">
                <a:latin typeface="+mj-lt"/>
              </a:rPr>
              <a:t>itr.p</a:t>
            </a:r>
            <a:r>
              <a:rPr lang="en-US" altLang="zh-CN" sz="1600" dirty="0">
                <a:latin typeface="+mj-lt"/>
              </a:rPr>
              <a:t>; return *this;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bool operator!=(const iterator&amp; </a:t>
            </a:r>
            <a:r>
              <a:rPr lang="en-US" altLang="zh-CN" sz="1600" dirty="0" err="1">
                <a:latin typeface="+mj-lt"/>
              </a:rPr>
              <a:t>itr</a:t>
            </a:r>
            <a:r>
              <a:rPr lang="en-US" altLang="zh-CN" sz="1600" dirty="0">
                <a:latin typeface="+mj-lt"/>
              </a:rPr>
              <a:t>) const { return p != </a:t>
            </a:r>
            <a:r>
              <a:rPr lang="en-US" altLang="zh-CN" sz="1600" dirty="0" err="1">
                <a:latin typeface="+mj-lt"/>
              </a:rPr>
              <a:t>itr.p</a:t>
            </a:r>
            <a:r>
              <a:rPr lang="en-US" altLang="zh-CN" sz="1600" dirty="0">
                <a:latin typeface="+mj-lt"/>
              </a:rPr>
              <a:t>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iterator&amp; operator++() { p = p-&gt;next; return *this;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reference operator*() const { return p-&gt;data;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pointer operator-&gt;() const { return p; }    };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};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endParaRPr lang="zh-CN" altLang="zh-CN" dirty="0">
              <a:latin typeface="+mj-lt"/>
            </a:endParaRPr>
          </a:p>
          <a:p>
            <a:pPr marL="0" indent="0" algn="just">
              <a:lnSpc>
                <a:spcPts val="1200"/>
              </a:lnSpc>
              <a:buNone/>
            </a:pPr>
            <a:endParaRPr lang="zh-CN" altLang="zh-CN" sz="3200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DA7D0C-BBB6-484F-A42A-C55C01CBC8E1}"/>
              </a:ext>
            </a:extLst>
          </p:cNvPr>
          <p:cNvSpPr/>
          <p:nvPr/>
        </p:nvSpPr>
        <p:spPr>
          <a:xfrm>
            <a:off x="7475770" y="3429000"/>
            <a:ext cx="3621595" cy="1169036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constexpr</a:t>
            </a:r>
            <a:r>
              <a:rPr lang="en-US" altLang="zh-CN" sz="1600" dirty="0"/>
              <a:t> iterator begin() </a:t>
            </a:r>
          </a:p>
          <a:p>
            <a:r>
              <a:rPr lang="en-US" altLang="zh-CN" sz="1600" dirty="0"/>
              <a:t>{ return iterator(head); }</a:t>
            </a:r>
            <a:endParaRPr lang="zh-CN" altLang="zh-CN" sz="1600" dirty="0"/>
          </a:p>
          <a:p>
            <a:r>
              <a:rPr lang="en-US" altLang="zh-CN" sz="1600" dirty="0" err="1"/>
              <a:t>constexpr</a:t>
            </a:r>
            <a:r>
              <a:rPr lang="en-US" altLang="zh-CN" sz="1600" dirty="0"/>
              <a:t> iterator end() </a:t>
            </a:r>
          </a:p>
          <a:p>
            <a:r>
              <a:rPr lang="en-US" altLang="zh-CN" sz="1600" dirty="0"/>
              <a:t>{ return iterator(); 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905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4523829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+mn-lt"/>
              </a:rPr>
              <a:t>constexpr</a:t>
            </a:r>
            <a:r>
              <a:rPr lang="en-US" altLang="zh-CN" dirty="0">
                <a:latin typeface="+mn-lt"/>
              </a:rPr>
              <a:t> iterator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rbegin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()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 return storage + </a:t>
            </a:r>
            <a:r>
              <a:rPr lang="en-US" altLang="zh-CN" dirty="0" err="1">
                <a:latin typeface="+mn-lt"/>
              </a:rPr>
              <a:t>len</a:t>
            </a:r>
            <a:r>
              <a:rPr lang="en-US" altLang="zh-CN" dirty="0">
                <a:latin typeface="+mn-lt"/>
              </a:rPr>
              <a:t> - 1;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 err="1">
                <a:latin typeface="+mn-lt"/>
              </a:rPr>
              <a:t>constexpr</a:t>
            </a:r>
            <a:r>
              <a:rPr lang="en-US" altLang="zh-CN" dirty="0">
                <a:latin typeface="+mn-lt"/>
              </a:rPr>
              <a:t> iterator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rend()</a:t>
            </a:r>
            <a:r>
              <a:rPr lang="en-US" altLang="zh-CN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 return storage - 1; }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for (auto </a:t>
            </a:r>
            <a:r>
              <a:rPr lang="en-US" altLang="zh-CN" dirty="0" err="1">
                <a:latin typeface="+mn-lt"/>
              </a:rPr>
              <a:t>itr</a:t>
            </a:r>
            <a:r>
              <a:rPr lang="en-US" altLang="zh-CN" dirty="0">
                <a:latin typeface="+mn-lt"/>
              </a:rPr>
              <a:t> = </a:t>
            </a:r>
            <a:r>
              <a:rPr lang="en-US" altLang="zh-CN" dirty="0" err="1">
                <a:latin typeface="+mn-lt"/>
              </a:rPr>
              <a:t>a.rbegin</a:t>
            </a:r>
            <a:r>
              <a:rPr lang="en-US" altLang="zh-CN" dirty="0">
                <a:latin typeface="+mn-lt"/>
              </a:rPr>
              <a:t>(); </a:t>
            </a:r>
            <a:r>
              <a:rPr lang="en-US" altLang="zh-CN" dirty="0" err="1">
                <a:latin typeface="+mn-lt"/>
              </a:rPr>
              <a:t>itr</a:t>
            </a:r>
            <a:r>
              <a:rPr lang="en-US" altLang="zh-CN" dirty="0">
                <a:latin typeface="+mn-lt"/>
              </a:rPr>
              <a:t> != </a:t>
            </a:r>
            <a:r>
              <a:rPr lang="en-US" altLang="zh-CN" dirty="0" err="1">
                <a:latin typeface="+mn-lt"/>
              </a:rPr>
              <a:t>a.rend</a:t>
            </a:r>
            <a:r>
              <a:rPr lang="en-US" altLang="zh-CN" dirty="0">
                <a:latin typeface="+mn-lt"/>
              </a:rPr>
              <a:t>();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--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itr</a:t>
            </a:r>
            <a:r>
              <a:rPr lang="en-US" altLang="zh-CN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… </a:t>
            </a:r>
            <a:endParaRPr lang="zh-CN" altLang="zh-CN" dirty="0">
              <a:latin typeface="+mn-lt"/>
            </a:endParaRPr>
          </a:p>
          <a:p>
            <a:pPr marL="0" indent="0">
              <a:lnSpc>
                <a:spcPts val="1200"/>
              </a:lnSpc>
              <a:buNone/>
            </a:pPr>
            <a:endParaRPr lang="zh-CN" altLang="zh-CN" dirty="0">
              <a:latin typeface="+mn-lt"/>
            </a:endParaRPr>
          </a:p>
          <a:p>
            <a:pPr marL="0" indent="0" algn="just">
              <a:lnSpc>
                <a:spcPts val="1200"/>
              </a:lnSpc>
              <a:buNone/>
            </a:pPr>
            <a:endParaRPr lang="zh-CN" altLang="zh-CN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123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7543550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class </a:t>
            </a:r>
            <a:r>
              <a:rPr lang="en-US" altLang="zh-CN" sz="2000" dirty="0" err="1">
                <a:latin typeface="+mj-lt"/>
              </a:rPr>
              <a:t>linked_list</a:t>
            </a:r>
            <a:r>
              <a:rPr lang="en-US" altLang="zh-CN" sz="2000" dirty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class iterator {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</a:t>
            </a:r>
            <a:r>
              <a:rPr lang="en-US" altLang="zh-CN" sz="2000" b="1" i="1" dirty="0">
                <a:solidFill>
                  <a:srgbClr val="FF0000"/>
                </a:solidFill>
                <a:latin typeface="+mj-lt"/>
              </a:rPr>
              <a:t>iterator operator+(</a:t>
            </a:r>
            <a:r>
              <a:rPr lang="en-US" altLang="zh-CN" sz="2000" b="1" i="1" dirty="0" err="1">
                <a:solidFill>
                  <a:srgbClr val="FF0000"/>
                </a:solidFill>
                <a:latin typeface="+mj-lt"/>
              </a:rPr>
              <a:t>size_t</a:t>
            </a:r>
            <a:r>
              <a:rPr lang="en-US" altLang="zh-CN" sz="2000" b="1" i="1" dirty="0">
                <a:solidFill>
                  <a:srgbClr val="FF0000"/>
                </a:solidFill>
                <a:latin typeface="+mj-lt"/>
              </a:rPr>
              <a:t> span) const </a:t>
            </a:r>
            <a:r>
              <a:rPr lang="en-US" altLang="zh-CN" sz="2000" dirty="0">
                <a:latin typeface="+mj-lt"/>
              </a:rPr>
              <a:t>{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iterator </a:t>
            </a:r>
            <a:r>
              <a:rPr lang="en-US" altLang="zh-CN" sz="2000" b="1" i="1" dirty="0">
                <a:solidFill>
                  <a:srgbClr val="00B050"/>
                </a:solidFill>
                <a:latin typeface="+mj-lt"/>
              </a:rPr>
              <a:t>temp</a:t>
            </a:r>
            <a:r>
              <a:rPr lang="en-US" altLang="zh-CN" sz="2000" dirty="0">
                <a:latin typeface="+mj-lt"/>
              </a:rPr>
              <a:t>(p);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for (</a:t>
            </a:r>
            <a:r>
              <a:rPr lang="en-US" altLang="zh-CN" sz="2000" dirty="0" err="1">
                <a:latin typeface="+mj-lt"/>
              </a:rPr>
              <a:t>size_t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i</a:t>
            </a:r>
            <a:r>
              <a:rPr lang="en-US" altLang="zh-CN" sz="2000" dirty="0">
                <a:latin typeface="+mj-lt"/>
              </a:rPr>
              <a:t> = 0; </a:t>
            </a:r>
            <a:r>
              <a:rPr lang="en-US" altLang="zh-CN" sz="2000" dirty="0" err="1">
                <a:latin typeface="+mj-lt"/>
              </a:rPr>
              <a:t>i</a:t>
            </a:r>
            <a:r>
              <a:rPr lang="en-US" altLang="zh-CN" sz="2000" dirty="0">
                <a:latin typeface="+mj-lt"/>
              </a:rPr>
              <a:t> &lt; span &amp;&amp; </a:t>
            </a:r>
            <a:r>
              <a:rPr lang="en-US" altLang="zh-CN" sz="2000" dirty="0" err="1">
                <a:latin typeface="+mj-lt"/>
              </a:rPr>
              <a:t>temp.p</a:t>
            </a:r>
            <a:r>
              <a:rPr lang="en-US" altLang="zh-CN" sz="2000" dirty="0">
                <a:latin typeface="+mj-lt"/>
              </a:rPr>
              <a:t> != </a:t>
            </a:r>
            <a:r>
              <a:rPr lang="en-US" altLang="zh-CN" sz="2000" dirty="0" err="1">
                <a:latin typeface="+mj-lt"/>
              </a:rPr>
              <a:t>nullptr</a:t>
            </a:r>
            <a:r>
              <a:rPr lang="en-US" altLang="zh-CN" sz="2000" dirty="0">
                <a:latin typeface="+mj-lt"/>
              </a:rPr>
              <a:t>; ++</a:t>
            </a:r>
            <a:r>
              <a:rPr lang="en-US" altLang="zh-CN" sz="2000" dirty="0" err="1">
                <a:latin typeface="+mj-lt"/>
              </a:rPr>
              <a:t>i</a:t>
            </a:r>
            <a:r>
              <a:rPr lang="en-US" altLang="zh-CN" sz="2000" dirty="0">
                <a:latin typeface="+mj-lt"/>
              </a:rPr>
              <a:t>) 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    </a:t>
            </a:r>
            <a:r>
              <a:rPr lang="en-US" altLang="zh-CN" sz="2000" dirty="0" err="1">
                <a:latin typeface="+mj-lt"/>
              </a:rPr>
              <a:t>temp.p</a:t>
            </a:r>
            <a:r>
              <a:rPr lang="en-US" altLang="zh-CN" sz="2000" dirty="0">
                <a:latin typeface="+mj-lt"/>
              </a:rPr>
              <a:t> = </a:t>
            </a:r>
            <a:r>
              <a:rPr lang="en-US" altLang="zh-CN" sz="2000" dirty="0" err="1">
                <a:latin typeface="+mj-lt"/>
              </a:rPr>
              <a:t>temp.p</a:t>
            </a:r>
            <a:r>
              <a:rPr lang="en-US" altLang="zh-CN" sz="2000" dirty="0">
                <a:latin typeface="+mj-lt"/>
              </a:rPr>
              <a:t>-&gt;next;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return </a:t>
            </a:r>
            <a:r>
              <a:rPr lang="en-US" altLang="zh-CN" sz="2000" b="1" i="1" dirty="0">
                <a:solidFill>
                  <a:srgbClr val="00B050"/>
                </a:solidFill>
                <a:latin typeface="+mj-lt"/>
              </a:rPr>
              <a:t>temp</a:t>
            </a:r>
            <a:r>
              <a:rPr lang="en-US" altLang="zh-CN" sz="2000" dirty="0">
                <a:latin typeface="+mj-lt"/>
              </a:rPr>
              <a:t>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}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};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};</a:t>
            </a:r>
          </a:p>
          <a:p>
            <a:pPr marL="0" indent="0">
              <a:buNone/>
            </a:pPr>
            <a:endParaRPr lang="en-US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for (auto </a:t>
            </a:r>
            <a:r>
              <a:rPr lang="en-US" altLang="zh-CN" sz="2000" dirty="0" err="1">
                <a:latin typeface="+mj-lt"/>
              </a:rPr>
              <a:t>itr</a:t>
            </a:r>
            <a:r>
              <a:rPr lang="en-US" altLang="zh-CN" sz="2000" dirty="0">
                <a:latin typeface="+mj-lt"/>
              </a:rPr>
              <a:t> = </a:t>
            </a:r>
            <a:r>
              <a:rPr lang="en-US" altLang="zh-CN" sz="2000" b="1" i="1" dirty="0" err="1">
                <a:solidFill>
                  <a:srgbClr val="00B0F0"/>
                </a:solidFill>
                <a:latin typeface="+mj-lt"/>
              </a:rPr>
              <a:t>l.begin</a:t>
            </a:r>
            <a:r>
              <a:rPr lang="en-US" altLang="zh-CN" sz="2000" b="1" i="1" dirty="0">
                <a:solidFill>
                  <a:srgbClr val="00B0F0"/>
                </a:solidFill>
                <a:latin typeface="+mj-lt"/>
              </a:rPr>
              <a:t>() + 2</a:t>
            </a:r>
            <a:r>
              <a:rPr lang="en-US" altLang="zh-CN" sz="2000" dirty="0">
                <a:latin typeface="+mj-lt"/>
              </a:rPr>
              <a:t>; </a:t>
            </a:r>
            <a:r>
              <a:rPr lang="en-US" altLang="zh-CN" sz="2000" dirty="0" err="1">
                <a:latin typeface="+mj-lt"/>
              </a:rPr>
              <a:t>itr</a:t>
            </a:r>
            <a:r>
              <a:rPr lang="en-US" altLang="zh-CN" sz="2000" dirty="0">
                <a:latin typeface="+mj-lt"/>
              </a:rPr>
              <a:t> != </a:t>
            </a:r>
            <a:r>
              <a:rPr lang="en-US" altLang="zh-CN" sz="2000" b="1" i="1" dirty="0" err="1">
                <a:solidFill>
                  <a:srgbClr val="00B0F0"/>
                </a:solidFill>
                <a:latin typeface="+mj-lt"/>
              </a:rPr>
              <a:t>l.begin</a:t>
            </a:r>
            <a:r>
              <a:rPr lang="en-US" altLang="zh-CN" sz="2000" b="1" i="1" dirty="0">
                <a:solidFill>
                  <a:srgbClr val="00B0F0"/>
                </a:solidFill>
                <a:latin typeface="+mj-lt"/>
              </a:rPr>
              <a:t>() + 7</a:t>
            </a:r>
            <a:r>
              <a:rPr lang="en-US" altLang="zh-CN" sz="2000" dirty="0">
                <a:latin typeface="+mj-lt"/>
              </a:rPr>
              <a:t>; ++</a:t>
            </a:r>
            <a:r>
              <a:rPr lang="en-US" altLang="zh-CN" sz="2000" dirty="0" err="1">
                <a:latin typeface="+mj-lt"/>
              </a:rPr>
              <a:t>itr</a:t>
            </a:r>
            <a:r>
              <a:rPr lang="en-US" altLang="zh-CN" sz="2000" dirty="0">
                <a:latin typeface="+mj-lt"/>
              </a:rPr>
              <a:t>) …</a:t>
            </a:r>
            <a:endParaRPr lang="zh-CN" altLang="zh-CN" sz="2000" dirty="0">
              <a:latin typeface="+mj-lt"/>
            </a:endParaRPr>
          </a:p>
          <a:p>
            <a:pPr marL="0" indent="0" algn="just">
              <a:lnSpc>
                <a:spcPts val="1200"/>
              </a:lnSpc>
              <a:buNone/>
            </a:pP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40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282798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sz="2400" dirty="0">
                <a:latin typeface="+mj-lt"/>
              </a:rPr>
              <a:t>一般情况下，容器的设计都显得比较纯粹，只支持与容器紧密相关的操作。这样做是有意义的，以免容器的服务对象被限制。</a:t>
            </a:r>
            <a:endParaRPr lang="en-US" altLang="zh-CN" sz="2400" dirty="0">
              <a:latin typeface="+mj-lt"/>
            </a:endParaRPr>
          </a:p>
          <a:p>
            <a:r>
              <a:rPr lang="zh-CN" altLang="zh-CN" sz="2400" dirty="0">
                <a:latin typeface="+mj-lt"/>
              </a:rPr>
              <a:t>如果需要更多的操作，那么就需要设计额外的操作函数。显然，这些函数一定是模板，这样才能做到与容器种类以及容器存储的元素类型无关。而这些类型无关的函数一般被称为</a:t>
            </a:r>
            <a:r>
              <a:rPr lang="zh-CN" altLang="zh-CN" sz="2400" b="1" dirty="0">
                <a:solidFill>
                  <a:srgbClr val="FF0000"/>
                </a:solidFill>
                <a:latin typeface="+mj-lt"/>
              </a:rPr>
              <a:t>泛型算法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generic algorithm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zh-CN" altLang="zh-CN" sz="2400" dirty="0">
                <a:latin typeface="+mj-lt"/>
              </a:rPr>
              <a:t>。在多数情况下，泛型算法都是全局函数。</a:t>
            </a:r>
          </a:p>
          <a:p>
            <a:r>
              <a:rPr lang="zh-CN" altLang="zh-CN" sz="2400" dirty="0">
                <a:latin typeface="+mj-lt"/>
              </a:rPr>
              <a:t>一般情况下，泛型算法都要遍历容器。因此，泛型算法至少带有一对迭代器标识，用以标识遍历的范围。此外，一些算法还带有附加参数。这些算法的基本框架如下代码所示。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template &lt;</a:t>
            </a:r>
            <a:r>
              <a:rPr lang="en-US" altLang="zh-CN" sz="2400" dirty="0" err="1">
                <a:latin typeface="+mj-lt"/>
              </a:rPr>
              <a:t>typename</a:t>
            </a:r>
            <a:r>
              <a:rPr lang="en-US" altLang="zh-CN" sz="2400" dirty="0">
                <a:latin typeface="+mj-lt"/>
              </a:rPr>
              <a:t> iterator[, …]&gt;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j-lt"/>
              </a:rPr>
              <a:t>return_type</a:t>
            </a:r>
            <a:r>
              <a:rPr lang="en-US" altLang="zh-CN" sz="2400" dirty="0">
                <a:latin typeface="+mj-lt"/>
              </a:rPr>
              <a:t> algorithm(iterator first, iterator last[, …]);</a:t>
            </a:r>
            <a:endParaRPr lang="zh-CN" altLang="zh-CN" sz="2400" dirty="0">
              <a:latin typeface="+mj-lt"/>
            </a:endParaRPr>
          </a:p>
          <a:p>
            <a:pPr marL="0" indent="0" algn="just">
              <a:lnSpc>
                <a:spcPts val="1200"/>
              </a:lnSpc>
              <a:buNone/>
            </a:pPr>
            <a:endParaRPr lang="zh-CN" altLang="zh-C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6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4935929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iterator&gt;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 err="1">
                <a:latin typeface="+mj-lt"/>
              </a:rPr>
              <a:t>size_t</a:t>
            </a:r>
            <a:r>
              <a:rPr lang="en-US" altLang="zh-CN" dirty="0">
                <a:latin typeface="+mj-lt"/>
              </a:rPr>
              <a:t> count(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iterator first, iterator last</a:t>
            </a:r>
            <a:r>
              <a:rPr lang="en-US" altLang="zh-CN" dirty="0">
                <a:latin typeface="+mj-lt"/>
              </a:rPr>
              <a:t>)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{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en-US" altLang="zh-CN" dirty="0" err="1">
                <a:latin typeface="+mj-lt"/>
              </a:rPr>
              <a:t>size_t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cnt</a:t>
            </a:r>
            <a:r>
              <a:rPr lang="en-US" altLang="zh-CN" dirty="0">
                <a:latin typeface="+mj-lt"/>
              </a:rPr>
              <a:t> = 0;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    for (auto </a:t>
            </a:r>
            <a:r>
              <a:rPr lang="en-US" altLang="zh-CN" dirty="0" err="1">
                <a:latin typeface="+mj-lt"/>
              </a:rPr>
              <a:t>itr</a:t>
            </a:r>
            <a:r>
              <a:rPr lang="en-US" altLang="zh-CN" dirty="0">
                <a:latin typeface="+mj-lt"/>
              </a:rPr>
              <a:t> = first; </a:t>
            </a:r>
            <a:r>
              <a:rPr lang="en-US" altLang="zh-CN" dirty="0" err="1">
                <a:latin typeface="+mj-lt"/>
              </a:rPr>
              <a:t>itr</a:t>
            </a:r>
            <a:r>
              <a:rPr lang="en-US" altLang="zh-CN" dirty="0">
                <a:latin typeface="+mj-lt"/>
              </a:rPr>
              <a:t> != last; ++</a:t>
            </a:r>
            <a:r>
              <a:rPr lang="en-US" altLang="zh-CN" dirty="0" err="1">
                <a:latin typeface="+mj-lt"/>
              </a:rPr>
              <a:t>itr</a:t>
            </a:r>
            <a:r>
              <a:rPr lang="en-US" altLang="zh-CN" dirty="0">
                <a:latin typeface="+mj-lt"/>
              </a:rPr>
              <a:t>) ++</a:t>
            </a:r>
            <a:r>
              <a:rPr lang="en-US" altLang="zh-CN" dirty="0" err="1">
                <a:latin typeface="+mj-lt"/>
              </a:rPr>
              <a:t>cnt</a:t>
            </a:r>
            <a:r>
              <a:rPr lang="en-US" altLang="zh-CN" dirty="0">
                <a:latin typeface="+mj-lt"/>
              </a:rPr>
              <a:t>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    return </a:t>
            </a:r>
            <a:r>
              <a:rPr lang="en-US" altLang="zh-CN" dirty="0" err="1">
                <a:latin typeface="+mj-lt"/>
              </a:rPr>
              <a:t>cnt</a:t>
            </a:r>
            <a:r>
              <a:rPr lang="en-US" altLang="zh-CN" dirty="0">
                <a:latin typeface="+mj-lt"/>
              </a:rPr>
              <a:t>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US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count(</a:t>
            </a:r>
            <a:r>
              <a:rPr lang="en-US" altLang="zh-CN" b="1" i="1" dirty="0" err="1">
                <a:solidFill>
                  <a:srgbClr val="00B050"/>
                </a:solidFill>
                <a:latin typeface="+mj-lt"/>
              </a:rPr>
              <a:t>k.begin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(), </a:t>
            </a:r>
            <a:r>
              <a:rPr lang="en-US" altLang="zh-CN" b="1" i="1" dirty="0" err="1">
                <a:solidFill>
                  <a:srgbClr val="00B050"/>
                </a:solidFill>
                <a:latin typeface="+mj-lt"/>
              </a:rPr>
              <a:t>k.end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()</a:t>
            </a:r>
            <a:r>
              <a:rPr lang="en-US" altLang="zh-CN" dirty="0">
                <a:latin typeface="+mj-lt"/>
              </a:rPr>
              <a:t>);</a:t>
            </a:r>
            <a:endParaRPr lang="zh-CN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053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5500695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template &lt;</a:t>
            </a:r>
            <a:r>
              <a:rPr lang="en-US" altLang="zh-CN" sz="2400" dirty="0" err="1">
                <a:latin typeface="+mj-lt"/>
              </a:rPr>
              <a:t>typename</a:t>
            </a:r>
            <a:r>
              <a:rPr lang="en-US" altLang="zh-CN" sz="2400" dirty="0">
                <a:latin typeface="+mj-lt"/>
              </a:rPr>
              <a:t> iterator, 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 U</a:t>
            </a:r>
            <a:r>
              <a:rPr lang="en-US" altLang="zh-CN" sz="2400" dirty="0">
                <a:latin typeface="+mj-lt"/>
              </a:rPr>
              <a:t>&gt;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U</a:t>
            </a:r>
            <a:r>
              <a:rPr lang="en-US" altLang="zh-CN" sz="2400" dirty="0">
                <a:latin typeface="+mj-lt"/>
              </a:rPr>
              <a:t> accumulate (iterator first, iterator last, 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U 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init</a:t>
            </a:r>
            <a:r>
              <a:rPr lang="en-US" altLang="zh-CN" sz="2400" dirty="0">
                <a:latin typeface="+mj-lt"/>
              </a:rPr>
              <a:t>)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{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auto sum = </a:t>
            </a:r>
            <a:r>
              <a:rPr lang="en-US" altLang="zh-CN" sz="2400" dirty="0" err="1">
                <a:latin typeface="+mj-lt"/>
              </a:rPr>
              <a:t>init</a:t>
            </a:r>
            <a:r>
              <a:rPr lang="en-US" altLang="zh-CN" sz="2400" dirty="0">
                <a:latin typeface="+mj-lt"/>
              </a:rPr>
              <a:t>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累加必须有一个起点，因此这个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init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值非常重要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for (auto 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 = first; 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 != last; ++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) sum += *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return sum;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}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endParaRPr lang="en-US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/>
              <a:t>accumulate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b="1" i="1" dirty="0" err="1">
                <a:solidFill>
                  <a:srgbClr val="00B050"/>
                </a:solidFill>
                <a:latin typeface="+mj-lt"/>
              </a:rPr>
              <a:t>k.begin</a:t>
            </a:r>
            <a:r>
              <a:rPr lang="en-US" altLang="zh-CN" sz="2400" b="1" i="1" dirty="0">
                <a:solidFill>
                  <a:srgbClr val="00B050"/>
                </a:solidFill>
                <a:latin typeface="+mj-lt"/>
              </a:rPr>
              <a:t>(), </a:t>
            </a:r>
            <a:r>
              <a:rPr lang="en-US" altLang="zh-CN" sz="2400" b="1" i="1" dirty="0" err="1">
                <a:solidFill>
                  <a:srgbClr val="00B050"/>
                </a:solidFill>
                <a:latin typeface="+mj-lt"/>
              </a:rPr>
              <a:t>k.end</a:t>
            </a:r>
            <a:r>
              <a:rPr lang="en-US" altLang="zh-CN" sz="2400" b="1" i="1" dirty="0">
                <a:solidFill>
                  <a:srgbClr val="00B050"/>
                </a:solidFill>
                <a:latin typeface="+mj-lt"/>
              </a:rPr>
              <a:t>(),</a:t>
            </a:r>
            <a:r>
              <a:rPr lang="zh-CN" altLang="en-US" sz="2400" b="1" i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altLang="zh-CN" sz="2400" b="1" i="1" dirty="0">
                <a:solidFill>
                  <a:srgbClr val="00B050"/>
                </a:solidFill>
                <a:latin typeface="+mj-lt"/>
              </a:rPr>
              <a:t>0</a:t>
            </a:r>
            <a:r>
              <a:rPr lang="en-US" altLang="zh-CN" sz="2400" dirty="0">
                <a:latin typeface="+mj-lt"/>
              </a:rPr>
              <a:t>);</a:t>
            </a: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18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7923792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template &lt;</a:t>
            </a:r>
            <a:r>
              <a:rPr lang="en-US" altLang="zh-CN" sz="2400" dirty="0" err="1">
                <a:latin typeface="+mj-lt"/>
              </a:rPr>
              <a:t>typename</a:t>
            </a:r>
            <a:r>
              <a:rPr lang="en-US" altLang="zh-CN" sz="2400" dirty="0">
                <a:latin typeface="+mj-lt"/>
              </a:rPr>
              <a:t> iterator, 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 predicate</a:t>
            </a:r>
            <a:r>
              <a:rPr lang="en-US" altLang="zh-CN" sz="2400" dirty="0">
                <a:latin typeface="+mj-lt"/>
              </a:rPr>
              <a:t>&gt;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j-lt"/>
              </a:rPr>
              <a:t>size_t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err="1">
                <a:latin typeface="+mj-lt"/>
              </a:rPr>
              <a:t>count_if</a:t>
            </a:r>
            <a:r>
              <a:rPr lang="en-US" altLang="zh-CN" sz="2400" dirty="0">
                <a:latin typeface="+mj-lt"/>
              </a:rPr>
              <a:t>(iterator first, iterator last, 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predicate 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pred</a:t>
            </a:r>
            <a:r>
              <a:rPr lang="en-US" altLang="zh-CN" sz="2400" dirty="0">
                <a:latin typeface="+mj-lt"/>
              </a:rPr>
              <a:t>)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{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</a:t>
            </a:r>
            <a:r>
              <a:rPr lang="en-US" altLang="zh-CN" sz="2400" dirty="0" err="1">
                <a:latin typeface="+mj-lt"/>
              </a:rPr>
              <a:t>size_t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err="1">
                <a:latin typeface="+mj-lt"/>
              </a:rPr>
              <a:t>cnt</a:t>
            </a:r>
            <a:r>
              <a:rPr lang="en-US" altLang="zh-CN" sz="2400" dirty="0">
                <a:latin typeface="+mj-lt"/>
              </a:rPr>
              <a:t> = 0;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for (auto 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 = first; 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 != last; ++</a:t>
            </a:r>
            <a:r>
              <a:rPr lang="en-US" altLang="zh-CN" sz="2400" dirty="0" err="1">
                <a:latin typeface="+mj-lt"/>
              </a:rPr>
              <a:t>itr</a:t>
            </a:r>
            <a:r>
              <a:rPr lang="en-US" altLang="zh-CN" sz="2400" dirty="0">
                <a:latin typeface="+mj-lt"/>
              </a:rPr>
              <a:t>) 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    if (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pred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(*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itr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altLang="zh-CN" sz="2400" dirty="0">
                <a:latin typeface="+mj-lt"/>
              </a:rPr>
              <a:t>) ++</a:t>
            </a:r>
            <a:r>
              <a:rPr lang="en-US" altLang="zh-CN" sz="2400" dirty="0" err="1">
                <a:latin typeface="+mj-lt"/>
              </a:rPr>
              <a:t>cnt</a:t>
            </a:r>
            <a:r>
              <a:rPr lang="en-US" altLang="zh-CN" sz="2400" dirty="0">
                <a:latin typeface="+mj-lt"/>
              </a:rPr>
              <a:t>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return </a:t>
            </a:r>
            <a:r>
              <a:rPr lang="en-US" altLang="zh-CN" sz="2400" dirty="0" err="1">
                <a:latin typeface="+mj-lt"/>
              </a:rPr>
              <a:t>cnt</a:t>
            </a:r>
            <a:r>
              <a:rPr lang="en-US" altLang="zh-CN" sz="2400" dirty="0">
                <a:latin typeface="+mj-lt"/>
              </a:rPr>
              <a:t>;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}</a:t>
            </a:r>
            <a:endParaRPr lang="zh-CN" altLang="zh-CN" sz="2400" dirty="0">
              <a:latin typeface="+mj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91A73892-A616-44C4-97FD-9482D6523A5E}"/>
              </a:ext>
            </a:extLst>
          </p:cNvPr>
          <p:cNvSpPr/>
          <p:nvPr/>
        </p:nvSpPr>
        <p:spPr>
          <a:xfrm>
            <a:off x="7469401" y="3927755"/>
            <a:ext cx="3634333" cy="1142949"/>
          </a:xfrm>
          <a:prstGeom prst="wedgeRoundRectCallout">
            <a:avLst>
              <a:gd name="adj1" fmla="val 27259"/>
              <a:gd name="adj2" fmla="val -134186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返回</a:t>
            </a:r>
            <a:r>
              <a:rPr lang="en-US" altLang="zh-CN" sz="2000" dirty="0">
                <a:latin typeface="Consolas" panose="020B0609020204030204" pitchFamily="49" charset="0"/>
              </a:rPr>
              <a:t>bool</a:t>
            </a:r>
            <a:r>
              <a:rPr lang="zh-CN" altLang="en-US" sz="2000" dirty="0">
                <a:latin typeface="Consolas" panose="020B0609020204030204" pitchFamily="49" charset="0"/>
              </a:rPr>
              <a:t>类型值的回调函数称为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“谓词”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1661000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+mj-lt"/>
              </a:rPr>
              <a:t>在所有的高级程序设计语言中，都会有原生的数据类型（例如数组）来支持数据的存储。</a:t>
            </a:r>
            <a:endParaRPr lang="en-US" altLang="zh-CN" dirty="0">
              <a:latin typeface="+mj-lt"/>
            </a:endParaRPr>
          </a:p>
          <a:p>
            <a:pPr algn="just"/>
            <a:r>
              <a:rPr lang="zh-CN" altLang="zh-CN" dirty="0">
                <a:latin typeface="+mj-lt"/>
              </a:rPr>
              <a:t>为了能存储更多类型的数据，并且能够更有效、更多样化地访问这些数据，会设计出更复杂的数据结构以适应需求。</a:t>
            </a:r>
            <a:endParaRPr lang="en-US" altLang="zh-CN" dirty="0">
              <a:latin typeface="+mj-lt"/>
            </a:endParaRPr>
          </a:p>
          <a:p>
            <a:pPr algn="just"/>
            <a:r>
              <a:rPr lang="zh-CN" altLang="zh-CN" dirty="0">
                <a:latin typeface="+mj-lt"/>
              </a:rPr>
              <a:t>能够存储（各种类型）对象的对象称为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容器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container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zh-CN" altLang="zh-CN" dirty="0">
                <a:latin typeface="+mj-lt"/>
              </a:rPr>
              <a:t>。容器可以通过构造函数、析构函数、插入和删除等操作控制所存储对象占据内存的分配和释放。</a:t>
            </a:r>
          </a:p>
          <a:p>
            <a:pPr algn="just"/>
            <a:r>
              <a:rPr lang="zh-CN" altLang="zh-CN" dirty="0">
                <a:latin typeface="+mj-lt"/>
              </a:rPr>
              <a:t>容器是一个很纯粹的概念，它的设计目的主要是为了存储对象，对象的类型对它来说并不重要。因此，容器一般都被设计成为类模板。</a:t>
            </a: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6737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 threshold&gt;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bool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gtF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 v) { return v &gt; threshold; }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 threshold&gt;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struct </a:t>
            </a:r>
            <a:r>
              <a:rPr lang="en-US" altLang="zh-CN" sz="2400" b="1" i="1" dirty="0" err="1">
                <a:solidFill>
                  <a:srgbClr val="00B0F0"/>
                </a:solidFill>
                <a:latin typeface="+mn-lt"/>
              </a:rPr>
              <a:t>gt</a:t>
            </a:r>
            <a:r>
              <a:rPr lang="en-US" altLang="zh-CN" sz="2400" dirty="0">
                <a:latin typeface="+mn-lt"/>
              </a:rPr>
              <a:t> {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bool operator()(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value_t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v)  { return v &gt; threshold; }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count_if</a:t>
            </a:r>
            <a:r>
              <a:rPr lang="en-US" altLang="zh-CN" sz="2400" dirty="0">
                <a:latin typeface="+mn-lt"/>
              </a:rPr>
              <a:t>(a, b,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gtF</a:t>
            </a:r>
            <a:r>
              <a:rPr lang="en-US" altLang="zh-CN" sz="2400" dirty="0">
                <a:latin typeface="+mn-lt"/>
              </a:rPr>
              <a:t>&lt;int, 50&gt;);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函数或函数模板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count_if</a:t>
            </a:r>
            <a:r>
              <a:rPr lang="en-US" altLang="zh-CN" sz="2400" dirty="0">
                <a:latin typeface="+mn-lt"/>
              </a:rPr>
              <a:t>(a, b, </a:t>
            </a:r>
            <a:r>
              <a:rPr lang="en-US" altLang="zh-CN" sz="2400" b="1" i="1" dirty="0">
                <a:solidFill>
                  <a:srgbClr val="7030A0"/>
                </a:solidFill>
                <a:latin typeface="+mn-lt"/>
              </a:rPr>
              <a:t>[](auto v)-&gt;bool </a:t>
            </a:r>
            <a:r>
              <a:rPr lang="en-US" altLang="zh-CN" sz="2400" dirty="0">
                <a:latin typeface="+mn-lt"/>
              </a:rPr>
              <a:t>{ return v &gt; 50; });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//lambda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count_if</a:t>
            </a:r>
            <a:r>
              <a:rPr lang="en-US" altLang="zh-CN" sz="2400" dirty="0">
                <a:latin typeface="+mn-lt"/>
              </a:rPr>
              <a:t>(c, d, </a:t>
            </a:r>
            <a:r>
              <a:rPr lang="en-US" altLang="zh-CN" sz="2400" b="1" i="1" dirty="0" err="1">
                <a:solidFill>
                  <a:srgbClr val="00B0F0"/>
                </a:solidFill>
                <a:latin typeface="+mn-lt"/>
              </a:rPr>
              <a:t>gt</a:t>
            </a:r>
            <a:r>
              <a:rPr lang="en-US" altLang="zh-CN" sz="2400" dirty="0">
                <a:latin typeface="+mn-lt"/>
              </a:rPr>
              <a:t>&lt;int, 50&gt;());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函数对象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766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9178041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iterator_in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iterator_out</a:t>
            </a:r>
            <a:r>
              <a:rPr lang="en-US" altLang="zh-CN" sz="2400" dirty="0">
                <a:latin typeface="+mn-lt"/>
              </a:rPr>
              <a:t>&gt;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iterator_out</a:t>
            </a:r>
            <a:r>
              <a:rPr lang="en-US" altLang="zh-CN" sz="2400" dirty="0">
                <a:latin typeface="+mn-lt"/>
              </a:rPr>
              <a:t> copy(</a:t>
            </a:r>
            <a:r>
              <a:rPr lang="en-US" altLang="zh-CN" sz="2400" dirty="0" err="1">
                <a:latin typeface="+mn-lt"/>
              </a:rPr>
              <a:t>iterator_in</a:t>
            </a:r>
            <a:r>
              <a:rPr lang="en-US" altLang="zh-CN" sz="2400" dirty="0">
                <a:latin typeface="+mn-lt"/>
              </a:rPr>
              <a:t> first, </a:t>
            </a:r>
            <a:r>
              <a:rPr lang="en-US" altLang="zh-CN" sz="2400" dirty="0" err="1">
                <a:latin typeface="+mn-lt"/>
              </a:rPr>
              <a:t>iterator_in</a:t>
            </a:r>
            <a:r>
              <a:rPr lang="en-US" altLang="zh-CN" sz="2400" dirty="0">
                <a:latin typeface="+mn-lt"/>
              </a:rPr>
              <a:t> last,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iterator_out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result</a:t>
            </a:r>
            <a:r>
              <a:rPr lang="en-US" altLang="zh-CN" sz="2400" dirty="0">
                <a:latin typeface="+mn-lt"/>
              </a:rPr>
              <a:t>)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{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auto </a:t>
            </a:r>
            <a:r>
              <a:rPr lang="en-US" altLang="zh-CN" sz="2400" dirty="0" err="1">
                <a:latin typeface="+mn-lt"/>
              </a:rPr>
              <a:t>itr_out</a:t>
            </a:r>
            <a:r>
              <a:rPr lang="en-US" altLang="zh-CN" sz="2400" dirty="0">
                <a:latin typeface="+mn-lt"/>
              </a:rPr>
              <a:t> = result;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for (auto </a:t>
            </a:r>
            <a:r>
              <a:rPr lang="en-US" altLang="zh-CN" sz="2400" dirty="0" err="1">
                <a:latin typeface="+mn-lt"/>
              </a:rPr>
              <a:t>itr_in</a:t>
            </a:r>
            <a:r>
              <a:rPr lang="en-US" altLang="zh-CN" sz="2400" dirty="0">
                <a:latin typeface="+mn-lt"/>
              </a:rPr>
              <a:t> = first; </a:t>
            </a:r>
            <a:r>
              <a:rPr lang="en-US" altLang="zh-CN" sz="2400" dirty="0" err="1">
                <a:latin typeface="+mn-lt"/>
              </a:rPr>
              <a:t>itr_in</a:t>
            </a:r>
            <a:r>
              <a:rPr lang="en-US" altLang="zh-CN" sz="2400" dirty="0">
                <a:latin typeface="+mn-lt"/>
              </a:rPr>
              <a:t> != last; ++</a:t>
            </a:r>
            <a:r>
              <a:rPr lang="en-US" altLang="zh-CN" sz="2400" dirty="0" err="1">
                <a:latin typeface="+mn-lt"/>
              </a:rPr>
              <a:t>itr_in</a:t>
            </a:r>
            <a:r>
              <a:rPr lang="en-US" altLang="zh-CN" sz="2400" dirty="0">
                <a:latin typeface="+mn-lt"/>
              </a:rPr>
              <a:t>, ++</a:t>
            </a:r>
            <a:r>
              <a:rPr lang="en-US" altLang="zh-CN" sz="2400" dirty="0" err="1">
                <a:latin typeface="+mn-lt"/>
              </a:rPr>
              <a:t>itr_out</a:t>
            </a:r>
            <a:r>
              <a:rPr lang="en-US" altLang="zh-CN" sz="2400" dirty="0">
                <a:latin typeface="+mn-lt"/>
              </a:rPr>
              <a:t>)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    *</a:t>
            </a:r>
            <a:r>
              <a:rPr lang="en-US" altLang="zh-CN" sz="2400" dirty="0" err="1">
                <a:latin typeface="+mn-lt"/>
              </a:rPr>
              <a:t>itr_out</a:t>
            </a:r>
            <a:r>
              <a:rPr lang="en-US" altLang="zh-CN" sz="2400" dirty="0">
                <a:latin typeface="+mn-lt"/>
              </a:rPr>
              <a:t> = *</a:t>
            </a:r>
            <a:r>
              <a:rPr lang="en-US" altLang="zh-CN" sz="2400" dirty="0" err="1">
                <a:latin typeface="+mn-lt"/>
              </a:rPr>
              <a:t>itr_in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return result;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812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332353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lt"/>
              </a:rPr>
              <a:t>问题</a:t>
            </a: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template &lt;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T, 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U&gt;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???</a:t>
            </a:r>
            <a:r>
              <a:rPr lang="en-US" altLang="zh-CN" sz="2000" dirty="0">
                <a:latin typeface="+mn-lt"/>
              </a:rPr>
              <a:t> add(T a, U b) { return a + b; }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en-US" altLang="zh-CN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???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究竟应该是哪种类型呢？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zh-CN" altLang="en-US" sz="2000" dirty="0">
                <a:latin typeface="+mn-lt"/>
              </a:rPr>
              <a:t>可能的解答</a:t>
            </a: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template &lt;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T, 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U&gt;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decltype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a+b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altLang="zh-CN" sz="2000" dirty="0">
                <a:latin typeface="+mn-lt"/>
              </a:rPr>
              <a:t>add(T a, U b) { return a + b; }</a:t>
            </a:r>
          </a:p>
          <a:p>
            <a:pPr marL="0" indent="0">
              <a:buNone/>
            </a:pPr>
            <a:endParaRPr lang="en-US" altLang="zh-CN" sz="2000" dirty="0">
              <a:latin typeface="+mn-lt"/>
            </a:endParaRPr>
          </a:p>
          <a:p>
            <a:r>
              <a:rPr lang="zh-CN" altLang="en-US" sz="2000" dirty="0"/>
              <a:t>最佳的解答</a:t>
            </a: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template &lt;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T, 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U&gt;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auto</a:t>
            </a:r>
            <a:r>
              <a:rPr lang="en-US" altLang="zh-CN" sz="2000" dirty="0">
                <a:latin typeface="+mn-lt"/>
              </a:rPr>
              <a:t> add(T a, U b)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decltype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a+b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zh-CN" sz="2000" dirty="0">
                <a:latin typeface="+mn-lt"/>
              </a:rPr>
              <a:t> { return a + b; }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23145B4-C300-4C2C-99FB-9252F582BB6F}"/>
              </a:ext>
            </a:extLst>
          </p:cNvPr>
          <p:cNvSpPr/>
          <p:nvPr/>
        </p:nvSpPr>
        <p:spPr>
          <a:xfrm>
            <a:off x="7270618" y="2784806"/>
            <a:ext cx="3634333" cy="1142949"/>
          </a:xfrm>
          <a:prstGeom prst="wedgeRoundRectCallout">
            <a:avLst>
              <a:gd name="adj1" fmla="val -63171"/>
              <a:gd name="adj2" fmla="val 38575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编译器自左向右的解析模式导致仍然不能确定类型。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6292317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en-US" sz="2300" dirty="0">
                <a:latin typeface="+mj-lt"/>
              </a:rPr>
              <a:t>在泛型算法中使用完美转发解决可能的类型失配问题</a:t>
            </a:r>
            <a:endParaRPr lang="en-US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class iterator </a:t>
            </a: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{public: using </a:t>
            </a:r>
            <a:r>
              <a:rPr lang="en-US" altLang="zh-CN" sz="2300" dirty="0" err="1">
                <a:latin typeface="+mj-lt"/>
              </a:rPr>
              <a:t>value_type</a:t>
            </a:r>
            <a:r>
              <a:rPr lang="en-US" altLang="zh-CN" sz="2300" dirty="0">
                <a:latin typeface="+mj-lt"/>
              </a:rPr>
              <a:t> = </a:t>
            </a:r>
            <a:r>
              <a:rPr lang="en-US" altLang="zh-CN" sz="2300" dirty="0" err="1">
                <a:latin typeface="+mj-lt"/>
              </a:rPr>
              <a:t>typename</a:t>
            </a:r>
            <a:r>
              <a:rPr lang="en-US" altLang="zh-CN" sz="2300" dirty="0">
                <a:latin typeface="+mj-lt"/>
              </a:rPr>
              <a:t> container::</a:t>
            </a:r>
            <a:r>
              <a:rPr lang="en-US" altLang="zh-CN" sz="2300" dirty="0" err="1">
                <a:latin typeface="+mj-lt"/>
              </a:rPr>
              <a:t>value_type</a:t>
            </a:r>
            <a:r>
              <a:rPr lang="en-US" altLang="zh-CN" sz="2300" dirty="0">
                <a:latin typeface="+mj-lt"/>
              </a:rPr>
              <a:t>; …};</a:t>
            </a:r>
          </a:p>
          <a:p>
            <a:pPr marL="0" indent="0">
              <a:buNone/>
            </a:pPr>
            <a:endParaRPr lang="en-US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if (</a:t>
            </a:r>
            <a:r>
              <a:rPr lang="en-US" altLang="zh-CN" sz="2300" dirty="0" err="1">
                <a:latin typeface="+mj-lt"/>
              </a:rPr>
              <a:t>pred</a:t>
            </a:r>
            <a:r>
              <a:rPr lang="en-US" altLang="zh-CN" sz="2300" dirty="0">
                <a:latin typeface="+mj-lt"/>
              </a:rPr>
              <a:t>(</a:t>
            </a:r>
            <a:r>
              <a:rPr lang="en-US" altLang="zh-CN" sz="2300" b="1" i="1" dirty="0">
                <a:solidFill>
                  <a:srgbClr val="FF0000"/>
                </a:solidFill>
                <a:latin typeface="+mj-lt"/>
              </a:rPr>
              <a:t>std::forward&lt;</a:t>
            </a:r>
            <a:r>
              <a:rPr lang="en-US" altLang="zh-CN" sz="2300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sz="2300" b="1" i="1" dirty="0">
                <a:solidFill>
                  <a:srgbClr val="FF0000"/>
                </a:solidFill>
                <a:latin typeface="+mj-lt"/>
              </a:rPr>
              <a:t> iterator::</a:t>
            </a:r>
            <a:r>
              <a:rPr lang="en-US" altLang="zh-CN" sz="2300" b="1" i="1" dirty="0" err="1">
                <a:solidFill>
                  <a:srgbClr val="FF0000"/>
                </a:solidFill>
                <a:latin typeface="+mj-lt"/>
              </a:rPr>
              <a:t>value_type</a:t>
            </a:r>
            <a:r>
              <a:rPr lang="en-US" altLang="zh-CN" sz="2300" b="1" i="1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zh-CN" sz="2300" dirty="0">
                <a:latin typeface="+mj-lt"/>
              </a:rPr>
              <a:t>(*</a:t>
            </a:r>
            <a:r>
              <a:rPr lang="en-US" altLang="zh-CN" sz="2300" dirty="0" err="1">
                <a:latin typeface="+mj-lt"/>
              </a:rPr>
              <a:t>itr</a:t>
            </a:r>
            <a:r>
              <a:rPr lang="en-US" altLang="zh-CN" sz="2300" dirty="0">
                <a:latin typeface="+mj-lt"/>
              </a:rPr>
              <a:t>)))</a:t>
            </a: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 ++</a:t>
            </a:r>
            <a:r>
              <a:rPr lang="en-US" altLang="zh-CN" sz="2300" dirty="0" err="1">
                <a:latin typeface="+mj-lt"/>
              </a:rPr>
              <a:t>cnt</a:t>
            </a:r>
            <a:r>
              <a:rPr lang="en-US" altLang="zh-CN" sz="2300" dirty="0">
                <a:latin typeface="+mj-lt"/>
              </a:rPr>
              <a:t>;</a:t>
            </a:r>
          </a:p>
          <a:p>
            <a:pPr marL="0" indent="0">
              <a:buNone/>
            </a:pPr>
            <a:endParaRPr lang="en-US" altLang="zh-CN" sz="2300" dirty="0">
              <a:latin typeface="+mj-lt"/>
            </a:endParaRPr>
          </a:p>
          <a:p>
            <a:r>
              <a:rPr lang="zh-CN" altLang="en-US" sz="2300" dirty="0">
                <a:latin typeface="+mj-lt"/>
              </a:rPr>
              <a:t>然而问题是：如果迭代器原生指针，那么上述方法就会失效。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0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15286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</a:pPr>
            <a:r>
              <a:rPr lang="zh-CN" altLang="en-US" sz="1800" dirty="0">
                <a:latin typeface="+mj-lt"/>
              </a:rPr>
              <a:t>解决方案：使用</a:t>
            </a:r>
            <a:r>
              <a:rPr lang="en-US" altLang="zh-CN" sz="1800" dirty="0">
                <a:latin typeface="+mj-lt"/>
              </a:rPr>
              <a:t>iterator traits</a:t>
            </a:r>
          </a:p>
          <a:p>
            <a:pPr marL="0" indent="0">
              <a:lnSpc>
                <a:spcPts val="1400"/>
              </a:lnSpc>
              <a:buNone/>
            </a:pPr>
            <a:endParaRPr lang="en-US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template &lt;</a:t>
            </a:r>
            <a:r>
              <a:rPr lang="en-US" altLang="zh-CN" sz="1800" dirty="0" err="1">
                <a:latin typeface="+mj-lt"/>
              </a:rPr>
              <a:t>typename</a:t>
            </a:r>
            <a:r>
              <a:rPr lang="en-US" altLang="zh-CN" sz="1800" dirty="0">
                <a:latin typeface="+mj-lt"/>
              </a:rPr>
              <a:t> iterator&gt;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j-lt"/>
              </a:rPr>
              <a:t>struct </a:t>
            </a:r>
            <a:r>
              <a:rPr lang="en-US" altLang="zh-CN" sz="1800" b="1" i="1" dirty="0" err="1">
                <a:solidFill>
                  <a:srgbClr val="FF0000"/>
                </a:solidFill>
                <a:latin typeface="+mj-lt"/>
              </a:rPr>
              <a:t>iterator_traits</a:t>
            </a:r>
            <a:endParaRPr lang="zh-CN" altLang="zh-CN" sz="1800" dirty="0">
              <a:solidFill>
                <a:srgbClr val="FF0000"/>
              </a:solidFill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{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</a:t>
            </a:r>
            <a:r>
              <a:rPr lang="en-US" altLang="zh-CN" sz="1800" dirty="0" err="1">
                <a:latin typeface="+mj-lt"/>
              </a:rPr>
              <a:t>value_type</a:t>
            </a:r>
            <a:r>
              <a:rPr lang="en-US" altLang="zh-CN" sz="1800" dirty="0">
                <a:latin typeface="+mj-lt"/>
              </a:rPr>
              <a:t> = </a:t>
            </a:r>
            <a:r>
              <a:rPr lang="en-US" altLang="zh-CN" sz="1800" dirty="0" err="1">
                <a:latin typeface="+mj-lt"/>
              </a:rPr>
              <a:t>typename</a:t>
            </a:r>
            <a:r>
              <a:rPr lang="en-US" altLang="zh-CN" sz="1800" dirty="0">
                <a:latin typeface="+mj-lt"/>
              </a:rPr>
              <a:t> iterator::</a:t>
            </a:r>
            <a:r>
              <a:rPr lang="en-US" altLang="zh-CN" sz="1800" dirty="0" err="1">
                <a:latin typeface="+mj-lt"/>
              </a:rPr>
              <a:t>value_type</a:t>
            </a:r>
            <a:r>
              <a:rPr lang="en-US" altLang="zh-CN" sz="1800" dirty="0">
                <a:latin typeface="+mj-lt"/>
              </a:rPr>
              <a:t>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reference = </a:t>
            </a:r>
            <a:r>
              <a:rPr lang="en-US" altLang="zh-CN" sz="1800" dirty="0" err="1">
                <a:latin typeface="+mj-lt"/>
              </a:rPr>
              <a:t>typename</a:t>
            </a:r>
            <a:r>
              <a:rPr lang="en-US" altLang="zh-CN" sz="1800" dirty="0">
                <a:latin typeface="+mj-lt"/>
              </a:rPr>
              <a:t> iterator::reference;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pointer = </a:t>
            </a:r>
            <a:r>
              <a:rPr lang="en-US" altLang="zh-CN" sz="1800" dirty="0" err="1">
                <a:latin typeface="+mj-lt"/>
              </a:rPr>
              <a:t>typename</a:t>
            </a:r>
            <a:r>
              <a:rPr lang="en-US" altLang="zh-CN" sz="1800" dirty="0">
                <a:latin typeface="+mj-lt"/>
              </a:rPr>
              <a:t> iterator::pointer;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};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 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template &lt;</a:t>
            </a:r>
            <a:r>
              <a:rPr lang="en-US" altLang="zh-CN" sz="1800" dirty="0" err="1">
                <a:latin typeface="+mj-lt"/>
              </a:rPr>
              <a:t>typename</a:t>
            </a:r>
            <a:r>
              <a:rPr lang="en-US" altLang="zh-CN" sz="1800" dirty="0">
                <a:latin typeface="+mj-lt"/>
              </a:rPr>
              <a:t> </a:t>
            </a:r>
            <a:r>
              <a:rPr lang="en-US" altLang="zh-CN" sz="1800" dirty="0" err="1">
                <a:latin typeface="+mj-lt"/>
              </a:rPr>
              <a:t>value_t</a:t>
            </a:r>
            <a:r>
              <a:rPr lang="en-US" altLang="zh-CN" sz="1800" dirty="0">
                <a:latin typeface="+mj-lt"/>
              </a:rPr>
              <a:t>&gt;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j-lt"/>
              </a:rPr>
              <a:t>struct </a:t>
            </a:r>
            <a:r>
              <a:rPr lang="en-US" altLang="zh-CN" sz="1800" b="1" i="1" dirty="0" err="1">
                <a:solidFill>
                  <a:srgbClr val="FF0000"/>
                </a:solidFill>
                <a:latin typeface="+mj-lt"/>
              </a:rPr>
              <a:t>iterator_traits</a:t>
            </a:r>
            <a:r>
              <a:rPr lang="en-US" altLang="zh-CN" sz="1800" b="1" i="1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altLang="zh-CN" sz="1800" b="1" i="1" dirty="0" err="1">
                <a:solidFill>
                  <a:srgbClr val="FF0000"/>
                </a:solidFill>
                <a:latin typeface="+mj-lt"/>
              </a:rPr>
              <a:t>value_t</a:t>
            </a:r>
            <a:r>
              <a:rPr lang="en-US" altLang="zh-CN" sz="1800" b="1" i="1" dirty="0">
                <a:solidFill>
                  <a:srgbClr val="FF0000"/>
                </a:solidFill>
                <a:latin typeface="+mj-lt"/>
              </a:rPr>
              <a:t> *&gt;</a:t>
            </a:r>
            <a:endParaRPr lang="zh-CN" altLang="zh-CN" sz="1800" b="1" i="1" dirty="0">
              <a:solidFill>
                <a:srgbClr val="FF0000"/>
              </a:solidFill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{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</a:t>
            </a:r>
            <a:r>
              <a:rPr lang="en-US" altLang="zh-CN" sz="1800" dirty="0" err="1">
                <a:latin typeface="+mj-lt"/>
              </a:rPr>
              <a:t>value_type</a:t>
            </a:r>
            <a:r>
              <a:rPr lang="en-US" altLang="zh-CN" sz="1800" dirty="0">
                <a:latin typeface="+mj-lt"/>
              </a:rPr>
              <a:t> = </a:t>
            </a:r>
            <a:r>
              <a:rPr lang="en-US" altLang="zh-CN" sz="1800" dirty="0" err="1">
                <a:latin typeface="+mj-lt"/>
              </a:rPr>
              <a:t>value_t</a:t>
            </a:r>
            <a:r>
              <a:rPr lang="en-US" altLang="zh-CN" sz="1800" dirty="0">
                <a:latin typeface="+mj-lt"/>
              </a:rPr>
              <a:t>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reference = </a:t>
            </a:r>
            <a:r>
              <a:rPr lang="en-US" altLang="zh-CN" sz="1800" dirty="0" err="1">
                <a:latin typeface="+mj-lt"/>
              </a:rPr>
              <a:t>value_t</a:t>
            </a:r>
            <a:r>
              <a:rPr lang="en-US" altLang="zh-CN" sz="1800" dirty="0">
                <a:latin typeface="+mj-lt"/>
              </a:rPr>
              <a:t>&amp;;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    using pointer = </a:t>
            </a:r>
            <a:r>
              <a:rPr lang="en-US" altLang="zh-CN" sz="1800" dirty="0" err="1">
                <a:latin typeface="+mj-lt"/>
              </a:rPr>
              <a:t>value_t</a:t>
            </a:r>
            <a:r>
              <a:rPr lang="en-US" altLang="zh-CN" sz="1800" dirty="0">
                <a:latin typeface="+mj-lt"/>
              </a:rPr>
              <a:t>*;</a:t>
            </a:r>
            <a:endParaRPr lang="zh-CN" altLang="zh-CN" sz="1800" dirty="0">
              <a:latin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j-lt"/>
              </a:rPr>
              <a:t>};</a:t>
            </a:r>
            <a:endParaRPr lang="zh-CN" altLang="zh-CN" sz="1800" dirty="0">
              <a:latin typeface="+mj-lt"/>
            </a:endParaRPr>
          </a:p>
          <a:p>
            <a:pPr marL="0" indent="0">
              <a:buNone/>
            </a:pP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158A1177-FE10-4EE5-9FC4-DA63B98E5F39}"/>
              </a:ext>
            </a:extLst>
          </p:cNvPr>
          <p:cNvSpPr/>
          <p:nvPr/>
        </p:nvSpPr>
        <p:spPr>
          <a:xfrm>
            <a:off x="6699455" y="4792510"/>
            <a:ext cx="3634333" cy="1142949"/>
          </a:xfrm>
          <a:prstGeom prst="wedgeRoundRectCallout">
            <a:avLst>
              <a:gd name="adj1" fmla="val -61165"/>
              <a:gd name="adj2" fmla="val -8963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偏特化版本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1AB476-44B6-4D03-9ABF-69C19845E08D}"/>
              </a:ext>
            </a:extLst>
          </p:cNvPr>
          <p:cNvSpPr/>
          <p:nvPr/>
        </p:nvSpPr>
        <p:spPr>
          <a:xfrm>
            <a:off x="1129748" y="2844482"/>
            <a:ext cx="9932504" cy="1169036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if (</a:t>
            </a:r>
            <a:r>
              <a:rPr lang="en-US" altLang="zh-CN" dirty="0" err="1"/>
              <a:t>pred</a:t>
            </a:r>
            <a:r>
              <a:rPr lang="en-US" altLang="zh-CN" dirty="0"/>
              <a:t>(std::forward&lt;</a:t>
            </a:r>
            <a:r>
              <a:rPr lang="en-US" altLang="zh-CN" b="1" i="1" dirty="0" err="1">
                <a:solidFill>
                  <a:srgbClr val="92D050"/>
                </a:solidFill>
              </a:rPr>
              <a:t>typename</a:t>
            </a:r>
            <a:r>
              <a:rPr lang="en-US" altLang="zh-CN" b="1" i="1" dirty="0">
                <a:solidFill>
                  <a:srgbClr val="92D050"/>
                </a:solidFill>
              </a:rPr>
              <a:t> </a:t>
            </a:r>
            <a:r>
              <a:rPr lang="en-US" altLang="zh-CN" b="1" i="1" dirty="0" err="1">
                <a:solidFill>
                  <a:srgbClr val="92D050"/>
                </a:solidFill>
              </a:rPr>
              <a:t>iterator_traits</a:t>
            </a:r>
            <a:r>
              <a:rPr lang="en-US" altLang="zh-CN" b="1" i="1" dirty="0">
                <a:solidFill>
                  <a:srgbClr val="92D050"/>
                </a:solidFill>
              </a:rPr>
              <a:t>&lt;iterator&gt;::</a:t>
            </a:r>
            <a:r>
              <a:rPr lang="en-US" altLang="zh-CN" b="1" i="1" dirty="0" err="1">
                <a:solidFill>
                  <a:srgbClr val="92D050"/>
                </a:solidFill>
              </a:rPr>
              <a:t>value_type</a:t>
            </a:r>
            <a:r>
              <a:rPr lang="en-US" altLang="zh-CN" dirty="0"/>
              <a:t>&gt;(*</a:t>
            </a:r>
            <a:r>
              <a:rPr lang="en-US" altLang="zh-CN" dirty="0" err="1"/>
              <a:t>itr</a:t>
            </a:r>
            <a:r>
              <a:rPr lang="en-US" altLang="zh-CN" dirty="0"/>
              <a:t>))) </a:t>
            </a:r>
          </a:p>
          <a:p>
            <a:r>
              <a:rPr lang="en-US" altLang="zh-CN" dirty="0"/>
              <a:t>    ++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2401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2782574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E1DBD68-656E-4019-91B3-9DF619C9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67783"/>
              </p:ext>
            </p:extLst>
          </p:nvPr>
        </p:nvGraphicFramePr>
        <p:xfrm>
          <a:off x="2972405" y="1746495"/>
          <a:ext cx="5373757" cy="423613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692899">
                  <a:extLst>
                    <a:ext uri="{9D8B030D-6E8A-4147-A177-3AD203B41FA5}">
                      <a16:colId xmlns:a16="http://schemas.microsoft.com/office/drawing/2014/main" val="2146230443"/>
                    </a:ext>
                  </a:extLst>
                </a:gridCol>
                <a:gridCol w="2680858">
                  <a:extLst>
                    <a:ext uri="{9D8B030D-6E8A-4147-A177-3AD203B41FA5}">
                      <a16:colId xmlns:a16="http://schemas.microsoft.com/office/drawing/2014/main" val="1944644169"/>
                    </a:ext>
                  </a:extLst>
                </a:gridCol>
              </a:tblGrid>
              <a:tr h="353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容器类别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头文件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5469774"/>
                  </a:ext>
                </a:extLst>
              </a:tr>
              <a:tr h="353011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顺序容器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&lt;array&gt;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7780663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&lt;deque&gt;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5685534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&lt;forward_list&gt;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3602962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&lt;list&gt;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2212804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&lt;vector&gt;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40163"/>
                  </a:ext>
                </a:extLst>
              </a:tr>
              <a:tr h="35301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关联容器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&lt;map&gt;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1343857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&lt;set&gt;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941277"/>
                  </a:ext>
                </a:extLst>
              </a:tr>
              <a:tr h="35301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无序关联容器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&lt;unordered_map&gt;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34206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&lt;unordered_set&gt;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0066952"/>
                  </a:ext>
                </a:extLst>
              </a:tr>
              <a:tr h="35301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容器适配器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&lt;queue&gt;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3849650"/>
                  </a:ext>
                </a:extLst>
              </a:tr>
              <a:tr h="3530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&lt;stack&gt;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34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432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4334281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algorithm(first, last);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algorithm(first, last, parameter);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algorithm(first, last, result, parameter);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algorithm(first, last, first2, result, parameter);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r>
              <a:rPr lang="en-US" altLang="zh-CN" sz="2300" dirty="0">
                <a:latin typeface="+mj-lt"/>
              </a:rPr>
              <a:t>algorithm(first, last, first2, last2, parameter);</a:t>
            </a:r>
          </a:p>
          <a:p>
            <a:pPr marL="0" indent="0">
              <a:buNone/>
            </a:pPr>
            <a:endParaRPr lang="en-US" altLang="zh-CN" sz="2300" dirty="0">
              <a:latin typeface="+mj-lt"/>
            </a:endParaRPr>
          </a:p>
          <a:p>
            <a:pPr marL="0" lvl="0" indent="0">
              <a:buNone/>
            </a:pPr>
            <a:r>
              <a:rPr lang="en-US" altLang="zh-CN" sz="2300" dirty="0">
                <a:latin typeface="+mj-lt"/>
              </a:rPr>
              <a:t>&lt;algorithm&gt;</a:t>
            </a:r>
            <a:endParaRPr lang="zh-CN" altLang="zh-CN" sz="2300" dirty="0">
              <a:latin typeface="+mj-lt"/>
            </a:endParaRPr>
          </a:p>
          <a:p>
            <a:pPr marL="0" lvl="0" indent="0">
              <a:buNone/>
            </a:pPr>
            <a:r>
              <a:rPr lang="en-US" altLang="zh-CN" sz="2300" dirty="0">
                <a:latin typeface="+mj-lt"/>
              </a:rPr>
              <a:t>&lt;numeric&gt;</a:t>
            </a:r>
            <a:endParaRPr lang="zh-CN" altLang="zh-CN" sz="2300" dirty="0">
              <a:latin typeface="+mj-lt"/>
            </a:endParaRPr>
          </a:p>
          <a:p>
            <a:pPr marL="0" lvl="0" indent="0">
              <a:buNone/>
            </a:pPr>
            <a:r>
              <a:rPr lang="en-US" altLang="zh-CN" sz="2300" dirty="0">
                <a:latin typeface="+mj-lt"/>
              </a:rPr>
              <a:t>&lt;functional&gt;</a:t>
            </a:r>
            <a:endParaRPr lang="zh-CN" altLang="zh-CN" sz="2300" dirty="0">
              <a:latin typeface="+mj-lt"/>
            </a:endParaRPr>
          </a:p>
          <a:p>
            <a:pPr marL="0" lvl="0" indent="0">
              <a:buNone/>
            </a:pPr>
            <a:r>
              <a:rPr lang="en-US" altLang="zh-CN" sz="2300" dirty="0">
                <a:latin typeface="+mj-lt"/>
              </a:rPr>
              <a:t>&lt;</a:t>
            </a:r>
            <a:r>
              <a:rPr lang="en-US" altLang="zh-CN" sz="2300" dirty="0" err="1">
                <a:latin typeface="+mj-lt"/>
              </a:rPr>
              <a:t>cstdlib</a:t>
            </a:r>
            <a:r>
              <a:rPr lang="en-US" altLang="zh-CN" sz="2300" dirty="0">
                <a:latin typeface="+mj-lt"/>
              </a:rPr>
              <a:t>&gt;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26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0974043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/>
            <a:r>
              <a:rPr lang="zh-CN" altLang="zh-CN" dirty="0">
                <a:latin typeface="+mj-lt"/>
              </a:rPr>
              <a:t>迭代器、输入</a:t>
            </a:r>
            <a:r>
              <a:rPr lang="en-US" altLang="zh-CN" dirty="0">
                <a:latin typeface="+mj-lt"/>
              </a:rPr>
              <a:t>(input)</a:t>
            </a:r>
            <a:r>
              <a:rPr lang="zh-CN" altLang="zh-CN" dirty="0">
                <a:latin typeface="+mj-lt"/>
              </a:rPr>
              <a:t>迭代器、输出</a:t>
            </a:r>
            <a:r>
              <a:rPr lang="en-US" altLang="zh-CN" dirty="0">
                <a:latin typeface="+mj-lt"/>
              </a:rPr>
              <a:t>(output)</a:t>
            </a:r>
            <a:r>
              <a:rPr lang="zh-CN" altLang="zh-CN" dirty="0">
                <a:latin typeface="+mj-lt"/>
              </a:rPr>
              <a:t>迭代器、正向迭代器、双向</a:t>
            </a:r>
            <a:r>
              <a:rPr lang="en-US" altLang="zh-CN" dirty="0">
                <a:latin typeface="+mj-lt"/>
              </a:rPr>
              <a:t>(bidirectional)</a:t>
            </a:r>
            <a:r>
              <a:rPr lang="zh-CN" altLang="zh-CN" dirty="0">
                <a:latin typeface="+mj-lt"/>
              </a:rPr>
              <a:t>迭代器、随机访问</a:t>
            </a:r>
            <a:r>
              <a:rPr lang="en-US" altLang="zh-CN" dirty="0">
                <a:latin typeface="+mj-lt"/>
              </a:rPr>
              <a:t>(random access)</a:t>
            </a:r>
            <a:r>
              <a:rPr lang="zh-CN" altLang="zh-CN" dirty="0">
                <a:latin typeface="+mj-lt"/>
              </a:rPr>
              <a:t>迭代器的规范。</a:t>
            </a:r>
          </a:p>
          <a:p>
            <a:pPr lvl="0"/>
            <a:r>
              <a:rPr lang="zh-CN" altLang="zh-CN" dirty="0">
                <a:latin typeface="+mj-lt"/>
              </a:rPr>
              <a:t>迭代器原语</a:t>
            </a:r>
            <a:r>
              <a:rPr lang="en-US" altLang="zh-CN" dirty="0">
                <a:latin typeface="+mj-lt"/>
              </a:rPr>
              <a:t>(primitives)</a:t>
            </a:r>
            <a:r>
              <a:rPr lang="zh-CN" altLang="zh-CN" dirty="0">
                <a:latin typeface="+mj-lt"/>
              </a:rPr>
              <a:t>，包括：</a:t>
            </a:r>
            <a:r>
              <a:rPr lang="en-US" altLang="zh-CN" dirty="0">
                <a:latin typeface="+mj-lt"/>
              </a:rPr>
              <a:t>iterator traits</a:t>
            </a:r>
            <a:r>
              <a:rPr lang="zh-CN" altLang="zh-CN" dirty="0">
                <a:latin typeface="+mj-lt"/>
              </a:rPr>
              <a:t>、标准</a:t>
            </a:r>
            <a:r>
              <a:rPr lang="en-US" altLang="zh-CN" dirty="0">
                <a:latin typeface="+mj-lt"/>
              </a:rPr>
              <a:t>iterator tags</a:t>
            </a:r>
            <a:r>
              <a:rPr lang="zh-CN" altLang="zh-CN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iterator</a:t>
            </a:r>
            <a:r>
              <a:rPr lang="zh-CN" altLang="zh-CN" dirty="0">
                <a:latin typeface="+mj-lt"/>
              </a:rPr>
              <a:t>的操作。</a:t>
            </a:r>
          </a:p>
          <a:p>
            <a:pPr lvl="0"/>
            <a:r>
              <a:rPr lang="zh-CN" altLang="zh-CN" dirty="0">
                <a:latin typeface="+mj-lt"/>
              </a:rPr>
              <a:t>迭代器适配器</a:t>
            </a:r>
            <a:r>
              <a:rPr lang="en-US" altLang="zh-CN" dirty="0">
                <a:latin typeface="+mj-lt"/>
              </a:rPr>
              <a:t>(adaptors)</a:t>
            </a:r>
            <a:r>
              <a:rPr lang="zh-CN" altLang="zh-CN" dirty="0">
                <a:latin typeface="+mj-lt"/>
              </a:rPr>
              <a:t>，包括：逆向、插入、转移迭代器。</a:t>
            </a:r>
          </a:p>
          <a:p>
            <a:pPr lvl="0"/>
            <a:r>
              <a:rPr lang="zh-CN" altLang="zh-CN" dirty="0">
                <a:latin typeface="+mj-lt"/>
              </a:rPr>
              <a:t>流迭代器。</a:t>
            </a:r>
          </a:p>
          <a:p>
            <a:pPr lvl="0"/>
            <a:r>
              <a:rPr lang="zh-CN" altLang="zh-CN" dirty="0">
                <a:latin typeface="+mj-lt"/>
              </a:rPr>
              <a:t>区间</a:t>
            </a:r>
            <a:r>
              <a:rPr lang="en-US" altLang="zh-CN" dirty="0">
                <a:latin typeface="+mj-lt"/>
              </a:rPr>
              <a:t>(range)</a:t>
            </a:r>
            <a:r>
              <a:rPr lang="zh-CN" altLang="zh-CN" dirty="0">
                <a:latin typeface="+mj-lt"/>
              </a:rPr>
              <a:t>访问规范。</a:t>
            </a:r>
          </a:p>
          <a:p>
            <a:pPr lvl="0"/>
            <a:r>
              <a:rPr lang="zh-CN" altLang="zh-CN" dirty="0">
                <a:latin typeface="+mj-lt"/>
              </a:rPr>
              <a:t>容器访问规范。</a:t>
            </a:r>
          </a:p>
          <a:p>
            <a:pPr marL="0" indent="0">
              <a:buNone/>
            </a:pP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499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00269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/>
            <a:r>
              <a:rPr lang="zh-CN" altLang="en-US" dirty="0">
                <a:latin typeface="+mj-lt"/>
              </a:rPr>
              <a:t>范围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ranges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库是算法和迭代器库的扩展和概括。它们可组合且不易出错，功能更加强大。</a:t>
            </a:r>
          </a:p>
          <a:p>
            <a:pPr lvl="0"/>
            <a:endParaRPr lang="zh-CN" altLang="en-US" dirty="0">
              <a:latin typeface="+mj-lt"/>
            </a:endParaRPr>
          </a:p>
          <a:p>
            <a:pPr lvl="0"/>
            <a:r>
              <a:rPr lang="zh-CN" altLang="en-US" dirty="0">
                <a:latin typeface="+mj-lt"/>
              </a:rPr>
              <a:t>范围库创建和操作范围视图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range views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。这是一种间接表示可迭代序列（范围）的轻量级对象。</a:t>
            </a:r>
            <a:endParaRPr lang="zh-CN" altLang="zh-CN" sz="2300" dirty="0">
              <a:latin typeface="+mj-lt"/>
            </a:endParaRPr>
          </a:p>
          <a:p>
            <a:pPr marL="0" indent="0">
              <a:buNone/>
            </a:pPr>
            <a:endParaRPr lang="en-US" altLang="zh-CN" sz="2300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范围库包括范围算法（应用于范围）和范围适配器（延迟应用于视图）。适配器可以组合成管道，以便在迭代视图时执行其操作。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endParaRPr lang="zh-CN" altLang="zh-CN" sz="2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053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7498277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1800" dirty="0">
                <a:latin typeface="+mj-lt"/>
              </a:rPr>
              <a:t>#include &lt;iostream&gt;</a:t>
            </a:r>
          </a:p>
          <a:p>
            <a:pPr marL="0" lvl="0" indent="0">
              <a:buNone/>
            </a:pPr>
            <a:r>
              <a:rPr lang="en-US" altLang="zh-CN" sz="1800" dirty="0">
                <a:latin typeface="+mj-lt"/>
              </a:rPr>
              <a:t>#include &lt;ranges&gt;</a:t>
            </a:r>
          </a:p>
          <a:p>
            <a:pPr marL="0" lvl="0" indent="0">
              <a:buNone/>
            </a:pPr>
            <a:endParaRPr lang="en-US" altLang="zh-CN" sz="1800" dirty="0">
              <a:latin typeface="+mj-lt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+mj-lt"/>
              </a:rPr>
              <a:t>int main() {</a:t>
            </a:r>
          </a:p>
          <a:p>
            <a:pPr marL="0" lvl="0" indent="0">
              <a:buNone/>
            </a:pPr>
            <a:r>
              <a:rPr lang="en-US" altLang="zh-CN" sz="1800" dirty="0">
                <a:latin typeface="+mj-lt"/>
              </a:rPr>
              <a:t>    auto const a = {1, 2, 3, 4, 5, 6, 7, 8, 9};</a:t>
            </a:r>
          </a:p>
          <a:p>
            <a:pPr marL="0" lvl="0" indent="0">
              <a:buNone/>
            </a:pPr>
            <a:r>
              <a:rPr lang="en-US" altLang="zh-CN" sz="1800" dirty="0">
                <a:latin typeface="+mj-lt"/>
              </a:rPr>
              <a:t>    auto odd = [](int </a:t>
            </a:r>
            <a:r>
              <a:rPr lang="en-US" altLang="zh-CN" sz="1800" dirty="0" err="1">
                <a:latin typeface="+mj-lt"/>
              </a:rPr>
              <a:t>i</a:t>
            </a:r>
            <a:r>
              <a:rPr lang="en-US" altLang="zh-CN" sz="1800" dirty="0">
                <a:latin typeface="+mj-lt"/>
              </a:rPr>
              <a:t>) { return </a:t>
            </a:r>
            <a:r>
              <a:rPr lang="en-US" altLang="zh-CN" sz="1800" dirty="0" err="1">
                <a:latin typeface="+mj-lt"/>
              </a:rPr>
              <a:t>i</a:t>
            </a:r>
            <a:r>
              <a:rPr lang="en-US" altLang="zh-CN" sz="1800" dirty="0">
                <a:latin typeface="+mj-lt"/>
              </a:rPr>
              <a:t> % 2 == 1; };</a:t>
            </a:r>
          </a:p>
          <a:p>
            <a:pPr marL="0" lvl="0" indent="0">
              <a:buNone/>
            </a:pPr>
            <a:endParaRPr lang="en-US" altLang="zh-CN" sz="1800" dirty="0">
              <a:latin typeface="+mj-lt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+mj-lt"/>
              </a:rPr>
              <a:t>    </a:t>
            </a:r>
            <a:r>
              <a:rPr lang="en-US" altLang="zh-CN" sz="1800" b="1" i="1" dirty="0">
                <a:solidFill>
                  <a:srgbClr val="FF0000"/>
                </a:solidFill>
                <a:latin typeface="+mj-lt"/>
              </a:rPr>
              <a:t>for (auto </a:t>
            </a:r>
            <a:r>
              <a:rPr lang="en-US" altLang="zh-CN" sz="1800" b="1" i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zh-CN" sz="1800" b="1" i="1" dirty="0">
                <a:solidFill>
                  <a:srgbClr val="FF0000"/>
                </a:solidFill>
                <a:latin typeface="+mj-lt"/>
              </a:rPr>
              <a:t> : a | std::views::filter(odd) | std::views::transform([](int k) { return k * k; }))</a:t>
            </a:r>
          </a:p>
          <a:p>
            <a:pPr marL="0" lvl="0" indent="0">
              <a:buNone/>
            </a:pPr>
            <a:r>
              <a:rPr lang="en-US" altLang="zh-CN" sz="1800" dirty="0">
                <a:latin typeface="+mj-lt"/>
              </a:rPr>
              <a:t>        std::</a:t>
            </a:r>
            <a:r>
              <a:rPr lang="en-US" altLang="zh-CN" sz="1800" dirty="0" err="1">
                <a:latin typeface="+mj-lt"/>
              </a:rPr>
              <a:t>cout</a:t>
            </a:r>
            <a:r>
              <a:rPr lang="en-US" altLang="zh-CN" sz="1800" dirty="0">
                <a:latin typeface="+mj-lt"/>
              </a:rPr>
              <a:t> &lt;&lt; </a:t>
            </a:r>
            <a:r>
              <a:rPr lang="en-US" altLang="zh-CN" sz="1800" dirty="0" err="1">
                <a:latin typeface="+mj-lt"/>
              </a:rPr>
              <a:t>i</a:t>
            </a:r>
            <a:r>
              <a:rPr lang="en-US" altLang="zh-CN" sz="1800" dirty="0">
                <a:latin typeface="+mj-lt"/>
              </a:rPr>
              <a:t> &lt;&lt; std::</a:t>
            </a:r>
            <a:r>
              <a:rPr lang="en-US" altLang="zh-CN" sz="1800" dirty="0" err="1">
                <a:latin typeface="+mj-lt"/>
              </a:rPr>
              <a:t>endl</a:t>
            </a:r>
            <a:r>
              <a:rPr lang="en-US" altLang="zh-CN" sz="1800" dirty="0">
                <a:latin typeface="+mj-lt"/>
              </a:rPr>
              <a:t>;</a:t>
            </a:r>
          </a:p>
          <a:p>
            <a:pPr marL="0" lvl="0" indent="0">
              <a:buNone/>
            </a:pPr>
            <a:endParaRPr lang="en-US" altLang="zh-CN" sz="1800" dirty="0">
              <a:latin typeface="+mj-lt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+mj-lt"/>
              </a:rPr>
              <a:t>    return 0;</a:t>
            </a:r>
          </a:p>
          <a:p>
            <a:pPr marL="0" lvl="0" indent="0">
              <a:buNone/>
            </a:pPr>
            <a:r>
              <a:rPr lang="en-US" altLang="zh-CN" sz="1800" dirty="0">
                <a:latin typeface="+mj-lt"/>
              </a:rPr>
              <a:t>}</a:t>
            </a:r>
            <a:endParaRPr lang="zh-CN" altLang="zh-CN" sz="1800" dirty="0">
              <a:latin typeface="+mj-lt"/>
            </a:endParaRPr>
          </a:p>
          <a:p>
            <a:pPr marL="0" indent="0">
              <a:buNone/>
            </a:pPr>
            <a:endParaRPr lang="zh-CN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226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template &lt;</a:t>
            </a:r>
            <a:r>
              <a:rPr lang="en-US" altLang="zh-CN" sz="1800" dirty="0" err="1">
                <a:latin typeface="+mn-lt"/>
              </a:rPr>
              <a:t>typename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&gt; 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dirty="0" err="1">
                <a:latin typeface="+mn-lt"/>
              </a:rPr>
              <a:t>linked_list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public: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using </a:t>
            </a:r>
            <a:r>
              <a:rPr lang="en-US" altLang="zh-CN" sz="1800" dirty="0" err="1">
                <a:latin typeface="+mn-lt"/>
              </a:rPr>
              <a:t>value_type</a:t>
            </a:r>
            <a:r>
              <a:rPr lang="en-US" altLang="zh-CN" sz="1800" dirty="0">
                <a:latin typeface="+mn-lt"/>
              </a:rPr>
              <a:t> =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callback_t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&gt;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   void traverse(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callback_t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af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)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   {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       for (auto p = head; p != 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nullptr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; p = p-&gt;next)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           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af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(std::forward&lt;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value_type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&gt;(p-&gt;data));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   }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…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7F8554E-351A-436C-80BC-AE89AD630F9D}"/>
              </a:ext>
            </a:extLst>
          </p:cNvPr>
          <p:cNvSpPr/>
          <p:nvPr/>
        </p:nvSpPr>
        <p:spPr>
          <a:xfrm>
            <a:off x="6096000" y="1575557"/>
            <a:ext cx="4552951" cy="1643893"/>
          </a:xfrm>
          <a:prstGeom prst="wedgeRoundRectCallout">
            <a:avLst>
              <a:gd name="adj1" fmla="val -59701"/>
              <a:gd name="adj2" fmla="val 389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遍历操作被封装在</a:t>
            </a:r>
            <a:r>
              <a:rPr lang="en-US" altLang="zh-CN" sz="2000" dirty="0">
                <a:latin typeface="Consolas" panose="020B0609020204030204" pitchFamily="49" charset="0"/>
              </a:rPr>
              <a:t>traverse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成员模板</a:t>
            </a:r>
            <a:r>
              <a:rPr lang="zh-CN" altLang="en-US" sz="2000" dirty="0">
                <a:latin typeface="Consolas" panose="020B0609020204030204" pitchFamily="49" charset="0"/>
              </a:rPr>
              <a:t>中。该成员带有一个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回调函数</a:t>
            </a:r>
            <a:r>
              <a:rPr lang="zh-CN" altLang="en-US" sz="2000" dirty="0">
                <a:latin typeface="Consolas" panose="020B0609020204030204" pitchFamily="49" charset="0"/>
              </a:rPr>
              <a:t>作为参数。在这个回调函数用于处理节点中的数据。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132383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>
                <a:latin typeface="+mn-lt"/>
              </a:rPr>
              <a:t>size_t</a:t>
            </a:r>
            <a:r>
              <a:rPr lang="en-US" altLang="zh-CN" sz="1800" dirty="0">
                <a:latin typeface="+mn-lt"/>
              </a:rPr>
              <a:t> counter = 0;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T&gt;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void count(T&amp;&amp; v) { ++counter; }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//v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未使用，可能导致编译警告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int main()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&lt;int&gt; l{1, 2, 3, 4, 5, 6};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l.traverse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count&lt;int&gt;</a:t>
            </a:r>
            <a:r>
              <a:rPr lang="en-US" altLang="zh-CN" sz="1800" dirty="0">
                <a:latin typeface="+mn-lt"/>
              </a:rPr>
              <a:t>); 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"the list has " &lt;&lt; counter &lt;&lt; " elements" &lt;&lt; std::</a:t>
            </a:r>
            <a:r>
              <a:rPr lang="en-US" altLang="zh-CN" sz="1800" dirty="0" err="1">
                <a:latin typeface="+mn-lt"/>
              </a:rPr>
              <a:t>endl</a:t>
            </a:r>
            <a:r>
              <a:rPr lang="en-US" altLang="zh-CN" sz="1800" dirty="0">
                <a:latin typeface="+mn-lt"/>
              </a:rPr>
              <a:t>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return 0;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}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7F8554E-351A-436C-80BC-AE89AD630F9D}"/>
              </a:ext>
            </a:extLst>
          </p:cNvPr>
          <p:cNvSpPr/>
          <p:nvPr/>
        </p:nvSpPr>
        <p:spPr>
          <a:xfrm>
            <a:off x="1847849" y="2692400"/>
            <a:ext cx="2794001" cy="962408"/>
          </a:xfrm>
          <a:prstGeom prst="wedgeRoundRectCallout">
            <a:avLst>
              <a:gd name="adj1" fmla="val -7737"/>
              <a:gd name="adj2" fmla="val 108595"/>
              <a:gd name="adj3" fmla="val 16667"/>
            </a:avLst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将实际的函数作为回调传递个</a:t>
            </a:r>
            <a:r>
              <a:rPr lang="en-US" altLang="zh-CN" sz="2000" dirty="0">
                <a:latin typeface="Consolas" panose="020B0609020204030204" pitchFamily="49" charset="0"/>
              </a:rPr>
              <a:t>traverse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6D52A1E-C63B-49D9-BAE0-836B37FAB962}"/>
              </a:ext>
            </a:extLst>
          </p:cNvPr>
          <p:cNvSpPr/>
          <p:nvPr/>
        </p:nvSpPr>
        <p:spPr>
          <a:xfrm>
            <a:off x="6096000" y="2526818"/>
            <a:ext cx="3634333" cy="750701"/>
          </a:xfrm>
          <a:prstGeom prst="wedgeRoundRectCallout">
            <a:avLst>
              <a:gd name="adj1" fmla="val -60201"/>
              <a:gd name="adj2" fmla="val 26364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使用回调函数有哪些问题呢？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3AF9EB75-8263-40CB-A0A2-748021CD6A75}"/>
              </a:ext>
            </a:extLst>
          </p:cNvPr>
          <p:cNvSpPr/>
          <p:nvPr/>
        </p:nvSpPr>
        <p:spPr>
          <a:xfrm>
            <a:off x="6629375" y="3410758"/>
            <a:ext cx="3634333" cy="750701"/>
          </a:xfrm>
          <a:prstGeom prst="wedgeRoundRectCallout">
            <a:avLst>
              <a:gd name="adj1" fmla="val -60201"/>
              <a:gd name="adj2" fmla="val 26364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可能会因需编写太多的回调函数。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EF7A977-3B20-4C0F-BD07-7AA9EB00CE36}"/>
              </a:ext>
            </a:extLst>
          </p:cNvPr>
          <p:cNvSpPr/>
          <p:nvPr/>
        </p:nvSpPr>
        <p:spPr>
          <a:xfrm>
            <a:off x="6629374" y="4332001"/>
            <a:ext cx="3634333" cy="750701"/>
          </a:xfrm>
          <a:prstGeom prst="wedgeRoundRectCallout">
            <a:avLst>
              <a:gd name="adj1" fmla="val -60777"/>
              <a:gd name="adj2" fmla="val -29425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程序员对代码的控制较弱。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5CF6E38-9EB7-4C7D-8913-7EACF1698A26}"/>
              </a:ext>
            </a:extLst>
          </p:cNvPr>
          <p:cNvSpPr/>
          <p:nvPr/>
        </p:nvSpPr>
        <p:spPr>
          <a:xfrm>
            <a:off x="6629374" y="5261991"/>
            <a:ext cx="3634333" cy="750701"/>
          </a:xfrm>
          <a:prstGeom prst="wedgeRoundRectCallout">
            <a:avLst>
              <a:gd name="adj1" fmla="val -61545"/>
              <a:gd name="adj2" fmla="val -45232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此例还用到了全局变量。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1014612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int a[10],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*p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for</a:t>
            </a:r>
            <a:r>
              <a:rPr lang="en-US" altLang="zh-CN" sz="2400" dirty="0">
                <a:latin typeface="+mn-lt"/>
              </a:rPr>
              <a:t> (p =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&amp;a[0]</a:t>
            </a:r>
            <a:r>
              <a:rPr lang="en-US" altLang="zh-CN" sz="2400" dirty="0">
                <a:latin typeface="+mn-lt"/>
              </a:rPr>
              <a:t>; p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!= &amp;a[10]</a:t>
            </a:r>
            <a:r>
              <a:rPr lang="en-US" altLang="zh-CN" sz="2400" dirty="0">
                <a:latin typeface="+mn-lt"/>
              </a:rPr>
              <a:t>;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++p</a:t>
            </a:r>
            <a:r>
              <a:rPr lang="en-US" altLang="zh-CN" sz="2400" dirty="0">
                <a:latin typeface="+mn-lt"/>
              </a:rPr>
              <a:t>) 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	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*p</a:t>
            </a:r>
            <a:r>
              <a:rPr lang="en-US" altLang="zh-CN" sz="2400" dirty="0">
                <a:latin typeface="+mn-lt"/>
              </a:rPr>
              <a:t>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endParaRPr lang="zh-CN" altLang="zh-CN" sz="3200" dirty="0">
              <a:latin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8850E38-739B-434C-B27C-EBEFBAD67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7727"/>
              </p:ext>
            </p:extLst>
          </p:nvPr>
        </p:nvGraphicFramePr>
        <p:xfrm>
          <a:off x="1437774" y="4091608"/>
          <a:ext cx="8128000" cy="795027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33806037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24770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1014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330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8787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55246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2909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6908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40544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4074071"/>
                    </a:ext>
                  </a:extLst>
                </a:gridCol>
              </a:tblGrid>
              <a:tr h="795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a[9]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07628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FE7E92E-D100-4D54-807E-DACA38BB44C6}"/>
              </a:ext>
            </a:extLst>
          </p:cNvPr>
          <p:cNvSpPr/>
          <p:nvPr/>
        </p:nvSpPr>
        <p:spPr>
          <a:xfrm>
            <a:off x="9572754" y="4091608"/>
            <a:ext cx="855593" cy="795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a[10]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D60BD8-981A-4811-A284-3D2CDC878E66}"/>
              </a:ext>
            </a:extLst>
          </p:cNvPr>
          <p:cNvGrpSpPr/>
          <p:nvPr/>
        </p:nvGrpSpPr>
        <p:grpSpPr>
          <a:xfrm>
            <a:off x="1437773" y="4886635"/>
            <a:ext cx="656273" cy="1096834"/>
            <a:chOff x="1437773" y="4224027"/>
            <a:chExt cx="656273" cy="10968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9382E14-608D-4153-AB31-906FF6D1EBB2}"/>
                </a:ext>
              </a:extLst>
            </p:cNvPr>
            <p:cNvSpPr txBox="1"/>
            <p:nvPr/>
          </p:nvSpPr>
          <p:spPr>
            <a:xfrm>
              <a:off x="1437773" y="4951529"/>
              <a:ext cx="656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C11A277-A130-44CD-A9C3-0AFDB5735777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765910" y="4224027"/>
              <a:ext cx="0" cy="72750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BCA2987-B5C6-4E84-B2FD-DA4A028C14DE}"/>
              </a:ext>
            </a:extLst>
          </p:cNvPr>
          <p:cNvGrpSpPr/>
          <p:nvPr/>
        </p:nvGrpSpPr>
        <p:grpSpPr>
          <a:xfrm>
            <a:off x="8805982" y="4884111"/>
            <a:ext cx="656273" cy="1096834"/>
            <a:chOff x="1437773" y="4224027"/>
            <a:chExt cx="656273" cy="10968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FA9E57-7975-45E3-99F2-730533505B6D}"/>
                </a:ext>
              </a:extLst>
            </p:cNvPr>
            <p:cNvSpPr txBox="1"/>
            <p:nvPr/>
          </p:nvSpPr>
          <p:spPr>
            <a:xfrm>
              <a:off x="1437773" y="4951529"/>
              <a:ext cx="656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9730E99-FC62-4209-AFB6-788BFAC080B2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765910" y="4224027"/>
              <a:ext cx="0" cy="72750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4D2A9D9C-8674-4964-8552-9CB3FC88E346}"/>
              </a:ext>
            </a:extLst>
          </p:cNvPr>
          <p:cNvSpPr/>
          <p:nvPr/>
        </p:nvSpPr>
        <p:spPr>
          <a:xfrm>
            <a:off x="7220019" y="3031486"/>
            <a:ext cx="3634333" cy="795027"/>
          </a:xfrm>
          <a:prstGeom prst="wedgeRoundRectCallout">
            <a:avLst>
              <a:gd name="adj1" fmla="val 25801"/>
              <a:gd name="adj2" fmla="val 76926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</a:rPr>
              <a:t>这是一个数组最后一个单元“后面”的单元，已经越界了。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F8820578-ED94-4BE5-AC09-5EA211EB0E49}"/>
              </a:ext>
            </a:extLst>
          </p:cNvPr>
          <p:cNvSpPr/>
          <p:nvPr/>
        </p:nvSpPr>
        <p:spPr>
          <a:xfrm>
            <a:off x="7220018" y="1556904"/>
            <a:ext cx="3634333" cy="1186037"/>
          </a:xfrm>
          <a:prstGeom prst="wedgeRoundRectCallout">
            <a:avLst>
              <a:gd name="adj1" fmla="val 24657"/>
              <a:gd name="adj2" fmla="val 71034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但是，这里只使用了它的地址，并没有访问其内容，因此是安全的。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7266 -0.0002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7018 0.0002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0104749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/>
            <a:r>
              <a:rPr lang="zh-CN" altLang="zh-CN" dirty="0">
                <a:latin typeface="+mj-lt"/>
              </a:rPr>
              <a:t>是一个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循环</a:t>
            </a:r>
            <a:r>
              <a:rPr lang="zh-CN" altLang="zh-CN" dirty="0">
                <a:latin typeface="+mj-lt"/>
              </a:rPr>
              <a:t>结构。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dirty="0">
                <a:latin typeface="+mj-lt"/>
              </a:rPr>
              <a:t>关键设施是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指针</a:t>
            </a:r>
            <a:r>
              <a:rPr lang="zh-CN" altLang="zh-CN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dirty="0">
                <a:latin typeface="+mj-lt"/>
              </a:rPr>
              <a:t>迭代有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起点</a:t>
            </a:r>
            <a:r>
              <a:rPr lang="zh-CN" altLang="zh-CN" dirty="0">
                <a:latin typeface="+mj-lt"/>
              </a:rPr>
              <a:t>。这个起点与容器的首元素相关。在此例中，这个起点是数组首元素</a:t>
            </a:r>
            <a:r>
              <a:rPr lang="en-US" altLang="zh-CN" dirty="0">
                <a:latin typeface="+mj-lt"/>
              </a:rPr>
              <a:t>a[0]</a:t>
            </a:r>
            <a:r>
              <a:rPr lang="zh-CN" altLang="zh-CN" dirty="0">
                <a:latin typeface="+mj-lt"/>
              </a:rPr>
              <a:t>的地址。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dirty="0">
                <a:latin typeface="+mj-lt"/>
              </a:rPr>
              <a:t>迭代有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终点</a:t>
            </a:r>
            <a:r>
              <a:rPr lang="zh-CN" altLang="zh-CN" dirty="0">
                <a:latin typeface="+mj-lt"/>
              </a:rPr>
              <a:t>。要为迭代终止设置一个终点标记（本例中是</a:t>
            </a:r>
            <a:r>
              <a:rPr lang="en-US" altLang="zh-CN" dirty="0">
                <a:latin typeface="+mj-lt"/>
              </a:rPr>
              <a:t>a[10]</a:t>
            </a:r>
            <a:r>
              <a:rPr lang="zh-CN" altLang="zh-CN" dirty="0">
                <a:latin typeface="+mj-lt"/>
              </a:rPr>
              <a:t>的地址），并在迭代中测试指针是否与终点标记相等：如果不等，迭代继续，否则结束。这个终点标记常称为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哨兵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sentinel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zh-CN" altLang="zh-CN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dirty="0">
                <a:latin typeface="+mj-lt"/>
              </a:rPr>
              <a:t>指针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推进</a:t>
            </a:r>
            <a:r>
              <a:rPr lang="zh-CN" altLang="zh-CN" dirty="0">
                <a:latin typeface="+mj-lt"/>
              </a:rPr>
              <a:t>。使用</a:t>
            </a:r>
            <a:r>
              <a:rPr lang="en-US" altLang="zh-CN" dirty="0">
                <a:latin typeface="+mj-lt"/>
              </a:rPr>
              <a:t>++</a:t>
            </a:r>
            <a:r>
              <a:rPr lang="zh-CN" altLang="zh-CN" dirty="0">
                <a:latin typeface="+mj-lt"/>
              </a:rPr>
              <a:t>运算符。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dirty="0">
                <a:latin typeface="+mj-lt"/>
              </a:rPr>
              <a:t>元素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提取</a:t>
            </a:r>
            <a:r>
              <a:rPr lang="zh-CN" altLang="zh-CN" dirty="0">
                <a:latin typeface="+mj-lt"/>
              </a:rPr>
              <a:t>。使用</a:t>
            </a:r>
            <a:r>
              <a:rPr lang="en-US" altLang="zh-CN" dirty="0">
                <a:latin typeface="+mj-lt"/>
              </a:rPr>
              <a:t>*</a:t>
            </a:r>
            <a:r>
              <a:rPr lang="zh-CN" altLang="zh-CN" dirty="0">
                <a:latin typeface="+mj-lt"/>
              </a:rPr>
              <a:t>运算符。</a:t>
            </a:r>
            <a:endParaRPr lang="en-US" altLang="zh-CN" dirty="0">
              <a:latin typeface="+mj-lt"/>
            </a:endParaRPr>
          </a:p>
          <a:p>
            <a:pPr lvl="0"/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成员选择</a:t>
            </a:r>
            <a:r>
              <a:rPr lang="zh-CN" altLang="zh-CN" dirty="0">
                <a:latin typeface="+mj-lt"/>
              </a:rPr>
              <a:t>。使用</a:t>
            </a:r>
            <a:r>
              <a:rPr lang="en-US" altLang="zh-CN" dirty="0">
                <a:latin typeface="+mj-lt"/>
              </a:rPr>
              <a:t>-&gt;</a:t>
            </a:r>
            <a:r>
              <a:rPr lang="zh-CN" altLang="zh-CN" dirty="0">
                <a:latin typeface="+mj-lt"/>
              </a:rPr>
              <a:t>运算符。</a:t>
            </a:r>
            <a:endParaRPr lang="zh-CN" altLang="zh-CN" sz="2400" dirty="0">
              <a:latin typeface="+mj-lt"/>
            </a:endParaRPr>
          </a:p>
          <a:p>
            <a:pPr marL="0" indent="0">
              <a:buNone/>
            </a:pPr>
            <a:endParaRPr lang="zh-CN" altLang="zh-CN" sz="3200" dirty="0"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5F481F-DF78-459A-A5F0-E4E5F08C46A1}"/>
              </a:ext>
            </a:extLst>
          </p:cNvPr>
          <p:cNvSpPr/>
          <p:nvPr/>
        </p:nvSpPr>
        <p:spPr>
          <a:xfrm>
            <a:off x="2561118" y="1977559"/>
            <a:ext cx="7105768" cy="2902881"/>
          </a:xfrm>
          <a:prstGeom prst="rect">
            <a:avLst/>
          </a:prstGeom>
          <a:solidFill>
            <a:schemeClr val="accent3">
              <a:alpha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</a:rPr>
              <a:t>解决共性问题的思路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rgbClr val="FFFF00"/>
              </a:solidFill>
            </a:endParaRPr>
          </a:p>
          <a:p>
            <a:pPr marL="742950" indent="-742950">
              <a:buAutoNum type="arabicPeriod"/>
            </a:pPr>
            <a:r>
              <a:rPr lang="zh-CN" altLang="en-US" sz="3200" b="1" dirty="0">
                <a:solidFill>
                  <a:srgbClr val="FFFF00"/>
                </a:solidFill>
              </a:rPr>
              <a:t>分离迭代操作</a:t>
            </a:r>
            <a:endParaRPr lang="en-US" altLang="zh-CN" sz="3200" b="1" dirty="0">
              <a:solidFill>
                <a:srgbClr val="FFFF00"/>
              </a:solidFill>
            </a:endParaRPr>
          </a:p>
          <a:p>
            <a:pPr marL="742950" indent="-742950">
              <a:buAutoNum type="arabicPeriod"/>
            </a:pPr>
            <a:r>
              <a:rPr lang="zh-CN" altLang="en-US" sz="3200" b="1" dirty="0">
                <a:solidFill>
                  <a:srgbClr val="FFFF00"/>
                </a:solidFill>
              </a:rPr>
              <a:t>使用类模板包装、模拟原生指针</a:t>
            </a:r>
            <a:endParaRPr lang="en-US" altLang="zh-CN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9227546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迭代使用循环。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迭代器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模拟</a:t>
            </a:r>
            <a:r>
              <a:rPr lang="zh-CN" altLang="zh-CN" dirty="0">
                <a:latin typeface="+mj-lt"/>
              </a:rPr>
              <a:t>了原生指针，是对后者的包装。为此，迭代器内部有一个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原生指针成员</a:t>
            </a:r>
            <a:r>
              <a:rPr lang="zh-CN" altLang="zh-CN" dirty="0">
                <a:latin typeface="+mj-lt"/>
              </a:rPr>
              <a:t>，它可以指向容器里存储的任意位置的对象。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用一个迭代器标识迭代的起点。因此，要为容器设置一个名为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begin</a:t>
            </a:r>
            <a:r>
              <a:rPr lang="zh-CN" altLang="zh-CN" dirty="0">
                <a:latin typeface="+mj-lt"/>
              </a:rPr>
              <a:t>的成员函数，它返回一个迭代器，该迭代器“指向”容器的首元素。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用一个迭代器标识迭代的终点。因此，为容器设置一个名为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end</a:t>
            </a:r>
            <a:r>
              <a:rPr lang="zh-CN" altLang="zh-CN" dirty="0">
                <a:latin typeface="+mj-lt"/>
              </a:rPr>
              <a:t>成员函数，它返回一个迭代器，该迭代器“指向”哨兵。</a:t>
            </a:r>
          </a:p>
        </p:txBody>
      </p:sp>
    </p:spTree>
    <p:extLst>
      <p:ext uri="{BB962C8B-B14F-4D97-AF65-F5344CB8AC3E}">
        <p14:creationId xmlns:p14="http://schemas.microsoft.com/office/powerpoint/2010/main" val="38239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zh-CN" altLang="zh-CN" dirty="0">
                <a:latin typeface="+mj-lt"/>
              </a:rPr>
              <a:t>迭代器操作。迭代器有四个必不可少的操作：复制、比较、推进、提取。因此，要为迭代器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重载</a:t>
            </a:r>
            <a:r>
              <a:rPr lang="zh-CN" altLang="zh-CN" dirty="0">
                <a:latin typeface="+mj-lt"/>
              </a:rPr>
              <a:t>如下运算符函数：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=</a:t>
            </a:r>
            <a:r>
              <a:rPr lang="zh-CN" altLang="zh-CN" sz="2800" dirty="0">
                <a:latin typeface="+mj-lt"/>
              </a:rPr>
              <a:t>：迭代器复制。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!=</a:t>
            </a:r>
            <a:r>
              <a:rPr lang="zh-CN" altLang="zh-CN" sz="2800" dirty="0">
                <a:latin typeface="+mj-lt"/>
              </a:rPr>
              <a:t>：比较两个迭代器是否不等。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++</a:t>
            </a:r>
            <a:r>
              <a:rPr lang="zh-CN" altLang="zh-CN" sz="2800" dirty="0">
                <a:latin typeface="+mj-lt"/>
              </a:rPr>
              <a:t>：推进迭代器，使其“指向”当前元素的下一个，一般用前缀方式。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*</a:t>
            </a:r>
            <a:r>
              <a:rPr lang="zh-CN" altLang="zh-CN" sz="2800" dirty="0">
                <a:latin typeface="+mj-lt"/>
              </a:rPr>
              <a:t>：返回迭代器“指向”的当前的元素。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-&gt;</a:t>
            </a:r>
            <a:r>
              <a:rPr lang="zh-CN" altLang="zh-CN" sz="2800" dirty="0">
                <a:latin typeface="+mj-lt"/>
              </a:rPr>
              <a:t>：返回迭代器的内部指针。</a:t>
            </a:r>
          </a:p>
        </p:txBody>
      </p:sp>
    </p:spTree>
    <p:extLst>
      <p:ext uri="{BB962C8B-B14F-4D97-AF65-F5344CB8AC3E}">
        <p14:creationId xmlns:p14="http://schemas.microsoft.com/office/powerpoint/2010/main" val="128422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第九章 容器、迭代器和泛型算法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 startAt="6"/>
            </a:pPr>
            <a:r>
              <a:rPr lang="zh-CN" altLang="zh-CN" dirty="0">
                <a:latin typeface="+mj-lt"/>
              </a:rPr>
              <a:t>迭代器类是容器的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内部类</a:t>
            </a:r>
            <a:r>
              <a:rPr lang="zh-CN" altLang="zh-CN" dirty="0">
                <a:latin typeface="+mj-lt"/>
              </a:rPr>
              <a:t>，并且是个依赖于容器类型参数的类模板。</a:t>
            </a:r>
          </a:p>
          <a:p>
            <a:pPr marL="514350" lvl="0" indent="-514350" algn="just">
              <a:buFont typeface="+mj-lt"/>
              <a:buAutoNum type="arabicPeriod" startAt="6"/>
            </a:pPr>
            <a:r>
              <a:rPr lang="zh-CN" altLang="zh-CN" dirty="0">
                <a:latin typeface="+mj-lt"/>
              </a:rPr>
              <a:t>迭代器中，为了能使用包围模板的类型参数，在其内部定义该参数的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别名</a:t>
            </a:r>
            <a:r>
              <a:rPr lang="zh-CN" altLang="zh-CN" dirty="0">
                <a:latin typeface="+mj-lt"/>
              </a:rPr>
              <a:t>。</a:t>
            </a:r>
          </a:p>
          <a:p>
            <a:pPr marL="514350" lvl="0" indent="-514350" algn="just">
              <a:buFont typeface="+mj-lt"/>
              <a:buAutoNum type="arabicPeriod" startAt="6"/>
            </a:pPr>
            <a:r>
              <a:rPr lang="zh-CN" altLang="zh-CN" dirty="0">
                <a:latin typeface="+mj-lt"/>
              </a:rPr>
              <a:t>为了能高效地访问容器，迭代器一般都是包围容器的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友元</a:t>
            </a:r>
            <a:r>
              <a:rPr lang="zh-CN" altLang="zh-CN" dirty="0">
                <a:latin typeface="+mj-lt"/>
              </a:rPr>
              <a:t>。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zh-CN" altLang="zh-C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0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3497</Words>
  <Application>Microsoft Office PowerPoint</Application>
  <PresentationFormat>宽屏</PresentationFormat>
  <Paragraphs>437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Consolas</vt:lpstr>
      <vt:lpstr>Office 主题​​</vt:lpstr>
      <vt:lpstr>PowerPoint 演示文稿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  <vt:lpstr>第九章 容器、迭代器和泛型算法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Zhongjian Bai</cp:lastModifiedBy>
  <cp:revision>691</cp:revision>
  <dcterms:created xsi:type="dcterms:W3CDTF">2019-01-26T01:53:38Z</dcterms:created>
  <dcterms:modified xsi:type="dcterms:W3CDTF">2023-07-18T01:48:05Z</dcterms:modified>
</cp:coreProperties>
</file>