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96" r:id="rId4"/>
    <p:sldId id="297" r:id="rId5"/>
    <p:sldId id="438" r:id="rId6"/>
    <p:sldId id="439" r:id="rId7"/>
    <p:sldId id="463" r:id="rId8"/>
    <p:sldId id="464" r:id="rId9"/>
    <p:sldId id="465" r:id="rId10"/>
    <p:sldId id="467" r:id="rId11"/>
    <p:sldId id="468" r:id="rId12"/>
    <p:sldId id="469" r:id="rId13"/>
    <p:sldId id="471" r:id="rId14"/>
    <p:sldId id="472" r:id="rId15"/>
    <p:sldId id="473" r:id="rId16"/>
    <p:sldId id="4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基本概念：同步和异步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8572837B-7940-41A3-BC9B-7123617561F1}" type="presOf" srcId="{A885556A-91B6-419D-A877-1CB35B9D2E52}" destId="{BB44B8D7-DA2A-4A62-9CCC-6CE3C07D2D28}" srcOrd="0" destOrd="0" presId="urn:microsoft.com/office/officeart/2005/8/layout/hChevron3"/>
    <dgm:cxn modelId="{39AF50BE-53F0-4DAC-9C02-7D2698A843EC}" type="presOf" srcId="{29D6AB23-25DA-4DA8-BB7D-445FE441D7CC}" destId="{7CB280A8-87FF-4D94-8E72-2FF508DAAB2A}" srcOrd="0" destOrd="0" presId="urn:microsoft.com/office/officeart/2005/8/layout/hChevron3"/>
    <dgm:cxn modelId="{9FF52202-0D2E-4276-A53E-E457056A8914}" type="presParOf" srcId="{BB44B8D7-DA2A-4A62-9CCC-6CE3C07D2D28}" destId="{7CB280A8-87FF-4D94-8E72-2FF508DAAB2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future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44EDB10B-79F2-4196-BB71-2C3514587C5D}" type="pres">
      <dgm:prSet presAssocID="{0AC1F50B-C65C-453B-9F1A-C55AC0D2A0F9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E37EDA27-4C1B-4735-80E7-6681A28D6D08}" type="presOf" srcId="{0AC1F50B-C65C-453B-9F1A-C55AC0D2A0F9}" destId="{44EDB10B-79F2-4196-BB71-2C3514587C5D}" srcOrd="0" destOrd="0" presId="urn:microsoft.com/office/officeart/2005/8/layout/hChevron3"/>
    <dgm:cxn modelId="{59FD4770-2625-4401-B638-7F5468020E31}" type="presOf" srcId="{A885556A-91B6-419D-A877-1CB35B9D2E52}" destId="{BB44B8D7-DA2A-4A62-9CCC-6CE3C07D2D28}" srcOrd="0" destOrd="0" presId="urn:microsoft.com/office/officeart/2005/8/layout/hChevron3"/>
    <dgm:cxn modelId="{C55EC456-E05C-4DEA-8E4F-CBD15AEE020C}" srcId="{A885556A-91B6-419D-A877-1CB35B9D2E52}" destId="{0AC1F50B-C65C-453B-9F1A-C55AC0D2A0F9}" srcOrd="0" destOrd="0" parTransId="{0D2BBC72-8C84-422A-BDF2-D23A85012BFD}" sibTransId="{A219597B-31E5-47F6-97E6-030D3578B5C3}"/>
    <dgm:cxn modelId="{0DD556EC-0C7E-41E3-AE82-D0000B8BE3B0}" type="presParOf" srcId="{BB44B8D7-DA2A-4A62-9CCC-6CE3C07D2D28}" destId="{44EDB10B-79F2-4196-BB71-2C3514587C5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future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4ABD771E-16B2-457E-AFBE-78BF376136C2}" type="presOf" srcId="{29D6AB23-25DA-4DA8-BB7D-445FE441D7CC}" destId="{7CB280A8-87FF-4D94-8E72-2FF508DAAB2A}" srcOrd="0" destOrd="0" presId="urn:microsoft.com/office/officeart/2005/8/layout/hChevron3"/>
    <dgm:cxn modelId="{04A042CC-2865-4B9C-814D-3BE05F35A7E3}" type="presOf" srcId="{A885556A-91B6-419D-A877-1CB35B9D2E52}" destId="{BB44B8D7-DA2A-4A62-9CCC-6CE3C07D2D28}" srcOrd="0" destOrd="0" presId="urn:microsoft.com/office/officeart/2005/8/layout/hChevron3"/>
    <dgm:cxn modelId="{78C0725D-5E21-4914-A36A-DEACB8ED8638}" type="presParOf" srcId="{BB44B8D7-DA2A-4A62-9CCC-6CE3C07D2D28}" destId="{7CB280A8-87FF-4D94-8E72-2FF508DAAB2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future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async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FF4E6B67-1B28-40D9-BFFC-3BC23A805C08}" type="presOf" srcId="{6FF7BBA6-AEA4-4895-A02D-285B661D9D9C}" destId="{9395227A-FF8B-45C5-AEEA-F2AB2FD80348}" srcOrd="0" destOrd="0" presId="urn:microsoft.com/office/officeart/2005/8/layout/hChevron3"/>
    <dgm:cxn modelId="{314D51DD-8774-4E6A-8A5E-8C70A155CB2F}" type="presOf" srcId="{A885556A-91B6-419D-A877-1CB35B9D2E52}" destId="{BB44B8D7-DA2A-4A62-9CCC-6CE3C07D2D28}" srcOrd="0" destOrd="0" presId="urn:microsoft.com/office/officeart/2005/8/layout/hChevron3"/>
    <dgm:cxn modelId="{C4B468EE-0BBA-4E48-B98E-59F41622D20C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promise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19081F58-EFAC-4FF3-BC7E-56041A7D321C}" type="presOf" srcId="{6FF7BBA6-AEA4-4895-A02D-285B661D9D9C}" destId="{9395227A-FF8B-45C5-AEEA-F2AB2FD80348}" srcOrd="0" destOrd="0" presId="urn:microsoft.com/office/officeart/2005/8/layout/hChevron3"/>
    <dgm:cxn modelId="{A9320C7D-9E16-459B-84D8-FA907F5FCED2}" type="presOf" srcId="{A885556A-91B6-419D-A877-1CB35B9D2E52}" destId="{BB44B8D7-DA2A-4A62-9CCC-6CE3C07D2D28}" srcOrd="0" destOrd="0" presId="urn:microsoft.com/office/officeart/2005/8/layout/hChevron3"/>
    <dgm:cxn modelId="{5888974C-A366-44DA-9E1C-7B8E30C10196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基本概念：进程和线程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0AC1F50B-C65C-453B-9F1A-C55AC0D2A0F9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基本概念：共享和互斥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44EDB10B-79F2-4196-BB71-2C3514587C5D}" type="pres">
      <dgm:prSet presAssocID="{0AC1F50B-C65C-453B-9F1A-C55AC0D2A0F9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0" destOrd="0" parTransId="{0D2BBC72-8C84-422A-BDF2-D23A85012BFD}" sibTransId="{A219597B-31E5-47F6-97E6-030D3578B5C3}"/>
    <dgm:cxn modelId="{076D33CC-23F3-4664-9BD9-D7A6A4C9E873}" type="presParOf" srcId="{BB44B8D7-DA2A-4A62-9CCC-6CE3C07D2D28}" destId="{44EDB10B-79F2-4196-BB71-2C3514587C5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0AC1F50B-C65C-453B-9F1A-C55AC0D2A0F9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基本概念：锁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44EDB10B-79F2-4196-BB71-2C3514587C5D}" type="pres">
      <dgm:prSet presAssocID="{0AC1F50B-C65C-453B-9F1A-C55AC0D2A0F9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0" destOrd="0" parTransId="{0D2BBC72-8C84-422A-BDF2-D23A85012BFD}" sibTransId="{A219597B-31E5-47F6-97E6-030D3578B5C3}"/>
    <dgm:cxn modelId="{076D33CC-23F3-4664-9BD9-D7A6A4C9E873}" type="presParOf" srcId="{BB44B8D7-DA2A-4A62-9CCC-6CE3C07D2D28}" destId="{44EDB10B-79F2-4196-BB71-2C3514587C5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thread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3A3716BB-3EE7-4A32-B3CD-2A58EF14998A}" type="presOf" srcId="{A885556A-91B6-419D-A877-1CB35B9D2E52}" destId="{BB44B8D7-DA2A-4A62-9CCC-6CE3C07D2D28}" srcOrd="0" destOrd="0" presId="urn:microsoft.com/office/officeart/2005/8/layout/hChevron3"/>
    <dgm:cxn modelId="{488D7BEE-D8EF-45F8-89BD-0CAC0DD434EC}" type="presOf" srcId="{6FF7BBA6-AEA4-4895-A02D-285B661D9D9C}" destId="{9395227A-FF8B-45C5-AEEA-F2AB2FD80348}" srcOrd="0" destOrd="0" presId="urn:microsoft.com/office/officeart/2005/8/layout/hChevron3"/>
    <dgm:cxn modelId="{92CE597F-D123-4E0B-8936-E398937F05EE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thread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A1A91619-4F2D-4ED2-9CC9-ED4CDAB1BE13}" type="presOf" srcId="{6FF7BBA6-AEA4-4895-A02D-285B661D9D9C}" destId="{9395227A-FF8B-45C5-AEEA-F2AB2FD8034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005022C3-3053-4409-A24F-8BB795529620}" type="presOf" srcId="{A885556A-91B6-419D-A877-1CB35B9D2E52}" destId="{BB44B8D7-DA2A-4A62-9CCC-6CE3C07D2D28}" srcOrd="0" destOrd="0" presId="urn:microsoft.com/office/officeart/2005/8/layout/hChevron3"/>
    <dgm:cxn modelId="{6F275DB0-6AF6-4FAF-A1D5-30620847B8C8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thread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4D159E88-D773-49A1-B114-75415CCE3E11}" type="presOf" srcId="{A885556A-91B6-419D-A877-1CB35B9D2E52}" destId="{BB44B8D7-DA2A-4A62-9CCC-6CE3C07D2D28}" srcOrd="0" destOrd="0" presId="urn:microsoft.com/office/officeart/2005/8/layout/hChevron3"/>
    <dgm:cxn modelId="{ED5E62C9-30B6-4EB8-8881-DB300671B782}" type="presOf" srcId="{6FF7BBA6-AEA4-4895-A02D-285B661D9D9C}" destId="{9395227A-FF8B-45C5-AEEA-F2AB2FD80348}" srcOrd="0" destOrd="0" presId="urn:microsoft.com/office/officeart/2005/8/layout/hChevron3"/>
    <dgm:cxn modelId="{4CEDEAB1-4CDA-4829-A5FC-C8E7A879557F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mutex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9395227A-FF8B-45C5-AEEA-F2AB2FD80348}" type="pres">
      <dgm:prSet presAssocID="{6FF7BBA6-AEA4-4895-A02D-285B661D9D9C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8DDE5622-106B-42C4-B4C0-DB3815D7ADCF}" type="presOf" srcId="{6FF7BBA6-AEA4-4895-A02D-285B661D9D9C}" destId="{9395227A-FF8B-45C5-AEEA-F2AB2FD80348}" srcOrd="0" destOrd="0" presId="urn:microsoft.com/office/officeart/2005/8/layout/hChevron3"/>
    <dgm:cxn modelId="{FDF3473C-EE50-4646-BA69-0293C7549A7E}" srcId="{A885556A-91B6-419D-A877-1CB35B9D2E52}" destId="{6FF7BBA6-AEA4-4895-A02D-285B661D9D9C}" srcOrd="0" destOrd="0" parTransId="{D779102E-6165-49D2-934D-660C4322D83B}" sibTransId="{5B060FA2-4BEA-4643-8A75-2632374CD0CB}"/>
    <dgm:cxn modelId="{ECA4B5C4-762F-48DC-B1D3-51C80A031609}" type="presOf" srcId="{A885556A-91B6-419D-A877-1CB35B9D2E52}" destId="{BB44B8D7-DA2A-4A62-9CCC-6CE3C07D2D28}" srcOrd="0" destOrd="0" presId="urn:microsoft.com/office/officeart/2005/8/layout/hChevron3"/>
    <dgm:cxn modelId="{27635E8C-6565-4189-BA02-8BC4946AD8A2}" type="presParOf" srcId="{BB44B8D7-DA2A-4A62-9CCC-6CE3C07D2D28}" destId="{9395227A-FF8B-45C5-AEEA-F2AB2FD8034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9B4254CF-4B17-4D45-A49C-283CBAECC143}">
      <dgm:prSet phldrT="[文本]"/>
      <dgm:spPr/>
      <dgm:t>
        <a:bodyPr/>
        <a:lstStyle/>
        <a:p>
          <a:pPr algn="just"/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ED59E537-7036-4276-989A-EA0D758EE6BD}" type="parTrans" cxnId="{89BFFA3C-77AB-4520-A9CB-396889F31C10}">
      <dgm:prSet/>
      <dgm:spPr/>
      <dgm:t>
        <a:bodyPr/>
        <a:lstStyle/>
        <a:p>
          <a:endParaRPr lang="zh-CN" altLang="en-US"/>
        </a:p>
      </dgm:t>
    </dgm:pt>
    <dgm:pt modelId="{ACA0E014-2852-4523-BE40-0FD951122C7F}" type="sibTrans" cxnId="{89BFFA3C-77AB-4520-A9CB-396889F31C1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289FB413-67B3-495B-930B-3230F9ABA48B}" type="pres">
      <dgm:prSet presAssocID="{9B4254CF-4B17-4D45-A49C-283CBAECC143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89BFFA3C-77AB-4520-A9CB-396889F31C10}" srcId="{A885556A-91B6-419D-A877-1CB35B9D2E52}" destId="{9B4254CF-4B17-4D45-A49C-283CBAECC143}" srcOrd="0" destOrd="0" parTransId="{ED59E537-7036-4276-989A-EA0D758EE6BD}" sibTransId="{ACA0E014-2852-4523-BE40-0FD951122C7F}"/>
    <dgm:cxn modelId="{67EBA75B-A9F1-403D-9869-115A49BDF4CF}" type="presOf" srcId="{A885556A-91B6-419D-A877-1CB35B9D2E52}" destId="{BB44B8D7-DA2A-4A62-9CCC-6CE3C07D2D28}" srcOrd="0" destOrd="0" presId="urn:microsoft.com/office/officeart/2005/8/layout/hChevron3"/>
    <dgm:cxn modelId="{FE927248-A42A-4D03-9E45-3C4CC6692F22}" type="presOf" srcId="{9B4254CF-4B17-4D45-A49C-283CBAECC143}" destId="{289FB413-67B3-495B-930B-3230F9ABA48B}" srcOrd="0" destOrd="0" presId="urn:microsoft.com/office/officeart/2005/8/layout/hChevron3"/>
    <dgm:cxn modelId="{BF561C2A-CEE6-4665-B5A4-B1D5CE5A3900}" type="presParOf" srcId="{BB44B8D7-DA2A-4A62-9CCC-6CE3C07D2D28}" destId="{289FB413-67B3-495B-930B-3230F9ABA48B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基本概念：同步和异步</a:t>
          </a:r>
        </a:p>
      </dsp:txBody>
      <dsp:txXfrm>
        <a:off x="3542" y="0"/>
        <a:ext cx="7158977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2" y="0"/>
        <a:ext cx="7158977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DB10B-79F2-4196-BB71-2C3514587C5D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future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542" y="0"/>
        <a:ext cx="7158977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future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2" y="0"/>
        <a:ext cx="7158977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future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async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2" y="0"/>
        <a:ext cx="7158977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promise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类模板</a:t>
          </a:r>
        </a:p>
      </dsp:txBody>
      <dsp:txXfrm>
        <a:off x="3542" y="0"/>
        <a:ext cx="7158977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基本概念：进程和线程</a:t>
          </a:r>
        </a:p>
      </dsp:txBody>
      <dsp:txXfrm>
        <a:off x="3542" y="0"/>
        <a:ext cx="7158977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DB10B-79F2-4196-BB71-2C3514587C5D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基本概念：共享和互斥</a:t>
          </a:r>
        </a:p>
      </dsp:txBody>
      <dsp:txXfrm>
        <a:off x="3542" y="0"/>
        <a:ext cx="7158977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DB10B-79F2-4196-BB71-2C3514587C5D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基本概念：锁</a:t>
          </a:r>
        </a:p>
      </dsp:txBody>
      <dsp:txXfrm>
        <a:off x="3542" y="0"/>
        <a:ext cx="7158977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thread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542" y="0"/>
        <a:ext cx="7158977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thread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542" y="0"/>
        <a:ext cx="7158977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thread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542" y="0"/>
        <a:ext cx="7158977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227A-FF8B-45C5-AEEA-F2AB2FD8034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mutex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542" y="0"/>
        <a:ext cx="7158977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FB413-67B3-495B-930B-3230F9ABA48B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condition_variable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542" y="0"/>
        <a:ext cx="7158977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98E408-C45E-4AD2-B91C-18FD73F61112}"/>
              </a:ext>
            </a:extLst>
          </p:cNvPr>
          <p:cNvSpPr/>
          <p:nvPr userDrawn="1"/>
        </p:nvSpPr>
        <p:spPr>
          <a:xfrm rot="19079473">
            <a:off x="-935337" y="519325"/>
            <a:ext cx="3420275" cy="509551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solidFill>
                    <a:srgbClr val="7BA79D"/>
                  </a:solidFill>
                  <a:prstDash val="solid"/>
                </a:ln>
                <a:pattFill prst="ltDnDiag">
                  <a:fgClr>
                    <a:srgbClr val="7BA79D">
                      <a:lumMod val="60000"/>
                      <a:lumOff val="40000"/>
                    </a:srgbClr>
                  </a:fgClr>
                  <a:bgClr>
                    <a:prstClr val="white"/>
                  </a:bgClr>
                </a:pattFill>
                <a:latin typeface="微软雅黑" panose="020B0503020204020204" pitchFamily="34" charset="-122"/>
              </a:rPr>
              <a:t>C++</a:t>
            </a:r>
            <a:r>
              <a:rPr lang="zh-CN" altLang="en-US" sz="6000" b="1" dirty="0">
                <a:ln w="12700">
                  <a:solidFill>
                    <a:srgbClr val="7BA79D"/>
                  </a:solidFill>
                  <a:prstDash val="solid"/>
                </a:ln>
                <a:pattFill prst="ltDnDiag">
                  <a:fgClr>
                    <a:srgbClr val="7BA79D">
                      <a:lumMod val="60000"/>
                      <a:lumOff val="40000"/>
                    </a:srgbClr>
                  </a:fgClr>
                  <a:bgClr>
                    <a:prstClr val="white"/>
                  </a:bgClr>
                </a:pattFill>
                <a:latin typeface="微软雅黑" panose="020B0503020204020204" pitchFamily="34" charset="-122"/>
              </a:rPr>
              <a:t>程序设计 </a:t>
            </a:r>
            <a:r>
              <a:rPr lang="en-US" altLang="zh-CN" sz="6000" b="1" dirty="0">
                <a:ln w="12700">
                  <a:solidFill>
                    <a:srgbClr val="7BA79D"/>
                  </a:solidFill>
                  <a:prstDash val="solid"/>
                </a:ln>
                <a:pattFill prst="ltDnDiag">
                  <a:fgClr>
                    <a:srgbClr val="7BA79D">
                      <a:lumMod val="60000"/>
                      <a:lumOff val="40000"/>
                    </a:srgbClr>
                  </a:fgClr>
                  <a:bgClr>
                    <a:prstClr val="white"/>
                  </a:bgClr>
                </a:pattFill>
                <a:latin typeface="微软雅黑" panose="020B0503020204020204" pitchFamily="34" charset="-122"/>
              </a:rPr>
              <a:t>- </a:t>
            </a:r>
            <a:r>
              <a:rPr lang="zh-CN" altLang="en-US" sz="6000" b="1" dirty="0">
                <a:ln w="12700">
                  <a:solidFill>
                    <a:srgbClr val="7BA79D"/>
                  </a:solidFill>
                  <a:prstDash val="solid"/>
                </a:ln>
                <a:pattFill prst="ltDnDiag">
                  <a:fgClr>
                    <a:srgbClr val="7BA79D">
                      <a:lumMod val="60000"/>
                      <a:lumOff val="40000"/>
                    </a:srgbClr>
                  </a:fgClr>
                  <a:bgClr>
                    <a:prstClr val="white"/>
                  </a:bgClr>
                </a:pattFill>
                <a:latin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2299897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753316-60FA-47D2-87B2-D2AC08B6F5C7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45155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94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02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83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4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93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8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753316-60FA-47D2-87B2-D2AC08B6F5C7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71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81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40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2019/7/10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69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9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WK-10-4-2 </a:t>
            </a:r>
            <a:r>
              <a:rPr lang="zh-CN" altLang="en-US" dirty="0"/>
              <a:t>多线程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5853247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 algn="just"/>
            <a:r>
              <a:rPr lang="zh-CN" altLang="zh-CN" dirty="0">
                <a:latin typeface="+mj-lt"/>
              </a:rPr>
              <a:t>一个线程可能把自己阻塞，并等待一个事件的发生；事件发生后，该线程恢复执行。</a:t>
            </a:r>
            <a:endParaRPr lang="en-US" altLang="zh-CN" dirty="0">
              <a:latin typeface="+mj-lt"/>
            </a:endParaRPr>
          </a:p>
          <a:p>
            <a:pPr lvl="0" algn="just"/>
            <a:r>
              <a:rPr lang="zh-CN" altLang="zh-CN" dirty="0">
                <a:latin typeface="+mj-lt"/>
              </a:rPr>
              <a:t>完成这种功能需要定义在头文件</a:t>
            </a:r>
            <a:r>
              <a:rPr lang="en-US" altLang="zh-CN" dirty="0">
                <a:latin typeface="+mj-lt"/>
              </a:rPr>
              <a:t>&lt;</a:t>
            </a:r>
            <a:r>
              <a:rPr lang="en-US" altLang="zh-CN" dirty="0" err="1">
                <a:latin typeface="+mj-lt"/>
              </a:rPr>
              <a:t>condition_variable</a:t>
            </a:r>
            <a:r>
              <a:rPr lang="en-US" altLang="zh-CN" dirty="0">
                <a:latin typeface="+mj-lt"/>
              </a:rPr>
              <a:t>&gt;</a:t>
            </a:r>
            <a:r>
              <a:rPr lang="zh-CN" altLang="zh-CN" dirty="0">
                <a:latin typeface="+mj-lt"/>
              </a:rPr>
              <a:t>中的（多种）类实例对象的参与。头文件中，最重要的类是</a:t>
            </a:r>
            <a:r>
              <a:rPr lang="en-US" altLang="zh-CN" dirty="0" err="1">
                <a:latin typeface="+mj-lt"/>
              </a:rPr>
              <a:t>condition_variable</a:t>
            </a:r>
            <a:r>
              <a:rPr lang="zh-CN" altLang="zh-CN" dirty="0">
                <a:latin typeface="+mj-lt"/>
              </a:rPr>
              <a:t>。</a:t>
            </a:r>
            <a:endParaRPr lang="zh-CN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66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2059774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457200" lvl="0" indent="-457200">
              <a:buAutoNum type="arabicPeriod"/>
            </a:pPr>
            <a:r>
              <a:rPr lang="en-US" altLang="zh-CN" sz="2400" dirty="0">
                <a:latin typeface="+mn-lt"/>
              </a:rPr>
              <a:t>void wait(</a:t>
            </a:r>
            <a:r>
              <a:rPr lang="en-US" altLang="zh-CN" sz="2400" dirty="0" err="1">
                <a:latin typeface="+mn-lt"/>
              </a:rPr>
              <a:t>unique_lock</a:t>
            </a:r>
            <a:r>
              <a:rPr lang="en-US" altLang="zh-CN" sz="2400" dirty="0">
                <a:latin typeface="+mn-lt"/>
              </a:rPr>
              <a:t>&lt;mutex&gt;&amp; lock)</a:t>
            </a:r>
          </a:p>
          <a:p>
            <a:pPr marL="0" lvl="0" indent="0">
              <a:buNone/>
            </a:pPr>
            <a:r>
              <a:rPr lang="zh-CN" altLang="zh-CN" sz="2400" dirty="0">
                <a:latin typeface="+mn-lt"/>
              </a:rPr>
              <a:t>如果没有接收到解除阻塞信号，那么</a:t>
            </a:r>
            <a:r>
              <a:rPr lang="en-US" altLang="zh-CN" sz="2400" dirty="0">
                <a:latin typeface="+mn-lt"/>
              </a:rPr>
              <a:t>wait</a:t>
            </a:r>
            <a:r>
              <a:rPr lang="zh-CN" altLang="zh-CN" sz="2400" dirty="0">
                <a:latin typeface="+mn-lt"/>
              </a:rPr>
              <a:t>将处于阻塞状态，不会返回；线程也因此处于等待状态。</a:t>
            </a:r>
            <a:endParaRPr lang="en-US" altLang="zh-CN" sz="2400" dirty="0">
              <a:latin typeface="+mn-lt"/>
            </a:endParaRPr>
          </a:p>
          <a:p>
            <a:pPr marL="0" lvl="0" indent="0">
              <a:buNone/>
            </a:pPr>
            <a:endParaRPr lang="en-US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2. void </a:t>
            </a:r>
            <a:r>
              <a:rPr lang="en-US" altLang="zh-CN" sz="2400" dirty="0" err="1">
                <a:latin typeface="+mn-lt"/>
              </a:rPr>
              <a:t>notify_one</a:t>
            </a:r>
            <a:r>
              <a:rPr lang="en-US" altLang="zh-CN" sz="2400" dirty="0">
                <a:latin typeface="+mn-lt"/>
              </a:rPr>
              <a:t>()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zh-CN" altLang="zh-CN" sz="2400" dirty="0">
                <a:latin typeface="+mn-lt"/>
              </a:rPr>
              <a:t>将阻塞线程中的某一个解除阻塞。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endParaRPr lang="zh-CN" altLang="zh-CN" sz="2400" dirty="0">
              <a:latin typeface="+mn-lt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+mn-lt"/>
              </a:rPr>
              <a:t>3. void </a:t>
            </a:r>
            <a:r>
              <a:rPr lang="en-US" altLang="zh-CN" sz="2400" dirty="0" err="1">
                <a:latin typeface="+mn-lt"/>
              </a:rPr>
              <a:t>notify_all</a:t>
            </a:r>
            <a:r>
              <a:rPr lang="en-US" altLang="zh-CN" sz="2400" dirty="0">
                <a:latin typeface="+mn-lt"/>
              </a:rPr>
              <a:t>()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zh-CN" altLang="zh-CN" sz="2400" dirty="0">
                <a:latin typeface="+mn-lt"/>
              </a:rPr>
              <a:t>将所有阻塞线程解除阻塞。</a:t>
            </a:r>
          </a:p>
        </p:txBody>
      </p:sp>
    </p:spTree>
    <p:extLst>
      <p:ext uri="{BB962C8B-B14F-4D97-AF65-F5344CB8AC3E}">
        <p14:creationId xmlns:p14="http://schemas.microsoft.com/office/powerpoint/2010/main" val="40398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8134591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 algn="just"/>
            <a:r>
              <a:rPr lang="zh-CN" altLang="zh-CN" sz="2600" dirty="0">
                <a:latin typeface="+mn-lt"/>
              </a:rPr>
              <a:t>线程的执行往往是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异步</a:t>
            </a:r>
            <a:r>
              <a:rPr lang="zh-CN" altLang="zh-CN" sz="2600" dirty="0">
                <a:latin typeface="+mn-lt"/>
              </a:rPr>
              <a:t>的。因此，如果一个线程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依赖</a:t>
            </a:r>
            <a:r>
              <a:rPr lang="zh-CN" altLang="zh-CN" sz="2600" dirty="0">
                <a:latin typeface="+mn-lt"/>
              </a:rPr>
              <a:t>于另一个线程的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结果</a:t>
            </a:r>
            <a:r>
              <a:rPr lang="zh-CN" altLang="zh-CN" sz="2600" dirty="0">
                <a:latin typeface="+mn-lt"/>
              </a:rPr>
              <a:t>，那么这两个线程需要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同步</a:t>
            </a:r>
            <a:r>
              <a:rPr lang="zh-CN" altLang="zh-CN" sz="2600" dirty="0">
                <a:latin typeface="+mn-lt"/>
              </a:rPr>
              <a:t>。</a:t>
            </a:r>
            <a:endParaRPr lang="en-US" altLang="zh-CN" sz="2600" dirty="0">
              <a:latin typeface="+mn-lt"/>
            </a:endParaRPr>
          </a:p>
          <a:p>
            <a:pPr lvl="0" algn="just"/>
            <a:r>
              <a:rPr lang="zh-CN" altLang="zh-CN" sz="2600" dirty="0">
                <a:latin typeface="+mn-lt"/>
              </a:rPr>
              <a:t>这样的同步操作可以使用定义在头文件</a:t>
            </a:r>
            <a:r>
              <a:rPr lang="en-US" altLang="zh-CN" sz="2600" dirty="0">
                <a:latin typeface="+mn-lt"/>
              </a:rPr>
              <a:t>&lt;future&gt;</a:t>
            </a:r>
            <a:r>
              <a:rPr lang="zh-CN" altLang="zh-CN" sz="2600" dirty="0">
                <a:latin typeface="+mn-lt"/>
              </a:rPr>
              <a:t>中的类模板</a:t>
            </a:r>
            <a:r>
              <a:rPr lang="en-US" altLang="zh-CN" sz="2600" dirty="0">
                <a:latin typeface="+mn-lt"/>
              </a:rPr>
              <a:t>future</a:t>
            </a:r>
            <a:r>
              <a:rPr lang="zh-CN" altLang="zh-CN" sz="2600" dirty="0">
                <a:latin typeface="+mn-lt"/>
              </a:rPr>
              <a:t>和</a:t>
            </a:r>
            <a:r>
              <a:rPr lang="en-US" altLang="zh-CN" sz="2600" dirty="0">
                <a:latin typeface="+mn-lt"/>
              </a:rPr>
              <a:t>promise</a:t>
            </a:r>
            <a:r>
              <a:rPr lang="zh-CN" altLang="zh-CN" sz="2600" dirty="0">
                <a:latin typeface="+mn-lt"/>
              </a:rPr>
              <a:t>来实现。</a:t>
            </a:r>
            <a:endParaRPr lang="en-US" altLang="zh-CN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56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6867721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lvl="0" algn="just"/>
            <a:r>
              <a:rPr lang="zh-CN" altLang="en-US" sz="2600" dirty="0">
                <a:latin typeface="+mn-lt"/>
              </a:rPr>
              <a:t>术语解释</a:t>
            </a:r>
            <a:endParaRPr lang="en-US" altLang="zh-CN" sz="2600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zh-CN" sz="2600" dirty="0">
                <a:latin typeface="+mn-lt"/>
              </a:rPr>
              <a:t>两个异步执行的线程使用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共享态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shared state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来进行结果通信。共享态包含了一些状态信息和（也许现在还没有产生的）结果。</a:t>
            </a:r>
            <a:endParaRPr lang="en-US" altLang="zh-CN" sz="2600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zh-CN" sz="2600" dirty="0">
                <a:latin typeface="+mn-lt"/>
              </a:rPr>
              <a:t>这些结果被封装在一个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异步返回对象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asynchronous return object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中。</a:t>
            </a:r>
            <a:endParaRPr lang="en-US" altLang="zh-CN" sz="2600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zh-CN" sz="2600" dirty="0">
                <a:latin typeface="+mn-lt"/>
              </a:rPr>
              <a:t>一个异步返回对象的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等待函数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waiting function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处于潜在的阻塞状态，等待共享状态已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准备好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ready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。</a:t>
            </a:r>
            <a:endParaRPr lang="en-US" altLang="zh-CN" sz="2600" dirty="0">
              <a:latin typeface="+mn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zh-CN" altLang="zh-CN" sz="2600" dirty="0">
                <a:latin typeface="+mn-lt"/>
              </a:rPr>
              <a:t>一个</a:t>
            </a:r>
            <a:r>
              <a:rPr lang="zh-CN" altLang="zh-CN" sz="2600" b="1" dirty="0">
                <a:solidFill>
                  <a:srgbClr val="FF0000"/>
                </a:solidFill>
                <a:latin typeface="+mn-lt"/>
              </a:rPr>
              <a:t>异步供应者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asynchronous provider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sz="2600" dirty="0">
                <a:latin typeface="+mn-lt"/>
              </a:rPr>
              <a:t>对象提供共享状态中的结果。一旦异步供应者准备好，那么等待函数将立即获得结果。</a:t>
            </a:r>
          </a:p>
        </p:txBody>
      </p:sp>
    </p:spTree>
    <p:extLst>
      <p:ext uri="{BB962C8B-B14F-4D97-AF65-F5344CB8AC3E}">
        <p14:creationId xmlns:p14="http://schemas.microsoft.com/office/powerpoint/2010/main" val="347524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9840734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类模板定义了一个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异步返回对象</a:t>
            </a:r>
            <a:r>
              <a:rPr lang="zh-CN" altLang="zh-CN" dirty="0">
                <a:latin typeface="+mn-lt"/>
              </a:rPr>
              <a:t>。它的模板参数是结果的类型，其主要成员是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get()</a:t>
            </a:r>
            <a:r>
              <a:rPr lang="zh-CN" altLang="zh-CN" dirty="0">
                <a:latin typeface="+mn-lt"/>
              </a:rPr>
              <a:t>，用于从共享态中读取结果。调用</a:t>
            </a:r>
            <a:r>
              <a:rPr lang="en-US" altLang="zh-CN" dirty="0">
                <a:latin typeface="+mn-lt"/>
              </a:rPr>
              <a:t>get()</a:t>
            </a:r>
            <a:r>
              <a:rPr lang="zh-CN" altLang="zh-CN" dirty="0">
                <a:latin typeface="+mn-lt"/>
              </a:rPr>
              <a:t>的线程将处于潜在的阻塞状态，等待共享态准备好。</a:t>
            </a:r>
          </a:p>
          <a:p>
            <a:pPr algn="just"/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类模板一般和异步函数模板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async</a:t>
            </a:r>
            <a:r>
              <a:rPr lang="zh-CN" altLang="zh-CN" dirty="0">
                <a:latin typeface="+mn-lt"/>
              </a:rPr>
              <a:t>一起使用。</a:t>
            </a:r>
            <a:r>
              <a:rPr lang="en-US" altLang="zh-CN" dirty="0">
                <a:latin typeface="+mn-lt"/>
              </a:rPr>
              <a:t>async</a:t>
            </a:r>
            <a:r>
              <a:rPr lang="zh-CN" altLang="zh-CN" dirty="0">
                <a:latin typeface="+mn-lt"/>
              </a:rPr>
              <a:t>用于以异步方式（在一个潜在的新线程中）启动可调用对象，并提供一个封装在</a:t>
            </a:r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对象里的、可调用对象产生的结果。</a:t>
            </a:r>
          </a:p>
        </p:txBody>
      </p:sp>
    </p:spTree>
    <p:extLst>
      <p:ext uri="{BB962C8B-B14F-4D97-AF65-F5344CB8AC3E}">
        <p14:creationId xmlns:p14="http://schemas.microsoft.com/office/powerpoint/2010/main" val="355771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9440010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>
                <a:latin typeface="+mn-lt"/>
              </a:rPr>
              <a:t>Promise</a:t>
            </a:r>
            <a:r>
              <a:rPr lang="zh-CN" altLang="en-US" dirty="0">
                <a:latin typeface="+mn-lt"/>
              </a:rPr>
              <a:t>是一种异步程序设计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规范</a:t>
            </a:r>
            <a:r>
              <a:rPr lang="zh-CN" altLang="en-US" dirty="0">
                <a:latin typeface="+mn-lt"/>
              </a:rPr>
              <a:t>，多种程序设计语言实现了对它的支持。</a:t>
            </a:r>
            <a:endParaRPr lang="en-US" altLang="zh-CN" dirty="0">
              <a:latin typeface="+mn-lt"/>
            </a:endParaRPr>
          </a:p>
          <a:p>
            <a:pPr algn="just"/>
            <a:r>
              <a:rPr lang="en-US" altLang="zh-CN" dirty="0">
                <a:latin typeface="+mn-lt"/>
              </a:rPr>
              <a:t>C++</a:t>
            </a:r>
            <a:r>
              <a:rPr lang="zh-CN" altLang="en-US" dirty="0">
                <a:latin typeface="+mn-lt"/>
              </a:rPr>
              <a:t>多线程库中的</a:t>
            </a:r>
            <a:r>
              <a:rPr lang="en-US" altLang="zh-CN" dirty="0">
                <a:latin typeface="+mn-lt"/>
              </a:rPr>
              <a:t>promise</a:t>
            </a:r>
            <a:r>
              <a:rPr lang="zh-CN" altLang="zh-CN" dirty="0">
                <a:latin typeface="+mn-lt"/>
              </a:rPr>
              <a:t>是一个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异步供应者</a:t>
            </a:r>
            <a:r>
              <a:rPr lang="zh-CN" altLang="zh-CN" dirty="0">
                <a:latin typeface="+mn-lt"/>
              </a:rPr>
              <a:t>。它的模板参数是结果的类型，其成员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set_value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()</a:t>
            </a:r>
            <a:r>
              <a:rPr lang="zh-CN" altLang="zh-CN" dirty="0">
                <a:latin typeface="+mn-lt"/>
              </a:rPr>
              <a:t>为线程提供可获取的结果；另一个成员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get_future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()</a:t>
            </a:r>
            <a:r>
              <a:rPr lang="zh-CN" altLang="zh-CN" dirty="0">
                <a:latin typeface="+mn-lt"/>
              </a:rPr>
              <a:t>为线程提供了获得</a:t>
            </a:r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对象的接口，这个</a:t>
            </a:r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对象的类型参数与</a:t>
            </a:r>
            <a:r>
              <a:rPr lang="en-US" altLang="zh-CN" dirty="0">
                <a:latin typeface="+mn-lt"/>
              </a:rPr>
              <a:t>promise</a:t>
            </a:r>
            <a:r>
              <a:rPr lang="zh-CN" altLang="zh-CN" dirty="0">
                <a:latin typeface="+mn-lt"/>
              </a:rPr>
              <a:t>的一样。此后，线程通过该</a:t>
            </a:r>
            <a:r>
              <a:rPr lang="en-US" altLang="zh-CN" dirty="0">
                <a:latin typeface="+mn-lt"/>
              </a:rPr>
              <a:t>future</a:t>
            </a:r>
            <a:r>
              <a:rPr lang="zh-CN" altLang="zh-CN" dirty="0">
                <a:latin typeface="+mn-lt"/>
              </a:rPr>
              <a:t>对象获取</a:t>
            </a:r>
            <a:r>
              <a:rPr lang="en-US" altLang="zh-CN" dirty="0">
                <a:latin typeface="+mn-lt"/>
              </a:rPr>
              <a:t>promise</a:t>
            </a:r>
            <a:r>
              <a:rPr lang="zh-CN" altLang="zh-CN" dirty="0">
                <a:latin typeface="+mn-lt"/>
              </a:rPr>
              <a:t>提供的结果。</a:t>
            </a:r>
          </a:p>
        </p:txBody>
      </p:sp>
    </p:spTree>
    <p:extLst>
      <p:ext uri="{BB962C8B-B14F-4D97-AF65-F5344CB8AC3E}">
        <p14:creationId xmlns:p14="http://schemas.microsoft.com/office/powerpoint/2010/main" val="399843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6923830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文本框 2">
            <a:extLst>
              <a:ext uri="{FF2B5EF4-FFF2-40B4-BE49-F238E27FC236}">
                <a16:creationId xmlns:a16="http://schemas.microsoft.com/office/drawing/2014/main" id="{389D0E68-7237-44B7-B7B9-A2DCA04F5924}"/>
              </a:ext>
            </a:extLst>
          </p:cNvPr>
          <p:cNvSpPr txBox="1"/>
          <p:nvPr/>
        </p:nvSpPr>
        <p:spPr>
          <a:xfrm>
            <a:off x="1316597" y="2138509"/>
            <a:ext cx="1871199" cy="357872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f()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algn="just">
              <a:spcAft>
                <a:spcPts val="0"/>
              </a:spcAft>
            </a:pPr>
            <a:r>
              <a:rPr lang="en-US" sz="2800" kern="1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g()</a:t>
            </a:r>
            <a:endParaRPr lang="en-US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…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C21904F8-363E-47F8-A29E-86F16ABAA01A}"/>
              </a:ext>
            </a:extLst>
          </p:cNvPr>
          <p:cNvSpPr txBox="1"/>
          <p:nvPr/>
        </p:nvSpPr>
        <p:spPr>
          <a:xfrm>
            <a:off x="3462998" y="2138509"/>
            <a:ext cx="2508256" cy="357872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g()</a:t>
            </a:r>
            <a:endParaRPr 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endParaRPr lang="en-US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return;</a:t>
            </a:r>
            <a:endParaRPr 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6B2DBC-8CC5-4CB7-A78D-955048DB6A31}"/>
              </a:ext>
            </a:extLst>
          </p:cNvPr>
          <p:cNvCxnSpPr>
            <a:cxnSpLocks/>
          </p:cNvCxnSpPr>
          <p:nvPr/>
        </p:nvCxnSpPr>
        <p:spPr>
          <a:xfrm>
            <a:off x="1905507" y="2696661"/>
            <a:ext cx="0" cy="120650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5217F97-7D7C-4452-9EB8-E1359D9FAF13}"/>
              </a:ext>
            </a:extLst>
          </p:cNvPr>
          <p:cNvCxnSpPr>
            <a:cxnSpLocks/>
          </p:cNvCxnSpPr>
          <p:nvPr/>
        </p:nvCxnSpPr>
        <p:spPr>
          <a:xfrm flipV="1">
            <a:off x="2057907" y="2785080"/>
            <a:ext cx="1474050" cy="104004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C754804-749F-4073-80A1-E11CEC8EBBE9}"/>
              </a:ext>
            </a:extLst>
          </p:cNvPr>
          <p:cNvCxnSpPr>
            <a:cxnSpLocks/>
          </p:cNvCxnSpPr>
          <p:nvPr/>
        </p:nvCxnSpPr>
        <p:spPr>
          <a:xfrm>
            <a:off x="4124032" y="2785080"/>
            <a:ext cx="0" cy="2017264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CB74487-A386-4B47-BD9B-44FBE9AD12CC}"/>
              </a:ext>
            </a:extLst>
          </p:cNvPr>
          <p:cNvCxnSpPr>
            <a:cxnSpLocks/>
          </p:cNvCxnSpPr>
          <p:nvPr/>
        </p:nvCxnSpPr>
        <p:spPr>
          <a:xfrm flipH="1" flipV="1">
            <a:off x="1996324" y="4397785"/>
            <a:ext cx="1758999" cy="404559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93B860F-E23F-4770-A0C1-10B8BF7B770F}"/>
              </a:ext>
            </a:extLst>
          </p:cNvPr>
          <p:cNvCxnSpPr>
            <a:cxnSpLocks/>
          </p:cNvCxnSpPr>
          <p:nvPr/>
        </p:nvCxnSpPr>
        <p:spPr>
          <a:xfrm>
            <a:off x="1892397" y="4397785"/>
            <a:ext cx="0" cy="66980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文本框 2">
            <a:extLst>
              <a:ext uri="{FF2B5EF4-FFF2-40B4-BE49-F238E27FC236}">
                <a16:creationId xmlns:a16="http://schemas.microsoft.com/office/drawing/2014/main" id="{072FE6FF-0D0C-4F39-AB9A-9F662E866A5C}"/>
              </a:ext>
            </a:extLst>
          </p:cNvPr>
          <p:cNvSpPr txBox="1"/>
          <p:nvPr/>
        </p:nvSpPr>
        <p:spPr>
          <a:xfrm>
            <a:off x="6885964" y="2113802"/>
            <a:ext cx="1871199" cy="357872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f()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algn="just">
              <a:spcAft>
                <a:spcPts val="0"/>
              </a:spcAft>
            </a:pPr>
            <a:r>
              <a:rPr lang="en-US" sz="2800" kern="1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g()</a:t>
            </a:r>
            <a:endParaRPr lang="en-US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…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kern="1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2">
            <a:extLst>
              <a:ext uri="{FF2B5EF4-FFF2-40B4-BE49-F238E27FC236}">
                <a16:creationId xmlns:a16="http://schemas.microsoft.com/office/drawing/2014/main" id="{830072D6-957A-4EAC-AFF8-FD55C98C1A9A}"/>
              </a:ext>
            </a:extLst>
          </p:cNvPr>
          <p:cNvSpPr txBox="1"/>
          <p:nvPr/>
        </p:nvSpPr>
        <p:spPr>
          <a:xfrm>
            <a:off x="9032365" y="2113802"/>
            <a:ext cx="2508256" cy="357872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g()</a:t>
            </a:r>
            <a:endParaRPr 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endParaRPr lang="en-US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2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5430" algn="just"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return;</a:t>
            </a:r>
            <a:endParaRPr 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A1CA19A-622A-4FAC-A3B5-11ABEED0ED16}"/>
              </a:ext>
            </a:extLst>
          </p:cNvPr>
          <p:cNvCxnSpPr>
            <a:cxnSpLocks/>
          </p:cNvCxnSpPr>
          <p:nvPr/>
        </p:nvCxnSpPr>
        <p:spPr>
          <a:xfrm>
            <a:off x="7474874" y="2671954"/>
            <a:ext cx="0" cy="120650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0F880D9-8C63-4C8B-B13B-AB27754DCEF4}"/>
              </a:ext>
            </a:extLst>
          </p:cNvPr>
          <p:cNvCxnSpPr>
            <a:cxnSpLocks/>
          </p:cNvCxnSpPr>
          <p:nvPr/>
        </p:nvCxnSpPr>
        <p:spPr>
          <a:xfrm flipV="1">
            <a:off x="7627274" y="2760373"/>
            <a:ext cx="1474050" cy="1040043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B7578E3-589A-400F-9038-157AA710F07C}"/>
              </a:ext>
            </a:extLst>
          </p:cNvPr>
          <p:cNvCxnSpPr>
            <a:cxnSpLocks/>
          </p:cNvCxnSpPr>
          <p:nvPr/>
        </p:nvCxnSpPr>
        <p:spPr>
          <a:xfrm>
            <a:off x="9693399" y="2760373"/>
            <a:ext cx="0" cy="2017264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5DE66E1-A8C3-4DF9-B693-967922144523}"/>
              </a:ext>
            </a:extLst>
          </p:cNvPr>
          <p:cNvCxnSpPr>
            <a:cxnSpLocks/>
          </p:cNvCxnSpPr>
          <p:nvPr/>
        </p:nvCxnSpPr>
        <p:spPr>
          <a:xfrm>
            <a:off x="7461764" y="4373078"/>
            <a:ext cx="0" cy="66980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54E7BB2-756B-4618-BA05-98AE44D241A9}"/>
              </a:ext>
            </a:extLst>
          </p:cNvPr>
          <p:cNvSpPr txBox="1"/>
          <p:nvPr/>
        </p:nvSpPr>
        <p:spPr>
          <a:xfrm>
            <a:off x="2281273" y="1602003"/>
            <a:ext cx="1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0F7DF1A-FAEF-4DB8-8F2D-A7621D7BC48F}"/>
              </a:ext>
            </a:extLst>
          </p:cNvPr>
          <p:cNvSpPr txBox="1"/>
          <p:nvPr/>
        </p:nvSpPr>
        <p:spPr>
          <a:xfrm>
            <a:off x="7627274" y="1602003"/>
            <a:ext cx="1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ADB4070-25F9-4B68-A98B-B715BF5FCD08}"/>
              </a:ext>
            </a:extLst>
          </p:cNvPr>
          <p:cNvCxnSpPr/>
          <p:nvPr/>
        </p:nvCxnSpPr>
        <p:spPr>
          <a:xfrm>
            <a:off x="5971254" y="1602003"/>
            <a:ext cx="0" cy="451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">
            <a:extLst>
              <a:ext uri="{FF2B5EF4-FFF2-40B4-BE49-F238E27FC236}">
                <a16:creationId xmlns:a16="http://schemas.microsoft.com/office/drawing/2014/main" id="{38C926EB-4EE3-41F8-9980-B505BBFF274A}"/>
              </a:ext>
            </a:extLst>
          </p:cNvPr>
          <p:cNvSpPr txBox="1"/>
          <p:nvPr/>
        </p:nvSpPr>
        <p:spPr>
          <a:xfrm>
            <a:off x="1659027" y="2401261"/>
            <a:ext cx="2831054" cy="36643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7758668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2">
            <a:extLst>
              <a:ext uri="{FF2B5EF4-FFF2-40B4-BE49-F238E27FC236}">
                <a16:creationId xmlns:a16="http://schemas.microsoft.com/office/drawing/2014/main" id="{C447B11B-4B53-47A0-A565-C328ACF35D9F}"/>
              </a:ext>
            </a:extLst>
          </p:cNvPr>
          <p:cNvSpPr txBox="1"/>
          <p:nvPr/>
        </p:nvSpPr>
        <p:spPr>
          <a:xfrm>
            <a:off x="1944777" y="2571695"/>
            <a:ext cx="2239403" cy="27700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6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正在运行的程序</a:t>
            </a:r>
            <a:endParaRPr lang="en-US" sz="1600" kern="100" dirty="0">
              <a:effectLst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f()</a:t>
            </a:r>
            <a:endParaRPr lang="zh-CN" sz="1600" kern="100" dirty="0">
              <a:effectLst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en-US" sz="16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…</a:t>
            </a:r>
            <a:endParaRPr lang="en-US" sz="16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16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g()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16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22FC8C-1AA4-4932-89DD-A3FA82AD5DA0}"/>
              </a:ext>
            </a:extLst>
          </p:cNvPr>
          <p:cNvSpPr txBox="1"/>
          <p:nvPr/>
        </p:nvSpPr>
        <p:spPr>
          <a:xfrm>
            <a:off x="2291348" y="1399830"/>
            <a:ext cx="155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进程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process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E88EE5A8-87C2-48A9-86D9-EF1464CCEA77}"/>
              </a:ext>
            </a:extLst>
          </p:cNvPr>
          <p:cNvSpPr txBox="1"/>
          <p:nvPr/>
        </p:nvSpPr>
        <p:spPr>
          <a:xfrm>
            <a:off x="1944776" y="5512170"/>
            <a:ext cx="2239403" cy="3540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系统资源</a:t>
            </a:r>
            <a:endParaRPr 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1F11F718-AAFE-469F-A621-D1260E2F245D}"/>
              </a:ext>
            </a:extLst>
          </p:cNvPr>
          <p:cNvSpPr txBox="1"/>
          <p:nvPr/>
        </p:nvSpPr>
        <p:spPr>
          <a:xfrm>
            <a:off x="7563073" y="2401261"/>
            <a:ext cx="2831054" cy="2225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77F1BDD8-E7FD-4D17-9179-9E71F96043AE}"/>
              </a:ext>
            </a:extLst>
          </p:cNvPr>
          <p:cNvSpPr txBox="1"/>
          <p:nvPr/>
        </p:nvSpPr>
        <p:spPr>
          <a:xfrm>
            <a:off x="7848823" y="2571696"/>
            <a:ext cx="2239403" cy="13559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6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进程中的实体</a:t>
            </a:r>
            <a:endParaRPr lang="en-US" sz="1600" kern="100" dirty="0">
              <a:effectLst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f()</a:t>
            </a:r>
            <a:endParaRPr lang="zh-CN" sz="1600" kern="100" dirty="0">
              <a:effectLst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en-US" sz="16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…</a:t>
            </a:r>
            <a:endParaRPr lang="en-US" sz="16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16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600" kern="100" dirty="0">
              <a:effectLst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5CA35A-12B1-41A4-B816-77F256B3C076}"/>
              </a:ext>
            </a:extLst>
          </p:cNvPr>
          <p:cNvSpPr txBox="1"/>
          <p:nvPr/>
        </p:nvSpPr>
        <p:spPr>
          <a:xfrm>
            <a:off x="8195394" y="1399830"/>
            <a:ext cx="155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线程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thread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9B13D6BF-9C40-44E0-BB14-AD714A5B90DA}"/>
              </a:ext>
            </a:extLst>
          </p:cNvPr>
          <p:cNvSpPr txBox="1"/>
          <p:nvPr/>
        </p:nvSpPr>
        <p:spPr>
          <a:xfrm>
            <a:off x="7848822" y="4098086"/>
            <a:ext cx="2239403" cy="35402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进程的资源</a:t>
            </a:r>
            <a:endParaRPr 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3FACFF7-C0F6-4291-9A52-57166B2A5FC7}"/>
              </a:ext>
            </a:extLst>
          </p:cNvPr>
          <p:cNvGrpSpPr/>
          <p:nvPr/>
        </p:nvGrpSpPr>
        <p:grpSpPr>
          <a:xfrm>
            <a:off x="4671976" y="2352311"/>
            <a:ext cx="2691723" cy="2461131"/>
            <a:chOff x="4671976" y="2352311"/>
            <a:chExt cx="2691723" cy="246113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2945581-810C-4002-B5D4-F273C39182F8}"/>
                </a:ext>
              </a:extLst>
            </p:cNvPr>
            <p:cNvSpPr/>
            <p:nvPr/>
          </p:nvSpPr>
          <p:spPr>
            <a:xfrm>
              <a:off x="5417447" y="2352311"/>
              <a:ext cx="1076689" cy="10766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3738DD5-5CF6-478E-BB99-869868015AAE}"/>
                </a:ext>
              </a:extLst>
            </p:cNvPr>
            <p:cNvSpPr/>
            <p:nvPr/>
          </p:nvSpPr>
          <p:spPr>
            <a:xfrm>
              <a:off x="6287010" y="3736752"/>
              <a:ext cx="1076689" cy="10766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阻塞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3EC1338-F467-4624-B93E-379DB0ADB5EC}"/>
                </a:ext>
              </a:extLst>
            </p:cNvPr>
            <p:cNvSpPr/>
            <p:nvPr/>
          </p:nvSpPr>
          <p:spPr>
            <a:xfrm>
              <a:off x="4671976" y="3736753"/>
              <a:ext cx="1076689" cy="10766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就绪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3481A6B-4BC3-4789-9DDC-69ECE358E11A}"/>
                </a:ext>
              </a:extLst>
            </p:cNvPr>
            <p:cNvCxnSpPr>
              <a:cxnSpLocks/>
              <a:stCxn id="18" idx="0"/>
              <a:endCxn id="16" idx="3"/>
            </p:cNvCxnSpPr>
            <p:nvPr/>
          </p:nvCxnSpPr>
          <p:spPr>
            <a:xfrm flipV="1">
              <a:off x="5210321" y="3271323"/>
              <a:ext cx="364803" cy="4654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DEED66A-64EC-4BC0-919C-26C0A452D484}"/>
                </a:ext>
              </a:extLst>
            </p:cNvPr>
            <p:cNvCxnSpPr>
              <a:cxnSpLocks/>
              <a:stCxn id="16" idx="5"/>
              <a:endCxn id="17" idx="0"/>
            </p:cNvCxnSpPr>
            <p:nvPr/>
          </p:nvCxnSpPr>
          <p:spPr>
            <a:xfrm>
              <a:off x="6336459" y="3271323"/>
              <a:ext cx="488896" cy="465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9D254BB-988C-4F4A-AA05-84A119929DB7}"/>
                </a:ext>
              </a:extLst>
            </p:cNvPr>
            <p:cNvCxnSpPr>
              <a:cxnSpLocks/>
              <a:stCxn id="17" idx="2"/>
              <a:endCxn id="18" idx="6"/>
            </p:cNvCxnSpPr>
            <p:nvPr/>
          </p:nvCxnSpPr>
          <p:spPr>
            <a:xfrm flipH="1">
              <a:off x="5748665" y="4275097"/>
              <a:ext cx="5383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72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4876594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9C9FFAF3-4AF1-4689-86D1-35BE21B29009}"/>
              </a:ext>
            </a:extLst>
          </p:cNvPr>
          <p:cNvGrpSpPr/>
          <p:nvPr/>
        </p:nvGrpSpPr>
        <p:grpSpPr>
          <a:xfrm>
            <a:off x="1450360" y="1566182"/>
            <a:ext cx="9116850" cy="1919140"/>
            <a:chOff x="2318378" y="1758338"/>
            <a:chExt cx="4362097" cy="9182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F32CD0-FB5F-4984-AC4A-24A1D6739284}"/>
                </a:ext>
              </a:extLst>
            </p:cNvPr>
            <p:cNvSpPr/>
            <p:nvPr/>
          </p:nvSpPr>
          <p:spPr>
            <a:xfrm>
              <a:off x="3099346" y="2094864"/>
              <a:ext cx="671040" cy="30052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read d</a:t>
              </a:r>
              <a:endParaRPr lang="zh-CN" sz="1600" kern="1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0F98EB6-FCD2-4777-B02C-99A668D01769}"/>
                </a:ext>
              </a:extLst>
            </p:cNvPr>
            <p:cNvSpPr/>
            <p:nvPr/>
          </p:nvSpPr>
          <p:spPr>
            <a:xfrm>
              <a:off x="2318379" y="2095287"/>
              <a:ext cx="759472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thread A: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E0ECD9-E53D-48F5-BE92-89F4E3565654}"/>
                </a:ext>
              </a:extLst>
            </p:cNvPr>
            <p:cNvSpPr/>
            <p:nvPr/>
          </p:nvSpPr>
          <p:spPr>
            <a:xfrm>
              <a:off x="3901646" y="209528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++d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F2F6914-D0E1-4F5A-A2AA-E8F0F09C9A91}"/>
                </a:ext>
              </a:extLst>
            </p:cNvPr>
            <p:cNvSpPr/>
            <p:nvPr/>
          </p:nvSpPr>
          <p:spPr>
            <a:xfrm>
              <a:off x="4722913" y="209528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write d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0CBAC-3CB5-431D-A294-C2D5E8912F64}"/>
                </a:ext>
              </a:extLst>
            </p:cNvPr>
            <p:cNvSpPr/>
            <p:nvPr/>
          </p:nvSpPr>
          <p:spPr>
            <a:xfrm>
              <a:off x="3526360" y="237019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read d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995D014-E452-493B-BF03-EB2CABAAAA96}"/>
                </a:ext>
              </a:extLst>
            </p:cNvPr>
            <p:cNvSpPr/>
            <p:nvPr/>
          </p:nvSpPr>
          <p:spPr>
            <a:xfrm>
              <a:off x="2318378" y="2376464"/>
              <a:ext cx="758935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thread B: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475F782-DCA1-4893-95C1-FCD8523AA9C1}"/>
                </a:ext>
              </a:extLst>
            </p:cNvPr>
            <p:cNvSpPr/>
            <p:nvPr/>
          </p:nvSpPr>
          <p:spPr>
            <a:xfrm>
              <a:off x="4290900" y="237019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--d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9044DF-08F0-4A61-B1D0-CD5F3A4F7D8B}"/>
                </a:ext>
              </a:extLst>
            </p:cNvPr>
            <p:cNvSpPr/>
            <p:nvPr/>
          </p:nvSpPr>
          <p:spPr>
            <a:xfrm>
              <a:off x="5260122" y="2370197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write d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6887123-AC29-43FC-B441-136146A05EE2}"/>
                </a:ext>
              </a:extLst>
            </p:cNvPr>
            <p:cNvCxnSpPr>
              <a:cxnSpLocks/>
            </p:cNvCxnSpPr>
            <p:nvPr/>
          </p:nvCxnSpPr>
          <p:spPr>
            <a:xfrm>
              <a:off x="3204498" y="2403897"/>
              <a:ext cx="28841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5B0AC4A-A53A-4A3F-B909-E35E2D1CFCF8}"/>
                </a:ext>
              </a:extLst>
            </p:cNvPr>
            <p:cNvSpPr/>
            <p:nvPr/>
          </p:nvSpPr>
          <p:spPr>
            <a:xfrm>
              <a:off x="6009845" y="2249465"/>
              <a:ext cx="670630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time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8BD5D5-4D42-4119-9E30-1A6E51D10DC1}"/>
                </a:ext>
              </a:extLst>
            </p:cNvPr>
            <p:cNvSpPr/>
            <p:nvPr/>
          </p:nvSpPr>
          <p:spPr>
            <a:xfrm>
              <a:off x="3098793" y="1758338"/>
              <a:ext cx="2640859" cy="30011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一种顺序读写操作</a:t>
              </a:r>
              <a:endParaRPr 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E1E5AC4-23E8-485F-9613-18CA1C1285CB}"/>
              </a:ext>
            </a:extLst>
          </p:cNvPr>
          <p:cNvGrpSpPr/>
          <p:nvPr/>
        </p:nvGrpSpPr>
        <p:grpSpPr>
          <a:xfrm>
            <a:off x="1467837" y="3857545"/>
            <a:ext cx="9256326" cy="2039669"/>
            <a:chOff x="3905688" y="4053952"/>
            <a:chExt cx="4381077" cy="96538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D04675-0234-4B02-808B-F97D3107F5B1}"/>
                </a:ext>
              </a:extLst>
            </p:cNvPr>
            <p:cNvSpPr/>
            <p:nvPr/>
          </p:nvSpPr>
          <p:spPr>
            <a:xfrm>
              <a:off x="4686655" y="4429130"/>
              <a:ext cx="690033" cy="30903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read d</a:t>
              </a:r>
              <a:endParaRPr lang="zh-CN" sz="1600" kern="1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27A8FA-5C50-4411-BF66-9265150F7322}"/>
                </a:ext>
              </a:extLst>
            </p:cNvPr>
            <p:cNvSpPr/>
            <p:nvPr/>
          </p:nvSpPr>
          <p:spPr>
            <a:xfrm>
              <a:off x="3905688" y="4429553"/>
              <a:ext cx="780967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thread A: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40E7D4B-5F34-4B3E-8319-CC963EFB78CD}"/>
                </a:ext>
              </a:extLst>
            </p:cNvPr>
            <p:cNvSpPr/>
            <p:nvPr/>
          </p:nvSpPr>
          <p:spPr>
            <a:xfrm>
              <a:off x="5488956" y="442955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++d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02BCA8B-1D61-4297-814F-5FB98B7DEC1B}"/>
                </a:ext>
              </a:extLst>
            </p:cNvPr>
            <p:cNvSpPr/>
            <p:nvPr/>
          </p:nvSpPr>
          <p:spPr>
            <a:xfrm>
              <a:off x="6847432" y="442955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write d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DDE0600-2722-4DEC-96BB-B7230F0E4599}"/>
                </a:ext>
              </a:extLst>
            </p:cNvPr>
            <p:cNvSpPr/>
            <p:nvPr/>
          </p:nvSpPr>
          <p:spPr>
            <a:xfrm>
              <a:off x="5113670" y="470446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read d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DBD3890-7330-4435-A92C-FD913C0FB736}"/>
                </a:ext>
              </a:extLst>
            </p:cNvPr>
            <p:cNvSpPr/>
            <p:nvPr/>
          </p:nvSpPr>
          <p:spPr>
            <a:xfrm>
              <a:off x="3905688" y="4710730"/>
              <a:ext cx="780415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thread B: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A7569A4-0BAA-45E5-BF92-AC94098DBBE8}"/>
                </a:ext>
              </a:extLst>
            </p:cNvPr>
            <p:cNvSpPr/>
            <p:nvPr/>
          </p:nvSpPr>
          <p:spPr>
            <a:xfrm>
              <a:off x="5878210" y="470446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--d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6BDB9C-7FA1-486D-B26A-54C62BC1E46E}"/>
                </a:ext>
              </a:extLst>
            </p:cNvPr>
            <p:cNvSpPr/>
            <p:nvPr/>
          </p:nvSpPr>
          <p:spPr>
            <a:xfrm>
              <a:off x="6377532" y="4704463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write d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D9331E5-494F-4C52-9CAD-E3E233DF4AFC}"/>
                </a:ext>
              </a:extLst>
            </p:cNvPr>
            <p:cNvCxnSpPr/>
            <p:nvPr/>
          </p:nvCxnSpPr>
          <p:spPr>
            <a:xfrm>
              <a:off x="4791808" y="4738163"/>
              <a:ext cx="2967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0DB131D-3D98-4B01-9C0B-898DEC7E8E00}"/>
                </a:ext>
              </a:extLst>
            </p:cNvPr>
            <p:cNvSpPr/>
            <p:nvPr/>
          </p:nvSpPr>
          <p:spPr>
            <a:xfrm>
              <a:off x="7597155" y="4583731"/>
              <a:ext cx="689610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time</a:t>
              </a:r>
              <a:endParaRPr 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2B86E74-90B0-4278-BAB7-4CAED9D8533E}"/>
                </a:ext>
              </a:extLst>
            </p:cNvPr>
            <p:cNvSpPr/>
            <p:nvPr/>
          </p:nvSpPr>
          <p:spPr>
            <a:xfrm>
              <a:off x="4686103" y="4053952"/>
              <a:ext cx="2715602" cy="308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另一种顺序的读写操作</a:t>
              </a:r>
              <a:endParaRPr 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A8E92D0-3C59-49D3-8EDB-488D52553098}"/>
              </a:ext>
            </a:extLst>
          </p:cNvPr>
          <p:cNvSpPr/>
          <p:nvPr/>
        </p:nvSpPr>
        <p:spPr>
          <a:xfrm>
            <a:off x="1669054" y="1723563"/>
            <a:ext cx="1135545" cy="627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= 0</a:t>
            </a:r>
            <a:endParaRPr lang="zh-CN" sz="1600" dirty="0"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5F312C-8970-41A9-ADBD-96BDE15CC267}"/>
              </a:ext>
            </a:extLst>
          </p:cNvPr>
          <p:cNvSpPr/>
          <p:nvPr/>
        </p:nvSpPr>
        <p:spPr>
          <a:xfrm>
            <a:off x="9161655" y="1723563"/>
            <a:ext cx="1135545" cy="627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 = -1</a:t>
            </a:r>
            <a:endParaRPr lang="zh-CN" sz="2000" b="1" dirty="0">
              <a:solidFill>
                <a:srgbClr val="FF0000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836053-F7F6-447C-B27B-CE5159091EBC}"/>
              </a:ext>
            </a:extLst>
          </p:cNvPr>
          <p:cNvSpPr/>
          <p:nvPr/>
        </p:nvSpPr>
        <p:spPr>
          <a:xfrm>
            <a:off x="1669054" y="4208226"/>
            <a:ext cx="1135545" cy="627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 = 0</a:t>
            </a:r>
            <a:endParaRPr lang="zh-CN" sz="1600" dirty="0"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48B6235-06A1-4678-99DF-2542945A68CF}"/>
              </a:ext>
            </a:extLst>
          </p:cNvPr>
          <p:cNvSpPr/>
          <p:nvPr/>
        </p:nvSpPr>
        <p:spPr>
          <a:xfrm>
            <a:off x="9161655" y="4208226"/>
            <a:ext cx="1135545" cy="6272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b="1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+mn-ea"/>
                <a:cs typeface="Times New Roman" panose="02020603050405020304" pitchFamily="18" charset="0"/>
              </a:rPr>
              <a:t> = 1</a:t>
            </a:r>
            <a:endParaRPr lang="zh-CN" sz="2000" b="1" dirty="0">
              <a:solidFill>
                <a:srgbClr val="00B050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42" name="对话气泡: 圆角矩形 41">
            <a:extLst>
              <a:ext uri="{FF2B5EF4-FFF2-40B4-BE49-F238E27FC236}">
                <a16:creationId xmlns:a16="http://schemas.microsoft.com/office/drawing/2014/main" id="{774FE30D-CCC0-4F29-BCE3-95B98F20E7D0}"/>
              </a:ext>
            </a:extLst>
          </p:cNvPr>
          <p:cNvSpPr/>
          <p:nvPr/>
        </p:nvSpPr>
        <p:spPr>
          <a:xfrm>
            <a:off x="3966406" y="3000455"/>
            <a:ext cx="5017112" cy="962408"/>
          </a:xfrm>
          <a:prstGeom prst="wedgeRoundRectCallout">
            <a:avLst>
              <a:gd name="adj1" fmla="val 1189"/>
              <a:gd name="adj2" fmla="val 41223"/>
              <a:gd name="adj3" fmla="val 16667"/>
            </a:avLst>
          </a:prstGeom>
          <a:solidFill>
            <a:schemeClr val="accent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Consolas" panose="020B0609020204030204" pitchFamily="49" charset="0"/>
              </a:rPr>
              <a:t>数据竞争 </a:t>
            </a:r>
            <a:r>
              <a:rPr lang="en-US" altLang="zh-CN" sz="3600" dirty="0">
                <a:latin typeface="Consolas" panose="020B0609020204030204" pitchFamily="49" charset="0"/>
              </a:rPr>
              <a:t>Data race</a:t>
            </a:r>
          </a:p>
        </p:txBody>
      </p:sp>
    </p:spTree>
    <p:extLst>
      <p:ext uri="{BB962C8B-B14F-4D97-AF65-F5344CB8AC3E}">
        <p14:creationId xmlns:p14="http://schemas.microsoft.com/office/powerpoint/2010/main" val="5610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5429732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zh-CN" dirty="0">
                <a:latin typeface="Consolas" panose="020B0609020204030204" pitchFamily="49" charset="0"/>
              </a:rPr>
              <a:t>要实现互斥，需要利用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锁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CN" altLang="zh-CN" dirty="0">
                <a:latin typeface="Consolas" panose="020B0609020204030204" pitchFamily="49" charset="0"/>
              </a:rPr>
              <a:t>机制。常见的锁分为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排他锁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exclusive lock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CN" altLang="zh-CN" dirty="0">
                <a:latin typeface="Consolas" panose="020B0609020204030204" pitchFamily="49" charset="0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共享锁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shared lock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1" dirty="0">
                <a:latin typeface="Consolas" panose="020B0609020204030204" pitchFamily="49" charset="0"/>
              </a:rPr>
              <a:t>。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排他锁用于互斥操作。如果线程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zh-CN" dirty="0">
                <a:latin typeface="Consolas" panose="020B0609020204030204" pitchFamily="49" charset="0"/>
              </a:rPr>
              <a:t>对资源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zh-CN" altLang="zh-CN" dirty="0">
                <a:latin typeface="Consolas" panose="020B0609020204030204" pitchFamily="49" charset="0"/>
              </a:rPr>
              <a:t>成功地加上了排他锁，那么称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拥有</a:t>
            </a:r>
            <a:r>
              <a:rPr lang="zh-CN" altLang="zh-CN" dirty="0">
                <a:latin typeface="Consolas" panose="020B0609020204030204" pitchFamily="49" charset="0"/>
              </a:rPr>
              <a:t>这把锁。此种情况下，系统会拒绝其它所有加锁申请，并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阻塞</a:t>
            </a:r>
            <a:r>
              <a:rPr lang="zh-CN" altLang="zh-CN" dirty="0">
                <a:latin typeface="Consolas" panose="020B0609020204030204" pitchFamily="49" charset="0"/>
              </a:rPr>
              <a:t>申请者，直到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解锁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unlock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CN" altLang="zh-CN" dirty="0">
                <a:latin typeface="Consolas" panose="020B0609020204030204" pitchFamily="49" charset="0"/>
              </a:rPr>
              <a:t>为止。此后，被阻塞的线程（中的一个或一些）将得到调度。</a:t>
            </a:r>
          </a:p>
          <a:p>
            <a:pPr algn="just">
              <a:lnSpc>
                <a:spcPct val="100000"/>
              </a:lnSpc>
            </a:pPr>
            <a:r>
              <a:rPr lang="zh-CN" altLang="zh-CN" dirty="0">
                <a:latin typeface="Consolas" panose="020B0609020204030204" pitchFamily="49" charset="0"/>
              </a:rPr>
              <a:t>共享锁用于共享操作。如果线程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zh-CN" dirty="0">
                <a:latin typeface="Consolas" panose="020B0609020204030204" pitchFamily="49" charset="0"/>
              </a:rPr>
              <a:t>对资源</a:t>
            </a:r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zh-CN" altLang="zh-CN" dirty="0">
                <a:latin typeface="Consolas" panose="020B0609020204030204" pitchFamily="49" charset="0"/>
              </a:rPr>
              <a:t>成功地加上了共享锁，那么其它所有的加共享锁的申请都会被接受；但加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排他</a:t>
            </a:r>
            <a:r>
              <a:rPr lang="zh-CN" altLang="zh-CN" dirty="0">
                <a:latin typeface="Consolas" panose="020B0609020204030204" pitchFamily="49" charset="0"/>
              </a:rPr>
              <a:t>锁的申请将会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被拒绝</a:t>
            </a:r>
            <a:r>
              <a:rPr lang="zh-CN" altLang="zh-CN" dirty="0">
                <a:latin typeface="Consolas" panose="020B0609020204030204" pitchFamily="49" charset="0"/>
              </a:rPr>
              <a:t>，直到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zh-CN" dirty="0">
                <a:latin typeface="Consolas" panose="020B0609020204030204" pitchFamily="49" charset="0"/>
              </a:rPr>
              <a:t>解锁为止。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5496641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>
                <a:latin typeface="+mn-lt"/>
              </a:rPr>
              <a:t>thread</a:t>
            </a:r>
            <a:r>
              <a:rPr lang="zh-CN" altLang="zh-CN" dirty="0">
                <a:latin typeface="+mn-lt"/>
              </a:rPr>
              <a:t>类的实例化将会创建一个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线程对象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thread object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b="1" dirty="0">
                <a:latin typeface="+mn-lt"/>
              </a:rPr>
              <a:t>。</a:t>
            </a:r>
            <a:r>
              <a:rPr lang="zh-CN" altLang="zh-CN" dirty="0">
                <a:latin typeface="+mn-lt"/>
              </a:rPr>
              <a:t>例如：</a:t>
            </a:r>
          </a:p>
          <a:p>
            <a:pPr marL="0" indent="0" algn="just">
              <a:buNone/>
            </a:pPr>
            <a:r>
              <a:rPr lang="en-US" altLang="zh-CN" dirty="0">
                <a:latin typeface="+mn-lt"/>
              </a:rPr>
              <a:t>void f() { … }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线程的执行样板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 algn="just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std::thread t(f);</a:t>
            </a:r>
          </a:p>
          <a:p>
            <a:pPr marL="0" indent="0" algn="just">
              <a:buNone/>
            </a:pP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上述定义创建了一个名为</a:t>
            </a:r>
            <a:r>
              <a:rPr lang="en-US" altLang="zh-CN" dirty="0">
                <a:latin typeface="+mn-lt"/>
              </a:rPr>
              <a:t>t</a:t>
            </a:r>
            <a:r>
              <a:rPr lang="zh-CN" altLang="zh-CN" dirty="0">
                <a:latin typeface="+mn-lt"/>
              </a:rPr>
              <a:t>的线程对象，它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唯一</a:t>
            </a:r>
            <a:r>
              <a:rPr lang="zh-CN" altLang="zh-CN" dirty="0">
                <a:latin typeface="+mn-lt"/>
              </a:rPr>
              <a:t>代表了一个新的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执行线程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thread of execution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，该执行线程的执行路线以函数</a:t>
            </a:r>
            <a:r>
              <a:rPr lang="en-US" altLang="zh-CN" dirty="0">
                <a:latin typeface="+mn-lt"/>
              </a:rPr>
              <a:t>f</a:t>
            </a:r>
            <a:r>
              <a:rPr lang="zh-CN" altLang="zh-CN" dirty="0">
                <a:latin typeface="+mn-lt"/>
              </a:rPr>
              <a:t>为样板。</a:t>
            </a:r>
            <a:endParaRPr lang="zh-CN" altLang="zh-CN" sz="2400" dirty="0">
              <a:latin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112009" y="1535501"/>
            <a:ext cx="6003985" cy="3786997"/>
            <a:chOff x="3446484" y="1940941"/>
            <a:chExt cx="6003985" cy="3786997"/>
          </a:xfrm>
        </p:grpSpPr>
        <p:sp>
          <p:nvSpPr>
            <p:cNvPr id="3" name="矩形 2"/>
            <p:cNvSpPr/>
            <p:nvPr/>
          </p:nvSpPr>
          <p:spPr>
            <a:xfrm>
              <a:off x="3446484" y="1940941"/>
              <a:ext cx="6003985" cy="37869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302455" y="2928667"/>
              <a:ext cx="1811547" cy="1811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线程对象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306055" y="2978269"/>
              <a:ext cx="1216324" cy="171234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执行线程</a:t>
              </a:r>
            </a:p>
          </p:txBody>
        </p:sp>
        <p:cxnSp>
          <p:nvCxnSpPr>
            <p:cNvPr id="13" name="直接箭头连接符 12"/>
            <p:cNvCxnSpPr>
              <a:stCxn id="6" idx="6"/>
              <a:endCxn id="7" idx="1"/>
            </p:cNvCxnSpPr>
            <p:nvPr/>
          </p:nvCxnSpPr>
          <p:spPr>
            <a:xfrm flipV="1">
              <a:off x="6114002" y="3834440"/>
              <a:ext cx="11920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15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5867101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zh-CN" altLang="zh-CN" dirty="0">
                <a:latin typeface="+mn-lt"/>
              </a:rPr>
              <a:t>被线程对象代表的执行线程具有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可结合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joinable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属性。一般情况下，</a:t>
            </a:r>
            <a:r>
              <a:rPr lang="zh-CN" altLang="en-US" dirty="0">
                <a:latin typeface="+mn-lt"/>
              </a:rPr>
              <a:t>这个线程（子</a:t>
            </a:r>
            <a:r>
              <a:rPr lang="zh-CN" altLang="zh-CN" dirty="0">
                <a:latin typeface="+mn-lt"/>
              </a:rPr>
              <a:t>线程</a:t>
            </a:r>
            <a:r>
              <a:rPr lang="zh-CN" altLang="en-US" dirty="0">
                <a:latin typeface="+mn-lt"/>
              </a:rPr>
              <a:t>）</a:t>
            </a:r>
            <a:r>
              <a:rPr lang="zh-CN" altLang="zh-CN" dirty="0">
                <a:latin typeface="+mn-lt"/>
              </a:rPr>
              <a:t>要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结合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join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到</a:t>
            </a:r>
            <a:r>
              <a:rPr lang="zh-CN" altLang="en-US" dirty="0">
                <a:latin typeface="+mn-lt"/>
              </a:rPr>
              <a:t>创建者线程（父</a:t>
            </a:r>
            <a:r>
              <a:rPr lang="zh-CN" altLang="zh-CN" dirty="0">
                <a:latin typeface="+mn-lt"/>
              </a:rPr>
              <a:t>线程</a:t>
            </a:r>
            <a:r>
              <a:rPr lang="zh-CN" altLang="en-US" dirty="0">
                <a:latin typeface="+mn-lt"/>
              </a:rPr>
              <a:t>）</a:t>
            </a:r>
            <a:r>
              <a:rPr lang="zh-CN" altLang="zh-CN" dirty="0">
                <a:latin typeface="+mn-lt"/>
              </a:rPr>
              <a:t>中。这意味着，后者要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等待</a:t>
            </a:r>
            <a:r>
              <a:rPr lang="zh-CN" altLang="zh-CN" dirty="0">
                <a:latin typeface="+mn-lt"/>
              </a:rPr>
              <a:t>前者的完成。这实际上是两个线程的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同步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algn="just"/>
            <a:endParaRPr lang="zh-CN" altLang="zh-CN" dirty="0">
              <a:latin typeface="+mn-lt"/>
            </a:endParaRPr>
          </a:p>
          <a:p>
            <a:pPr algn="just"/>
            <a:r>
              <a:rPr lang="zh-CN" altLang="zh-CN" dirty="0">
                <a:latin typeface="+mn-lt"/>
              </a:rPr>
              <a:t>如果一个执行线程没有被任何线程对象代表，那么这个执行线程是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分离的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detached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。用</a:t>
            </a:r>
            <a:r>
              <a:rPr lang="en-US" altLang="zh-CN" dirty="0">
                <a:latin typeface="+mn-lt"/>
              </a:rPr>
              <a:t>thread</a:t>
            </a:r>
            <a:r>
              <a:rPr lang="zh-CN" altLang="zh-CN" dirty="0">
                <a:latin typeface="+mn-lt"/>
              </a:rPr>
              <a:t>类模板的默认构造函数创建的新线程就是这样的。另外，新线程可以主动与创建者线程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分离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detach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。</a:t>
            </a:r>
            <a:endParaRPr lang="zh-CN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143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7244780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void f() {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/*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做一件相对耗时的事情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*/ </a:t>
            </a:r>
            <a:r>
              <a:rPr lang="en-US" altLang="zh-CN" dirty="0">
                <a:latin typeface="+mn-lt"/>
              </a:rPr>
              <a:t>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int main()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std::thread t(f);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return 0;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}</a:t>
            </a:r>
            <a:endParaRPr lang="zh-CN" altLang="zh-CN" dirty="0">
              <a:latin typeface="+mn-lt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55DD855D-9022-484B-9449-DAD481C49482}"/>
              </a:ext>
            </a:extLst>
          </p:cNvPr>
          <p:cNvSpPr/>
          <p:nvPr/>
        </p:nvSpPr>
        <p:spPr>
          <a:xfrm>
            <a:off x="5672537" y="2001078"/>
            <a:ext cx="5025216" cy="1188812"/>
          </a:xfrm>
          <a:prstGeom prst="wedgeRoundRectCallout">
            <a:avLst>
              <a:gd name="adj1" fmla="val -57919"/>
              <a:gd name="adj2" fmla="val 34472"/>
              <a:gd name="adj3" fmla="val 16667"/>
            </a:avLst>
          </a:prstGeom>
          <a:solidFill>
            <a:schemeClr val="accent4">
              <a:lumMod val="75000"/>
              <a:alpha val="91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solidFill>
                  <a:prstClr val="white"/>
                </a:solidFill>
              </a:rPr>
              <a:t>这段代码将导致异常的发生。原因是：主线程</a:t>
            </a:r>
            <a:r>
              <a:rPr lang="en-US" altLang="zh-CN" sz="2000" dirty="0">
                <a:solidFill>
                  <a:prstClr val="white"/>
                </a:solidFill>
              </a:rPr>
              <a:t>(main)</a:t>
            </a:r>
            <a:r>
              <a:rPr lang="zh-CN" altLang="en-US" sz="2000" dirty="0">
                <a:solidFill>
                  <a:prstClr val="white"/>
                </a:solidFill>
              </a:rPr>
              <a:t>先于子线程</a:t>
            </a:r>
            <a:r>
              <a:rPr lang="en-US" altLang="zh-CN" sz="2000" dirty="0">
                <a:solidFill>
                  <a:prstClr val="white"/>
                </a:solidFill>
              </a:rPr>
              <a:t>t</a:t>
            </a:r>
            <a:r>
              <a:rPr lang="zh-CN" altLang="en-US" sz="2000" dirty="0">
                <a:solidFill>
                  <a:prstClr val="white"/>
                </a:solidFill>
              </a:rPr>
              <a:t>结束，而</a:t>
            </a:r>
            <a:r>
              <a:rPr lang="en-US" altLang="zh-CN" sz="2000" dirty="0">
                <a:solidFill>
                  <a:prstClr val="white"/>
                </a:solidFill>
              </a:rPr>
              <a:t>f</a:t>
            </a:r>
            <a:r>
              <a:rPr lang="zh-CN" altLang="en-US" sz="2000" dirty="0">
                <a:solidFill>
                  <a:prstClr val="white"/>
                </a:solidFill>
              </a:rPr>
              <a:t>具有</a:t>
            </a:r>
            <a:r>
              <a:rPr lang="en-US" altLang="zh-CN" sz="2000" dirty="0">
                <a:solidFill>
                  <a:prstClr val="white"/>
                </a:solidFill>
              </a:rPr>
              <a:t>joinable</a:t>
            </a:r>
            <a:r>
              <a:rPr lang="zh-CN" altLang="en-US" sz="2000" dirty="0">
                <a:solidFill>
                  <a:prstClr val="white"/>
                </a:solidFill>
              </a:rPr>
              <a:t>属性。</a:t>
            </a:r>
            <a:endParaRPr lang="en-US" altLang="zh-CN" sz="2000" dirty="0">
              <a:solidFill>
                <a:prstClr val="white"/>
              </a:solidFill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039490C-D6FD-47B2-BD9B-6C09D1FBA90C}"/>
              </a:ext>
            </a:extLst>
          </p:cNvPr>
          <p:cNvSpPr/>
          <p:nvPr/>
        </p:nvSpPr>
        <p:spPr>
          <a:xfrm>
            <a:off x="5672537" y="3401353"/>
            <a:ext cx="5025216" cy="1137517"/>
          </a:xfrm>
          <a:prstGeom prst="wedgeRoundRectCallout">
            <a:avLst>
              <a:gd name="adj1" fmla="val -57524"/>
              <a:gd name="adj2" fmla="val -29414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solidFill>
                  <a:prstClr val="white"/>
                </a:solidFill>
              </a:rPr>
              <a:t>解决办法是在创建线程</a:t>
            </a:r>
            <a:r>
              <a:rPr lang="en-US" altLang="zh-CN" sz="2000" dirty="0">
                <a:solidFill>
                  <a:prstClr val="white"/>
                </a:solidFill>
              </a:rPr>
              <a:t>t</a:t>
            </a:r>
            <a:r>
              <a:rPr lang="zh-CN" altLang="en-US" sz="2000" dirty="0">
                <a:solidFill>
                  <a:prstClr val="white"/>
                </a:solidFill>
              </a:rPr>
              <a:t>后，调用：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algn="just"/>
            <a:r>
              <a:rPr lang="en-US" altLang="zh-CN" sz="2000" b="1" i="1" dirty="0" err="1">
                <a:solidFill>
                  <a:srgbClr val="FFFF00"/>
                </a:solidFill>
              </a:rPr>
              <a:t>t.join</a:t>
            </a:r>
            <a:r>
              <a:rPr lang="en-US" altLang="zh-CN" sz="2000" b="1" i="1" dirty="0">
                <a:solidFill>
                  <a:srgbClr val="FFFF00"/>
                </a:solidFill>
              </a:rPr>
              <a:t>();</a:t>
            </a:r>
          </a:p>
          <a:p>
            <a:pPr algn="just"/>
            <a:r>
              <a:rPr lang="zh-CN" altLang="en-US" sz="2000" dirty="0">
                <a:solidFill>
                  <a:prstClr val="white"/>
                </a:solidFill>
              </a:rPr>
              <a:t>这意味着主线程</a:t>
            </a:r>
            <a:r>
              <a:rPr lang="en-US" altLang="zh-CN" sz="2000" dirty="0">
                <a:solidFill>
                  <a:prstClr val="white"/>
                </a:solidFill>
              </a:rPr>
              <a:t>main</a:t>
            </a:r>
            <a:r>
              <a:rPr lang="zh-CN" altLang="en-US" sz="2000" dirty="0">
                <a:solidFill>
                  <a:prstClr val="white"/>
                </a:solidFill>
              </a:rPr>
              <a:t>要等待</a:t>
            </a:r>
            <a:r>
              <a:rPr lang="en-US" altLang="zh-CN" sz="2000" dirty="0">
                <a:solidFill>
                  <a:prstClr val="white"/>
                </a:solidFill>
              </a:rPr>
              <a:t>t</a:t>
            </a:r>
            <a:r>
              <a:rPr lang="zh-CN" altLang="en-US" sz="2000" dirty="0">
                <a:solidFill>
                  <a:prstClr val="white"/>
                </a:solidFill>
              </a:rPr>
              <a:t>执行完。</a:t>
            </a:r>
            <a:endParaRPr lang="en-US" altLang="zh-CN" sz="2000" dirty="0">
              <a:solidFill>
                <a:prstClr val="white"/>
              </a:solidFill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4982144-F586-4732-AD55-EF3BE0F88810}"/>
              </a:ext>
            </a:extLst>
          </p:cNvPr>
          <p:cNvSpPr/>
          <p:nvPr/>
        </p:nvSpPr>
        <p:spPr>
          <a:xfrm>
            <a:off x="5672537" y="4736619"/>
            <a:ext cx="5025216" cy="1425642"/>
          </a:xfrm>
          <a:prstGeom prst="wedgeRoundRectCallout">
            <a:avLst>
              <a:gd name="adj1" fmla="val -57524"/>
              <a:gd name="adj2" fmla="val -29414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solidFill>
                  <a:prstClr val="white"/>
                </a:solidFill>
              </a:rPr>
              <a:t>另个一个办法是在创建线程</a:t>
            </a:r>
            <a:r>
              <a:rPr lang="en-US" altLang="zh-CN" sz="2000" dirty="0">
                <a:solidFill>
                  <a:prstClr val="white"/>
                </a:solidFill>
              </a:rPr>
              <a:t>t</a:t>
            </a:r>
            <a:r>
              <a:rPr lang="zh-CN" altLang="en-US" sz="2000" dirty="0">
                <a:solidFill>
                  <a:prstClr val="white"/>
                </a:solidFill>
              </a:rPr>
              <a:t>后，调用：</a:t>
            </a:r>
            <a:endParaRPr lang="en-US" altLang="zh-CN" sz="2000" dirty="0">
              <a:solidFill>
                <a:prstClr val="white"/>
              </a:solidFill>
            </a:endParaRPr>
          </a:p>
          <a:p>
            <a:pPr algn="just"/>
            <a:r>
              <a:rPr lang="en-US" altLang="zh-CN" sz="2000" b="1" i="1" dirty="0" err="1">
                <a:solidFill>
                  <a:srgbClr val="FFFF00"/>
                </a:solidFill>
              </a:rPr>
              <a:t>t.detach</a:t>
            </a:r>
            <a:r>
              <a:rPr lang="en-US" altLang="zh-CN" sz="2000" b="1" i="1" dirty="0">
                <a:solidFill>
                  <a:srgbClr val="FFFF00"/>
                </a:solidFill>
              </a:rPr>
              <a:t>();</a:t>
            </a:r>
          </a:p>
          <a:p>
            <a:pPr algn="just"/>
            <a:r>
              <a:rPr lang="zh-CN" altLang="en-US" sz="2000" dirty="0">
                <a:solidFill>
                  <a:prstClr val="white"/>
                </a:solidFill>
              </a:rPr>
              <a:t>但这可能导致子线程</a:t>
            </a:r>
            <a:r>
              <a:rPr lang="en-US" altLang="zh-CN" sz="2000" dirty="0">
                <a:solidFill>
                  <a:prstClr val="white"/>
                </a:solidFill>
              </a:rPr>
              <a:t>t</a:t>
            </a:r>
            <a:r>
              <a:rPr lang="zh-CN" altLang="en-US" sz="2000" dirty="0">
                <a:solidFill>
                  <a:prstClr val="white"/>
                </a:solidFill>
              </a:rPr>
              <a:t>没执行完就被杀死。</a:t>
            </a:r>
            <a:endParaRPr lang="en-US" altLang="zh-CN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-10-4-2</a:t>
            </a:r>
            <a:r>
              <a:rPr lang="zh-CN" altLang="en-US" dirty="0"/>
              <a:t>：多线程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4725258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EE0D6DE-AF71-4074-BCFA-449796A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latin typeface="+mn-lt"/>
              </a:rPr>
              <a:t>mutex</a:t>
            </a:r>
            <a:r>
              <a:rPr lang="zh-CN" altLang="en-US" sz="2400" dirty="0"/>
              <a:t>类</a:t>
            </a:r>
            <a:r>
              <a:rPr lang="zh-CN" altLang="en-US" sz="2400" dirty="0">
                <a:latin typeface="+mn-lt"/>
              </a:rPr>
              <a:t>有用的成员：</a:t>
            </a:r>
            <a:endParaRPr lang="en-US" altLang="zh-CN" sz="2400" dirty="0">
              <a:latin typeface="+mn-lt"/>
            </a:endParaRPr>
          </a:p>
          <a:p>
            <a:pPr lvl="0" algn="just"/>
            <a:r>
              <a:rPr lang="en-US" altLang="zh-CN" sz="2400" dirty="0">
                <a:latin typeface="+mn-lt"/>
              </a:rPr>
              <a:t>lock()</a:t>
            </a:r>
            <a:endParaRPr lang="zh-CN" altLang="zh-CN" sz="2400" dirty="0">
              <a:latin typeface="+mn-lt"/>
            </a:endParaRPr>
          </a:p>
          <a:p>
            <a:pPr marL="0" indent="0" algn="just">
              <a:buNone/>
            </a:pPr>
            <a:r>
              <a:rPr lang="zh-CN" altLang="zh-CN" sz="2400" dirty="0">
                <a:latin typeface="+mn-lt"/>
              </a:rPr>
              <a:t>由线程发起，申请进行加互斥锁操作。一旦申请线程加锁成功，那么它将成为这个锁的拥有者；否则，申请线程会被阻塞。</a:t>
            </a:r>
          </a:p>
          <a:p>
            <a:pPr marL="0" indent="0" algn="just">
              <a:buNone/>
            </a:pPr>
            <a:r>
              <a:rPr lang="zh-CN" altLang="zh-CN" sz="2400" dirty="0">
                <a:latin typeface="+mn-lt"/>
              </a:rPr>
              <a:t>在拥有者解锁之前，其它申请用同一个</a:t>
            </a:r>
            <a:r>
              <a:rPr lang="en-US" altLang="zh-CN" sz="2400" dirty="0">
                <a:latin typeface="+mn-lt"/>
              </a:rPr>
              <a:t>mutex</a:t>
            </a:r>
            <a:r>
              <a:rPr lang="zh-CN" altLang="zh-CN" sz="2400" dirty="0">
                <a:latin typeface="+mn-lt"/>
              </a:rPr>
              <a:t>对象加互斥锁的线程都会被阻塞。解锁后，被阻塞的线程会得到调度的机会。</a:t>
            </a:r>
            <a:endParaRPr lang="en-US" altLang="zh-CN" sz="24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lvl="0" algn="just"/>
            <a:r>
              <a:rPr lang="en-US" altLang="zh-CN" sz="2400" dirty="0">
                <a:latin typeface="+mn-lt"/>
              </a:rPr>
              <a:t>unlock()</a:t>
            </a:r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sz="2400" dirty="0">
                <a:latin typeface="+mn-lt"/>
              </a:rPr>
              <a:t>锁的拥有者发起此解锁操作。此后，原线程不再是该锁的拥有者。原则上讲，锁的拥有者必须在适当时候解锁，否则会造成死锁。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1D817304-5634-4C34-9D91-7B75027872C7}"/>
              </a:ext>
            </a:extLst>
          </p:cNvPr>
          <p:cNvSpPr/>
          <p:nvPr/>
        </p:nvSpPr>
        <p:spPr>
          <a:xfrm>
            <a:off x="4560293" y="1587499"/>
            <a:ext cx="5954313" cy="658267"/>
          </a:xfrm>
          <a:prstGeom prst="wedgeRoundRectCallout">
            <a:avLst>
              <a:gd name="adj1" fmla="val -54431"/>
              <a:gd name="adj2" fmla="val -31343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b="1" i="1" dirty="0" err="1">
                <a:solidFill>
                  <a:srgbClr val="FFFF00"/>
                </a:solidFill>
              </a:rPr>
              <a:t>lock_guard</a:t>
            </a:r>
            <a:r>
              <a:rPr lang="zh-CN" altLang="en-US" sz="2000" dirty="0">
                <a:solidFill>
                  <a:prstClr val="white"/>
                </a:solidFill>
              </a:rPr>
              <a:t>类模板可以简化</a:t>
            </a:r>
            <a:r>
              <a:rPr lang="en-US" altLang="zh-CN" sz="2000" dirty="0">
                <a:solidFill>
                  <a:prstClr val="white"/>
                </a:solidFill>
              </a:rPr>
              <a:t>mutex</a:t>
            </a:r>
            <a:r>
              <a:rPr lang="zh-CN" altLang="en-US" sz="2000" dirty="0">
                <a:solidFill>
                  <a:prstClr val="white"/>
                </a:solidFill>
              </a:rPr>
              <a:t>类的使用。</a:t>
            </a:r>
            <a:endParaRPr lang="en-US" altLang="zh-CN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6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1382</Words>
  <Application>Microsoft Office PowerPoint</Application>
  <PresentationFormat>宽屏</PresentationFormat>
  <Paragraphs>181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宋体</vt:lpstr>
      <vt:lpstr>微软雅黑</vt:lpstr>
      <vt:lpstr>Arial</vt:lpstr>
      <vt:lpstr>Consolas</vt:lpstr>
      <vt:lpstr>Times New Roman</vt:lpstr>
      <vt:lpstr>Office 主题​​</vt:lpstr>
      <vt:lpstr>1_Office 主题​​</vt:lpstr>
      <vt:lpstr>PowerPoint 演示文稿</vt:lpstr>
      <vt:lpstr>微课-10-4-2：多线程</vt:lpstr>
      <vt:lpstr>微课-10-4-2：多线程</vt:lpstr>
      <vt:lpstr>微课-10-4-2：多线程</vt:lpstr>
      <vt:lpstr>微课-10-4-2：多线程</vt:lpstr>
      <vt:lpstr>微课-10-4-2：多线程</vt:lpstr>
      <vt:lpstr>微课-10-4-2：多线程</vt:lpstr>
      <vt:lpstr>微课-10-4-2：多线程</vt:lpstr>
      <vt:lpstr>微课-10-4-2：多线程</vt:lpstr>
      <vt:lpstr>微课-10-4-2：多线程</vt:lpstr>
      <vt:lpstr>微课-10-4-2：多线程</vt:lpstr>
      <vt:lpstr>微课-10-4-2：多线程</vt:lpstr>
      <vt:lpstr>微课-10-4-2：多线程</vt:lpstr>
      <vt:lpstr>微课-10-4-2：多线程</vt:lpstr>
      <vt:lpstr>微课-10-4-2：多线程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357</cp:revision>
  <dcterms:created xsi:type="dcterms:W3CDTF">2019-01-26T01:53:38Z</dcterms:created>
  <dcterms:modified xsi:type="dcterms:W3CDTF">2019-07-10T12:10:53Z</dcterms:modified>
</cp:coreProperties>
</file>