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85" r:id="rId3"/>
    <p:sldId id="283" r:id="rId4"/>
    <p:sldId id="286" r:id="rId5"/>
    <p:sldId id="288" r:id="rId6"/>
    <p:sldId id="284" r:id="rId7"/>
    <p:sldId id="289" r:id="rId8"/>
    <p:sldId id="290" r:id="rId9"/>
    <p:sldId id="291" r:id="rId10"/>
    <p:sldId id="27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99" autoAdjust="0"/>
  </p:normalViewPr>
  <p:slideViewPr>
    <p:cSldViewPr snapToGrid="0">
      <p:cViewPr varScale="1">
        <p:scale>
          <a:sx n="94" d="100"/>
          <a:sy n="94" d="100"/>
        </p:scale>
        <p:origin x="6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lambda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表达式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lambda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表达式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lambda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表达式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lambda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表达式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lambda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表达式的捕获列表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lambda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表达式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函数返回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lambda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函数返回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lambda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lambda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和函数的对比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9395227A-FF8B-45C5-AEEA-F2AB2FD80348}" type="pres">
      <dgm:prSet presAssocID="{6FF7BBA6-AEA4-4895-A02D-285B661D9D9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FDF3473C-EE50-4646-BA69-0293C7549A7E}" srcId="{A885556A-91B6-419D-A877-1CB35B9D2E52}" destId="{6FF7BBA6-AEA4-4895-A02D-285B661D9D9C}" srcOrd="0" destOrd="0" parTransId="{D779102E-6165-49D2-934D-660C4322D83B}" sibTransId="{5B060FA2-4BEA-4643-8A75-2632374CD0CB}"/>
    <dgm:cxn modelId="{D65015D8-FC32-41C2-813D-BA1007FE7136}" type="presOf" srcId="{6FF7BBA6-AEA4-4895-A02D-285B661D9D9C}" destId="{9395227A-FF8B-45C5-AEEA-F2AB2FD80348}" srcOrd="0" destOrd="0" presId="urn:microsoft.com/office/officeart/2005/8/layout/hChevron3"/>
    <dgm:cxn modelId="{A688D8F4-9C11-46AF-88DF-B826F7C688BD}" type="presOf" srcId="{A885556A-91B6-419D-A877-1CB35B9D2E52}" destId="{BB44B8D7-DA2A-4A62-9CCC-6CE3C07D2D28}" srcOrd="0" destOrd="0" presId="urn:microsoft.com/office/officeart/2005/8/layout/hChevron3"/>
    <dgm:cxn modelId="{2E196AD0-054A-4399-B2E3-E0330D804FF2}" type="presParOf" srcId="{BB44B8D7-DA2A-4A62-9CCC-6CE3C07D2D28}" destId="{9395227A-FF8B-45C5-AEEA-F2AB2FD8034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lambda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表达式</a:t>
          </a:r>
        </a:p>
      </dsp:txBody>
      <dsp:txXfrm>
        <a:off x="3542" y="0"/>
        <a:ext cx="7158977" cy="35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lambda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表达式</a:t>
          </a:r>
        </a:p>
      </dsp:txBody>
      <dsp:txXfrm>
        <a:off x="3542" y="0"/>
        <a:ext cx="7158977" cy="354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lambda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表达式</a:t>
          </a:r>
        </a:p>
      </dsp:txBody>
      <dsp:txXfrm>
        <a:off x="3542" y="0"/>
        <a:ext cx="7158977" cy="35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lambda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表达式</a:t>
          </a:r>
        </a:p>
      </dsp:txBody>
      <dsp:txXfrm>
        <a:off x="3542" y="0"/>
        <a:ext cx="7158977" cy="354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lambda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表达式的捕获列表</a:t>
          </a:r>
        </a:p>
      </dsp:txBody>
      <dsp:txXfrm>
        <a:off x="3542" y="0"/>
        <a:ext cx="7158977" cy="3540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lambda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表达式</a:t>
          </a:r>
        </a:p>
      </dsp:txBody>
      <dsp:txXfrm>
        <a:off x="3542" y="0"/>
        <a:ext cx="7158977" cy="3540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函数返回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lambda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42" y="0"/>
        <a:ext cx="7158977" cy="3540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函数返回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lambda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42" y="0"/>
        <a:ext cx="7158977" cy="3540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5227A-FF8B-45C5-AEEA-F2AB2FD8034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lambda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和函数的对比</a:t>
          </a:r>
        </a:p>
      </dsp:txBody>
      <dsp:txXfrm>
        <a:off x="3542" y="0"/>
        <a:ext cx="7158977" cy="35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BFD2-0315-4736-8570-26A187B3428E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29F9-2DF6-4E99-87FA-A86E21EE8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21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931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822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Return-</a:t>
            </a:r>
            <a:r>
              <a:rPr lang="en-US" altLang="zh-CN"/>
              <a:t>lambda.cpp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490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Capture.cpp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395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9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98E408-C45E-4AD2-B91C-18FD73F61112}"/>
              </a:ext>
            </a:extLst>
          </p:cNvPr>
          <p:cNvSpPr/>
          <p:nvPr userDrawn="1"/>
        </p:nvSpPr>
        <p:spPr>
          <a:xfrm rot="19079473">
            <a:off x="-935337" y="519325"/>
            <a:ext cx="3420275" cy="509551"/>
          </a:xfrm>
          <a:prstGeom prst="rect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  课</a:t>
            </a:r>
          </a:p>
        </p:txBody>
      </p:sp>
    </p:spTree>
    <p:extLst>
      <p:ext uri="{BB962C8B-B14F-4D97-AF65-F5344CB8AC3E}">
        <p14:creationId xmlns:p14="http://schemas.microsoft.com/office/powerpoint/2010/main" val="34859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753316-60FA-47D2-87B2-D2AC08B6F5C7}"/>
              </a:ext>
            </a:extLst>
          </p:cNvPr>
          <p:cNvSpPr/>
          <p:nvPr userDrawn="1"/>
        </p:nvSpPr>
        <p:spPr>
          <a:xfrm rot="2705345">
            <a:off x="10560391" y="367284"/>
            <a:ext cx="2211163" cy="4472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  课</a:t>
            </a:r>
          </a:p>
        </p:txBody>
      </p:sp>
    </p:spTree>
    <p:extLst>
      <p:ext uri="{BB962C8B-B14F-4D97-AF65-F5344CB8AC3E}">
        <p14:creationId xmlns:p14="http://schemas.microsoft.com/office/powerpoint/2010/main" val="25726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29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WK-2-4-2 lambda</a:t>
            </a:r>
            <a:r>
              <a:rPr lang="zh-CN" altLang="en-US" dirty="0"/>
              <a:t>表达式</a:t>
            </a:r>
          </a:p>
        </p:txBody>
      </p:sp>
    </p:spTree>
    <p:extLst>
      <p:ext uri="{BB962C8B-B14F-4D97-AF65-F5344CB8AC3E}">
        <p14:creationId xmlns:p14="http://schemas.microsoft.com/office/powerpoint/2010/main" val="294162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-2-4-2</a:t>
            </a:r>
            <a:r>
              <a:rPr lang="zh-CN" altLang="en-US" dirty="0"/>
              <a:t>：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8912190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174605" y="3038056"/>
            <a:ext cx="16469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定义方式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类型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函数名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返回类型位置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量级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常见用途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45169" y="3038056"/>
            <a:ext cx="41579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int </a:t>
            </a:r>
            <a:r>
              <a:rPr lang="en-US" altLang="zh-CN" sz="16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dbl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(int v) { return v * 2; }</a:t>
            </a: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函数类型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有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前置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重量级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多种用途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647103" y="2052563"/>
            <a:ext cx="701938" cy="7019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VS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903B29-1DE7-486C-9448-F094A2FA729F}"/>
              </a:ext>
            </a:extLst>
          </p:cNvPr>
          <p:cNvSpPr txBox="1"/>
          <p:nvPr/>
        </p:nvSpPr>
        <p:spPr>
          <a:xfrm>
            <a:off x="1240770" y="2111449"/>
            <a:ext cx="371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lambda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749388-40C8-42BF-AFC6-478A82B4F828}"/>
              </a:ext>
            </a:extLst>
          </p:cNvPr>
          <p:cNvSpPr txBox="1"/>
          <p:nvPr/>
        </p:nvSpPr>
        <p:spPr>
          <a:xfrm>
            <a:off x="7045169" y="2111449"/>
            <a:ext cx="3599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函数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31CE57-A6DA-4D63-9B1B-9B804CAFC025}"/>
              </a:ext>
            </a:extLst>
          </p:cNvPr>
          <p:cNvSpPr txBox="1"/>
          <p:nvPr/>
        </p:nvSpPr>
        <p:spPr>
          <a:xfrm>
            <a:off x="1162773" y="3038056"/>
            <a:ext cx="378820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[](int v)-&gt;int { return v * 2; };</a:t>
            </a: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闭包类型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匿名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拖尾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轻量级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回调函数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298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-2-4-2</a:t>
            </a:r>
            <a:r>
              <a:rPr lang="zh-CN" altLang="en-US" dirty="0"/>
              <a:t>：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我们常遇到这样的场合：一个函数作为另一个函数的参数（即参数是一个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回调函数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callback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）。例如：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f() { std::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"in f()"; 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k() { std::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"in k()"; }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g(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void x()</a:t>
            </a:r>
            <a:r>
              <a:rPr lang="en-US" altLang="zh-CN" dirty="0">
                <a:latin typeface="Consolas" panose="020B0609020204030204" pitchFamily="49" charset="0"/>
              </a:rPr>
              <a:t>) { x(); }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//void g(</a:t>
            </a:r>
            <a:r>
              <a:rPr lang="en-US" altLang="zh-CN" sz="2400" b="1" i="1" dirty="0">
                <a:solidFill>
                  <a:srgbClr val="00B0F0"/>
                </a:solidFill>
                <a:latin typeface="Consolas" panose="020B0609020204030204" pitchFamily="49" charset="0"/>
              </a:rPr>
              <a:t>void (*x)()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 { x(); }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g(f);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输出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 f()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g(k);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输出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 k()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09550136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3BF3F05D-9640-420F-92AF-EC738BFA61E8}"/>
              </a:ext>
            </a:extLst>
          </p:cNvPr>
          <p:cNvSpPr/>
          <p:nvPr/>
        </p:nvSpPr>
        <p:spPr>
          <a:xfrm>
            <a:off x="8214967" y="2573745"/>
            <a:ext cx="2830444" cy="1354010"/>
          </a:xfrm>
          <a:prstGeom prst="wedgeRoundRectCallout">
            <a:avLst>
              <a:gd name="adj1" fmla="val -63005"/>
              <a:gd name="adj2" fmla="val -2950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但如果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f()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仅为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g()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服务，那么将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f()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设计为全局函数就显得有些笨重。</a:t>
            </a:r>
            <a:endParaRPr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B74728C8-D3BD-45C0-994C-EF2E2F074410}"/>
              </a:ext>
            </a:extLst>
          </p:cNvPr>
          <p:cNvSpPr/>
          <p:nvPr/>
        </p:nvSpPr>
        <p:spPr>
          <a:xfrm>
            <a:off x="3797300" y="2482850"/>
            <a:ext cx="4597399" cy="1892300"/>
          </a:xfrm>
          <a:prstGeom prst="wedgeRoundRectCallout">
            <a:avLst>
              <a:gd name="adj1" fmla="val -48647"/>
              <a:gd name="adj2" fmla="val -19660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因此，我们需要一种更轻量级的解决方案。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C++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使用</a:t>
            </a:r>
            <a:r>
              <a:rPr lang="en-US" altLang="zh-CN" sz="2800" b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lambda</a:t>
            </a:r>
            <a:r>
              <a:rPr lang="zh-CN" altLang="en-US" sz="2800" b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表达式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来解决问题。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06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-2-4-2</a:t>
            </a:r>
            <a:r>
              <a:rPr lang="zh-CN" altLang="en-US" dirty="0"/>
              <a:t>：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lambda</a:t>
            </a:r>
            <a:r>
              <a:rPr lang="zh-CN" altLang="en-US" sz="3200" dirty="0">
                <a:latin typeface="Consolas" panose="020B0609020204030204" pitchFamily="49" charset="0"/>
              </a:rPr>
              <a:t>表达式</a:t>
            </a:r>
            <a:endParaRPr lang="en-US" altLang="zh-CN" sz="32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dirty="0">
                <a:latin typeface="Consolas" panose="020B0609020204030204" pitchFamily="49" charset="0"/>
              </a:rPr>
              <a:t>一种</a:t>
            </a:r>
            <a:r>
              <a:rPr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轻量级匿名</a:t>
            </a:r>
            <a:r>
              <a:rPr lang="zh-CN" altLang="en-US" sz="2800" dirty="0">
                <a:latin typeface="Consolas" panose="020B0609020204030204" pitchFamily="49" charset="0"/>
              </a:rPr>
              <a:t>函数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dirty="0">
                <a:latin typeface="Consolas" panose="020B0609020204030204" pitchFamily="49" charset="0"/>
              </a:rPr>
              <a:t>属于</a:t>
            </a:r>
            <a:r>
              <a:rPr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闭包</a:t>
            </a:r>
            <a:r>
              <a:rPr lang="en-US" altLang="zh-CN" sz="2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(closure)</a:t>
            </a:r>
            <a:r>
              <a:rPr lang="zh-CN" altLang="en-US" sz="2800" dirty="0">
                <a:latin typeface="Consolas" panose="020B0609020204030204" pitchFamily="49" charset="0"/>
              </a:rPr>
              <a:t>类型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zh-CN" altLang="en-US" sz="3200" dirty="0">
                <a:latin typeface="Consolas" panose="020B0609020204030204" pitchFamily="49" charset="0"/>
              </a:rPr>
              <a:t>定义语法</a:t>
            </a:r>
            <a:endParaRPr lang="en-US" altLang="zh-CN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Consolas" panose="020B0609020204030204" pitchFamily="49" charset="0"/>
              </a:rPr>
              <a:t>	</a:t>
            </a:r>
            <a:r>
              <a:rPr lang="en-US" altLang="zh-CN" sz="3200" b="1" dirty="0"/>
              <a:t>[</a:t>
            </a:r>
            <a:r>
              <a:rPr lang="zh-CN" altLang="zh-CN" sz="3200" b="1" dirty="0"/>
              <a:t>捕获列表</a:t>
            </a:r>
            <a:r>
              <a:rPr lang="en-US" altLang="zh-CN" sz="3200" b="1" dirty="0"/>
              <a:t>](</a:t>
            </a:r>
            <a:r>
              <a:rPr lang="zh-CN" altLang="zh-CN" sz="3200" b="1" dirty="0"/>
              <a:t>参数列表</a:t>
            </a:r>
            <a:r>
              <a:rPr lang="en-US" altLang="zh-CN" sz="3200" b="1" dirty="0"/>
              <a:t>)-&gt;</a:t>
            </a:r>
            <a:r>
              <a:rPr lang="zh-CN" altLang="zh-CN" sz="3200" b="1" dirty="0"/>
              <a:t>返回值类型 复合语句</a:t>
            </a:r>
            <a:endParaRPr lang="en-US" altLang="zh-CN" sz="3200" b="1" dirty="0"/>
          </a:p>
          <a:p>
            <a:pPr marL="0" indent="0">
              <a:buNone/>
            </a:pPr>
            <a:endParaRPr lang="en-US" altLang="zh-CN" sz="3200" b="1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35841991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29D21849-D44E-4FC7-9EEE-B4799D482599}"/>
              </a:ext>
            </a:extLst>
          </p:cNvPr>
          <p:cNvSpPr/>
          <p:nvPr/>
        </p:nvSpPr>
        <p:spPr>
          <a:xfrm>
            <a:off x="4629150" y="4720682"/>
            <a:ext cx="5738743" cy="830064"/>
          </a:xfrm>
          <a:prstGeom prst="wedgeRoundRectCallout">
            <a:avLst>
              <a:gd name="adj1" fmla="val -14128"/>
              <a:gd name="adj2" fmla="val -7968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这叫做</a:t>
            </a:r>
            <a:r>
              <a:rPr lang="zh-CN" altLang="en-US" sz="2000" b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拖尾返回类型</a:t>
            </a:r>
            <a:r>
              <a:rPr lang="en-US" altLang="zh-CN" sz="2000" b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000" b="1" i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trailing-return-type</a:t>
            </a:r>
            <a:r>
              <a:rPr lang="en-US" altLang="zh-CN" sz="2000" b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zh-CN" altLang="en-US" sz="2000" b="1" dirty="0">
              <a:solidFill>
                <a:srgbClr val="FFFF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44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-2-4-2</a:t>
            </a:r>
            <a:r>
              <a:rPr lang="zh-CN" altLang="en-US" dirty="0"/>
              <a:t>：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例如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auto square = [](int x)-&gt;int { return x * x; };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std::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square(6);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36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CE327F05-CD5B-4DB9-9D07-133E71C51BB2}"/>
              </a:ext>
            </a:extLst>
          </p:cNvPr>
          <p:cNvSpPr/>
          <p:nvPr/>
        </p:nvSpPr>
        <p:spPr>
          <a:xfrm>
            <a:off x="1587500" y="2618832"/>
            <a:ext cx="2698750" cy="1038768"/>
          </a:xfrm>
          <a:prstGeom prst="wedgeRoundRectCallout">
            <a:avLst>
              <a:gd name="adj1" fmla="val 6578"/>
              <a:gd name="adj2" fmla="val -78460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这是一个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lambda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表达式变量，其类型只能是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auto</a:t>
            </a:r>
            <a:endParaRPr lang="zh-CN" altLang="en-US" sz="2000" b="1" dirty="0">
              <a:solidFill>
                <a:srgbClr val="FFFF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1330C0C8-E639-41FA-86DE-49BF5020D5FE}"/>
              </a:ext>
            </a:extLst>
          </p:cNvPr>
          <p:cNvSpPr/>
          <p:nvPr/>
        </p:nvSpPr>
        <p:spPr>
          <a:xfrm>
            <a:off x="4552950" y="2618832"/>
            <a:ext cx="2698750" cy="1038768"/>
          </a:xfrm>
          <a:prstGeom prst="wedgeRoundRectCallout">
            <a:avLst>
              <a:gd name="adj1" fmla="val -42598"/>
              <a:gd name="adj2" fmla="val -73570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前导的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[]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lambda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的标志，必不可少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8F80120A-278E-4D1D-A1B9-C2E3E98E7A4B}"/>
              </a:ext>
            </a:extLst>
          </p:cNvPr>
          <p:cNvSpPr/>
          <p:nvPr/>
        </p:nvSpPr>
        <p:spPr>
          <a:xfrm>
            <a:off x="7613650" y="2618832"/>
            <a:ext cx="1892300" cy="1038768"/>
          </a:xfrm>
          <a:prstGeom prst="wedgeRoundRectCallout">
            <a:avLst>
              <a:gd name="adj1" fmla="val -18833"/>
              <a:gd name="adj2" fmla="val -7968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复合语句可以理解为就是函数体</a:t>
            </a: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82C14B8B-9CF6-4619-AA23-9FC497001ADC}"/>
              </a:ext>
            </a:extLst>
          </p:cNvPr>
          <p:cNvSpPr/>
          <p:nvPr/>
        </p:nvSpPr>
        <p:spPr>
          <a:xfrm>
            <a:off x="9839018" y="2618832"/>
            <a:ext cx="1711632" cy="1038768"/>
          </a:xfrm>
          <a:prstGeom prst="wedgeRoundRectCallout">
            <a:avLst>
              <a:gd name="adj1" fmla="val 6670"/>
              <a:gd name="adj2" fmla="val -7601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注意这个分号的存在</a:t>
            </a:r>
          </a:p>
        </p:txBody>
      </p:sp>
    </p:spTree>
    <p:extLst>
      <p:ext uri="{BB962C8B-B14F-4D97-AF65-F5344CB8AC3E}">
        <p14:creationId xmlns:p14="http://schemas.microsoft.com/office/powerpoint/2010/main" val="200491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-2-4-2</a:t>
            </a:r>
            <a:r>
              <a:rPr lang="zh-CN" altLang="en-US" dirty="0"/>
              <a:t>：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200400" lvl="7" indent="0">
              <a:buNone/>
            </a:pPr>
            <a:r>
              <a:rPr lang="en-US" altLang="zh-CN" sz="4400" dirty="0"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marL="3200400" lvl="7" indent="0">
              <a:buNone/>
            </a:pPr>
            <a:r>
              <a:rPr lang="en-US" altLang="zh-CN" sz="4400" dirty="0">
                <a:latin typeface="Consolas" panose="020B0609020204030204" pitchFamily="49" charset="0"/>
                <a:ea typeface="微软雅黑" panose="020B0503020204020204" pitchFamily="34" charset="-122"/>
              </a:rPr>
              <a:t>  int a, b;</a:t>
            </a:r>
          </a:p>
          <a:p>
            <a:pPr marL="3200400" lvl="7" indent="0">
              <a:buNone/>
            </a:pPr>
            <a:r>
              <a:rPr lang="en-US" altLang="zh-CN" sz="4400" dirty="0">
                <a:latin typeface="Consolas" panose="020B0609020204030204" pitchFamily="49" charset="0"/>
                <a:ea typeface="微软雅黑" panose="020B0503020204020204" pitchFamily="34" charset="-122"/>
              </a:rPr>
              <a:t>  auto l = </a:t>
            </a:r>
            <a:r>
              <a:rPr lang="en-US" altLang="zh-CN" sz="4400" b="1" i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[]() { … }</a:t>
            </a:r>
            <a:r>
              <a:rPr lang="en-US" altLang="zh-CN" sz="4400" dirty="0"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 marL="3200400" lvl="7" indent="0">
              <a:buNone/>
            </a:pPr>
            <a:r>
              <a:rPr lang="en-US" altLang="zh-CN" sz="4400" dirty="0">
                <a:latin typeface="Consolas" panose="020B0609020204030204" pitchFamily="49" charset="0"/>
                <a:ea typeface="微软雅黑" panose="020B0503020204020204" pitchFamily="34" charset="-122"/>
              </a:rPr>
              <a:t>} </a:t>
            </a:r>
            <a:endParaRPr lang="zh-CN" altLang="en-US" sz="4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C34C4FB0-F0C9-433A-8F40-04F3761DA7A3}"/>
              </a:ext>
            </a:extLst>
          </p:cNvPr>
          <p:cNvSpPr/>
          <p:nvPr/>
        </p:nvSpPr>
        <p:spPr>
          <a:xfrm>
            <a:off x="991152" y="2055615"/>
            <a:ext cx="2698750" cy="1038768"/>
          </a:xfrm>
          <a:prstGeom prst="wedgeRoundRectCallout">
            <a:avLst>
              <a:gd name="adj1" fmla="val 65258"/>
              <a:gd name="adj2" fmla="val 11481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这对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{}</a:t>
            </a: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lambda</a:t>
            </a: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包围块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20263566-85C3-4D78-BFE3-E17DF3D0B344}"/>
              </a:ext>
            </a:extLst>
          </p:cNvPr>
          <p:cNvSpPr/>
          <p:nvPr/>
        </p:nvSpPr>
        <p:spPr>
          <a:xfrm>
            <a:off x="5139081" y="1956224"/>
            <a:ext cx="3653735" cy="1038768"/>
          </a:xfrm>
          <a:prstGeom prst="wedgeRoundRectCallout">
            <a:avLst>
              <a:gd name="adj1" fmla="val -24967"/>
              <a:gd name="adj2" fmla="val 6697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包围块中的对象对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lambda</a:t>
            </a: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来说是</a:t>
            </a:r>
            <a:r>
              <a:rPr lang="zh-CN" altLang="en-US" sz="2400" b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不可见</a:t>
            </a: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的</a:t>
            </a:r>
            <a:endParaRPr lang="zh-CN" altLang="en-US" sz="2400" b="1" dirty="0">
              <a:solidFill>
                <a:srgbClr val="FFFF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D9C6966C-D038-48AE-8C09-044536F553F6}"/>
              </a:ext>
            </a:extLst>
          </p:cNvPr>
          <p:cNvSpPr/>
          <p:nvPr/>
        </p:nvSpPr>
        <p:spPr>
          <a:xfrm>
            <a:off x="5139081" y="4672920"/>
            <a:ext cx="3653735" cy="1237550"/>
          </a:xfrm>
          <a:prstGeom prst="wedgeRoundRectCallout">
            <a:avLst>
              <a:gd name="adj1" fmla="val 24240"/>
              <a:gd name="adj2" fmla="val -76962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为了能在其中使用包围块中的对象，需要使用</a:t>
            </a:r>
            <a:r>
              <a:rPr lang="zh-CN" altLang="en-US" sz="2400" b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捕获</a:t>
            </a:r>
            <a:r>
              <a:rPr lang="en-US" altLang="zh-CN" sz="2400" b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i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capture</a:t>
            </a:r>
            <a:r>
              <a:rPr lang="en-US" altLang="zh-CN" sz="2400" b="1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rgbClr val="FFFF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123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-2-4-2</a:t>
            </a:r>
            <a:r>
              <a:rPr lang="zh-CN" altLang="en-US" dirty="0"/>
              <a:t>：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98248116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248400" y="2665004"/>
            <a:ext cx="492678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[=, x]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既然所有捕获都是值，那么再声明用值捕获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就重复了</a:t>
            </a:r>
          </a:p>
          <a:p>
            <a:pPr lvl="0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[&amp;, &amp;x]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既然所有捕获都是引用，那么在声明用引用捕获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就重复了</a:t>
            </a:r>
          </a:p>
          <a:p>
            <a:pPr lvl="0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[x, x]</a:t>
            </a:r>
            <a:r>
              <a:rPr lang="zh-CN" altLang="en-US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重复捕获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903B29-1DE7-486C-9448-F094A2FA729F}"/>
              </a:ext>
            </a:extLst>
          </p:cNvPr>
          <p:cNvSpPr txBox="1"/>
          <p:nvPr/>
        </p:nvSpPr>
        <p:spPr>
          <a:xfrm>
            <a:off x="1134852" y="1738397"/>
            <a:ext cx="3788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capture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的常见形式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749388-40C8-42BF-AFC6-478A82B4F828}"/>
              </a:ext>
            </a:extLst>
          </p:cNvPr>
          <p:cNvSpPr txBox="1"/>
          <p:nvPr/>
        </p:nvSpPr>
        <p:spPr>
          <a:xfrm>
            <a:off x="6248401" y="1738397"/>
            <a:ext cx="43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错误的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capture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31CE57-A6DA-4D63-9B1B-9B804CAFC025}"/>
              </a:ext>
            </a:extLst>
          </p:cNvPr>
          <p:cNvSpPr txBox="1"/>
          <p:nvPr/>
        </p:nvSpPr>
        <p:spPr>
          <a:xfrm>
            <a:off x="1134852" y="2665004"/>
            <a:ext cx="44340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[]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：不捕获包围块中的任何对象</a:t>
            </a:r>
          </a:p>
          <a:p>
            <a:pPr algn="just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[=]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：用值的方式捕获包围块中所有的对象；</a:t>
            </a:r>
          </a:p>
          <a:p>
            <a:pPr algn="just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[&amp;]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：用引用的方式捕获包围块中所有的对象；</a:t>
            </a:r>
          </a:p>
          <a:p>
            <a:pPr algn="just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[x, y]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：用值的方式捕获包围块中名为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y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的对象；</a:t>
            </a:r>
          </a:p>
          <a:p>
            <a:pPr algn="just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[&amp;x, &amp;y]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：用引用的方式捕获包围块中名为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y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的对象；</a:t>
            </a:r>
          </a:p>
          <a:p>
            <a:pPr algn="just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[=, &amp;x]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：用引用的方式捕获包围块中名为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的对象，用值的方式捕获包围块中除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外的其它对象；</a:t>
            </a:r>
          </a:p>
          <a:p>
            <a:pPr algn="just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[&amp;, x]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：用值的方式捕获包围块中名为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的对象，用引用的方式捕获包围块中除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外的其它对象；</a:t>
            </a:r>
          </a:p>
        </p:txBody>
      </p:sp>
    </p:spTree>
    <p:extLst>
      <p:ext uri="{BB962C8B-B14F-4D97-AF65-F5344CB8AC3E}">
        <p14:creationId xmlns:p14="http://schemas.microsoft.com/office/powerpoint/2010/main" val="55594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-2-4-2</a:t>
            </a:r>
            <a:r>
              <a:rPr lang="zh-CN" altLang="en-US" dirty="0"/>
              <a:t>：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示例</a:t>
            </a:r>
            <a:r>
              <a:rPr lang="en-US" altLang="zh-CN" dirty="0">
                <a:latin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map(int a[], int </a:t>
            </a:r>
            <a:r>
              <a:rPr lang="en-US" altLang="zh-CN" dirty="0" err="1">
                <a:latin typeface="Consolas" panose="020B0609020204030204" pitchFamily="49" charset="0"/>
              </a:rPr>
              <a:t>len</a:t>
            </a:r>
            <a:r>
              <a:rPr lang="en-US" altLang="zh-CN" dirty="0">
                <a:latin typeface="Consolas" panose="020B0609020204030204" pitchFamily="49" charset="0"/>
              </a:rPr>
              <a:t>, void callback(int&amp; v))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for 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</a:t>
            </a:r>
            <a:r>
              <a:rPr lang="en-US" altLang="zh-CN" dirty="0" err="1">
                <a:latin typeface="Consolas" panose="020B0609020204030204" pitchFamily="49" charset="0"/>
              </a:rPr>
              <a:t>len</a:t>
            </a:r>
            <a:r>
              <a:rPr lang="en-US" altLang="zh-CN" dirty="0">
                <a:latin typeface="Consolas" panose="020B0609020204030204" pitchFamily="49" charset="0"/>
              </a:rPr>
              <a:t>; ++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 callback(a[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const int LEN = 5;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int a[LEN] = {1, 2, 3, 4, 5};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map(a, LEN, [](int&amp; v)-&gt;void { v *= 2; });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369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-2-4-2</a:t>
            </a:r>
            <a:r>
              <a:rPr lang="zh-CN" altLang="en-US" dirty="0"/>
              <a:t>：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lambda</a:t>
            </a:r>
            <a:r>
              <a:rPr lang="zh-CN" altLang="en-US" dirty="0">
                <a:latin typeface="Consolas" panose="020B0609020204030204" pitchFamily="49" charset="0"/>
              </a:rPr>
              <a:t>可以作为函数的返回值。例如示例</a:t>
            </a:r>
            <a:r>
              <a:rPr lang="en-US" altLang="zh-CN" dirty="0">
                <a:latin typeface="Consolas" panose="020B0609020204030204" pitchFamily="49" charset="0"/>
              </a:rPr>
              <a:t>3</a:t>
            </a:r>
            <a:r>
              <a:rPr lang="zh-CN" altLang="en-US" dirty="0">
                <a:latin typeface="Consolas" panose="020B0609020204030204" pitchFamily="49" charset="0"/>
              </a:rPr>
              <a:t>：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auto f() 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return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[](int a)-&gt;int { return a * a; }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f()(3);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输出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51169867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299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-2-4-2</a:t>
            </a:r>
            <a:r>
              <a:rPr lang="zh-CN" altLang="en-US" dirty="0"/>
              <a:t>：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使用带有捕获的</a:t>
            </a:r>
            <a:r>
              <a:rPr lang="en-US" altLang="zh-CN" dirty="0">
                <a:latin typeface="Consolas" panose="020B0609020204030204" pitchFamily="49" charset="0"/>
              </a:rPr>
              <a:t>lambda</a:t>
            </a:r>
            <a:r>
              <a:rPr lang="zh-CN" altLang="en-US" dirty="0">
                <a:latin typeface="Consolas" panose="020B0609020204030204" pitchFamily="49" charset="0"/>
              </a:rPr>
              <a:t>需要注意</a:t>
            </a:r>
            <a:r>
              <a:rPr lang="zh-CN" altLang="en-US">
                <a:latin typeface="Consolas" panose="020B0609020204030204" pitchFamily="49" charset="0"/>
              </a:rPr>
              <a:t>。例如：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700" dirty="0">
                <a:latin typeface="Consolas" panose="020B0609020204030204" pitchFamily="49" charset="0"/>
              </a:rPr>
              <a:t>void f(</a:t>
            </a:r>
            <a:r>
              <a:rPr lang="en-US" altLang="zh-CN" sz="27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2700" dirty="0">
                <a:latin typeface="Consolas" panose="020B0609020204030204" pitchFamily="49" charset="0"/>
              </a:rPr>
              <a:t>x</a:t>
            </a:r>
            <a:r>
              <a:rPr lang="en-US" altLang="zh-CN" sz="27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700" dirty="0">
                <a:latin typeface="Consolas" panose="020B0609020204030204" pitchFamily="49" charset="0"/>
              </a:rPr>
              <a:t>) { std::</a:t>
            </a:r>
            <a:r>
              <a:rPr lang="en-US" altLang="zh-CN" sz="2700" dirty="0" err="1">
                <a:latin typeface="Consolas" panose="020B0609020204030204" pitchFamily="49" charset="0"/>
              </a:rPr>
              <a:t>cout</a:t>
            </a:r>
            <a:r>
              <a:rPr lang="en-US" altLang="zh-CN" sz="2700" dirty="0">
                <a:latin typeface="Consolas" panose="020B0609020204030204" pitchFamily="49" charset="0"/>
              </a:rPr>
              <a:t> &lt;&lt; x(); }</a:t>
            </a:r>
          </a:p>
          <a:p>
            <a:pPr marL="0" indent="0">
              <a:buNone/>
            </a:pPr>
            <a:br>
              <a:rPr lang="en-US" altLang="zh-CN" sz="2700" dirty="0">
                <a:latin typeface="Consolas" panose="020B0609020204030204" pitchFamily="49" charset="0"/>
              </a:rPr>
            </a:br>
            <a:r>
              <a:rPr lang="en-US" altLang="zh-CN" sz="2700" dirty="0">
                <a:latin typeface="Consolas" panose="020B0609020204030204" pitchFamily="49" charset="0"/>
              </a:rPr>
              <a:t>void g()</a:t>
            </a:r>
          </a:p>
          <a:p>
            <a:pPr marL="0" indent="0">
              <a:buNone/>
            </a:pPr>
            <a:r>
              <a:rPr lang="en-US" altLang="zh-CN" sz="27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2700" dirty="0">
                <a:latin typeface="Consolas" panose="020B0609020204030204" pitchFamily="49" charset="0"/>
              </a:rPr>
              <a:t>    auto l1 = </a:t>
            </a:r>
            <a:r>
              <a:rPr lang="en-US" altLang="zh-CN" sz="27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[]()-&gt;int</a:t>
            </a:r>
            <a:r>
              <a:rPr lang="en-US" altLang="zh-CN" sz="2700" dirty="0">
                <a:latin typeface="Consolas" panose="020B0609020204030204" pitchFamily="49" charset="0"/>
              </a:rPr>
              <a:t> { return 1; };</a:t>
            </a:r>
          </a:p>
          <a:p>
            <a:pPr marL="0" indent="0">
              <a:buNone/>
            </a:pPr>
            <a:r>
              <a:rPr lang="en-US" altLang="zh-CN" sz="2700" dirty="0">
                <a:latin typeface="Consolas" panose="020B0609020204030204" pitchFamily="49" charset="0"/>
              </a:rPr>
              <a:t>    auto l2 = </a:t>
            </a:r>
            <a:r>
              <a:rPr lang="en-US" altLang="zh-CN" sz="2700" b="1" i="1" dirty="0">
                <a:solidFill>
                  <a:srgbClr val="00B0F0"/>
                </a:solidFill>
                <a:latin typeface="Consolas" panose="020B0609020204030204" pitchFamily="49" charset="0"/>
              </a:rPr>
              <a:t>[=]()-&gt;int </a:t>
            </a:r>
            <a:r>
              <a:rPr lang="en-US" altLang="zh-CN" sz="2700" dirty="0">
                <a:latin typeface="Consolas" panose="020B0609020204030204" pitchFamily="49" charset="0"/>
              </a:rPr>
              <a:t>{ return 2; };</a:t>
            </a:r>
          </a:p>
          <a:p>
            <a:pPr marL="0" indent="0">
              <a:buNone/>
            </a:pPr>
            <a:br>
              <a:rPr lang="en-US" altLang="zh-CN" sz="2700" dirty="0">
                <a:latin typeface="Consolas" panose="020B0609020204030204" pitchFamily="49" charset="0"/>
              </a:rPr>
            </a:br>
            <a:r>
              <a:rPr lang="en-US" altLang="zh-CN" sz="2700" dirty="0">
                <a:latin typeface="Consolas" panose="020B0609020204030204" pitchFamily="49" charset="0"/>
              </a:rPr>
              <a:t>    f(l1); //OK</a:t>
            </a:r>
          </a:p>
          <a:p>
            <a:pPr marL="0" indent="0">
              <a:buNone/>
            </a:pPr>
            <a:r>
              <a:rPr lang="en-US" altLang="zh-CN" sz="2700" dirty="0">
                <a:latin typeface="Consolas" panose="020B0609020204030204" pitchFamily="49" charset="0"/>
              </a:rPr>
              <a:t>    f(l2); //error</a:t>
            </a:r>
          </a:p>
          <a:p>
            <a:pPr marL="0" indent="0">
              <a:buNone/>
            </a:pPr>
            <a:r>
              <a:rPr lang="en-US" altLang="zh-CN" sz="27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A907DFAF-B7BE-4949-96A4-CAAE7869400C}"/>
              </a:ext>
            </a:extLst>
          </p:cNvPr>
          <p:cNvSpPr/>
          <p:nvPr/>
        </p:nvSpPr>
        <p:spPr>
          <a:xfrm>
            <a:off x="2794933" y="2810224"/>
            <a:ext cx="6262927" cy="1456975"/>
          </a:xfrm>
          <a:prstGeom prst="wedgeRoundRectCallout">
            <a:avLst>
              <a:gd name="adj1" fmla="val -55207"/>
              <a:gd name="adj2" fmla="val -51610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可以使用函数对象来解决问题。</a:t>
            </a:r>
            <a:endParaRPr lang="en-US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just"/>
            <a:endParaRPr lang="en-US" altLang="zh-CN" sz="2400" b="1" dirty="0">
              <a:solidFill>
                <a:srgbClr val="FFFF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just"/>
            <a:r>
              <a:rPr lang="en-US" altLang="zh-CN" sz="2400" dirty="0">
                <a:latin typeface="Consolas" panose="020B0609020204030204" pitchFamily="49" charset="0"/>
              </a:rPr>
              <a:t>void f(</a:t>
            </a:r>
            <a:r>
              <a:rPr lang="en-US" altLang="zh-CN" sz="2400" b="1" i="1" dirty="0">
                <a:solidFill>
                  <a:srgbClr val="FFFF00"/>
                </a:solidFill>
                <a:latin typeface="Consolas" panose="020B0609020204030204" pitchFamily="49" charset="0"/>
              </a:rPr>
              <a:t>std::function&lt;int ()&gt;</a:t>
            </a:r>
            <a:r>
              <a:rPr lang="en-US" altLang="zh-CN" sz="2400" dirty="0">
                <a:latin typeface="Consolas" panose="020B0609020204030204" pitchFamily="49" charset="0"/>
              </a:rPr>
              <a:t> x)</a:t>
            </a:r>
            <a:r>
              <a:rPr lang="zh-CN" altLang="en-US" sz="2400" dirty="0">
                <a:latin typeface="Consolas" panose="020B0609020204030204" pitchFamily="49" charset="0"/>
              </a:rPr>
              <a:t>；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1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822</Words>
  <Application>Microsoft Office PowerPoint</Application>
  <PresentationFormat>宽屏</PresentationFormat>
  <Paragraphs>156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Consolas</vt:lpstr>
      <vt:lpstr>Times New Roman</vt:lpstr>
      <vt:lpstr>Office 主题​​</vt:lpstr>
      <vt:lpstr>PowerPoint 演示文稿</vt:lpstr>
      <vt:lpstr>微课-2-4-2：lambda表达式</vt:lpstr>
      <vt:lpstr>微课-2-4-2：lambda表达式</vt:lpstr>
      <vt:lpstr>微课-2-4-2：lambda表达式</vt:lpstr>
      <vt:lpstr>微课-2-4-2：lambda表达式</vt:lpstr>
      <vt:lpstr>微课-2-4-2：lambda表达式</vt:lpstr>
      <vt:lpstr>微课-2-4-2：lambda表达式</vt:lpstr>
      <vt:lpstr>微课-2-4-2：lambda表达式</vt:lpstr>
      <vt:lpstr>微课-2-4-2：lambda表达式</vt:lpstr>
      <vt:lpstr>微课-2-4-2：lambda表达式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Bai Zhongjian</cp:lastModifiedBy>
  <cp:revision>200</cp:revision>
  <dcterms:created xsi:type="dcterms:W3CDTF">2019-01-26T01:53:38Z</dcterms:created>
  <dcterms:modified xsi:type="dcterms:W3CDTF">2019-07-08T11:30:01Z</dcterms:modified>
</cp:coreProperties>
</file>