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85" r:id="rId3"/>
    <p:sldId id="292" r:id="rId4"/>
    <p:sldId id="293" r:id="rId5"/>
    <p:sldId id="294" r:id="rId6"/>
    <p:sldId id="295" r:id="rId7"/>
    <p:sldId id="29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可调用对象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可调用对象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可调用对象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可调用对象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可调用对象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10FE89FD-DAA0-4F86-B36D-F370FB341464}">
      <dgm:prSet phldrT="[文本]"/>
      <dgm:spPr/>
      <dgm:t>
        <a:bodyPr/>
        <a:lstStyle/>
        <a:p>
          <a:pPr algn="l"/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可调用对象</a:t>
          </a:r>
        </a:p>
      </dgm:t>
    </dgm:pt>
    <dgm:pt modelId="{DD31E020-B427-40CC-B08E-E91235117AC1}" type="par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4A891122-11BB-4486-8EC0-1619E8262F32}" type="sibTrans" cxnId="{BD3BC1B4-FF36-4A58-A2DA-C27BBBF1D9B0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1EA3CAB9-0F15-423E-8BA6-8443DC26D028}" type="pres">
      <dgm:prSet presAssocID="{10FE89FD-DAA0-4F86-B36D-F370FB341464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BD3BC1B4-FF36-4A58-A2DA-C27BBBF1D9B0}" srcId="{A885556A-91B6-419D-A877-1CB35B9D2E52}" destId="{10FE89FD-DAA0-4F86-B36D-F370FB341464}" srcOrd="0" destOrd="0" parTransId="{DD31E020-B427-40CC-B08E-E91235117AC1}" sibTransId="{4A891122-11BB-4486-8EC0-1619E8262F32}"/>
    <dgm:cxn modelId="{3A9F3DC7-DC11-420D-BF2D-A398719A865D}" type="presOf" srcId="{10FE89FD-DAA0-4F86-B36D-F370FB341464}" destId="{1EA3CAB9-0F15-423E-8BA6-8443DC26D028}" srcOrd="0" destOrd="0" presId="urn:microsoft.com/office/officeart/2005/8/layout/hChevron3"/>
    <dgm:cxn modelId="{49F10E7F-1463-4336-A4BD-3F69978A8748}" type="presParOf" srcId="{BB44B8D7-DA2A-4A62-9CCC-6CE3C07D2D28}" destId="{1EA3CAB9-0F15-423E-8BA6-8443DC26D028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可调用对象</a:t>
          </a:r>
        </a:p>
      </dsp:txBody>
      <dsp:txXfrm>
        <a:off x="3542" y="0"/>
        <a:ext cx="7158977" cy="354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可调用对象</a:t>
          </a:r>
        </a:p>
      </dsp:txBody>
      <dsp:txXfrm>
        <a:off x="3542" y="0"/>
        <a:ext cx="7158977" cy="3540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可调用对象</a:t>
          </a:r>
        </a:p>
      </dsp:txBody>
      <dsp:txXfrm>
        <a:off x="3542" y="0"/>
        <a:ext cx="7158977" cy="3540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可调用对象</a:t>
          </a:r>
        </a:p>
      </dsp:txBody>
      <dsp:txXfrm>
        <a:off x="3542" y="0"/>
        <a:ext cx="7158977" cy="3540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可调用对象</a:t>
          </a:r>
        </a:p>
      </dsp:txBody>
      <dsp:txXfrm>
        <a:off x="3542" y="0"/>
        <a:ext cx="7158977" cy="3540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CAB9-0F15-423E-8BA6-8443DC26D028}">
      <dsp:nvSpPr>
        <dsp:cNvPr id="0" name=""/>
        <dsp:cNvSpPr/>
      </dsp:nvSpPr>
      <dsp:spPr>
        <a:xfrm>
          <a:off x="3542" y="0"/>
          <a:ext cx="7247483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可调用对象</a:t>
          </a:r>
        </a:p>
      </dsp:txBody>
      <dsp:txXfrm>
        <a:off x="3542" y="0"/>
        <a:ext cx="7158977" cy="354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BFD2-0315-4736-8570-26A187B3428E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229F9-2DF6-4E99-87FA-A86E21EE8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29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75586"/>
            <a:ext cx="9144000" cy="14822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1524000" y="254493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程序设计 </a:t>
            </a:r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现代方法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98E408-C45E-4AD2-B91C-18FD73F61112}"/>
              </a:ext>
            </a:extLst>
          </p:cNvPr>
          <p:cNvSpPr/>
          <p:nvPr userDrawn="1"/>
        </p:nvSpPr>
        <p:spPr>
          <a:xfrm rot="19079473">
            <a:off x="-935337" y="519325"/>
            <a:ext cx="3420275" cy="509551"/>
          </a:xfrm>
          <a:prstGeom prst="rect">
            <a:avLst/>
          </a:prstGeom>
          <a:solidFill>
            <a:schemeClr val="tx1">
              <a:lumMod val="95000"/>
              <a:lumOff val="5000"/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  课</a:t>
            </a:r>
          </a:p>
        </p:txBody>
      </p:sp>
    </p:spTree>
    <p:extLst>
      <p:ext uri="{BB962C8B-B14F-4D97-AF65-F5344CB8AC3E}">
        <p14:creationId xmlns:p14="http://schemas.microsoft.com/office/powerpoint/2010/main" val="34859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AA72-E04B-4D6E-A0DB-1CD7E3A92676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0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E787-BEF9-412C-99A0-9C5E7C85B3B1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3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45110" y="365126"/>
            <a:ext cx="9308690" cy="451616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5"/>
            <a:ext cx="10515600" cy="5130240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>
            <a:lvl1pPr algn="ctr">
              <a:defRPr/>
            </a:lvl1pPr>
          </a:lstStyle>
          <a:p>
            <a:fld id="{F558298A-8F68-4BFD-B41C-874D86D2BCE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1572845" y="3932903"/>
            <a:ext cx="430887" cy="25599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程序设计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现代方法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838200" y="330380"/>
            <a:ext cx="894736" cy="795747"/>
            <a:chOff x="530941" y="295635"/>
            <a:chExt cx="894736" cy="795747"/>
          </a:xfrm>
        </p:grpSpPr>
        <p:sp>
          <p:nvSpPr>
            <p:cNvPr id="7" name="泪滴形 6"/>
            <p:cNvSpPr/>
            <p:nvPr userDrawn="1"/>
          </p:nvSpPr>
          <p:spPr>
            <a:xfrm rot="5400000">
              <a:off x="540773" y="285803"/>
              <a:ext cx="432619" cy="452284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泪滴形 15"/>
            <p:cNvSpPr/>
            <p:nvPr userDrawn="1"/>
          </p:nvSpPr>
          <p:spPr>
            <a:xfrm rot="10800000">
              <a:off x="1055122" y="365124"/>
              <a:ext cx="370555" cy="363129"/>
            </a:xfrm>
            <a:prstGeom prst="teardrop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泪滴形 16"/>
            <p:cNvSpPr/>
            <p:nvPr userDrawn="1"/>
          </p:nvSpPr>
          <p:spPr>
            <a:xfrm>
              <a:off x="678426" y="781998"/>
              <a:ext cx="304799" cy="309384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泪滴形 17"/>
            <p:cNvSpPr/>
            <p:nvPr userDrawn="1"/>
          </p:nvSpPr>
          <p:spPr>
            <a:xfrm rot="16200000">
              <a:off x="1056969" y="780151"/>
              <a:ext cx="245807" cy="249500"/>
            </a:xfrm>
            <a:prstGeom prst="teardrop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1" name="直接连接符 20"/>
          <p:cNvCxnSpPr/>
          <p:nvPr userDrawn="1"/>
        </p:nvCxnSpPr>
        <p:spPr>
          <a:xfrm>
            <a:off x="2045110" y="816742"/>
            <a:ext cx="93086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 userDrawn="1"/>
        </p:nvSpPr>
        <p:spPr>
          <a:xfrm>
            <a:off x="2905432" y="6551505"/>
            <a:ext cx="6381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电子科技大学信息与软件工程学院 白忠建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753316-60FA-47D2-87B2-D2AC08B6F5C7}"/>
              </a:ext>
            </a:extLst>
          </p:cNvPr>
          <p:cNvSpPr/>
          <p:nvPr userDrawn="1"/>
        </p:nvSpPr>
        <p:spPr>
          <a:xfrm rot="2705345">
            <a:off x="10560391" y="367284"/>
            <a:ext cx="2211163" cy="4472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  课</a:t>
            </a:r>
          </a:p>
        </p:txBody>
      </p:sp>
    </p:spTree>
    <p:extLst>
      <p:ext uri="{BB962C8B-B14F-4D97-AF65-F5344CB8AC3E}">
        <p14:creationId xmlns:p14="http://schemas.microsoft.com/office/powerpoint/2010/main" val="25726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A9D1-46FA-4FB4-8D9E-7B4C1F67C57A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A8A-EE2E-4542-A907-0E24D8EF02A7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DA80-C84D-4D39-9338-19333F45AEA2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DCED-73E1-439D-92C8-AB511EE4B386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5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5C53-5F64-44CF-901D-294CC330B180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5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C799-DBA9-4BC5-A74F-0F6088522C6D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5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39C-525D-4DC2-B51F-67AB8402E6EF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3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1121-1445-4FD0-B6D8-4C8E8788BA0A}" type="datetime1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2900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WK-5-5-3 </a:t>
            </a:r>
            <a:r>
              <a:rPr lang="zh-CN" altLang="en-US" dirty="0"/>
              <a:t>可调用对象</a:t>
            </a:r>
          </a:p>
        </p:txBody>
      </p:sp>
    </p:spTree>
    <p:extLst>
      <p:ext uri="{BB962C8B-B14F-4D97-AF65-F5344CB8AC3E}">
        <p14:creationId xmlns:p14="http://schemas.microsoft.com/office/powerpoint/2010/main" val="294162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-5-5-3</a:t>
            </a:r>
            <a:r>
              <a:rPr lang="zh-CN" altLang="en-US" dirty="0"/>
              <a:t>：可调用对象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在很多场合，我们需要调用函数。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在一些更特殊的场合，调用的函数是以回调函数方式出现的。例如：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 int add(int a, int b) { return a + b; }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 auto </a:t>
            </a:r>
            <a:r>
              <a:rPr lang="en-US" altLang="zh-CN" sz="2400" dirty="0" err="1">
                <a:latin typeface="Consolas" panose="020B0609020204030204" pitchFamily="49" charset="0"/>
              </a:rPr>
              <a:t>mul</a:t>
            </a:r>
            <a:r>
              <a:rPr lang="en-US" altLang="zh-CN" sz="2400" dirty="0">
                <a:latin typeface="Consolas" panose="020B0609020204030204" pitchFamily="49" charset="0"/>
              </a:rPr>
              <a:t>(int a, int b)-&gt;int { return a * b; }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sz="2400" dirty="0">
              <a:latin typeface="Consolas" panose="020B0609020204030204" pitchFamily="49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 using </a:t>
            </a:r>
            <a:r>
              <a:rPr lang="en-US" altLang="zh-CN" sz="2400" dirty="0" err="1">
                <a:latin typeface="Consolas" panose="020B0609020204030204" pitchFamily="49" charset="0"/>
              </a:rPr>
              <a:t>Fx</a:t>
            </a:r>
            <a:r>
              <a:rPr lang="en-US" altLang="zh-CN" sz="2400" dirty="0">
                <a:latin typeface="Consolas" panose="020B0609020204030204" pitchFamily="49" charset="0"/>
              </a:rPr>
              <a:t> = int (int, int);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Fx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是一种函数类型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的别名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 void g(</a:t>
            </a:r>
            <a:r>
              <a:rPr lang="en-US" altLang="zh-CN" sz="24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Fx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400" dirty="0">
                <a:latin typeface="Consolas" panose="020B0609020204030204" pitchFamily="49" charset="0"/>
              </a:rPr>
              <a:t>, int a, int b)  { std::</a:t>
            </a:r>
            <a:r>
              <a:rPr lang="en-US" altLang="zh-CN" sz="2400" dirty="0" err="1"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latin typeface="Consolas" panose="020B0609020204030204" pitchFamily="49" charset="0"/>
              </a:rPr>
              <a:t> &lt;&lt; f(a, b); }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sz="2400" dirty="0">
              <a:latin typeface="Consolas" panose="020B0609020204030204" pitchFamily="49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 g(</a:t>
            </a: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2400" dirty="0">
                <a:latin typeface="Consolas" panose="020B0609020204030204" pitchFamily="49" charset="0"/>
              </a:rPr>
              <a:t>, 1, 2);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//output 3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    g(</a:t>
            </a:r>
            <a:r>
              <a:rPr lang="en-US" altLang="zh-CN" sz="24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mul</a:t>
            </a:r>
            <a:r>
              <a:rPr lang="en-US" altLang="zh-CN" sz="2400" dirty="0">
                <a:latin typeface="Consolas" panose="020B0609020204030204" pitchFamily="49" charset="0"/>
              </a:rPr>
              <a:t>, 3, 4);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//output 12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51750617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206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-5-5-3</a:t>
            </a:r>
            <a:r>
              <a:rPr lang="zh-CN" altLang="en-US" dirty="0"/>
              <a:t>：可调用对象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如果</a:t>
            </a:r>
            <a:r>
              <a:rPr lang="en-US" altLang="zh-CN" dirty="0">
                <a:latin typeface="Consolas" panose="020B0609020204030204" pitchFamily="49" charset="0"/>
              </a:rPr>
              <a:t>add</a:t>
            </a:r>
            <a:r>
              <a:rPr lang="zh-CN" altLang="en-US" dirty="0">
                <a:latin typeface="Consolas" panose="020B0609020204030204" pitchFamily="49" charset="0"/>
              </a:rPr>
              <a:t>、</a:t>
            </a:r>
            <a:r>
              <a:rPr lang="en-US" altLang="zh-CN" dirty="0" err="1">
                <a:latin typeface="Consolas" panose="020B0609020204030204" pitchFamily="49" charset="0"/>
              </a:rPr>
              <a:t>mul</a:t>
            </a:r>
            <a:r>
              <a:rPr lang="zh-CN" altLang="en-US" dirty="0">
                <a:latin typeface="Consolas" panose="020B0609020204030204" pitchFamily="49" charset="0"/>
              </a:rPr>
              <a:t>这样的函数被多处使用，那么将它们设计成（全局）函数是合理的。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但如果仅使用一次，那么这样的设计就显得比较笨拙。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因此，我们可能会用</a:t>
            </a:r>
            <a:r>
              <a:rPr lang="en-US" altLang="zh-CN" dirty="0">
                <a:latin typeface="Consolas" panose="020B0609020204030204" pitchFamily="49" charset="0"/>
              </a:rPr>
              <a:t>lambda</a:t>
            </a:r>
            <a:r>
              <a:rPr lang="zh-CN" altLang="en-US" dirty="0">
                <a:latin typeface="Consolas" panose="020B0609020204030204" pitchFamily="49" charset="0"/>
              </a:rPr>
              <a:t>表达式来代替函数。例如：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g(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[](int a, int b) { return a + b; }</a:t>
            </a:r>
            <a:r>
              <a:rPr lang="en-US" altLang="zh-CN" dirty="0">
                <a:latin typeface="Consolas" panose="020B0609020204030204" pitchFamily="49" charset="0"/>
              </a:rPr>
              <a:t>, 1, 2);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782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-5-5-3</a:t>
            </a:r>
            <a:r>
              <a:rPr lang="zh-CN" altLang="en-US" dirty="0"/>
              <a:t>：可调用对象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在一些更特殊的场合，我们还可以用重载了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  <a:r>
              <a:rPr lang="zh-CN" altLang="en-US" dirty="0">
                <a:latin typeface="Consolas" panose="020B0609020204030204" pitchFamily="49" charset="0"/>
              </a:rPr>
              <a:t>运算符的类（对象）代替函数。这种对象称为“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函数对象</a:t>
            </a:r>
            <a:r>
              <a:rPr lang="zh-CN" altLang="en-US" dirty="0">
                <a:latin typeface="Consolas" panose="020B0609020204030204" pitchFamily="49" charset="0"/>
              </a:rPr>
              <a:t>”。例如：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class Sub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public: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int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operator()</a:t>
            </a:r>
            <a:r>
              <a:rPr lang="en-US" altLang="zh-CN" dirty="0">
                <a:latin typeface="Consolas" panose="020B0609020204030204" pitchFamily="49" charset="0"/>
              </a:rPr>
              <a:t>(int a, int b) { return a - b; }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>
                <a:latin typeface="Consolas" panose="020B0609020204030204" pitchFamily="49" charset="0"/>
              </a:rPr>
              <a:t>};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Sub </a:t>
            </a:r>
            <a:r>
              <a:rPr lang="en-US" altLang="zh-CN" dirty="0" err="1">
                <a:latin typeface="Consolas" panose="020B0609020204030204" pitchFamily="49" charset="0"/>
              </a:rPr>
              <a:t>sub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std::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b="1" i="1" dirty="0">
                <a:solidFill>
                  <a:srgbClr val="00B050"/>
                </a:solidFill>
                <a:latin typeface="Consolas" panose="020B0609020204030204" pitchFamily="49" charset="0"/>
              </a:rPr>
              <a:t>sub(5, 6)</a:t>
            </a:r>
            <a:r>
              <a:rPr lang="en-US" altLang="zh-CN" dirty="0">
                <a:latin typeface="Consolas" panose="020B0609020204030204" pitchFamily="49" charset="0"/>
              </a:rPr>
              <a:t>; </a:t>
            </a:r>
            <a:r>
              <a:rPr lang="en-US" altLang="zh-CN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//output -1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FC9ABE41-DDF4-4CEA-82B9-7D56F8CD63D2}"/>
              </a:ext>
            </a:extLst>
          </p:cNvPr>
          <p:cNvSpPr/>
          <p:nvPr/>
        </p:nvSpPr>
        <p:spPr>
          <a:xfrm>
            <a:off x="4089400" y="4368800"/>
            <a:ext cx="3771900" cy="1079500"/>
          </a:xfrm>
          <a:prstGeom prst="wedgeRoundRectCallout">
            <a:avLst>
              <a:gd name="adj1" fmla="val -35480"/>
              <a:gd name="adj2" fmla="val 830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除了参数，函数对象还能有其他内部属性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状态，因此在使用上，比函数和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lambda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有一定的优势。</a:t>
            </a:r>
          </a:p>
        </p:txBody>
      </p:sp>
    </p:spTree>
    <p:extLst>
      <p:ext uri="{BB962C8B-B14F-4D97-AF65-F5344CB8AC3E}">
        <p14:creationId xmlns:p14="http://schemas.microsoft.com/office/powerpoint/2010/main" val="402501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-5-5-3</a:t>
            </a:r>
            <a:r>
              <a:rPr lang="zh-CN" altLang="en-US" dirty="0"/>
              <a:t>：可调用对象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可以看到，函数、</a:t>
            </a:r>
            <a:r>
              <a:rPr lang="en-US" altLang="zh-CN" dirty="0">
                <a:latin typeface="Consolas" panose="020B0609020204030204" pitchFamily="49" charset="0"/>
              </a:rPr>
              <a:t>lambda</a:t>
            </a:r>
            <a:r>
              <a:rPr lang="zh-CN" altLang="en-US" dirty="0">
                <a:latin typeface="Consolas" panose="020B0609020204030204" pitchFamily="49" charset="0"/>
              </a:rPr>
              <a:t>表达式、函数对象都可以完成函数的功能。因此，他们统称为“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可调用对象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callable object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</a:rPr>
              <a:t>”。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但是，虽然他们可以完成相同的功能，但他们的类型是完全不同的。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CE4A5B7-35DC-42BD-99D4-B8D2F08FB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358444"/>
              </p:ext>
            </p:extLst>
          </p:nvPr>
        </p:nvGraphicFramePr>
        <p:xfrm>
          <a:off x="1758950" y="3574965"/>
          <a:ext cx="8851900" cy="1761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0540">
                  <a:extLst>
                    <a:ext uri="{9D8B030D-6E8A-4147-A177-3AD203B41FA5}">
                      <a16:colId xmlns:a16="http://schemas.microsoft.com/office/drawing/2014/main" val="3212261126"/>
                    </a:ext>
                  </a:extLst>
                </a:gridCol>
                <a:gridCol w="2012424">
                  <a:extLst>
                    <a:ext uri="{9D8B030D-6E8A-4147-A177-3AD203B41FA5}">
                      <a16:colId xmlns:a16="http://schemas.microsoft.com/office/drawing/2014/main" val="1493886167"/>
                    </a:ext>
                  </a:extLst>
                </a:gridCol>
                <a:gridCol w="4508936">
                  <a:extLst>
                    <a:ext uri="{9D8B030D-6E8A-4147-A177-3AD203B41FA5}">
                      <a16:colId xmlns:a16="http://schemas.microsoft.com/office/drawing/2014/main" val="3582228631"/>
                    </a:ext>
                  </a:extLst>
                </a:gridCol>
              </a:tblGrid>
              <a:tr h="4404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可调用对象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示例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222075"/>
                  </a:ext>
                </a:extLst>
              </a:tr>
              <a:tr h="4404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f =&gt; int (int, int) 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7306339"/>
                  </a:ext>
                </a:extLst>
              </a:tr>
              <a:tr h="4404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lambda</a:t>
                      </a:r>
                      <a:r>
                        <a:rPr lang="zh-CN" altLang="en-US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表达式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lambda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[](int, int) {…}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3442864"/>
                  </a:ext>
                </a:extLst>
              </a:tr>
              <a:tr h="4404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函数对象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sub =&gt; 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Fy</a:t>
                      </a:r>
                      <a:endParaRPr lang="zh-CN" altLang="en-US" dirty="0">
                        <a:latin typeface="Consolas" panose="020B0609020204030204" pitchFamily="49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9612107"/>
                  </a:ext>
                </a:extLst>
              </a:tr>
            </a:tbl>
          </a:graphicData>
        </a:graphic>
      </p:graphicFrame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0D7BAC4B-AE3C-4165-927C-9191CFA0B213}"/>
              </a:ext>
            </a:extLst>
          </p:cNvPr>
          <p:cNvSpPr/>
          <p:nvPr/>
        </p:nvSpPr>
        <p:spPr>
          <a:xfrm>
            <a:off x="5514668" y="5469964"/>
            <a:ext cx="3771900" cy="784785"/>
          </a:xfrm>
          <a:prstGeom prst="wedgeRoundRectCallout">
            <a:avLst>
              <a:gd name="adj1" fmla="val 17382"/>
              <a:gd name="adj2" fmla="val -822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因此，不可以将对象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sub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传递给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g()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，因为类型不匹配。</a:t>
            </a:r>
          </a:p>
        </p:txBody>
      </p:sp>
    </p:spTree>
    <p:extLst>
      <p:ext uri="{BB962C8B-B14F-4D97-AF65-F5344CB8AC3E}">
        <p14:creationId xmlns:p14="http://schemas.microsoft.com/office/powerpoint/2010/main" val="323345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-5-5-3</a:t>
            </a:r>
            <a:r>
              <a:rPr lang="zh-CN" altLang="en-US" dirty="0"/>
              <a:t>：可调用对象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实际上，如果</a:t>
            </a:r>
            <a:r>
              <a:rPr lang="en-US" altLang="zh-CN" dirty="0">
                <a:latin typeface="Consolas" panose="020B0609020204030204" pitchFamily="49" charset="0"/>
              </a:rPr>
              <a:t>lambda</a:t>
            </a:r>
            <a:r>
              <a:rPr lang="zh-CN" altLang="en-US" dirty="0">
                <a:latin typeface="Consolas" panose="020B0609020204030204" pitchFamily="49" charset="0"/>
              </a:rPr>
              <a:t>表达式有捕获，那么也不能传递给</a:t>
            </a:r>
            <a:r>
              <a:rPr lang="en-US" altLang="zh-CN" dirty="0">
                <a:latin typeface="Consolas" panose="020B0609020204030204" pitchFamily="49" charset="0"/>
              </a:rPr>
              <a:t>g()</a:t>
            </a:r>
            <a:r>
              <a:rPr lang="zh-CN" altLang="en-US" dirty="0">
                <a:latin typeface="Consolas" panose="020B0609020204030204" pitchFamily="49" charset="0"/>
              </a:rPr>
              <a:t>。例如：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g(</a:t>
            </a:r>
            <a:r>
              <a:rPr lang="en-US" altLang="zh-CN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[=]</a:t>
            </a:r>
            <a:r>
              <a:rPr lang="en-US" altLang="zh-CN" sz="2400" dirty="0">
                <a:latin typeface="Consolas" panose="020B0609020204030204" pitchFamily="49" charset="0"/>
              </a:rPr>
              <a:t>(int a, int b) { return a + b; }, 1, 2); //error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altLang="zh-CN" sz="2400" dirty="0">
              <a:latin typeface="Consolas" panose="020B0609020204030204" pitchFamily="49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这样一来，我们就不能用统一的方式来使用类型不同的回调对象。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173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微课</a:t>
            </a:r>
            <a:r>
              <a:rPr lang="en-US" altLang="zh-CN" dirty="0"/>
              <a:t>-5-5-3</a:t>
            </a:r>
            <a:r>
              <a:rPr lang="zh-CN" altLang="en-US" dirty="0"/>
              <a:t>：可调用对象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为解决这个问题，</a:t>
            </a:r>
            <a:r>
              <a:rPr lang="en-US" altLang="zh-CN" dirty="0">
                <a:latin typeface="Consolas" panose="020B0609020204030204" pitchFamily="49" charset="0"/>
              </a:rPr>
              <a:t>C++</a:t>
            </a:r>
            <a:r>
              <a:rPr lang="zh-CN" altLang="en-US" dirty="0">
                <a:latin typeface="Consolas" panose="020B0609020204030204" pitchFamily="49" charset="0"/>
              </a:rPr>
              <a:t>提供了使用可调用对象的统一方法。我们可以将代码改成这样：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 #include &lt;functional&gt;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using 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Fz</a:t>
            </a:r>
            <a:r>
              <a:rPr lang="en-US" altLang="zh-CN" b="1" i="1" dirty="0">
                <a:solidFill>
                  <a:srgbClr val="FF0000"/>
                </a:solidFill>
                <a:latin typeface="Consolas" panose="020B0609020204030204" pitchFamily="49" charset="0"/>
              </a:rPr>
              <a:t> = function&lt;int (int, int)&gt;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 void g(</a:t>
            </a:r>
            <a:r>
              <a:rPr lang="en-US" altLang="zh-CN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Fz</a:t>
            </a:r>
            <a:r>
              <a:rPr lang="en-US" altLang="zh-CN" dirty="0">
                <a:latin typeface="Consolas" panose="020B0609020204030204" pitchFamily="49" charset="0"/>
              </a:rPr>
              <a:t> f, int a, int b) { std::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f(a, b); 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/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8187EADC-5BFD-47D5-9817-E320ABF8F831}"/>
              </a:ext>
            </a:extLst>
          </p:cNvPr>
          <p:cNvSpPr/>
          <p:nvPr/>
        </p:nvSpPr>
        <p:spPr>
          <a:xfrm>
            <a:off x="2284511" y="1997075"/>
            <a:ext cx="7622977" cy="2863850"/>
          </a:xfrm>
          <a:prstGeom prst="rect">
            <a:avLst/>
          </a:prstGeom>
          <a:solidFill>
            <a:schemeClr val="accent5">
              <a:lumMod val="50000"/>
              <a:alpha val="98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dirty="0">
                <a:latin typeface="Consolas" panose="020B0609020204030204" pitchFamily="49" charset="0"/>
              </a:rPr>
              <a:t>g(add, 1, 2);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3</a:t>
            </a:r>
          </a:p>
          <a:p>
            <a:pPr algn="just"/>
            <a:r>
              <a:rPr lang="en-US" altLang="zh-CN" dirty="0">
                <a:latin typeface="Consolas" panose="020B0609020204030204" pitchFamily="49" charset="0"/>
              </a:rPr>
              <a:t>g(</a:t>
            </a:r>
            <a:r>
              <a:rPr lang="en-US" altLang="zh-CN" dirty="0" err="1">
                <a:latin typeface="Consolas" panose="020B0609020204030204" pitchFamily="49" charset="0"/>
              </a:rPr>
              <a:t>mul</a:t>
            </a:r>
            <a:r>
              <a:rPr lang="en-US" altLang="zh-CN" dirty="0">
                <a:latin typeface="Consolas" panose="020B0609020204030204" pitchFamily="49" charset="0"/>
              </a:rPr>
              <a:t>, 3, 4);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12</a:t>
            </a:r>
          </a:p>
          <a:p>
            <a:pPr algn="just"/>
            <a:endParaRPr lang="en-US" altLang="zh-CN" dirty="0">
              <a:latin typeface="Consolas" panose="020B0609020204030204" pitchFamily="49" charset="0"/>
            </a:endParaRPr>
          </a:p>
          <a:p>
            <a:pPr algn="just"/>
            <a:r>
              <a:rPr lang="en-US" altLang="zh-CN" dirty="0">
                <a:latin typeface="Consolas" panose="020B0609020204030204" pitchFamily="49" charset="0"/>
              </a:rPr>
              <a:t>g([](int a, int b) { return a + b; }, 1, 2);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3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just"/>
            <a:r>
              <a:rPr lang="en-US" altLang="zh-CN" dirty="0">
                <a:latin typeface="Consolas" panose="020B0609020204030204" pitchFamily="49" charset="0"/>
              </a:rPr>
              <a:t>g([=](int a, int b) { return a + b; }, 1, 2);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3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just"/>
            <a:endParaRPr lang="en-US" altLang="zh-CN" dirty="0">
              <a:latin typeface="Consolas" panose="020B0609020204030204" pitchFamily="49" charset="0"/>
            </a:endParaRPr>
          </a:p>
          <a:p>
            <a:pPr algn="just"/>
            <a:r>
              <a:rPr lang="en-US" altLang="zh-CN" dirty="0">
                <a:latin typeface="Consolas" panose="020B0609020204030204" pitchFamily="49" charset="0"/>
              </a:rPr>
              <a:t>Sub </a:t>
            </a:r>
            <a:r>
              <a:rPr lang="en-US" altLang="zh-CN" dirty="0" err="1">
                <a:latin typeface="Consolas" panose="020B0609020204030204" pitchFamily="49" charset="0"/>
              </a:rPr>
              <a:t>sub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en-US" altLang="zh-CN" dirty="0">
                <a:latin typeface="Consolas" panose="020B0609020204030204" pitchFamily="49" charset="0"/>
              </a:rPr>
              <a:t>g(sub, 5, 6);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-1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A7C43718-101C-41D6-ADFF-B68DF108279A}"/>
              </a:ext>
            </a:extLst>
          </p:cNvPr>
          <p:cNvSpPr/>
          <p:nvPr/>
        </p:nvSpPr>
        <p:spPr>
          <a:xfrm>
            <a:off x="3419061" y="5056188"/>
            <a:ext cx="5758069" cy="1079500"/>
          </a:xfrm>
          <a:prstGeom prst="wedgeRoundRectCallout">
            <a:avLst>
              <a:gd name="adj1" fmla="val -36590"/>
              <a:gd name="adj2" fmla="val -915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可以看到，这为编码带来了实际的好处：我们只需关注可调用对象能完成什么功能，而不必关心它的类型到底是什么。这充分体现了面向对象技术的优势。</a:t>
            </a:r>
          </a:p>
        </p:txBody>
      </p:sp>
    </p:spTree>
    <p:extLst>
      <p:ext uri="{BB962C8B-B14F-4D97-AF65-F5344CB8AC3E}">
        <p14:creationId xmlns:p14="http://schemas.microsoft.com/office/powerpoint/2010/main" val="20648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725</Words>
  <Application>Microsoft Office PowerPoint</Application>
  <PresentationFormat>宽屏</PresentationFormat>
  <Paragraphs>75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Consolas</vt:lpstr>
      <vt:lpstr>Times New Roman</vt:lpstr>
      <vt:lpstr>Office 主题​​</vt:lpstr>
      <vt:lpstr>PowerPoint 演示文稿</vt:lpstr>
      <vt:lpstr>微课-5-5-3：可调用对象</vt:lpstr>
      <vt:lpstr>微课-5-5-3：可调用对象</vt:lpstr>
      <vt:lpstr>微课-5-5-3：可调用对象</vt:lpstr>
      <vt:lpstr>微课-5-5-3：可调用对象</vt:lpstr>
      <vt:lpstr>微课-5-5-3：可调用对象</vt:lpstr>
      <vt:lpstr>微课-5-5-3：可调用对象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Zhongjian</dc:creator>
  <cp:lastModifiedBy>Bai Zhongjian</cp:lastModifiedBy>
  <cp:revision>317</cp:revision>
  <dcterms:created xsi:type="dcterms:W3CDTF">2019-01-26T01:53:38Z</dcterms:created>
  <dcterms:modified xsi:type="dcterms:W3CDTF">2019-07-09T07:10:19Z</dcterms:modified>
</cp:coreProperties>
</file>