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92" r:id="rId3"/>
    <p:sldId id="285" r:id="rId4"/>
    <p:sldId id="293" r:id="rId5"/>
    <p:sldId id="295" r:id="rId6"/>
    <p:sldId id="29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48" y="2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派生类对象和基类对象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引用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引用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指针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派生类对象和基类对象</a:t>
          </a:r>
        </a:p>
      </dsp:txBody>
      <dsp:txXfrm>
        <a:off x="3542" y="0"/>
        <a:ext cx="7158977" cy="354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</a:t>
          </a:r>
        </a:p>
      </dsp:txBody>
      <dsp:txXfrm>
        <a:off x="3542" y="0"/>
        <a:ext cx="7158977" cy="3540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引用</a:t>
          </a:r>
        </a:p>
      </dsp:txBody>
      <dsp:txXfrm>
        <a:off x="3542" y="0"/>
        <a:ext cx="7158977" cy="3540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引用</a:t>
          </a:r>
        </a:p>
      </dsp:txBody>
      <dsp:txXfrm>
        <a:off x="3542" y="0"/>
        <a:ext cx="7158977" cy="3540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指针</a:t>
          </a:r>
        </a:p>
      </dsp:txBody>
      <dsp:txXfrm>
        <a:off x="3542" y="0"/>
        <a:ext cx="7158977" cy="35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BFD2-0315-4736-8570-26A187B3428E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229F9-2DF6-4E99-87FA-A86E21EE8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29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75586"/>
            <a:ext cx="9144000" cy="14822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1524000" y="254493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程序设计 </a:t>
            </a:r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现代方法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98E408-C45E-4AD2-B91C-18FD73F61112}"/>
              </a:ext>
            </a:extLst>
          </p:cNvPr>
          <p:cNvSpPr/>
          <p:nvPr userDrawn="1"/>
        </p:nvSpPr>
        <p:spPr>
          <a:xfrm rot="19079473">
            <a:off x="-935337" y="519325"/>
            <a:ext cx="3420275" cy="509551"/>
          </a:xfrm>
          <a:prstGeom prst="rect">
            <a:avLst/>
          </a:prstGeom>
          <a:solidFill>
            <a:schemeClr val="tx1">
              <a:lumMod val="95000"/>
              <a:lumOff val="5000"/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  课</a:t>
            </a:r>
          </a:p>
        </p:txBody>
      </p:sp>
    </p:spTree>
    <p:extLst>
      <p:ext uri="{BB962C8B-B14F-4D97-AF65-F5344CB8AC3E}">
        <p14:creationId xmlns:p14="http://schemas.microsoft.com/office/powerpoint/2010/main" val="34859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AA72-E04B-4D6E-A0DB-1CD7E3A92676}" type="datetime1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0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E787-BEF9-412C-99A0-9C5E7C85B3B1}" type="datetime1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3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45110" y="365126"/>
            <a:ext cx="9308690" cy="451616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513024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>
            <a:lvl1pPr algn="ctr">
              <a:defRPr/>
            </a:lvl1pPr>
          </a:lstStyle>
          <a:p>
            <a:fld id="{F558298A-8F68-4BFD-B41C-874D86D2BCE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1572845" y="3932903"/>
            <a:ext cx="430887" cy="25599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程序设计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现代方法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838200" y="330380"/>
            <a:ext cx="894736" cy="795747"/>
            <a:chOff x="530941" y="295635"/>
            <a:chExt cx="894736" cy="795747"/>
          </a:xfrm>
        </p:grpSpPr>
        <p:sp>
          <p:nvSpPr>
            <p:cNvPr id="7" name="泪滴形 6"/>
            <p:cNvSpPr/>
            <p:nvPr userDrawn="1"/>
          </p:nvSpPr>
          <p:spPr>
            <a:xfrm rot="5400000">
              <a:off x="540773" y="285803"/>
              <a:ext cx="432619" cy="452284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泪滴形 15"/>
            <p:cNvSpPr/>
            <p:nvPr userDrawn="1"/>
          </p:nvSpPr>
          <p:spPr>
            <a:xfrm rot="10800000">
              <a:off x="1055122" y="365124"/>
              <a:ext cx="370555" cy="363129"/>
            </a:xfrm>
            <a:prstGeom prst="teardrop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泪滴形 16"/>
            <p:cNvSpPr/>
            <p:nvPr userDrawn="1"/>
          </p:nvSpPr>
          <p:spPr>
            <a:xfrm>
              <a:off x="678426" y="781998"/>
              <a:ext cx="304799" cy="309384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泪滴形 17"/>
            <p:cNvSpPr/>
            <p:nvPr userDrawn="1"/>
          </p:nvSpPr>
          <p:spPr>
            <a:xfrm rot="16200000">
              <a:off x="1056969" y="780151"/>
              <a:ext cx="245807" cy="249500"/>
            </a:xfrm>
            <a:prstGeom prst="teardrop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2045110" y="816742"/>
            <a:ext cx="93086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2905432" y="6551505"/>
            <a:ext cx="6381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电子科技大学信息与软件工程学院 白忠建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753316-60FA-47D2-87B2-D2AC08B6F5C7}"/>
              </a:ext>
            </a:extLst>
          </p:cNvPr>
          <p:cNvSpPr/>
          <p:nvPr userDrawn="1"/>
        </p:nvSpPr>
        <p:spPr>
          <a:xfrm rot="2705345">
            <a:off x="10560391" y="367284"/>
            <a:ext cx="2211163" cy="4472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  课</a:t>
            </a:r>
          </a:p>
        </p:txBody>
      </p:sp>
    </p:spTree>
    <p:extLst>
      <p:ext uri="{BB962C8B-B14F-4D97-AF65-F5344CB8AC3E}">
        <p14:creationId xmlns:p14="http://schemas.microsoft.com/office/powerpoint/2010/main" val="25726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A9D1-46FA-4FB4-8D9E-7B4C1F67C57A}" type="datetime1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A8A-EE2E-4542-A907-0E24D8EF02A7}" type="datetime1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DA80-C84D-4D39-9338-19333F45AEA2}" type="datetime1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DCED-73E1-439D-92C8-AB511EE4B386}" type="datetime1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5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5C53-5F64-44CF-901D-294CC330B180}" type="datetime1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5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C799-DBA9-4BC5-A74F-0F6088522C6D}" type="datetime1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5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39C-525D-4DC2-B51F-67AB8402E6EF}" type="datetime1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3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121-1445-4FD0-B6D8-4C8E8788BA0A}" type="datetime1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29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WK-6-3-3 </a:t>
            </a:r>
            <a:r>
              <a:rPr lang="zh-CN" altLang="en-US" dirty="0"/>
              <a:t>赋值兼容原则</a:t>
            </a:r>
          </a:p>
        </p:txBody>
      </p:sp>
    </p:spTree>
    <p:extLst>
      <p:ext uri="{BB962C8B-B14F-4D97-AF65-F5344CB8AC3E}">
        <p14:creationId xmlns:p14="http://schemas.microsoft.com/office/powerpoint/2010/main" val="294162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-6-3-3</a:t>
            </a:r>
            <a:r>
              <a:rPr lang="zh-CN" altLang="en-US" dirty="0"/>
              <a:t>：赋值兼容原则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4"/>
            <a:ext cx="10515600" cy="5130240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一个派生类对象和一个基类对象之间可以互操作。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>
                <a:latin typeface="Consolas" panose="020B0609020204030204" pitchFamily="49" charset="0"/>
              </a:rPr>
              <a:t>对象间的赋值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>
                <a:latin typeface="Consolas" panose="020B0609020204030204" pitchFamily="49" charset="0"/>
              </a:rPr>
              <a:t>引用别名绑定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>
                <a:latin typeface="Consolas" panose="020B0609020204030204" pitchFamily="49" charset="0"/>
              </a:rPr>
              <a:t>指针指向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75691506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480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B6047B8-1A00-48BC-B0A7-E97833CAE0BA}"/>
              </a:ext>
            </a:extLst>
          </p:cNvPr>
          <p:cNvSpPr/>
          <p:nvPr/>
        </p:nvSpPr>
        <p:spPr>
          <a:xfrm>
            <a:off x="6791992" y="4241520"/>
            <a:ext cx="1536700" cy="476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name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45EE380-8316-4976-8AAB-009EFA45B441}"/>
              </a:ext>
            </a:extLst>
          </p:cNvPr>
          <p:cNvSpPr/>
          <p:nvPr/>
        </p:nvSpPr>
        <p:spPr>
          <a:xfrm>
            <a:off x="4039437" y="4261990"/>
            <a:ext cx="1536700" cy="47625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name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-6-3-3</a:t>
            </a:r>
            <a:r>
              <a:rPr lang="zh-CN" altLang="en-US" dirty="0"/>
              <a:t>：赋值兼容原则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4"/>
            <a:ext cx="10515600" cy="5130240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一个派生类对象可以直接赋值给一个基类对象。例如：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quadrangle q;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parallelogram p;</a:t>
            </a: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q = p</a:t>
            </a:r>
            <a:r>
              <a:rPr lang="en-US" altLang="zh-CN" dirty="0">
                <a:latin typeface="Consolas" panose="020B0609020204030204" pitchFamily="49" charset="0"/>
              </a:rPr>
              <a:t>;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//OK</a:t>
            </a:r>
            <a:endParaRPr lang="zh-CN" altLang="zh-CN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51160744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719E4871-BEAC-4A85-8C29-44D31D485393}"/>
              </a:ext>
            </a:extLst>
          </p:cNvPr>
          <p:cNvSpPr/>
          <p:nvPr/>
        </p:nvSpPr>
        <p:spPr>
          <a:xfrm>
            <a:off x="4042879" y="4244537"/>
            <a:ext cx="1536700" cy="476250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name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76072F-DEA7-4676-8D47-BE9D5D0B2D75}"/>
              </a:ext>
            </a:extLst>
          </p:cNvPr>
          <p:cNvSpPr/>
          <p:nvPr/>
        </p:nvSpPr>
        <p:spPr>
          <a:xfrm>
            <a:off x="4035995" y="4717770"/>
            <a:ext cx="1536700" cy="47625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width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783529-71D9-4AA4-85F1-150573429F6F}"/>
              </a:ext>
            </a:extLst>
          </p:cNvPr>
          <p:cNvSpPr/>
          <p:nvPr/>
        </p:nvSpPr>
        <p:spPr>
          <a:xfrm>
            <a:off x="4035995" y="5173550"/>
            <a:ext cx="1536700" cy="47625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height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0A2278-0885-40ED-9A73-C9C1A1DC5B29}"/>
              </a:ext>
            </a:extLst>
          </p:cNvPr>
          <p:cNvSpPr/>
          <p:nvPr/>
        </p:nvSpPr>
        <p:spPr>
          <a:xfrm>
            <a:off x="4035995" y="4241520"/>
            <a:ext cx="1536700" cy="1408280"/>
          </a:xfrm>
          <a:prstGeom prst="rect">
            <a:avLst/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CB2686E-6C29-43C0-9AFD-92D6DDB1500B}"/>
              </a:ext>
            </a:extLst>
          </p:cNvPr>
          <p:cNvSpPr/>
          <p:nvPr/>
        </p:nvSpPr>
        <p:spPr>
          <a:xfrm>
            <a:off x="6791992" y="4241520"/>
            <a:ext cx="1536700" cy="476250"/>
          </a:xfrm>
          <a:prstGeom prst="rect">
            <a:avLst/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080E1F-9740-43D5-B634-550A4F8ACD25}"/>
              </a:ext>
            </a:extLst>
          </p:cNvPr>
          <p:cNvSpPr txBox="1"/>
          <p:nvPr/>
        </p:nvSpPr>
        <p:spPr>
          <a:xfrm>
            <a:off x="4406476" y="3743089"/>
            <a:ext cx="79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p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DB5C74F-645F-4CE6-B7BE-06B226817633}"/>
              </a:ext>
            </a:extLst>
          </p:cNvPr>
          <p:cNvSpPr txBox="1"/>
          <p:nvPr/>
        </p:nvSpPr>
        <p:spPr>
          <a:xfrm>
            <a:off x="7162473" y="3743089"/>
            <a:ext cx="79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q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084B185B-3F8B-4F4D-8B50-DDF057E2FB21}"/>
              </a:ext>
            </a:extLst>
          </p:cNvPr>
          <p:cNvSpPr/>
          <p:nvPr/>
        </p:nvSpPr>
        <p:spPr>
          <a:xfrm>
            <a:off x="1873990" y="4835315"/>
            <a:ext cx="1778524" cy="717410"/>
          </a:xfrm>
          <a:prstGeom prst="wedgeRoundRectCallout">
            <a:avLst>
              <a:gd name="adj1" fmla="val 57391"/>
              <a:gd name="adj2" fmla="val -12922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赋值时，这部分被丢弃了</a:t>
            </a:r>
            <a:endParaRPr lang="zh-CN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748773EC-D5BB-431D-A43D-96CF74D95F3C}"/>
              </a:ext>
            </a:extLst>
          </p:cNvPr>
          <p:cNvSpPr/>
          <p:nvPr/>
        </p:nvSpPr>
        <p:spPr>
          <a:xfrm>
            <a:off x="3880056" y="4738240"/>
            <a:ext cx="57684" cy="84341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对话气泡: 圆角矩形 16">
            <a:extLst>
              <a:ext uri="{FF2B5EF4-FFF2-40B4-BE49-F238E27FC236}">
                <a16:creationId xmlns:a16="http://schemas.microsoft.com/office/drawing/2014/main" id="{F9095E3F-0995-4D62-9633-FB84C6AD217A}"/>
              </a:ext>
            </a:extLst>
          </p:cNvPr>
          <p:cNvSpPr/>
          <p:nvPr/>
        </p:nvSpPr>
        <p:spPr>
          <a:xfrm>
            <a:off x="6699455" y="4945660"/>
            <a:ext cx="2949971" cy="717410"/>
          </a:xfrm>
          <a:prstGeom prst="wedgeRoundRectCallout">
            <a:avLst>
              <a:gd name="adj1" fmla="val -61083"/>
              <a:gd name="adj2" fmla="val -1938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这称为“</a:t>
            </a:r>
            <a:r>
              <a:rPr lang="zh-CN" altLang="en-US" b="1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切片</a:t>
            </a:r>
            <a:r>
              <a:rPr lang="en-US" altLang="zh-CN" b="1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b="1" i="1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slicing</a:t>
            </a:r>
            <a:r>
              <a:rPr lang="en-US" altLang="zh-CN" b="1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”</a:t>
            </a:r>
            <a:endParaRPr lang="zh-CN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06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6 L 0.22565 -0.00162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2" grpId="0"/>
      <p:bldP spid="13" grpId="0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D45EE380-8316-4976-8AAB-009EFA45B441}"/>
              </a:ext>
            </a:extLst>
          </p:cNvPr>
          <p:cNvSpPr/>
          <p:nvPr/>
        </p:nvSpPr>
        <p:spPr>
          <a:xfrm>
            <a:off x="4894376" y="3868388"/>
            <a:ext cx="1536700" cy="47625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name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-6-3-3</a:t>
            </a:r>
            <a:r>
              <a:rPr lang="zh-CN" altLang="en-US" dirty="0"/>
              <a:t>：赋值兼容原则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4"/>
            <a:ext cx="10515600" cy="5130240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一个基类引用可以直接绑定在一个派生类对象上。例如：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parallelogram p;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quadrangle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&amp;q = p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41839625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E976072F-DEA7-4676-8D47-BE9D5D0B2D75}"/>
              </a:ext>
            </a:extLst>
          </p:cNvPr>
          <p:cNvSpPr/>
          <p:nvPr/>
        </p:nvSpPr>
        <p:spPr>
          <a:xfrm>
            <a:off x="4890934" y="4330794"/>
            <a:ext cx="1536700" cy="47625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width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783529-71D9-4AA4-85F1-150573429F6F}"/>
              </a:ext>
            </a:extLst>
          </p:cNvPr>
          <p:cNvSpPr/>
          <p:nvPr/>
        </p:nvSpPr>
        <p:spPr>
          <a:xfrm>
            <a:off x="4890934" y="4786574"/>
            <a:ext cx="1536700" cy="47625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height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0A2278-0885-40ED-9A73-C9C1A1DC5B29}"/>
              </a:ext>
            </a:extLst>
          </p:cNvPr>
          <p:cNvSpPr/>
          <p:nvPr/>
        </p:nvSpPr>
        <p:spPr>
          <a:xfrm>
            <a:off x="4890934" y="3854544"/>
            <a:ext cx="1536700" cy="1408280"/>
          </a:xfrm>
          <a:prstGeom prst="rect">
            <a:avLst/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080E1F-9740-43D5-B634-550A4F8ACD25}"/>
              </a:ext>
            </a:extLst>
          </p:cNvPr>
          <p:cNvSpPr txBox="1"/>
          <p:nvPr/>
        </p:nvSpPr>
        <p:spPr>
          <a:xfrm>
            <a:off x="3735537" y="4351264"/>
            <a:ext cx="79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p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DB5C74F-645F-4CE6-B7BE-06B226817633}"/>
              </a:ext>
            </a:extLst>
          </p:cNvPr>
          <p:cNvSpPr txBox="1"/>
          <p:nvPr/>
        </p:nvSpPr>
        <p:spPr>
          <a:xfrm>
            <a:off x="6561128" y="3868113"/>
            <a:ext cx="79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q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084B185B-3F8B-4F4D-8B50-DDF057E2FB21}"/>
              </a:ext>
            </a:extLst>
          </p:cNvPr>
          <p:cNvSpPr/>
          <p:nvPr/>
        </p:nvSpPr>
        <p:spPr>
          <a:xfrm>
            <a:off x="6913258" y="4517494"/>
            <a:ext cx="1778524" cy="717410"/>
          </a:xfrm>
          <a:prstGeom prst="wedgeRoundRectCallout">
            <a:avLst>
              <a:gd name="adj1" fmla="val -64436"/>
              <a:gd name="adj2" fmla="val -4609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这部分对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q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是</a:t>
            </a:r>
            <a:r>
              <a:rPr lang="zh-CN" altLang="en-US" b="1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不可见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的</a:t>
            </a:r>
            <a:endParaRPr lang="zh-CN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748773EC-D5BB-431D-A43D-96CF74D95F3C}"/>
              </a:ext>
            </a:extLst>
          </p:cNvPr>
          <p:cNvSpPr/>
          <p:nvPr/>
        </p:nvSpPr>
        <p:spPr>
          <a:xfrm>
            <a:off x="4456093" y="3875014"/>
            <a:ext cx="150362" cy="138781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099136E8-BDDF-4488-9DF4-010CEA8BC02E}"/>
              </a:ext>
            </a:extLst>
          </p:cNvPr>
          <p:cNvSpPr/>
          <p:nvPr/>
        </p:nvSpPr>
        <p:spPr>
          <a:xfrm>
            <a:off x="6539155" y="3854544"/>
            <a:ext cx="45719" cy="476250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A5EAACA-010D-43E0-9E0D-18900A96D285}"/>
              </a:ext>
            </a:extLst>
          </p:cNvPr>
          <p:cNvCxnSpPr/>
          <p:nvPr/>
        </p:nvCxnSpPr>
        <p:spPr>
          <a:xfrm>
            <a:off x="3803070" y="4330794"/>
            <a:ext cx="369073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对话气泡: 圆角矩形 20">
            <a:extLst>
              <a:ext uri="{FF2B5EF4-FFF2-40B4-BE49-F238E27FC236}">
                <a16:creationId xmlns:a16="http://schemas.microsoft.com/office/drawing/2014/main" id="{5F91CCFE-2DC3-42DB-9EBB-518966ED2518}"/>
              </a:ext>
            </a:extLst>
          </p:cNvPr>
          <p:cNvSpPr/>
          <p:nvPr/>
        </p:nvSpPr>
        <p:spPr>
          <a:xfrm>
            <a:off x="7576808" y="3218926"/>
            <a:ext cx="1806395" cy="717410"/>
          </a:xfrm>
          <a:prstGeom prst="wedgeRoundRectCallout">
            <a:avLst>
              <a:gd name="adj1" fmla="val -66299"/>
              <a:gd name="adj2" fmla="val 40648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这是典型的“</a:t>
            </a:r>
            <a:r>
              <a:rPr lang="zh-CN" altLang="en-US" b="1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内存重解释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”</a:t>
            </a:r>
            <a:endParaRPr lang="zh-CN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116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animBg="1"/>
      <p:bldP spid="9" grpId="0" animBg="1"/>
      <p:bldP spid="12" grpId="0"/>
      <p:bldP spid="13" grpId="0"/>
      <p:bldP spid="15" grpId="0" animBg="1"/>
      <p:bldP spid="16" grpId="0" animBg="1"/>
      <p:bldP spid="18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D45EE380-8316-4976-8AAB-009EFA45B441}"/>
              </a:ext>
            </a:extLst>
          </p:cNvPr>
          <p:cNvSpPr/>
          <p:nvPr/>
        </p:nvSpPr>
        <p:spPr>
          <a:xfrm>
            <a:off x="4894376" y="3868388"/>
            <a:ext cx="1536700" cy="47625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name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-6-3-3</a:t>
            </a:r>
            <a:r>
              <a:rPr lang="zh-CN" altLang="en-US" dirty="0"/>
              <a:t>：赋值兼容原则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4"/>
            <a:ext cx="10515600" cy="5130240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如果引用绑定是这样的，会怎样呢？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quadrangle q;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parallelogram &amp;p = q;</a:t>
            </a:r>
          </a:p>
          <a:p>
            <a:pPr marL="0" indent="0">
              <a:buNone/>
            </a:pPr>
            <a:endParaRPr lang="zh-CN" altLang="zh-CN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E976072F-DEA7-4676-8D47-BE9D5D0B2D75}"/>
              </a:ext>
            </a:extLst>
          </p:cNvPr>
          <p:cNvSpPr/>
          <p:nvPr/>
        </p:nvSpPr>
        <p:spPr>
          <a:xfrm>
            <a:off x="4890934" y="4330794"/>
            <a:ext cx="1536700" cy="47625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?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783529-71D9-4AA4-85F1-150573429F6F}"/>
              </a:ext>
            </a:extLst>
          </p:cNvPr>
          <p:cNvSpPr/>
          <p:nvPr/>
        </p:nvSpPr>
        <p:spPr>
          <a:xfrm>
            <a:off x="4890934" y="4786574"/>
            <a:ext cx="1536700" cy="47625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?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0A2278-0885-40ED-9A73-C9C1A1DC5B29}"/>
              </a:ext>
            </a:extLst>
          </p:cNvPr>
          <p:cNvSpPr/>
          <p:nvPr/>
        </p:nvSpPr>
        <p:spPr>
          <a:xfrm>
            <a:off x="4890934" y="3854544"/>
            <a:ext cx="1536700" cy="476249"/>
          </a:xfrm>
          <a:prstGeom prst="rect">
            <a:avLst/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080E1F-9740-43D5-B634-550A4F8ACD25}"/>
              </a:ext>
            </a:extLst>
          </p:cNvPr>
          <p:cNvSpPr txBox="1"/>
          <p:nvPr/>
        </p:nvSpPr>
        <p:spPr>
          <a:xfrm>
            <a:off x="3735537" y="4351264"/>
            <a:ext cx="79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p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DB5C74F-645F-4CE6-B7BE-06B226817633}"/>
              </a:ext>
            </a:extLst>
          </p:cNvPr>
          <p:cNvSpPr txBox="1"/>
          <p:nvPr/>
        </p:nvSpPr>
        <p:spPr>
          <a:xfrm>
            <a:off x="6561128" y="3868113"/>
            <a:ext cx="79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q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748773EC-D5BB-431D-A43D-96CF74D95F3C}"/>
              </a:ext>
            </a:extLst>
          </p:cNvPr>
          <p:cNvSpPr/>
          <p:nvPr/>
        </p:nvSpPr>
        <p:spPr>
          <a:xfrm>
            <a:off x="4456093" y="3875014"/>
            <a:ext cx="150362" cy="138781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099136E8-BDDF-4488-9DF4-010CEA8BC02E}"/>
              </a:ext>
            </a:extLst>
          </p:cNvPr>
          <p:cNvSpPr/>
          <p:nvPr/>
        </p:nvSpPr>
        <p:spPr>
          <a:xfrm>
            <a:off x="6539155" y="3854544"/>
            <a:ext cx="45719" cy="476250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A5EAACA-010D-43E0-9E0D-18900A96D285}"/>
              </a:ext>
            </a:extLst>
          </p:cNvPr>
          <p:cNvCxnSpPr/>
          <p:nvPr/>
        </p:nvCxnSpPr>
        <p:spPr>
          <a:xfrm>
            <a:off x="3803070" y="4330794"/>
            <a:ext cx="369073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对话气泡: 圆角矩形 16">
            <a:extLst>
              <a:ext uri="{FF2B5EF4-FFF2-40B4-BE49-F238E27FC236}">
                <a16:creationId xmlns:a16="http://schemas.microsoft.com/office/drawing/2014/main" id="{4AD2067F-15D5-4229-A7D7-4881FE64AABF}"/>
              </a:ext>
            </a:extLst>
          </p:cNvPr>
          <p:cNvSpPr/>
          <p:nvPr/>
        </p:nvSpPr>
        <p:spPr>
          <a:xfrm>
            <a:off x="7944156" y="4177225"/>
            <a:ext cx="1934107" cy="717410"/>
          </a:xfrm>
          <a:prstGeom prst="wedgeRoundRectCallout">
            <a:avLst>
              <a:gd name="adj1" fmla="val -64436"/>
              <a:gd name="adj2" fmla="val -4609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这显然是个错误</a:t>
            </a:r>
            <a:endParaRPr lang="zh-CN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55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animBg="1"/>
      <p:bldP spid="9" grpId="0" animBg="1"/>
      <p:bldP spid="12" grpId="0"/>
      <p:bldP spid="13" grpId="0"/>
      <p:bldP spid="16" grpId="0" animBg="1"/>
      <p:bldP spid="18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D45EE380-8316-4976-8AAB-009EFA45B441}"/>
              </a:ext>
            </a:extLst>
          </p:cNvPr>
          <p:cNvSpPr/>
          <p:nvPr/>
        </p:nvSpPr>
        <p:spPr>
          <a:xfrm>
            <a:off x="4510063" y="4199693"/>
            <a:ext cx="1536700" cy="47625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name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-6-3-3</a:t>
            </a:r>
            <a:r>
              <a:rPr lang="zh-CN" altLang="en-US" dirty="0"/>
              <a:t>：赋值兼容原则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4"/>
            <a:ext cx="10515600" cy="5130240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一个基类指针可以直接指向一个派生类对象。例如：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parallelogram p;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quadrangle </a:t>
            </a:r>
            <a:r>
              <a:rPr lang="zh-CN" alt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q = &amp;p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5031903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E976072F-DEA7-4676-8D47-BE9D5D0B2D75}"/>
              </a:ext>
            </a:extLst>
          </p:cNvPr>
          <p:cNvSpPr/>
          <p:nvPr/>
        </p:nvSpPr>
        <p:spPr>
          <a:xfrm>
            <a:off x="4506621" y="4662099"/>
            <a:ext cx="1536700" cy="47625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width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783529-71D9-4AA4-85F1-150573429F6F}"/>
              </a:ext>
            </a:extLst>
          </p:cNvPr>
          <p:cNvSpPr/>
          <p:nvPr/>
        </p:nvSpPr>
        <p:spPr>
          <a:xfrm>
            <a:off x="4506621" y="5117879"/>
            <a:ext cx="1536700" cy="47625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height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0A2278-0885-40ED-9A73-C9C1A1DC5B29}"/>
              </a:ext>
            </a:extLst>
          </p:cNvPr>
          <p:cNvSpPr/>
          <p:nvPr/>
        </p:nvSpPr>
        <p:spPr>
          <a:xfrm>
            <a:off x="4506621" y="4185849"/>
            <a:ext cx="1536700" cy="1408280"/>
          </a:xfrm>
          <a:prstGeom prst="rect">
            <a:avLst/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080E1F-9740-43D5-B634-550A4F8ACD25}"/>
              </a:ext>
            </a:extLst>
          </p:cNvPr>
          <p:cNvSpPr txBox="1"/>
          <p:nvPr/>
        </p:nvSpPr>
        <p:spPr>
          <a:xfrm>
            <a:off x="3351224" y="4682569"/>
            <a:ext cx="79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p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DB5C74F-645F-4CE6-B7BE-06B226817633}"/>
              </a:ext>
            </a:extLst>
          </p:cNvPr>
          <p:cNvSpPr txBox="1"/>
          <p:nvPr/>
        </p:nvSpPr>
        <p:spPr>
          <a:xfrm>
            <a:off x="7511732" y="3779149"/>
            <a:ext cx="795737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q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084B185B-3F8B-4F4D-8B50-DDF057E2FB21}"/>
              </a:ext>
            </a:extLst>
          </p:cNvPr>
          <p:cNvSpPr/>
          <p:nvPr/>
        </p:nvSpPr>
        <p:spPr>
          <a:xfrm>
            <a:off x="6528945" y="4848799"/>
            <a:ext cx="1778524" cy="717410"/>
          </a:xfrm>
          <a:prstGeom prst="wedgeRoundRectCallout">
            <a:avLst>
              <a:gd name="adj1" fmla="val -64436"/>
              <a:gd name="adj2" fmla="val -4609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这部分对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q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是</a:t>
            </a:r>
            <a:r>
              <a:rPr lang="zh-CN" altLang="en-US" b="1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不可见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的</a:t>
            </a:r>
            <a:endParaRPr lang="zh-CN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748773EC-D5BB-431D-A43D-96CF74D95F3C}"/>
              </a:ext>
            </a:extLst>
          </p:cNvPr>
          <p:cNvSpPr/>
          <p:nvPr/>
        </p:nvSpPr>
        <p:spPr>
          <a:xfrm>
            <a:off x="4071780" y="4206319"/>
            <a:ext cx="150362" cy="138781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A5EAACA-010D-43E0-9E0D-18900A96D285}"/>
              </a:ext>
            </a:extLst>
          </p:cNvPr>
          <p:cNvCxnSpPr/>
          <p:nvPr/>
        </p:nvCxnSpPr>
        <p:spPr>
          <a:xfrm>
            <a:off x="3418757" y="4662099"/>
            <a:ext cx="369073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对话气泡: 圆角矩形 20">
            <a:extLst>
              <a:ext uri="{FF2B5EF4-FFF2-40B4-BE49-F238E27FC236}">
                <a16:creationId xmlns:a16="http://schemas.microsoft.com/office/drawing/2014/main" id="{5F91CCFE-2DC3-42DB-9EBB-518966ED2518}"/>
              </a:ext>
            </a:extLst>
          </p:cNvPr>
          <p:cNvSpPr/>
          <p:nvPr/>
        </p:nvSpPr>
        <p:spPr>
          <a:xfrm>
            <a:off x="5489590" y="2954440"/>
            <a:ext cx="2022142" cy="717410"/>
          </a:xfrm>
          <a:prstGeom prst="wedgeRoundRectCallout">
            <a:avLst>
              <a:gd name="adj1" fmla="val 14400"/>
              <a:gd name="adj2" fmla="val 76669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这也是典型的“</a:t>
            </a:r>
            <a:r>
              <a:rPr lang="zh-CN" altLang="en-US" b="1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内存重解释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”</a:t>
            </a:r>
            <a:endParaRPr lang="zh-CN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EAC98D15-2E64-4009-9A81-52E19F7C6397}"/>
              </a:ext>
            </a:extLst>
          </p:cNvPr>
          <p:cNvCxnSpPr>
            <a:stCxn id="13" idx="1"/>
          </p:cNvCxnSpPr>
          <p:nvPr/>
        </p:nvCxnSpPr>
        <p:spPr>
          <a:xfrm rot="10800000" flipV="1">
            <a:off x="6043322" y="3963815"/>
            <a:ext cx="1468411" cy="22203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32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7" grpId="0" animBg="1"/>
      <p:bldP spid="8" grpId="0" animBg="1"/>
      <p:bldP spid="9" grpId="0" animBg="1"/>
      <p:bldP spid="12" grpId="0"/>
      <p:bldP spid="13" grpId="0" animBg="1"/>
      <p:bldP spid="15" grpId="0" animBg="1"/>
      <p:bldP spid="16" grpId="0" animBg="1"/>
      <p:bldP spid="2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257</Words>
  <Application>Microsoft Office PowerPoint</Application>
  <PresentationFormat>宽屏</PresentationFormat>
  <Paragraphs>62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Consolas</vt:lpstr>
      <vt:lpstr>Times New Roman</vt:lpstr>
      <vt:lpstr>Office 主题​​</vt:lpstr>
      <vt:lpstr>PowerPoint 演示文稿</vt:lpstr>
      <vt:lpstr>微课-6-3-3：赋值兼容原则</vt:lpstr>
      <vt:lpstr>微课-6-3-3：赋值兼容原则</vt:lpstr>
      <vt:lpstr>微课-6-3-3：赋值兼容原则</vt:lpstr>
      <vt:lpstr>微课-6-3-3：赋值兼容原则</vt:lpstr>
      <vt:lpstr>微课-6-3-3：赋值兼容原则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Zhongjian</dc:creator>
  <cp:lastModifiedBy>Bai Zhongjian</cp:lastModifiedBy>
  <cp:revision>311</cp:revision>
  <dcterms:created xsi:type="dcterms:W3CDTF">2019-01-26T01:53:38Z</dcterms:created>
  <dcterms:modified xsi:type="dcterms:W3CDTF">2019-07-03T05:27:47Z</dcterms:modified>
</cp:coreProperties>
</file>