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301" r:id="rId3"/>
    <p:sldId id="299" r:id="rId4"/>
    <p:sldId id="296" r:id="rId5"/>
    <p:sldId id="297" r:id="rId6"/>
    <p:sldId id="300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EFB93D21-E8BE-490B-9C20-49ADE94FC6CF}" type="presOf" srcId="{A885556A-91B6-419D-A877-1CB35B9D2E52}" destId="{BB44B8D7-DA2A-4A62-9CCC-6CE3C07D2D28}" srcOrd="0" destOrd="0" presId="urn:microsoft.com/office/officeart/2005/8/layout/hChevron3"/>
    <dgm:cxn modelId="{42A3563E-4E54-467C-91E6-7D47F7FC3F75}" type="presOf" srcId="{29D6AB23-25DA-4DA8-BB7D-445FE441D7CC}" destId="{7CB280A8-87FF-4D94-8E72-2FF508DAAB2A}" srcOrd="0" destOrd="0" presId="urn:microsoft.com/office/officeart/2005/8/layout/hChevron3"/>
    <dgm:cxn modelId="{1B3625D1-A4E0-4725-9FF7-AAD92AA726DA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latin typeface="Consolas" panose="020B0609020204030204" pitchFamily="49" charset="0"/>
              <a:ea typeface="微软雅黑" panose="020B0503020204020204" pitchFamily="34" charset="-122"/>
            </a:rPr>
            <a:t>案例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EFB93D21-E8BE-490B-9C20-49ADE94FC6CF}" type="presOf" srcId="{A885556A-91B6-419D-A877-1CB35B9D2E52}" destId="{BB44B8D7-DA2A-4A62-9CCC-6CE3C07D2D28}" srcOrd="0" destOrd="0" presId="urn:microsoft.com/office/officeart/2005/8/layout/hChevron3"/>
    <dgm:cxn modelId="{42A3563E-4E54-467C-91E6-7D47F7FC3F75}" type="presOf" srcId="{29D6AB23-25DA-4DA8-BB7D-445FE441D7CC}" destId="{7CB280A8-87FF-4D94-8E72-2FF508DAAB2A}" srcOrd="0" destOrd="0" presId="urn:microsoft.com/office/officeart/2005/8/layout/hChevron3"/>
    <dgm:cxn modelId="{1B3625D1-A4E0-4725-9FF7-AAD92AA726DA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latin typeface="Consolas" panose="020B0609020204030204" pitchFamily="49" charset="0"/>
              <a:ea typeface="微软雅黑" panose="020B0503020204020204" pitchFamily="34" charset="-122"/>
            </a:rPr>
            <a:t>案例的类图</a:t>
          </a:r>
          <a:endParaRPr lang="zh-CN" altLang="en-US" dirty="0">
            <a:solidFill>
              <a:schemeClr val="bg1"/>
            </a:solidFill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4D7EE41-DF2B-4EE8-8C79-4F4CD92482C2}" type="presOf" srcId="{A885556A-91B6-419D-A877-1CB35B9D2E52}" destId="{BB44B8D7-DA2A-4A62-9CCC-6CE3C07D2D28}" srcOrd="0" destOrd="0" presId="urn:microsoft.com/office/officeart/2005/8/layout/hChevron3"/>
    <dgm:cxn modelId="{72D9A2C5-B6B3-42C5-9EDE-B1CC48F54628}" type="presOf" srcId="{29D6AB23-25DA-4DA8-BB7D-445FE441D7CC}" destId="{7CB280A8-87FF-4D94-8E72-2FF508DAAB2A}" srcOrd="0" destOrd="0" presId="urn:microsoft.com/office/officeart/2005/8/layout/hChevron3"/>
    <dgm:cxn modelId="{61F1677B-EB10-4A05-BFBA-DC3DFF1454B6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latin typeface="Consolas" panose="020B0609020204030204" pitchFamily="49" charset="0"/>
              <a:ea typeface="微软雅黑" panose="020B0503020204020204" pitchFamily="34" charset="-122"/>
            </a:rPr>
            <a:t>案例的问题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4C80629-2B75-4B81-8188-07769CB0C1BA}" type="presOf" srcId="{A885556A-91B6-419D-A877-1CB35B9D2E52}" destId="{BB44B8D7-DA2A-4A62-9CCC-6CE3C07D2D28}" srcOrd="0" destOrd="0" presId="urn:microsoft.com/office/officeart/2005/8/layout/hChevron3"/>
    <dgm:cxn modelId="{C4870EB1-756B-4DC8-AF60-07B76A7413E0}" type="presOf" srcId="{29D6AB23-25DA-4DA8-BB7D-445FE441D7CC}" destId="{7CB280A8-87FF-4D94-8E72-2FF508DAAB2A}" srcOrd="0" destOrd="0" presId="urn:microsoft.com/office/officeart/2005/8/layout/hChevron3"/>
    <dgm:cxn modelId="{8F987458-63C6-46ED-B8DB-DCE9682A9EC3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latin typeface="Consolas" panose="020B0609020204030204" pitchFamily="49" charset="0"/>
              <a:ea typeface="微软雅黑" panose="020B0503020204020204" pitchFamily="34" charset="-122"/>
            </a:rPr>
            <a:t>案例的问题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AA80C35C-BE74-4EC5-8A14-99F03E95D667}" type="presOf" srcId="{A885556A-91B6-419D-A877-1CB35B9D2E52}" destId="{BB44B8D7-DA2A-4A62-9CCC-6CE3C07D2D28}" srcOrd="0" destOrd="0" presId="urn:microsoft.com/office/officeart/2005/8/layout/hChevron3"/>
    <dgm:cxn modelId="{91BDD192-64CC-495F-A736-787CC9C94242}" type="presOf" srcId="{29D6AB23-25DA-4DA8-BB7D-445FE441D7CC}" destId="{7CB280A8-87FF-4D94-8E72-2FF508DAAB2A}" srcOrd="0" destOrd="0" presId="urn:microsoft.com/office/officeart/2005/8/layout/hChevron3"/>
    <dgm:cxn modelId="{D24D0A80-38D8-4A24-A629-E9759201F5A8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A6EF680-0EB9-4C02-9267-2E5A26925C22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正确的分类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5C264B7E-AC00-4BD1-B2C6-74729CA15D15}" type="pres">
      <dgm:prSet presAssocID="{2A6EF680-0EB9-4C02-9267-2E5A26925C22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DA452B84-5818-41B5-A2D0-6E86F7F519FF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0" destOrd="0" parTransId="{BE4316A7-BB9B-40B8-A8EA-58BCE39219D4}" sibTransId="{321CE145-4E9B-4A75-96E3-F44DEBCE2F69}"/>
    <dgm:cxn modelId="{72A53BDA-D808-4E4E-B533-1BB3DBDF4C4A}" type="presOf" srcId="{A885556A-91B6-419D-A877-1CB35B9D2E52}" destId="{BB44B8D7-DA2A-4A62-9CCC-6CE3C07D2D28}" srcOrd="0" destOrd="0" presId="urn:microsoft.com/office/officeart/2005/8/layout/hChevron3"/>
    <dgm:cxn modelId="{787E65B9-5DAF-4271-BFD9-EC47C4386F81}" type="presParOf" srcId="{BB44B8D7-DA2A-4A62-9CCC-6CE3C07D2D28}" destId="{5C264B7E-AC00-4BD1-B2C6-74729CA15D1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分类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Consolas" panose="020B0609020204030204" pitchFamily="49" charset="0"/>
              <a:ea typeface="微软雅黑" panose="020B0503020204020204" pitchFamily="34" charset="-122"/>
            </a:rPr>
            <a:t>案例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Consolas" panose="020B0609020204030204" pitchFamily="49" charset="0"/>
              <a:ea typeface="微软雅黑" panose="020B0503020204020204" pitchFamily="34" charset="-122"/>
            </a:rPr>
            <a:t>案例的类图</a:t>
          </a:r>
          <a:endParaRPr lang="zh-CN" altLang="en-US" sz="1300" kern="1200" dirty="0">
            <a:solidFill>
              <a:schemeClr val="bg1"/>
            </a:solidFill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Consolas" panose="020B0609020204030204" pitchFamily="49" charset="0"/>
              <a:ea typeface="微软雅黑" panose="020B0503020204020204" pitchFamily="34" charset="-122"/>
            </a:rPr>
            <a:t>案例的问题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Consolas" panose="020B0609020204030204" pitchFamily="49" charset="0"/>
              <a:ea typeface="微软雅黑" panose="020B0503020204020204" pitchFamily="34" charset="-122"/>
            </a:rPr>
            <a:t>案例的问题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64B7E-AC00-4BD1-B2C6-74729CA15D15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正确的分类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teacher-case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teacher-better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WK-6-4-3 </a:t>
            </a:r>
            <a:r>
              <a:rPr lang="zh-CN" altLang="en-US" dirty="0"/>
              <a:t>正确的分类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84521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在设计类的时候，首先需要在应用场景中发现类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对象。然后标识出这些类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对象，再他们进行分类并整理出他们之间的关系。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然而，分类并不是容易的事情。直觉的分类也许并不正确，可能存在设计上的缺陷，从而导致事后代码的重构。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5268758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假设高校教师</a:t>
            </a:r>
            <a:r>
              <a:rPr lang="en-US" altLang="zh-CN" dirty="0">
                <a:latin typeface="Consolas" panose="020B0609020204030204" pitchFamily="49" charset="0"/>
              </a:rPr>
              <a:t>(teacher)</a:t>
            </a:r>
            <a:r>
              <a:rPr lang="zh-CN" altLang="zh-CN" dirty="0">
                <a:latin typeface="Consolas" panose="020B0609020204030204" pitchFamily="49" charset="0"/>
              </a:rPr>
              <a:t>的职称有：教授</a:t>
            </a:r>
            <a:r>
              <a:rPr lang="en-US" altLang="zh-CN" dirty="0">
                <a:latin typeface="Consolas" panose="020B0609020204030204" pitchFamily="49" charset="0"/>
              </a:rPr>
              <a:t>(professor)</a:t>
            </a:r>
            <a:r>
              <a:rPr lang="zh-CN" altLang="zh-CN" dirty="0">
                <a:latin typeface="Consolas" panose="020B0609020204030204" pitchFamily="49" charset="0"/>
              </a:rPr>
              <a:t>、讲师</a:t>
            </a:r>
            <a:r>
              <a:rPr lang="en-US" altLang="zh-CN" dirty="0">
                <a:latin typeface="Consolas" panose="020B0609020204030204" pitchFamily="49" charset="0"/>
              </a:rPr>
              <a:t>(lecturer)</a:t>
            </a:r>
            <a:r>
              <a:rPr lang="zh-CN" altLang="zh-CN" dirty="0">
                <a:latin typeface="Consolas" panose="020B0609020204030204" pitchFamily="49" charset="0"/>
              </a:rPr>
              <a:t>和助教</a:t>
            </a:r>
            <a:r>
              <a:rPr lang="en-US" altLang="zh-CN" dirty="0">
                <a:latin typeface="Consolas" panose="020B0609020204030204" pitchFamily="49" charset="0"/>
              </a:rPr>
              <a:t>(assistant)</a:t>
            </a:r>
            <a:r>
              <a:rPr lang="zh-CN" altLang="zh-CN" dirty="0">
                <a:latin typeface="Consolas" panose="020B0609020204030204" pitchFamily="49" charset="0"/>
              </a:rPr>
              <a:t>三种</a:t>
            </a:r>
            <a:r>
              <a:rPr lang="en-US" altLang="zh-CN" dirty="0">
                <a:latin typeface="Consolas" panose="020B0609020204030204" pitchFamily="49" charset="0"/>
              </a:rPr>
              <a:t>  </a:t>
            </a:r>
            <a:r>
              <a:rPr lang="zh-CN" altLang="zh-CN" dirty="0">
                <a:latin typeface="Consolas" panose="020B0609020204030204" pitchFamily="49" charset="0"/>
              </a:rPr>
              <a:t>，现在我们就用类来实现这四个概念的关系。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根据</a:t>
            </a:r>
            <a:r>
              <a:rPr lang="zh-CN" altLang="en-US" dirty="0">
                <a:latin typeface="Consolas" panose="020B0609020204030204" pitchFamily="49" charset="0"/>
              </a:rPr>
              <a:t>直觉</a:t>
            </a:r>
            <a:r>
              <a:rPr lang="zh-CN" altLang="zh-CN" dirty="0">
                <a:latin typeface="Consolas" panose="020B0609020204030204" pitchFamily="49" charset="0"/>
              </a:rPr>
              <a:t>，我们很容易想到四者的关系：</a:t>
            </a:r>
            <a:r>
              <a:rPr lang="en-US" altLang="zh-CN" dirty="0">
                <a:latin typeface="Consolas" panose="020B0609020204030204" pitchFamily="49" charset="0"/>
              </a:rPr>
              <a:t>teacher</a:t>
            </a:r>
            <a:r>
              <a:rPr lang="zh-CN" altLang="zh-CN" dirty="0">
                <a:latin typeface="Consolas" panose="020B0609020204030204" pitchFamily="49" charset="0"/>
              </a:rPr>
              <a:t>是一个顶层概念，其他三者是</a:t>
            </a:r>
            <a:r>
              <a:rPr lang="en-US" altLang="zh-CN" dirty="0">
                <a:latin typeface="Consolas" panose="020B0609020204030204" pitchFamily="49" charset="0"/>
              </a:rPr>
              <a:t>teacher</a:t>
            </a:r>
            <a:r>
              <a:rPr lang="zh-CN" altLang="zh-CN" dirty="0">
                <a:latin typeface="Consolas" panose="020B0609020204030204" pitchFamily="49" charset="0"/>
              </a:rPr>
              <a:t>的下属分支。</a:t>
            </a:r>
          </a:p>
        </p:txBody>
      </p:sp>
    </p:spTree>
    <p:extLst>
      <p:ext uri="{BB962C8B-B14F-4D97-AF65-F5344CB8AC3E}">
        <p14:creationId xmlns:p14="http://schemas.microsoft.com/office/powerpoint/2010/main" val="15295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253453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E5D2727-7B6C-47ED-A628-40DD2AD76C38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3019" r="176" b="9433"/>
          <a:stretch>
            <a:fillRect/>
          </a:stretch>
        </p:blipFill>
        <p:spPr>
          <a:xfrm>
            <a:off x="1640002" y="2315887"/>
            <a:ext cx="8038563" cy="27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585093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当一个</a:t>
            </a:r>
            <a:r>
              <a:rPr lang="en-US" altLang="zh-CN" sz="2400" dirty="0">
                <a:latin typeface="Consolas" panose="020B0609020204030204" pitchFamily="49" charset="0"/>
              </a:rPr>
              <a:t>lecturer</a:t>
            </a:r>
            <a:r>
              <a:rPr lang="zh-CN" altLang="en-US" sz="2400" dirty="0">
                <a:latin typeface="Consolas" panose="020B0609020204030204" pitchFamily="49" charset="0"/>
              </a:rPr>
              <a:t>对象（</a:t>
            </a:r>
            <a:r>
              <a:rPr lang="en-US" altLang="zh-CN" sz="2400" dirty="0">
                <a:latin typeface="Consolas" panose="020B0609020204030204" pitchFamily="49" charset="0"/>
              </a:rPr>
              <a:t>Qian</a:t>
            </a:r>
            <a:r>
              <a:rPr lang="zh-CN" altLang="en-US" sz="2400" dirty="0">
                <a:latin typeface="Consolas" panose="020B0609020204030204" pitchFamily="49" charset="0"/>
              </a:rPr>
              <a:t>）晋升职称为教授后，它的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类型</a:t>
            </a:r>
            <a:r>
              <a:rPr lang="zh-CN" altLang="en-US" sz="2400" dirty="0">
                <a:latin typeface="Consolas" panose="020B0609020204030204" pitchFamily="49" charset="0"/>
              </a:rPr>
              <a:t>是什么呢？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不是</a:t>
            </a:r>
            <a:r>
              <a:rPr lang="en-US" altLang="zh-CN" sz="2400" dirty="0">
                <a:latin typeface="Consolas" panose="020B0609020204030204" pitchFamily="49" charset="0"/>
              </a:rPr>
              <a:t>professor</a:t>
            </a:r>
            <a:r>
              <a:rPr lang="zh-CN" altLang="en-US" sz="2400" dirty="0">
                <a:latin typeface="Consolas" panose="020B0609020204030204" pitchFamily="49" charset="0"/>
              </a:rPr>
              <a:t>，仍然是</a:t>
            </a:r>
            <a:r>
              <a:rPr lang="en-US" altLang="zh-CN" sz="2400" dirty="0">
                <a:latin typeface="Consolas" panose="020B0609020204030204" pitchFamily="49" charset="0"/>
              </a:rPr>
              <a:t>lecture</a:t>
            </a:r>
            <a:r>
              <a:rPr lang="zh-CN" altLang="en-US" sz="2400" dirty="0">
                <a:latin typeface="Consolas" panose="020B0609020204030204" pitchFamily="49" charset="0"/>
              </a:rPr>
              <a:t>。这显然不正确。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为修正这个问题，</a:t>
            </a:r>
            <a:r>
              <a:rPr lang="zh-CN" altLang="zh-CN" sz="2400" dirty="0">
                <a:latin typeface="Consolas" panose="020B0609020204030204" pitchFamily="49" charset="0"/>
              </a:rPr>
              <a:t>最彻底的做法是：将</a:t>
            </a:r>
            <a:r>
              <a:rPr lang="en-US" altLang="zh-CN" sz="2400" dirty="0">
                <a:latin typeface="Consolas" panose="020B0609020204030204" pitchFamily="49" charset="0"/>
              </a:rPr>
              <a:t>Qian</a:t>
            </a:r>
            <a:r>
              <a:rPr lang="zh-CN" altLang="zh-CN" sz="2400" dirty="0">
                <a:latin typeface="Consolas" panose="020B0609020204030204" pitchFamily="49" charset="0"/>
              </a:rPr>
              <a:t>对象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删除</a:t>
            </a:r>
            <a:r>
              <a:rPr lang="zh-CN" altLang="zh-CN" sz="2400" dirty="0">
                <a:latin typeface="Consolas" panose="020B0609020204030204" pitchFamily="49" charset="0"/>
              </a:rPr>
              <a:t>，然后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创建</a:t>
            </a:r>
            <a:r>
              <a:rPr lang="zh-CN" altLang="zh-CN" sz="2400" dirty="0">
                <a:latin typeface="Consolas" panose="020B0609020204030204" pitchFamily="49" charset="0"/>
              </a:rPr>
              <a:t>一个</a:t>
            </a:r>
            <a:r>
              <a:rPr lang="en-US" altLang="zh-CN" sz="2400" dirty="0">
                <a:latin typeface="Consolas" panose="020B0609020204030204" pitchFamily="49" charset="0"/>
              </a:rPr>
              <a:t>professor</a:t>
            </a:r>
            <a:r>
              <a:rPr lang="zh-CN" altLang="zh-CN" sz="2400" dirty="0">
                <a:latin typeface="Consolas" panose="020B0609020204030204" pitchFamily="49" charset="0"/>
              </a:rPr>
              <a:t>对象，最后将</a:t>
            </a:r>
            <a:r>
              <a:rPr lang="en-US" altLang="zh-CN" sz="2400" dirty="0">
                <a:latin typeface="Consolas" panose="020B0609020204030204" pitchFamily="49" charset="0"/>
              </a:rPr>
              <a:t>Qian</a:t>
            </a:r>
            <a:r>
              <a:rPr lang="zh-CN" altLang="zh-CN" sz="2400" dirty="0">
                <a:latin typeface="Consolas" panose="020B0609020204030204" pitchFamily="49" charset="0"/>
              </a:rPr>
              <a:t>的基本信息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复制</a:t>
            </a:r>
            <a:r>
              <a:rPr lang="zh-CN" altLang="zh-CN" sz="2400" dirty="0">
                <a:latin typeface="Consolas" panose="020B0609020204030204" pitchFamily="49" charset="0"/>
              </a:rPr>
              <a:t>到新建的对象中。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7652" y="4140678"/>
            <a:ext cx="1733910" cy="465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latin typeface="Consolas" panose="020B0609020204030204" pitchFamily="49" charset="0"/>
              </a:rPr>
              <a:t>&lt;&lt;lecturer&gt;&gt;</a:t>
            </a:r>
            <a:endParaRPr lang="zh-CN" altLang="en-US" sz="1400" i="1" dirty="0">
              <a:latin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78601" y="5005749"/>
            <a:ext cx="1212012" cy="121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Qian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  <a:endCxn id="3" idx="2"/>
          </p:cNvCxnSpPr>
          <p:nvPr/>
        </p:nvCxnSpPr>
        <p:spPr>
          <a:xfrm flipV="1">
            <a:off x="4084607" y="4606505"/>
            <a:ext cx="0" cy="39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78359" y="4140678"/>
            <a:ext cx="1733910" cy="465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latin typeface="Consolas" panose="020B0609020204030204" pitchFamily="49" charset="0"/>
              </a:rPr>
              <a:t>&lt;&lt;professor&gt;&gt;</a:t>
            </a:r>
            <a:endParaRPr lang="zh-CN" altLang="en-US" sz="1400" i="1" dirty="0">
              <a:latin typeface="Consolas" panose="020B0609020204030204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39308" y="5005749"/>
            <a:ext cx="1212012" cy="121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Qian2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>
            <a:stCxn id="11" idx="0"/>
            <a:endCxn id="10" idx="2"/>
          </p:cNvCxnSpPr>
          <p:nvPr/>
        </p:nvCxnSpPr>
        <p:spPr>
          <a:xfrm flipV="1">
            <a:off x="7445314" y="4606505"/>
            <a:ext cx="0" cy="39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5184475" y="5174440"/>
            <a:ext cx="1393884" cy="7504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复制信息</a:t>
            </a:r>
          </a:p>
        </p:txBody>
      </p:sp>
    </p:spTree>
    <p:extLst>
      <p:ext uri="{BB962C8B-B14F-4D97-AF65-F5344CB8AC3E}">
        <p14:creationId xmlns:p14="http://schemas.microsoft.com/office/powerpoint/2010/main" val="14610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10" grpId="0" animBg="1"/>
      <p:bldP spid="11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这个</a:t>
            </a:r>
            <a:r>
              <a:rPr lang="zh-CN" altLang="zh-CN" dirty="0">
                <a:latin typeface="Consolas" panose="020B0609020204030204" pitchFamily="49" charset="0"/>
              </a:rPr>
              <a:t>过程实际上是一个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将一种派生类对象转换成为另一种派生类对象</a:t>
            </a:r>
            <a:r>
              <a:rPr lang="zh-CN" altLang="zh-CN" dirty="0">
                <a:latin typeface="Consolas" panose="020B0609020204030204" pitchFamily="49" charset="0"/>
              </a:rPr>
              <a:t>的过程。</a:t>
            </a:r>
            <a:r>
              <a:rPr lang="zh-CN" altLang="en-US" dirty="0">
                <a:latin typeface="Consolas" panose="020B0609020204030204" pitchFamily="49" charset="0"/>
              </a:rPr>
              <a:t>这</a:t>
            </a:r>
            <a:r>
              <a:rPr lang="zh-CN" altLang="zh-CN" dirty="0">
                <a:latin typeface="Consolas" panose="020B0609020204030204" pitchFamily="49" charset="0"/>
              </a:rPr>
              <a:t>是不合理的，也是错误的。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导致这种错误的根本原因，就是对教师的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分类</a:t>
            </a:r>
            <a:r>
              <a:rPr lang="zh-CN" altLang="zh-CN" dirty="0">
                <a:latin typeface="Consolas" panose="020B0609020204030204" pitchFamily="49" charset="0"/>
              </a:rPr>
              <a:t>有问题。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072384" y="3653028"/>
            <a:ext cx="2066544" cy="2244852"/>
            <a:chOff x="3072384" y="3653028"/>
            <a:chExt cx="2066544" cy="2244852"/>
          </a:xfrm>
        </p:grpSpPr>
        <p:sp>
          <p:nvSpPr>
            <p:cNvPr id="3" name="圆角矩形 2"/>
            <p:cNvSpPr/>
            <p:nvPr/>
          </p:nvSpPr>
          <p:spPr>
            <a:xfrm>
              <a:off x="3072384" y="3653028"/>
              <a:ext cx="2066544" cy="9052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232404" y="5129784"/>
              <a:ext cx="1746504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</a:p>
          </p:txBody>
        </p:sp>
        <p:cxnSp>
          <p:nvCxnSpPr>
            <p:cNvPr id="10" name="直接箭头连接符 9"/>
            <p:cNvCxnSpPr>
              <a:stCxn id="8" idx="0"/>
              <a:endCxn id="3" idx="2"/>
            </p:cNvCxnSpPr>
            <p:nvPr/>
          </p:nvCxnSpPr>
          <p:spPr>
            <a:xfrm flipV="1">
              <a:off x="4105656" y="4558284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696456" y="3653028"/>
            <a:ext cx="2066544" cy="2244852"/>
            <a:chOff x="6696456" y="3653028"/>
            <a:chExt cx="2066544" cy="2244852"/>
          </a:xfrm>
        </p:grpSpPr>
        <p:sp>
          <p:nvSpPr>
            <p:cNvPr id="7" name="圆角矩形 6"/>
            <p:cNvSpPr/>
            <p:nvPr/>
          </p:nvSpPr>
          <p:spPr>
            <a:xfrm>
              <a:off x="6696456" y="3653028"/>
              <a:ext cx="2066544" cy="9052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职称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6856476" y="5129784"/>
              <a:ext cx="1746504" cy="7680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教授</a:t>
              </a:r>
            </a:p>
          </p:txBody>
        </p:sp>
        <p:cxnSp>
          <p:nvCxnSpPr>
            <p:cNvPr id="12" name="直接箭头连接符 11"/>
            <p:cNvCxnSpPr>
              <a:stCxn id="11" idx="0"/>
              <a:endCxn id="7" idx="2"/>
            </p:cNvCxnSpPr>
            <p:nvPr/>
          </p:nvCxnSpPr>
          <p:spPr>
            <a:xfrm flipV="1">
              <a:off x="7729728" y="4558284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圆角矩形标注 17"/>
          <p:cNvSpPr/>
          <p:nvPr/>
        </p:nvSpPr>
        <p:spPr>
          <a:xfrm>
            <a:off x="9286568" y="3666744"/>
            <a:ext cx="1905688" cy="754380"/>
          </a:xfrm>
          <a:prstGeom prst="wedgeRoundRectCallout">
            <a:avLst>
              <a:gd name="adj1" fmla="val -64017"/>
              <a:gd name="adj2" fmla="val 26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基于角色的分类</a:t>
            </a:r>
          </a:p>
        </p:txBody>
      </p:sp>
    </p:spTree>
    <p:extLst>
      <p:ext uri="{BB962C8B-B14F-4D97-AF65-F5344CB8AC3E}">
        <p14:creationId xmlns:p14="http://schemas.microsoft.com/office/powerpoint/2010/main" val="38020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-6-4-3</a:t>
            </a:r>
            <a:r>
              <a:rPr lang="zh-CN" altLang="en-US" dirty="0"/>
              <a:t>：正确的分类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103930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A67D0D6-E1F8-443E-8039-CF3A44E0F970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4745" b="6780"/>
          <a:stretch>
            <a:fillRect/>
          </a:stretch>
        </p:blipFill>
        <p:spPr>
          <a:xfrm>
            <a:off x="1420259" y="2559333"/>
            <a:ext cx="9351481" cy="28790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A39C28-8A76-47AF-A94A-E07F67036F8A}"/>
              </a:ext>
            </a:extLst>
          </p:cNvPr>
          <p:cNvSpPr/>
          <p:nvPr/>
        </p:nvSpPr>
        <p:spPr>
          <a:xfrm>
            <a:off x="5339518" y="1976121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角色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710F16-23A5-4BC7-A29D-1F7953C40237}"/>
              </a:ext>
            </a:extLst>
          </p:cNvPr>
          <p:cNvSpPr/>
          <p:nvPr/>
        </p:nvSpPr>
        <p:spPr>
          <a:xfrm>
            <a:off x="4727712" y="2504430"/>
            <a:ext cx="2736574" cy="19331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7C2978E-CA83-444D-BBCF-DF029064F67B}"/>
              </a:ext>
            </a:extLst>
          </p:cNvPr>
          <p:cNvSpPr/>
          <p:nvPr/>
        </p:nvSpPr>
        <p:spPr>
          <a:xfrm>
            <a:off x="8482903" y="1976121"/>
            <a:ext cx="2174013" cy="654072"/>
          </a:xfrm>
          <a:prstGeom prst="wedgeRoundRectCallout">
            <a:avLst>
              <a:gd name="adj1" fmla="val -26881"/>
              <a:gd name="adj2" fmla="val 159211"/>
              <a:gd name="adj3" fmla="val 16667"/>
            </a:avLst>
          </a:prstGeom>
          <a:solidFill>
            <a:schemeClr val="accent5">
              <a:alpha val="7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CE47F1-241A-42F4-8301-C77DC633345F}"/>
              </a:ext>
            </a:extLst>
          </p:cNvPr>
          <p:cNvSpPr/>
          <p:nvPr/>
        </p:nvSpPr>
        <p:spPr>
          <a:xfrm>
            <a:off x="8482903" y="3308465"/>
            <a:ext cx="1500682" cy="307571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75B1F6-51FE-4FBF-8B23-0293BA7AD1C1}"/>
              </a:ext>
            </a:extLst>
          </p:cNvPr>
          <p:cNvSpPr/>
          <p:nvPr/>
        </p:nvSpPr>
        <p:spPr>
          <a:xfrm>
            <a:off x="1609898" y="1503660"/>
            <a:ext cx="3804434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职业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职称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两种标准分类</a:t>
            </a:r>
            <a:endParaRPr lang="zh-CN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3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312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微课-6-4-3：正确的分类</vt:lpstr>
      <vt:lpstr>微课-6-4-3：正确的分类</vt:lpstr>
      <vt:lpstr>第微课-6-4-3：正确的分类</vt:lpstr>
      <vt:lpstr>微课-6-4-3：正确的分类</vt:lpstr>
      <vt:lpstr>微课-6-4-3：正确的分类</vt:lpstr>
      <vt:lpstr>微课-6-4-3：正确的分类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334</cp:revision>
  <dcterms:created xsi:type="dcterms:W3CDTF">2019-01-26T01:53:38Z</dcterms:created>
  <dcterms:modified xsi:type="dcterms:W3CDTF">2019-07-09T09:47:29Z</dcterms:modified>
</cp:coreProperties>
</file>