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traits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traits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 custLinFactNeighborX="-23018" custLinFactNeighborY="10537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traits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0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traits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0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flyable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WK-8-6-3 traits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在用面向对象技术解决问题时，往往会抽象出问题域中对象的公共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特性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traits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>
                <a:latin typeface="Consolas" panose="020B0609020204030204" pitchFamily="49" charset="0"/>
              </a:rPr>
              <a:t>（包括属性和方法）。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对于具有某一类公共特性的对象，最有可能采用的技术就是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继承</a:t>
            </a:r>
            <a:r>
              <a:rPr lang="zh-CN" altLang="en-US" dirty="0">
                <a:latin typeface="Consolas" panose="020B0609020204030204" pitchFamily="49" charset="0"/>
              </a:rPr>
              <a:t>来描述这些对象之间的关系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然而，在实际设计和编码中，问题的复杂性、多样性可能导致其解决方案的确定变得困难，特别是在引入模板后。泛型编程因其类型的未知性更加剧了问题的混乱程度。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技术就是针对上述问题的一种非常有效的解决方案。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343381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9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在几乎所有的场合，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被设计为是一种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类（模板）</a:t>
            </a:r>
            <a:r>
              <a:rPr lang="zh-CN" altLang="zh-CN" dirty="0">
                <a:latin typeface="Consolas" panose="020B0609020204030204" pitchFamily="49" charset="0"/>
              </a:rPr>
              <a:t>，用于桥接对象间的通信。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在编码实现上，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包含了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特性</a:t>
            </a:r>
            <a:r>
              <a:rPr lang="zh-CN" altLang="zh-CN" dirty="0">
                <a:latin typeface="Consolas" panose="020B0609020204030204" pitchFamily="49" charset="0"/>
              </a:rPr>
              <a:t>（的实现）、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类型</a:t>
            </a:r>
            <a:r>
              <a:rPr lang="zh-CN" altLang="zh-CN" dirty="0">
                <a:latin typeface="Consolas" panose="020B0609020204030204" pitchFamily="49" charset="0"/>
              </a:rPr>
              <a:t>等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基础信息</a:t>
            </a:r>
            <a:r>
              <a:rPr lang="zh-CN" altLang="zh-CN" dirty="0">
                <a:latin typeface="Consolas" panose="020B0609020204030204" pitchFamily="49" charset="0"/>
              </a:rPr>
              <a:t>，多数情况下不包含保持对象状态的数据成员。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在使用上，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一般会成为其他类（模板）的基类。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3734896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0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如果一些事物有相同的特性，并且他们构成了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Is-a</a:t>
            </a:r>
            <a:r>
              <a:rPr lang="zh-CN" altLang="zh-CN" dirty="0">
                <a:latin typeface="Consolas" panose="020B0609020204030204" pitchFamily="49" charset="0"/>
              </a:rPr>
              <a:t>的关系，那么</a:t>
            </a:r>
            <a:r>
              <a:rPr lang="zh-CN" altLang="en-US" dirty="0">
                <a:latin typeface="Consolas" panose="020B0609020204030204" pitchFamily="49" charset="0"/>
              </a:rPr>
              <a:t>一般的做法是使用继承技术</a:t>
            </a:r>
            <a:r>
              <a:rPr lang="zh-CN" altLang="zh-CN" dirty="0">
                <a:latin typeface="Consolas" panose="020B0609020204030204" pitchFamily="49" charset="0"/>
              </a:rPr>
              <a:t>。通过继承，派生类将直接获得公共的特性。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然而，有些事物虽然也有相同的特性，例如，麻雀、飞机、蒲公英都会飞，但很明显的是，这三个概念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没有构成</a:t>
            </a:r>
            <a:r>
              <a:rPr lang="en-US" altLang="zh-CN" dirty="0">
                <a:latin typeface="Consolas" panose="020B0609020204030204" pitchFamily="49" charset="0"/>
              </a:rPr>
              <a:t>Is-a</a:t>
            </a:r>
            <a:r>
              <a:rPr lang="zh-CN" altLang="zh-CN" dirty="0">
                <a:latin typeface="Consolas" panose="020B0609020204030204" pitchFamily="49" charset="0"/>
              </a:rPr>
              <a:t>关系，因此让麻雀成为飞机的基类（或者反过来）显然是不合理的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953980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0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解决问题的最佳方案是：抽取三个概念的公共特性</a:t>
            </a:r>
            <a:r>
              <a:rPr lang="en-US" altLang="zh-CN" dirty="0">
                <a:latin typeface="Consolas" panose="020B0609020204030204" pitchFamily="49" charset="0"/>
              </a:rPr>
              <a:t>(fly)</a:t>
            </a:r>
            <a:r>
              <a:rPr lang="zh-CN" altLang="en-US" dirty="0">
                <a:latin typeface="Consolas" panose="020B0609020204030204" pitchFamily="49" charset="0"/>
              </a:rPr>
              <a:t>，并将它们封装在一个公共基类中。这个基类就是一个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en-US" dirty="0">
                <a:latin typeface="Consolas" panose="020B0609020204030204" pitchFamily="49" charset="0"/>
              </a:rPr>
              <a:t>。其他三个概念设计成为这个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en-US" dirty="0">
                <a:latin typeface="Consolas" panose="020B0609020204030204" pitchFamily="49" charset="0"/>
              </a:rPr>
              <a:t>的派生类。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A13E108-695C-4446-9E67-52643EEA3BBC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" b="7325"/>
          <a:stretch>
            <a:fillRect/>
          </a:stretch>
        </p:blipFill>
        <p:spPr>
          <a:xfrm>
            <a:off x="4006742" y="2932930"/>
            <a:ext cx="4178516" cy="2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无论是使用函数模板还是类模板，都会面临这样的问题：在模板被实例化之前，程序代码对用到的类型一无所知。这虽然是一项非常好的特性，但在一些场合中，却会使编码变得困难。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sz="2900" dirty="0">
                <a:latin typeface="Consolas" panose="020B0609020204030204" pitchFamily="49" charset="0"/>
              </a:rPr>
              <a:t>考虑这种情况：有类模板</a:t>
            </a:r>
            <a:r>
              <a:rPr lang="en-US" altLang="zh-CN" sz="2900" dirty="0">
                <a:latin typeface="Consolas" panose="020B0609020204030204" pitchFamily="49" charset="0"/>
              </a:rPr>
              <a:t>A</a:t>
            </a:r>
            <a:r>
              <a:rPr lang="zh-CN" altLang="zh-CN" sz="2900" dirty="0">
                <a:latin typeface="Consolas" panose="020B0609020204030204" pitchFamily="49" charset="0"/>
              </a:rPr>
              <a:t>和函数模板</a:t>
            </a:r>
            <a:r>
              <a:rPr lang="en-US" altLang="zh-CN" sz="2900" dirty="0">
                <a:latin typeface="Consolas" panose="020B0609020204030204" pitchFamily="49" charset="0"/>
              </a:rPr>
              <a:t>f</a:t>
            </a:r>
            <a:r>
              <a:rPr lang="zh-CN" altLang="zh-CN" sz="2900" dirty="0">
                <a:latin typeface="Consolas" panose="020B0609020204030204" pitchFamily="49" charset="0"/>
              </a:rPr>
              <a:t>：</a:t>
            </a:r>
            <a:r>
              <a:rPr lang="en-US" altLang="zh-CN" sz="2900" dirty="0">
                <a:latin typeface="Consolas" panose="020B0609020204030204" pitchFamily="49" charset="0"/>
              </a:rPr>
              <a:t> </a:t>
            </a:r>
            <a:endParaRPr lang="zh-CN" altLang="zh-CN" sz="2900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CN" sz="25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5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5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T&gt; struct A {};</a:t>
            </a:r>
            <a:endParaRPr lang="zh-CN" altLang="zh-CN" sz="25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CN" sz="25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5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5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U&gt; void f() { … }</a:t>
            </a:r>
            <a:endParaRPr lang="zh-CN" altLang="zh-CN" sz="25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/>
            <a:r>
              <a:rPr lang="zh-CN" altLang="zh-CN" sz="2900" dirty="0">
                <a:latin typeface="Consolas" panose="020B0609020204030204" pitchFamily="49" charset="0"/>
              </a:rPr>
              <a:t>假设</a:t>
            </a:r>
            <a:r>
              <a:rPr lang="en-US" altLang="zh-CN" sz="2900" dirty="0">
                <a:latin typeface="Consolas" panose="020B0609020204030204" pitchFamily="49" charset="0"/>
              </a:rPr>
              <a:t>f</a:t>
            </a:r>
            <a:r>
              <a:rPr lang="zh-CN" altLang="zh-CN" sz="2900" dirty="0">
                <a:latin typeface="Consolas" panose="020B0609020204030204" pitchFamily="49" charset="0"/>
              </a:rPr>
              <a:t>的模板参数是类模板</a:t>
            </a:r>
            <a:r>
              <a:rPr lang="en-US" altLang="zh-CN" sz="2900" dirty="0">
                <a:latin typeface="Consolas" panose="020B0609020204030204" pitchFamily="49" charset="0"/>
              </a:rPr>
              <a:t>A</a:t>
            </a:r>
            <a:r>
              <a:rPr lang="zh-CN" altLang="zh-CN" sz="2900" dirty="0">
                <a:latin typeface="Consolas" panose="020B0609020204030204" pitchFamily="49" charset="0"/>
              </a:rPr>
              <a:t>，并且期望能在</a:t>
            </a:r>
            <a:r>
              <a:rPr lang="en-US" altLang="zh-CN" sz="2900" dirty="0">
                <a:latin typeface="Consolas" panose="020B0609020204030204" pitchFamily="49" charset="0"/>
              </a:rPr>
              <a:t>f</a:t>
            </a:r>
            <a:r>
              <a:rPr lang="zh-CN" altLang="zh-CN" sz="2900" dirty="0">
                <a:latin typeface="Consolas" panose="020B0609020204030204" pitchFamily="49" charset="0"/>
              </a:rPr>
              <a:t>的函数体中使用</a:t>
            </a:r>
            <a:r>
              <a:rPr lang="en-US" altLang="zh-CN" sz="2900" dirty="0">
                <a:latin typeface="Consolas" panose="020B0609020204030204" pitchFamily="49" charset="0"/>
              </a:rPr>
              <a:t>A</a:t>
            </a:r>
            <a:r>
              <a:rPr lang="zh-CN" altLang="zh-CN" sz="2900" dirty="0">
                <a:latin typeface="Consolas" panose="020B0609020204030204" pitchFamily="49" charset="0"/>
              </a:rPr>
              <a:t>的模板参数。</a:t>
            </a:r>
            <a:endParaRPr lang="en-US" altLang="zh-CN" sz="2900" dirty="0">
              <a:latin typeface="Consolas" panose="020B0609020204030204" pitchFamily="49" charset="0"/>
            </a:endParaRPr>
          </a:p>
          <a:p>
            <a:pPr algn="just"/>
            <a:r>
              <a:rPr lang="zh-CN" altLang="zh-CN" sz="2900" dirty="0">
                <a:latin typeface="Consolas" panose="020B0609020204030204" pitchFamily="49" charset="0"/>
              </a:rPr>
              <a:t>但是，这种想法是行不通的，因为</a:t>
            </a:r>
            <a:r>
              <a:rPr lang="en-US" altLang="zh-CN" sz="2900" dirty="0">
                <a:latin typeface="Consolas" panose="020B0609020204030204" pitchFamily="49" charset="0"/>
              </a:rPr>
              <a:t>f</a:t>
            </a:r>
            <a:r>
              <a:rPr lang="zh-CN" altLang="zh-CN" sz="2900" dirty="0">
                <a:latin typeface="Consolas" panose="020B0609020204030204" pitchFamily="49" charset="0"/>
              </a:rPr>
              <a:t>对</a:t>
            </a:r>
            <a:r>
              <a:rPr lang="en-US" altLang="zh-CN" sz="2900" dirty="0">
                <a:latin typeface="Consolas" panose="020B0609020204030204" pitchFamily="49" charset="0"/>
              </a:rPr>
              <a:t>A</a:t>
            </a:r>
            <a:r>
              <a:rPr lang="zh-CN" altLang="zh-CN" sz="2900" dirty="0">
                <a:latin typeface="Consolas" panose="020B0609020204030204" pitchFamily="49" charset="0"/>
              </a:rPr>
              <a:t>的模板参数一无所知。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759859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3F5565A-A8AC-4B0C-8CF1-9C2FD821C39B}"/>
              </a:ext>
            </a:extLst>
          </p:cNvPr>
          <p:cNvSpPr/>
          <p:nvPr/>
        </p:nvSpPr>
        <p:spPr>
          <a:xfrm>
            <a:off x="3683000" y="3720820"/>
            <a:ext cx="5245100" cy="1117600"/>
          </a:xfrm>
          <a:prstGeom prst="wedgeRoundRectCallout">
            <a:avLst>
              <a:gd name="adj1" fmla="val -30760"/>
              <a:gd name="adj2" fmla="val 64204"/>
              <a:gd name="adj3" fmla="val 16667"/>
            </a:avLst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一种解决方案就是为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给出</a:t>
            </a:r>
            <a:r>
              <a:rPr lang="zh-CN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另一个类型参数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。然而，这种方法并不好，更多的类型参数只会加剧编码的混乱程度。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sz="2900" dirty="0">
                <a:latin typeface="Consolas" panose="020B0609020204030204" pitchFamily="49" charset="0"/>
              </a:rPr>
              <a:t>使用</a:t>
            </a:r>
            <a:r>
              <a:rPr lang="en-US" altLang="zh-CN" sz="2900" dirty="0">
                <a:latin typeface="Consolas" panose="020B0609020204030204" pitchFamily="49" charset="0"/>
              </a:rPr>
              <a:t>traits</a:t>
            </a:r>
            <a:r>
              <a:rPr lang="zh-CN" altLang="zh-CN" sz="2900" dirty="0">
                <a:latin typeface="Consolas" panose="020B0609020204030204" pitchFamily="49" charset="0"/>
              </a:rPr>
              <a:t>技术可以轻松解决上述问题。具体的方法是，在</a:t>
            </a:r>
            <a:r>
              <a:rPr lang="en-US" altLang="zh-CN" sz="2900" dirty="0">
                <a:latin typeface="Consolas" panose="020B0609020204030204" pitchFamily="49" charset="0"/>
              </a:rPr>
              <a:t>A</a:t>
            </a:r>
            <a:r>
              <a:rPr lang="zh-CN" altLang="zh-CN" sz="2900" dirty="0">
                <a:latin typeface="Consolas" panose="020B0609020204030204" pitchFamily="49" charset="0"/>
              </a:rPr>
              <a:t>中给出模板参数</a:t>
            </a:r>
            <a:r>
              <a:rPr lang="en-US" altLang="zh-CN" sz="2900" dirty="0">
                <a:latin typeface="Consolas" panose="020B0609020204030204" pitchFamily="49" charset="0"/>
              </a:rPr>
              <a:t>T</a:t>
            </a:r>
            <a:r>
              <a:rPr lang="zh-CN" altLang="zh-CN" sz="2900" dirty="0">
                <a:latin typeface="Consolas" panose="020B0609020204030204" pitchFamily="49" charset="0"/>
              </a:rPr>
              <a:t>的可访问别名。</a:t>
            </a:r>
            <a:endParaRPr lang="en-US" altLang="zh-CN" sz="29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900" dirty="0">
                <a:latin typeface="Consolas" panose="020B0609020204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template &lt;</a:t>
            </a:r>
            <a:r>
              <a:rPr lang="en-US" altLang="zh-CN" sz="2600" dirty="0" err="1">
                <a:latin typeface="Consolas" panose="020B0609020204030204" pitchFamily="49" charset="0"/>
              </a:rPr>
              <a:t>typename</a:t>
            </a:r>
            <a:r>
              <a:rPr lang="en-US" altLang="zh-CN" sz="2600" dirty="0">
                <a:latin typeface="Consolas" panose="020B0609020204030204" pitchFamily="49" charset="0"/>
              </a:rPr>
              <a:t> T&gt; struct A { </a:t>
            </a:r>
            <a:r>
              <a:rPr lang="en-US" altLang="zh-CN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sz="2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type_t</a:t>
            </a:r>
            <a:r>
              <a:rPr lang="en-US" altLang="zh-CN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T</a:t>
            </a:r>
            <a:r>
              <a:rPr lang="en-US" altLang="zh-CN" sz="2600" dirty="0">
                <a:latin typeface="Consolas" panose="020B0609020204030204" pitchFamily="49" charset="0"/>
              </a:rPr>
              <a:t>; };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6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template &lt;</a:t>
            </a:r>
            <a:r>
              <a:rPr lang="en-US" altLang="zh-CN" sz="2600" dirty="0" err="1">
                <a:latin typeface="Consolas" panose="020B0609020204030204" pitchFamily="49" charset="0"/>
              </a:rPr>
              <a:t>typename</a:t>
            </a:r>
            <a:r>
              <a:rPr lang="en-US" altLang="zh-CN" sz="2600" dirty="0">
                <a:latin typeface="Consolas" panose="020B0609020204030204" pitchFamily="49" charset="0"/>
              </a:rPr>
              <a:t> U&gt; void f() { </a:t>
            </a:r>
            <a:r>
              <a:rPr lang="en-US" altLang="zh-CN" sz="2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U::type_t </a:t>
            </a:r>
            <a:r>
              <a:rPr lang="en-US" altLang="zh-CN" sz="2600" dirty="0">
                <a:latin typeface="Consolas" panose="020B0609020204030204" pitchFamily="49" charset="0"/>
              </a:rPr>
              <a:t>v; …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E325BF9-0F6F-42FB-B913-8815021BF153}"/>
              </a:ext>
            </a:extLst>
          </p:cNvPr>
          <p:cNvSpPr/>
          <p:nvPr/>
        </p:nvSpPr>
        <p:spPr>
          <a:xfrm>
            <a:off x="4222750" y="4698720"/>
            <a:ext cx="5245100" cy="1117600"/>
          </a:xfrm>
          <a:prstGeom prst="wedgeRoundRectCallout">
            <a:avLst>
              <a:gd name="adj1" fmla="val 16334"/>
              <a:gd name="adj2" fmla="val -74432"/>
              <a:gd name="adj3" fmla="val 16667"/>
            </a:avLst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关键字非常重要。因为模板对类型一无所知，所以必须告知编译器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type_t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是类型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中的</a:t>
            </a:r>
            <a:r>
              <a:rPr lang="zh-CN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类型名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而不是普通成员的名字</a:t>
            </a:r>
            <a:r>
              <a:rPr lang="zh-CN" altLang="zh-CN" dirty="0"/>
              <a:t>。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7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sz="2900" dirty="0">
                <a:latin typeface="Consolas" panose="020B0609020204030204" pitchFamily="49" charset="0"/>
              </a:rPr>
              <a:t>类型萃取的另一种常用场合就是去掉类型中的</a:t>
            </a:r>
            <a:r>
              <a:rPr lang="en-US" altLang="zh-CN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cv</a:t>
            </a:r>
            <a:r>
              <a:rPr lang="zh-CN" altLang="zh-CN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修饰符</a:t>
            </a:r>
            <a:r>
              <a:rPr lang="zh-CN" altLang="zh-CN" sz="2900" dirty="0">
                <a:latin typeface="Consolas" panose="020B0609020204030204" pitchFamily="49" charset="0"/>
              </a:rPr>
              <a:t>。模板实例化时，给出的类型参数可能都有</a:t>
            </a:r>
            <a:r>
              <a:rPr lang="en-US" altLang="zh-CN" sz="2900" dirty="0">
                <a:latin typeface="Consolas" panose="020B0609020204030204" pitchFamily="49" charset="0"/>
              </a:rPr>
              <a:t>cv-</a:t>
            </a:r>
            <a:r>
              <a:rPr lang="zh-CN" altLang="zh-CN" sz="2900" dirty="0">
                <a:latin typeface="Consolas" panose="020B0609020204030204" pitchFamily="49" charset="0"/>
              </a:rPr>
              <a:t>修饰符，而我们在代码中希望去掉它们，可以利用模板的</a:t>
            </a:r>
            <a:r>
              <a:rPr lang="zh-CN" altLang="zh-CN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偏特化</a:t>
            </a:r>
            <a:r>
              <a:rPr lang="zh-CN" altLang="zh-CN" sz="2900" dirty="0">
                <a:latin typeface="Consolas" panose="020B0609020204030204" pitchFamily="49" charset="0"/>
              </a:rPr>
              <a:t>特性达到目标。</a:t>
            </a:r>
            <a:endParaRPr lang="en-US" altLang="zh-CN" sz="29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A7F5D3B-CB3F-4B65-9157-768F8BD7266E}"/>
              </a:ext>
            </a:extLst>
          </p:cNvPr>
          <p:cNvSpPr/>
          <p:nvPr/>
        </p:nvSpPr>
        <p:spPr>
          <a:xfrm>
            <a:off x="1681370" y="1609412"/>
            <a:ext cx="8829260" cy="432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template &lt;</a:t>
            </a:r>
            <a:r>
              <a:rPr lang="en-US" altLang="zh-CN" dirty="0" err="1"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remove_cv</a:t>
            </a:r>
            <a:r>
              <a:rPr lang="en-US" altLang="zh-CN" dirty="0">
                <a:latin typeface="Consolas" panose="020B0609020204030204" pitchFamily="49" charset="0"/>
              </a:rPr>
              <a:t> { using </a:t>
            </a:r>
            <a:r>
              <a:rPr lang="en-US" altLang="zh-CN" dirty="0" err="1">
                <a:latin typeface="Consolas" panose="020B0609020204030204" pitchFamily="49" charset="0"/>
              </a:rPr>
              <a:t>value_type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; };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template &lt;</a:t>
            </a:r>
            <a:r>
              <a:rPr lang="en-US" altLang="zh-CN" dirty="0" err="1"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remove_cv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 { 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 };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template &lt;</a:t>
            </a:r>
            <a:r>
              <a:rPr lang="en-US" altLang="zh-CN" dirty="0" err="1"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remove_cv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volatile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 { 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 };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dirty="0" err="1">
                <a:latin typeface="Consolas" panose="020B0609020204030204" pitchFamily="49" charset="0"/>
              </a:rPr>
              <a:t>cv_ed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int;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remove_cv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cv_ed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CN" dirty="0">
                <a:latin typeface="Consolas" panose="020B0609020204030204" pitchFamily="49" charset="0"/>
              </a:rPr>
              <a:t> t = 0;</a:t>
            </a:r>
          </a:p>
          <a:p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++t; //OK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cv_ed</a:t>
            </a:r>
            <a:r>
              <a:rPr lang="en-US" altLang="zh-CN" dirty="0">
                <a:latin typeface="Consolas" panose="020B0609020204030204" pitchFamily="49" charset="0"/>
              </a:rPr>
              <a:t> x = 1;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++x; //error</a:t>
            </a: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-8-6-3</a:t>
            </a:r>
            <a:r>
              <a:rPr lang="zh-CN" altLang="en-US" dirty="0"/>
              <a:t>：</a:t>
            </a:r>
            <a:r>
              <a:rPr lang="en-US" altLang="zh-CN" dirty="0"/>
              <a:t>traits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多数情况下，模板</a:t>
            </a:r>
            <a:r>
              <a:rPr lang="en-US" altLang="zh-CN" dirty="0" err="1">
                <a:latin typeface="Consolas" panose="020B0609020204030204" pitchFamily="49" charset="0"/>
              </a:rPr>
              <a:t>type_traits</a:t>
            </a:r>
            <a:r>
              <a:rPr lang="zh-CN" altLang="en-US" dirty="0">
                <a:latin typeface="Consolas" panose="020B0609020204030204" pitchFamily="49" charset="0"/>
              </a:rPr>
              <a:t>能够很好地工作。但</a:t>
            </a:r>
            <a:r>
              <a:rPr lang="zh-CN" altLang="zh-CN" dirty="0">
                <a:latin typeface="Consolas" panose="020B0609020204030204" pitchFamily="49" charset="0"/>
              </a:rPr>
              <a:t>如果传递给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zh-CN" dirty="0">
                <a:latin typeface="Consolas" panose="020B0609020204030204" pitchFamily="49" charset="0"/>
              </a:rPr>
              <a:t>的参数不是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模板的对象，例如是一个整数，那么程序将不能通过编译。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解决问题的思路依然是使用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。这一次，我们要做的就是将可能用到的类型（无论是类（模板）类型还是原生类型）包装成一个</a:t>
            </a:r>
            <a:r>
              <a:rPr lang="en-US" altLang="zh-CN" dirty="0">
                <a:latin typeface="Consolas" panose="020B0609020204030204" pitchFamily="49" charset="0"/>
              </a:rPr>
              <a:t>traits</a:t>
            </a:r>
            <a:r>
              <a:rPr lang="zh-CN" altLang="zh-CN" dirty="0">
                <a:latin typeface="Consolas" panose="020B0609020204030204" pitchFamily="49" charset="0"/>
              </a:rPr>
              <a:t>模板，并在其中定义类型的别名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此外，用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特定类型</a:t>
            </a:r>
            <a:r>
              <a:rPr lang="zh-CN" altLang="zh-CN" dirty="0">
                <a:latin typeface="Consolas" panose="020B0609020204030204" pitchFamily="49" charset="0"/>
              </a:rPr>
              <a:t>去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（偏）特化</a:t>
            </a:r>
            <a:r>
              <a:rPr lang="zh-CN" altLang="zh-CN" dirty="0">
                <a:latin typeface="Consolas" panose="020B0609020204030204" pitchFamily="49" charset="0"/>
              </a:rPr>
              <a:t>这个模板。这样一来，就可以在</a:t>
            </a:r>
            <a:r>
              <a:rPr lang="en-US" altLang="zh-CN" dirty="0">
                <a:latin typeface="Consolas" panose="020B0609020204030204" pitchFamily="49" charset="0"/>
              </a:rPr>
              <a:t>f()</a:t>
            </a:r>
            <a:r>
              <a:rPr lang="zh-CN" altLang="zh-CN" dirty="0">
                <a:latin typeface="Consolas" panose="020B0609020204030204" pitchFamily="49" charset="0"/>
              </a:rPr>
              <a:t>中用统一的方式使用类型，让编译器去选择正确的版本。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8144573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5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799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微课-8-6-3：traits技术</vt:lpstr>
      <vt:lpstr>微课-8-6-3：traits技术</vt:lpstr>
      <vt:lpstr>微课-8-6-3：traits技术</vt:lpstr>
      <vt:lpstr>微课-8-6-3：traits技术</vt:lpstr>
      <vt:lpstr>微课-8-6-3：traits技术</vt:lpstr>
      <vt:lpstr>微课-8-6-3：traits技术</vt:lpstr>
      <vt:lpstr>微课-8-6-3：traits技术</vt:lpstr>
      <vt:lpstr>微课-8-6-3：traits技术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355</cp:revision>
  <dcterms:created xsi:type="dcterms:W3CDTF">2019-01-26T01:53:38Z</dcterms:created>
  <dcterms:modified xsi:type="dcterms:W3CDTF">2019-07-09T12:03:12Z</dcterms:modified>
</cp:coreProperties>
</file>