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9"/>
  </p:notesMasterIdLst>
  <p:sldIdLst>
    <p:sldId id="256" r:id="rId3"/>
    <p:sldId id="296" r:id="rId4"/>
    <p:sldId id="292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3" r:id="rId14"/>
    <p:sldId id="420" r:id="rId15"/>
    <p:sldId id="421" r:id="rId16"/>
    <p:sldId id="422" r:id="rId17"/>
    <p:sldId id="42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2" y="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10FE89FD-DAA0-4F86-B36D-F370FB341464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迭代器</a:t>
          </a:r>
        </a:p>
      </dgm:t>
    </dgm:pt>
    <dgm:pt modelId="{DD31E020-B427-40CC-B08E-E91235117AC1}" type="par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4A891122-11BB-4486-8EC0-1619E8262F32}" type="sib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1EA3CAB9-0F15-423E-8BA6-8443DC26D028}" type="pres">
      <dgm:prSet presAssocID="{10FE89FD-DAA0-4F86-B36D-F370FB341464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BD3BC1B4-FF36-4A58-A2DA-C27BBBF1D9B0}" srcId="{A885556A-91B6-419D-A877-1CB35B9D2E52}" destId="{10FE89FD-DAA0-4F86-B36D-F370FB341464}" srcOrd="0" destOrd="0" parTransId="{DD31E020-B427-40CC-B08E-E91235117AC1}" sibTransId="{4A891122-11BB-4486-8EC0-1619E8262F32}"/>
    <dgm:cxn modelId="{3A9F3DC7-DC11-420D-BF2D-A398719A865D}" type="presOf" srcId="{10FE89FD-DAA0-4F86-B36D-F370FB341464}" destId="{1EA3CAB9-0F15-423E-8BA6-8443DC26D028}" srcOrd="0" destOrd="0" presId="urn:microsoft.com/office/officeart/2005/8/layout/hChevron3"/>
    <dgm:cxn modelId="{49F10E7F-1463-4336-A4BD-3F69978A8748}" type="presParOf" srcId="{BB44B8D7-DA2A-4A62-9CCC-6CE3C07D2D28}" destId="{1EA3CAB9-0F15-423E-8BA6-8443DC26D02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最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简单的迭代器：原生指针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9395227A-FF8B-45C5-AEEA-F2AB2FD80348}" type="pres">
      <dgm:prSet presAssocID="{6FF7BBA6-AEA4-4895-A02D-285B661D9D9C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FDF3473C-EE50-4646-BA69-0293C7549A7E}" srcId="{A885556A-91B6-419D-A877-1CB35B9D2E52}" destId="{6FF7BBA6-AEA4-4895-A02D-285B661D9D9C}" srcOrd="0" destOrd="0" parTransId="{D779102E-6165-49D2-934D-660C4322D83B}" sibTransId="{5B060FA2-4BEA-4643-8A75-2632374CD0CB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9CCDE946-2BA1-4B56-B425-3779B1E256C4}" type="presParOf" srcId="{BB44B8D7-DA2A-4A62-9CCC-6CE3C07D2D28}" destId="{9395227A-FF8B-45C5-AEEA-F2AB2FD8034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更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复杂的迭代器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9395227A-FF8B-45C5-AEEA-F2AB2FD80348}" type="pres">
      <dgm:prSet presAssocID="{6FF7BBA6-AEA4-4895-A02D-285B661D9D9C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FDF3473C-EE50-4646-BA69-0293C7549A7E}" srcId="{A885556A-91B6-419D-A877-1CB35B9D2E52}" destId="{6FF7BBA6-AEA4-4895-A02D-285B661D9D9C}" srcOrd="0" destOrd="0" parTransId="{D779102E-6165-49D2-934D-660C4322D83B}" sibTransId="{5B060FA2-4BEA-4643-8A75-2632374CD0CB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9CCDE946-2BA1-4B56-B425-3779B1E256C4}" type="presParOf" srcId="{BB44B8D7-DA2A-4A62-9CCC-6CE3C07D2D28}" destId="{9395227A-FF8B-45C5-AEEA-F2AB2FD8034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更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复杂的迭代器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9395227A-FF8B-45C5-AEEA-F2AB2FD80348}" type="pres">
      <dgm:prSet presAssocID="{6FF7BBA6-AEA4-4895-A02D-285B661D9D9C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FDF3473C-EE50-4646-BA69-0293C7549A7E}" srcId="{A885556A-91B6-419D-A877-1CB35B9D2E52}" destId="{6FF7BBA6-AEA4-4895-A02D-285B661D9D9C}" srcOrd="0" destOrd="0" parTransId="{D779102E-6165-49D2-934D-660C4322D83B}" sibTransId="{5B060FA2-4BEA-4643-8A75-2632374CD0CB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9CCDE946-2BA1-4B56-B425-3779B1E256C4}" type="presParOf" srcId="{BB44B8D7-DA2A-4A62-9CCC-6CE3C07D2D28}" destId="{9395227A-FF8B-45C5-AEEA-F2AB2FD8034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逆向迭代器：原生指针版本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9395227A-FF8B-45C5-AEEA-F2AB2FD80348}" type="pres">
      <dgm:prSet presAssocID="{6FF7BBA6-AEA4-4895-A02D-285B661D9D9C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FDF3473C-EE50-4646-BA69-0293C7549A7E}" srcId="{A885556A-91B6-419D-A877-1CB35B9D2E52}" destId="{6FF7BBA6-AEA4-4895-A02D-285B661D9D9C}" srcOrd="0" destOrd="0" parTransId="{D779102E-6165-49D2-934D-660C4322D83B}" sibTransId="{5B060FA2-4BEA-4643-8A75-2632374CD0CB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9CCDE946-2BA1-4B56-B425-3779B1E256C4}" type="presParOf" srcId="{BB44B8D7-DA2A-4A62-9CCC-6CE3C07D2D28}" destId="{9395227A-FF8B-45C5-AEEA-F2AB2FD8034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随机访问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迭代器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9395227A-FF8B-45C5-AEEA-F2AB2FD80348}" type="pres">
      <dgm:prSet presAssocID="{6FF7BBA6-AEA4-4895-A02D-285B661D9D9C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FDF3473C-EE50-4646-BA69-0293C7549A7E}" srcId="{A885556A-91B6-419D-A877-1CB35B9D2E52}" destId="{6FF7BBA6-AEA4-4895-A02D-285B661D9D9C}" srcOrd="0" destOrd="0" parTransId="{D779102E-6165-49D2-934D-660C4322D83B}" sibTransId="{5B060FA2-4BEA-4643-8A75-2632374CD0CB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9CCDE946-2BA1-4B56-B425-3779B1E256C4}" type="presParOf" srcId="{BB44B8D7-DA2A-4A62-9CCC-6CE3C07D2D28}" destId="{9395227A-FF8B-45C5-AEEA-F2AB2FD8034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更抽象的迭代器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9395227A-FF8B-45C5-AEEA-F2AB2FD80348}" type="pres">
      <dgm:prSet presAssocID="{6FF7BBA6-AEA4-4895-A02D-285B661D9D9C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FDF3473C-EE50-4646-BA69-0293C7549A7E}" srcId="{A885556A-91B6-419D-A877-1CB35B9D2E52}" destId="{6FF7BBA6-AEA4-4895-A02D-285B661D9D9C}" srcOrd="0" destOrd="0" parTransId="{D779102E-6165-49D2-934D-660C4322D83B}" sibTransId="{5B060FA2-4BEA-4643-8A75-2632374CD0CB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9CCDE946-2BA1-4B56-B425-3779B1E256C4}" type="presParOf" srcId="{BB44B8D7-DA2A-4A62-9CCC-6CE3C07D2D28}" destId="{9395227A-FF8B-45C5-AEEA-F2AB2FD8034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10FE89FD-DAA0-4F86-B36D-F370FB341464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迭代器</a:t>
          </a:r>
        </a:p>
      </dgm:t>
    </dgm:pt>
    <dgm:pt modelId="{DD31E020-B427-40CC-B08E-E91235117AC1}" type="par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4A891122-11BB-4486-8EC0-1619E8262F32}" type="sib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1EA3CAB9-0F15-423E-8BA6-8443DC26D028}" type="pres">
      <dgm:prSet presAssocID="{10FE89FD-DAA0-4F86-B36D-F370FB341464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BD3BC1B4-FF36-4A58-A2DA-C27BBBF1D9B0}" srcId="{A885556A-91B6-419D-A877-1CB35B9D2E52}" destId="{10FE89FD-DAA0-4F86-B36D-F370FB341464}" srcOrd="0" destOrd="0" parTransId="{DD31E020-B427-40CC-B08E-E91235117AC1}" sibTransId="{4A891122-11BB-4486-8EC0-1619E8262F32}"/>
    <dgm:cxn modelId="{3A9F3DC7-DC11-420D-BF2D-A398719A865D}" type="presOf" srcId="{10FE89FD-DAA0-4F86-B36D-F370FB341464}" destId="{1EA3CAB9-0F15-423E-8BA6-8443DC26D028}" srcOrd="0" destOrd="0" presId="urn:microsoft.com/office/officeart/2005/8/layout/hChevron3"/>
    <dgm:cxn modelId="{49F10E7F-1463-4336-A4BD-3F69978A8748}" type="presParOf" srcId="{BB44B8D7-DA2A-4A62-9CCC-6CE3C07D2D28}" destId="{1EA3CAB9-0F15-423E-8BA6-8443DC26D02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原生指针用于迭代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9395227A-FF8B-45C5-AEEA-F2AB2FD80348}" type="pres">
      <dgm:prSet presAssocID="{6FF7BBA6-AEA4-4895-A02D-285B661D9D9C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FDF3473C-EE50-4646-BA69-0293C7549A7E}" srcId="{A885556A-91B6-419D-A877-1CB35B9D2E52}" destId="{6FF7BBA6-AEA4-4895-A02D-285B661D9D9C}" srcOrd="0" destOrd="0" parTransId="{D779102E-6165-49D2-934D-660C4322D83B}" sibTransId="{5B060FA2-4BEA-4643-8A75-2632374CD0CB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9CCDE946-2BA1-4B56-B425-3779B1E256C4}" type="presParOf" srcId="{BB44B8D7-DA2A-4A62-9CCC-6CE3C07D2D28}" destId="{9395227A-FF8B-45C5-AEEA-F2AB2FD8034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原生指针用于迭代的特点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9395227A-FF8B-45C5-AEEA-F2AB2FD80348}" type="pres">
      <dgm:prSet presAssocID="{6FF7BBA6-AEA4-4895-A02D-285B661D9D9C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FDF3473C-EE50-4646-BA69-0293C7549A7E}" srcId="{A885556A-91B6-419D-A877-1CB35B9D2E52}" destId="{6FF7BBA6-AEA4-4895-A02D-285B661D9D9C}" srcOrd="0" destOrd="0" parTransId="{D779102E-6165-49D2-934D-660C4322D83B}" sibTransId="{5B060FA2-4BEA-4643-8A75-2632374CD0CB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9CCDE946-2BA1-4B56-B425-3779B1E256C4}" type="presParOf" srcId="{BB44B8D7-DA2A-4A62-9CCC-6CE3C07D2D28}" destId="{9395227A-FF8B-45C5-AEEA-F2AB2FD8034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迭代器的特点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9395227A-FF8B-45C5-AEEA-F2AB2FD80348}" type="pres">
      <dgm:prSet presAssocID="{6FF7BBA6-AEA4-4895-A02D-285B661D9D9C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FDF3473C-EE50-4646-BA69-0293C7549A7E}" srcId="{A885556A-91B6-419D-A877-1CB35B9D2E52}" destId="{6FF7BBA6-AEA4-4895-A02D-285B661D9D9C}" srcOrd="0" destOrd="0" parTransId="{D779102E-6165-49D2-934D-660C4322D83B}" sibTransId="{5B060FA2-4BEA-4643-8A75-2632374CD0CB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9CCDE946-2BA1-4B56-B425-3779B1E256C4}" type="presParOf" srcId="{BB44B8D7-DA2A-4A62-9CCC-6CE3C07D2D28}" destId="{9395227A-FF8B-45C5-AEEA-F2AB2FD8034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迭代器的特点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9395227A-FF8B-45C5-AEEA-F2AB2FD80348}" type="pres">
      <dgm:prSet presAssocID="{6FF7BBA6-AEA4-4895-A02D-285B661D9D9C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FDF3473C-EE50-4646-BA69-0293C7549A7E}" srcId="{A885556A-91B6-419D-A877-1CB35B9D2E52}" destId="{6FF7BBA6-AEA4-4895-A02D-285B661D9D9C}" srcOrd="0" destOrd="0" parTransId="{D779102E-6165-49D2-934D-660C4322D83B}" sibTransId="{5B060FA2-4BEA-4643-8A75-2632374CD0CB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9CCDE946-2BA1-4B56-B425-3779B1E256C4}" type="presParOf" srcId="{BB44B8D7-DA2A-4A62-9CCC-6CE3C07D2D28}" destId="{9395227A-FF8B-45C5-AEEA-F2AB2FD8034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迭代器的特点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9395227A-FF8B-45C5-AEEA-F2AB2FD80348}" type="pres">
      <dgm:prSet presAssocID="{6FF7BBA6-AEA4-4895-A02D-285B661D9D9C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FDF3473C-EE50-4646-BA69-0293C7549A7E}" srcId="{A885556A-91B6-419D-A877-1CB35B9D2E52}" destId="{6FF7BBA6-AEA4-4895-A02D-285B661D9D9C}" srcOrd="0" destOrd="0" parTransId="{D779102E-6165-49D2-934D-660C4322D83B}" sibTransId="{5B060FA2-4BEA-4643-8A75-2632374CD0CB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9CCDE946-2BA1-4B56-B425-3779B1E256C4}" type="presParOf" srcId="{BB44B8D7-DA2A-4A62-9CCC-6CE3C07D2D28}" destId="{9395227A-FF8B-45C5-AEEA-F2AB2FD8034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迭代器的通用结构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9395227A-FF8B-45C5-AEEA-F2AB2FD80348}" type="pres">
      <dgm:prSet presAssocID="{6FF7BBA6-AEA4-4895-A02D-285B661D9D9C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FDF3473C-EE50-4646-BA69-0293C7549A7E}" srcId="{A885556A-91B6-419D-A877-1CB35B9D2E52}" destId="{6FF7BBA6-AEA4-4895-A02D-285B661D9D9C}" srcOrd="0" destOrd="0" parTransId="{D779102E-6165-49D2-934D-660C4322D83B}" sibTransId="{5B060FA2-4BEA-4643-8A75-2632374CD0CB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9CCDE946-2BA1-4B56-B425-3779B1E256C4}" type="presParOf" srcId="{BB44B8D7-DA2A-4A62-9CCC-6CE3C07D2D28}" destId="{9395227A-FF8B-45C5-AEEA-F2AB2FD8034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迭代器的通用结构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9395227A-FF8B-45C5-AEEA-F2AB2FD80348}" type="pres">
      <dgm:prSet presAssocID="{6FF7BBA6-AEA4-4895-A02D-285B661D9D9C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FDF3473C-EE50-4646-BA69-0293C7549A7E}" srcId="{A885556A-91B6-419D-A877-1CB35B9D2E52}" destId="{6FF7BBA6-AEA4-4895-A02D-285B661D9D9C}" srcOrd="0" destOrd="0" parTransId="{D779102E-6165-49D2-934D-660C4322D83B}" sibTransId="{5B060FA2-4BEA-4643-8A75-2632374CD0CB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9CCDE946-2BA1-4B56-B425-3779B1E256C4}" type="presParOf" srcId="{BB44B8D7-DA2A-4A62-9CCC-6CE3C07D2D28}" destId="{9395227A-FF8B-45C5-AEEA-F2AB2FD8034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3CAB9-0F15-423E-8BA6-8443DC26D02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迭代器</a:t>
          </a:r>
        </a:p>
      </dsp:txBody>
      <dsp:txXfrm>
        <a:off x="3542" y="0"/>
        <a:ext cx="7158977" cy="35402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5227A-FF8B-45C5-AEEA-F2AB2FD8034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最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简单的迭代器：原生指针</a:t>
          </a:r>
        </a:p>
      </dsp:txBody>
      <dsp:txXfrm>
        <a:off x="3542" y="0"/>
        <a:ext cx="7158977" cy="35402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5227A-FF8B-45C5-AEEA-F2AB2FD8034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更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复杂的迭代器</a:t>
          </a:r>
        </a:p>
      </dsp:txBody>
      <dsp:txXfrm>
        <a:off x="3542" y="0"/>
        <a:ext cx="7158977" cy="35402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5227A-FF8B-45C5-AEEA-F2AB2FD8034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更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复杂的迭代器</a:t>
          </a:r>
        </a:p>
      </dsp:txBody>
      <dsp:txXfrm>
        <a:off x="3542" y="0"/>
        <a:ext cx="7158977" cy="35402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5227A-FF8B-45C5-AEEA-F2AB2FD8034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逆向迭代器：原生指针版本</a:t>
          </a:r>
        </a:p>
      </dsp:txBody>
      <dsp:txXfrm>
        <a:off x="3542" y="0"/>
        <a:ext cx="7158977" cy="35402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5227A-FF8B-45C5-AEEA-F2AB2FD8034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随机访问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迭代器</a:t>
          </a:r>
        </a:p>
      </dsp:txBody>
      <dsp:txXfrm>
        <a:off x="3542" y="0"/>
        <a:ext cx="7158977" cy="35402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5227A-FF8B-45C5-AEEA-F2AB2FD8034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更抽象的迭代器</a:t>
          </a:r>
        </a:p>
      </dsp:txBody>
      <dsp:txXfrm>
        <a:off x="3542" y="0"/>
        <a:ext cx="7158977" cy="3540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3CAB9-0F15-423E-8BA6-8443DC26D02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迭代器</a:t>
          </a:r>
        </a:p>
      </dsp:txBody>
      <dsp:txXfrm>
        <a:off x="3542" y="0"/>
        <a:ext cx="7158977" cy="3540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5227A-FF8B-45C5-AEEA-F2AB2FD8034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原生指针用于迭代</a:t>
          </a:r>
        </a:p>
      </dsp:txBody>
      <dsp:txXfrm>
        <a:off x="3542" y="0"/>
        <a:ext cx="7158977" cy="3540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5227A-FF8B-45C5-AEEA-F2AB2FD8034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原生指针用于迭代的特点</a:t>
          </a:r>
        </a:p>
      </dsp:txBody>
      <dsp:txXfrm>
        <a:off x="3542" y="0"/>
        <a:ext cx="7158977" cy="3540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5227A-FF8B-45C5-AEEA-F2AB2FD8034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迭代器的特点</a:t>
          </a:r>
        </a:p>
      </dsp:txBody>
      <dsp:txXfrm>
        <a:off x="3542" y="0"/>
        <a:ext cx="7158977" cy="3540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5227A-FF8B-45C5-AEEA-F2AB2FD8034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迭代器的特点</a:t>
          </a:r>
        </a:p>
      </dsp:txBody>
      <dsp:txXfrm>
        <a:off x="3542" y="0"/>
        <a:ext cx="7158977" cy="3540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5227A-FF8B-45C5-AEEA-F2AB2FD8034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迭代器的特点</a:t>
          </a:r>
        </a:p>
      </dsp:txBody>
      <dsp:txXfrm>
        <a:off x="3542" y="0"/>
        <a:ext cx="7158977" cy="3540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5227A-FF8B-45C5-AEEA-F2AB2FD8034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迭代器的通用结构</a:t>
          </a:r>
        </a:p>
      </dsp:txBody>
      <dsp:txXfrm>
        <a:off x="3542" y="0"/>
        <a:ext cx="7158977" cy="35402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5227A-FF8B-45C5-AEEA-F2AB2FD8034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迭代器的通用结构</a:t>
          </a:r>
        </a:p>
      </dsp:txBody>
      <dsp:txXfrm>
        <a:off x="3542" y="0"/>
        <a:ext cx="7158977" cy="354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8BFD2-0315-4736-8570-26A187B3428E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229F9-2DF6-4E99-87FA-A86E21EE8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08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29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75586"/>
            <a:ext cx="9144000" cy="148221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1524000" y="254493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程序设计 </a:t>
            </a:r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现代方法</a:t>
            </a:r>
          </a:p>
        </p:txBody>
      </p:sp>
    </p:spTree>
    <p:extLst>
      <p:ext uri="{BB962C8B-B14F-4D97-AF65-F5344CB8AC3E}">
        <p14:creationId xmlns:p14="http://schemas.microsoft.com/office/powerpoint/2010/main" val="314166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AA72-E04B-4D6E-A0DB-1CD7E3A92676}" type="datetime1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15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E787-BEF9-412C-99A0-9C5E7C85B3B1}" type="datetime1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615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29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75586"/>
            <a:ext cx="9144000" cy="148221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24000" y="254493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程序设计 </a:t>
            </a:r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现代方法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2AD069-18F4-4B2A-9484-96947AD859F4}"/>
              </a:ext>
            </a:extLst>
          </p:cNvPr>
          <p:cNvSpPr txBox="1"/>
          <p:nvPr userDrawn="1"/>
        </p:nvSpPr>
        <p:spPr>
          <a:xfrm>
            <a:off x="1524000" y="254493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程序设计 </a:t>
            </a:r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现代方法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5CD0DB0-3F76-447F-86B3-E5E54024B03B}"/>
              </a:ext>
            </a:extLst>
          </p:cNvPr>
          <p:cNvSpPr/>
          <p:nvPr userDrawn="1"/>
        </p:nvSpPr>
        <p:spPr>
          <a:xfrm rot="19079473">
            <a:off x="-935337" y="519325"/>
            <a:ext cx="3420275" cy="509551"/>
          </a:xfrm>
          <a:prstGeom prst="rect">
            <a:avLst/>
          </a:prstGeom>
          <a:solidFill>
            <a:schemeClr val="tx1">
              <a:lumMod val="95000"/>
              <a:lumOff val="5000"/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  课</a:t>
            </a:r>
          </a:p>
        </p:txBody>
      </p:sp>
    </p:spTree>
    <p:extLst>
      <p:ext uri="{BB962C8B-B14F-4D97-AF65-F5344CB8AC3E}">
        <p14:creationId xmlns:p14="http://schemas.microsoft.com/office/powerpoint/2010/main" val="2306989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045110" y="365126"/>
            <a:ext cx="9308690" cy="451616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章标题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635"/>
            <a:ext cx="10515600" cy="5130240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>
            <a:lvl1pPr algn="ctr">
              <a:defRPr/>
            </a:lvl1pPr>
          </a:lstStyle>
          <a:p>
            <a:fld id="{F558298A-8F68-4BFD-B41C-874D86D2BCE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1572845" y="3932903"/>
            <a:ext cx="430887" cy="25599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程序设计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现代方法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838200" y="330380"/>
            <a:ext cx="894736" cy="795747"/>
            <a:chOff x="530941" y="295635"/>
            <a:chExt cx="894736" cy="795747"/>
          </a:xfrm>
        </p:grpSpPr>
        <p:sp>
          <p:nvSpPr>
            <p:cNvPr id="7" name="泪滴形 6"/>
            <p:cNvSpPr/>
            <p:nvPr userDrawn="1"/>
          </p:nvSpPr>
          <p:spPr>
            <a:xfrm rot="5400000">
              <a:off x="540773" y="285803"/>
              <a:ext cx="432619" cy="452284"/>
            </a:xfrm>
            <a:prstGeom prst="teardrop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泪滴形 15"/>
            <p:cNvSpPr/>
            <p:nvPr userDrawn="1"/>
          </p:nvSpPr>
          <p:spPr>
            <a:xfrm rot="10800000">
              <a:off x="1055122" y="365124"/>
              <a:ext cx="370555" cy="363129"/>
            </a:xfrm>
            <a:prstGeom prst="teardrop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泪滴形 16"/>
            <p:cNvSpPr/>
            <p:nvPr userDrawn="1"/>
          </p:nvSpPr>
          <p:spPr>
            <a:xfrm>
              <a:off x="678426" y="781998"/>
              <a:ext cx="304799" cy="309384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泪滴形 17"/>
            <p:cNvSpPr/>
            <p:nvPr userDrawn="1"/>
          </p:nvSpPr>
          <p:spPr>
            <a:xfrm rot="16200000">
              <a:off x="1056969" y="780151"/>
              <a:ext cx="245807" cy="249500"/>
            </a:xfrm>
            <a:prstGeom prst="teardrop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2045110" y="816742"/>
            <a:ext cx="93086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05432" y="6551505"/>
            <a:ext cx="6381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电子科技大学信息与软件工程学院 白忠建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E533526-2367-4C60-9C71-61C7DD2AEF64}"/>
              </a:ext>
            </a:extLst>
          </p:cNvPr>
          <p:cNvSpPr txBox="1"/>
          <p:nvPr userDrawn="1"/>
        </p:nvSpPr>
        <p:spPr>
          <a:xfrm>
            <a:off x="11572845" y="3932903"/>
            <a:ext cx="430887" cy="25599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程序设计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现代方法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6FBF565-FE5F-4DC1-A9CB-9BF7C4C9FCCE}"/>
              </a:ext>
            </a:extLst>
          </p:cNvPr>
          <p:cNvGrpSpPr/>
          <p:nvPr userDrawn="1"/>
        </p:nvGrpSpPr>
        <p:grpSpPr>
          <a:xfrm>
            <a:off x="838200" y="330380"/>
            <a:ext cx="894736" cy="795747"/>
            <a:chOff x="530941" y="295635"/>
            <a:chExt cx="894736" cy="795747"/>
          </a:xfrm>
        </p:grpSpPr>
        <p:sp>
          <p:nvSpPr>
            <p:cNvPr id="20" name="泪滴形 19">
              <a:extLst>
                <a:ext uri="{FF2B5EF4-FFF2-40B4-BE49-F238E27FC236}">
                  <a16:creationId xmlns:a16="http://schemas.microsoft.com/office/drawing/2014/main" id="{A80D9285-7537-4A00-A61B-83BF03319D5A}"/>
                </a:ext>
              </a:extLst>
            </p:cNvPr>
            <p:cNvSpPr/>
            <p:nvPr userDrawn="1"/>
          </p:nvSpPr>
          <p:spPr>
            <a:xfrm rot="5400000">
              <a:off x="540773" y="285803"/>
              <a:ext cx="432619" cy="452284"/>
            </a:xfrm>
            <a:prstGeom prst="teardrop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泪滴形 22">
              <a:extLst>
                <a:ext uri="{FF2B5EF4-FFF2-40B4-BE49-F238E27FC236}">
                  <a16:creationId xmlns:a16="http://schemas.microsoft.com/office/drawing/2014/main" id="{6E4895C6-BC76-4A99-A911-9838E255442C}"/>
                </a:ext>
              </a:extLst>
            </p:cNvPr>
            <p:cNvSpPr/>
            <p:nvPr userDrawn="1"/>
          </p:nvSpPr>
          <p:spPr>
            <a:xfrm rot="10800000">
              <a:off x="1055122" y="365124"/>
              <a:ext cx="370555" cy="363129"/>
            </a:xfrm>
            <a:prstGeom prst="teardrop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泪滴形 23">
              <a:extLst>
                <a:ext uri="{FF2B5EF4-FFF2-40B4-BE49-F238E27FC236}">
                  <a16:creationId xmlns:a16="http://schemas.microsoft.com/office/drawing/2014/main" id="{8ADCBA21-BD4A-4E90-B689-A89127F92165}"/>
                </a:ext>
              </a:extLst>
            </p:cNvPr>
            <p:cNvSpPr/>
            <p:nvPr userDrawn="1"/>
          </p:nvSpPr>
          <p:spPr>
            <a:xfrm>
              <a:off x="678426" y="781998"/>
              <a:ext cx="304799" cy="309384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泪滴形 24">
              <a:extLst>
                <a:ext uri="{FF2B5EF4-FFF2-40B4-BE49-F238E27FC236}">
                  <a16:creationId xmlns:a16="http://schemas.microsoft.com/office/drawing/2014/main" id="{E1912602-A744-4CD5-A08E-A2BB9F21BBBC}"/>
                </a:ext>
              </a:extLst>
            </p:cNvPr>
            <p:cNvSpPr/>
            <p:nvPr userDrawn="1"/>
          </p:nvSpPr>
          <p:spPr>
            <a:xfrm rot="16200000">
              <a:off x="1056969" y="780151"/>
              <a:ext cx="245807" cy="249500"/>
            </a:xfrm>
            <a:prstGeom prst="teardrop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8AEA7D7-8D70-468F-877E-A10F76EB6306}"/>
              </a:ext>
            </a:extLst>
          </p:cNvPr>
          <p:cNvCxnSpPr/>
          <p:nvPr userDrawn="1"/>
        </p:nvCxnSpPr>
        <p:spPr>
          <a:xfrm>
            <a:off x="2045110" y="816742"/>
            <a:ext cx="93086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A5CB19A-ABE4-4B91-A88D-F973B6E4B141}"/>
              </a:ext>
            </a:extLst>
          </p:cNvPr>
          <p:cNvSpPr txBox="1"/>
          <p:nvPr userDrawn="1"/>
        </p:nvSpPr>
        <p:spPr>
          <a:xfrm>
            <a:off x="2905432" y="6551505"/>
            <a:ext cx="6381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电子科技大学信息与软件工程学院 白忠建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79520E6-5D11-4B11-87AE-B9ECEFBCF49A}"/>
              </a:ext>
            </a:extLst>
          </p:cNvPr>
          <p:cNvSpPr/>
          <p:nvPr userDrawn="1"/>
        </p:nvSpPr>
        <p:spPr>
          <a:xfrm rot="2705345">
            <a:off x="10560391" y="367284"/>
            <a:ext cx="2211163" cy="4472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  课</a:t>
            </a:r>
          </a:p>
        </p:txBody>
      </p:sp>
    </p:spTree>
    <p:extLst>
      <p:ext uri="{BB962C8B-B14F-4D97-AF65-F5344CB8AC3E}">
        <p14:creationId xmlns:p14="http://schemas.microsoft.com/office/powerpoint/2010/main" val="230685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A9D1-46FA-4FB4-8D9E-7B4C1F67C57A}" type="datetime1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842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A8A-EE2E-4542-A907-0E24D8EF02A7}" type="datetime1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137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DA80-C84D-4D39-9338-19333F45AEA2}" type="datetime1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40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DCED-73E1-439D-92C8-AB511EE4B386}" type="datetime1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713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5C53-5F64-44CF-901D-294CC330B180}" type="datetime1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7507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C799-DBA9-4BC5-A74F-0F6088522C6D}" type="datetime1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074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045110" y="365126"/>
            <a:ext cx="9308690" cy="451616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章标题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635"/>
            <a:ext cx="10515600" cy="5130240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>
            <a:lvl1pPr algn="ctr">
              <a:defRPr/>
            </a:lvl1pPr>
          </a:lstStyle>
          <a:p>
            <a:fld id="{F558298A-8F68-4BFD-B41C-874D86D2BCE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1572845" y="3932903"/>
            <a:ext cx="430887" cy="25599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程序设计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现代方法</a:t>
            </a: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838200" y="330380"/>
            <a:ext cx="894736" cy="795747"/>
            <a:chOff x="530941" y="295635"/>
            <a:chExt cx="894736" cy="795747"/>
          </a:xfrm>
        </p:grpSpPr>
        <p:sp>
          <p:nvSpPr>
            <p:cNvPr id="7" name="泪滴形 6"/>
            <p:cNvSpPr/>
            <p:nvPr userDrawn="1"/>
          </p:nvSpPr>
          <p:spPr>
            <a:xfrm rot="5400000">
              <a:off x="540773" y="285803"/>
              <a:ext cx="432619" cy="452284"/>
            </a:xfrm>
            <a:prstGeom prst="teardrop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泪滴形 15"/>
            <p:cNvSpPr/>
            <p:nvPr userDrawn="1"/>
          </p:nvSpPr>
          <p:spPr>
            <a:xfrm rot="10800000">
              <a:off x="1055122" y="365124"/>
              <a:ext cx="370555" cy="363129"/>
            </a:xfrm>
            <a:prstGeom prst="teardrop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泪滴形 16"/>
            <p:cNvSpPr/>
            <p:nvPr userDrawn="1"/>
          </p:nvSpPr>
          <p:spPr>
            <a:xfrm>
              <a:off x="678426" y="781998"/>
              <a:ext cx="304799" cy="309384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泪滴形 17"/>
            <p:cNvSpPr/>
            <p:nvPr userDrawn="1"/>
          </p:nvSpPr>
          <p:spPr>
            <a:xfrm rot="16200000">
              <a:off x="1056969" y="780151"/>
              <a:ext cx="245807" cy="249500"/>
            </a:xfrm>
            <a:prstGeom prst="teardrop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1" name="直接连接符 20"/>
          <p:cNvCxnSpPr/>
          <p:nvPr userDrawn="1"/>
        </p:nvCxnSpPr>
        <p:spPr>
          <a:xfrm>
            <a:off x="2045110" y="816742"/>
            <a:ext cx="93086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 userDrawn="1"/>
        </p:nvSpPr>
        <p:spPr>
          <a:xfrm>
            <a:off x="2905432" y="6551505"/>
            <a:ext cx="6381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电子科技大学信息与软件工程学院 白忠建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70DB2AB-DA57-46C9-8E55-8B6087B02055}"/>
              </a:ext>
            </a:extLst>
          </p:cNvPr>
          <p:cNvSpPr/>
          <p:nvPr userDrawn="1"/>
        </p:nvSpPr>
        <p:spPr>
          <a:xfrm rot="2705345">
            <a:off x="10560391" y="367284"/>
            <a:ext cx="2211163" cy="4472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  课</a:t>
            </a:r>
          </a:p>
        </p:txBody>
      </p:sp>
    </p:spTree>
    <p:extLst>
      <p:ext uri="{BB962C8B-B14F-4D97-AF65-F5344CB8AC3E}">
        <p14:creationId xmlns:p14="http://schemas.microsoft.com/office/powerpoint/2010/main" val="19955953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F39C-525D-4DC2-B51F-67AB8402E6EF}" type="datetime1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689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AA72-E04B-4D6E-A0DB-1CD7E3A92676}" type="datetime1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3388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E787-BEF9-412C-99A0-9C5E7C85B3B1}" type="datetime1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2336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29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75586"/>
            <a:ext cx="9144000" cy="148221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1524000" y="254493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程序设计 </a:t>
            </a:r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现代方法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98E408-C45E-4AD2-B91C-18FD73F61112}"/>
              </a:ext>
            </a:extLst>
          </p:cNvPr>
          <p:cNvSpPr/>
          <p:nvPr userDrawn="1"/>
        </p:nvSpPr>
        <p:spPr>
          <a:xfrm rot="19079473">
            <a:off x="-935337" y="519325"/>
            <a:ext cx="3420275" cy="509551"/>
          </a:xfrm>
          <a:prstGeom prst="rect">
            <a:avLst/>
          </a:prstGeom>
          <a:solidFill>
            <a:schemeClr val="tx1">
              <a:lumMod val="95000"/>
              <a:lumOff val="5000"/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  课</a:t>
            </a:r>
          </a:p>
        </p:txBody>
      </p:sp>
    </p:spTree>
    <p:extLst>
      <p:ext uri="{BB962C8B-B14F-4D97-AF65-F5344CB8AC3E}">
        <p14:creationId xmlns:p14="http://schemas.microsoft.com/office/powerpoint/2010/main" val="3485962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045110" y="365126"/>
            <a:ext cx="9308690" cy="451616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章标题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635"/>
            <a:ext cx="10515600" cy="5130240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>
            <a:lvl1pPr algn="ctr">
              <a:defRPr/>
            </a:lvl1pPr>
          </a:lstStyle>
          <a:p>
            <a:fld id="{F558298A-8F68-4BFD-B41C-874D86D2BCE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1572845" y="3932903"/>
            <a:ext cx="430887" cy="25599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程序设计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现代方法</a:t>
            </a: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838200" y="330380"/>
            <a:ext cx="894736" cy="795747"/>
            <a:chOff x="530941" y="295635"/>
            <a:chExt cx="894736" cy="795747"/>
          </a:xfrm>
        </p:grpSpPr>
        <p:sp>
          <p:nvSpPr>
            <p:cNvPr id="7" name="泪滴形 6"/>
            <p:cNvSpPr/>
            <p:nvPr userDrawn="1"/>
          </p:nvSpPr>
          <p:spPr>
            <a:xfrm rot="5400000">
              <a:off x="540773" y="285803"/>
              <a:ext cx="432619" cy="452284"/>
            </a:xfrm>
            <a:prstGeom prst="teardrop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泪滴形 15"/>
            <p:cNvSpPr/>
            <p:nvPr userDrawn="1"/>
          </p:nvSpPr>
          <p:spPr>
            <a:xfrm rot="10800000">
              <a:off x="1055122" y="365124"/>
              <a:ext cx="370555" cy="363129"/>
            </a:xfrm>
            <a:prstGeom prst="teardrop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泪滴形 16"/>
            <p:cNvSpPr/>
            <p:nvPr userDrawn="1"/>
          </p:nvSpPr>
          <p:spPr>
            <a:xfrm>
              <a:off x="678426" y="781998"/>
              <a:ext cx="304799" cy="309384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泪滴形 17"/>
            <p:cNvSpPr/>
            <p:nvPr userDrawn="1"/>
          </p:nvSpPr>
          <p:spPr>
            <a:xfrm rot="16200000">
              <a:off x="1056969" y="780151"/>
              <a:ext cx="245807" cy="249500"/>
            </a:xfrm>
            <a:prstGeom prst="teardrop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1" name="直接连接符 20"/>
          <p:cNvCxnSpPr/>
          <p:nvPr userDrawn="1"/>
        </p:nvCxnSpPr>
        <p:spPr>
          <a:xfrm>
            <a:off x="2045110" y="816742"/>
            <a:ext cx="93086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 userDrawn="1"/>
        </p:nvSpPr>
        <p:spPr>
          <a:xfrm>
            <a:off x="2905432" y="6551505"/>
            <a:ext cx="6381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电子科技大学信息与软件工程学院 白忠建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B753316-60FA-47D2-87B2-D2AC08B6F5C7}"/>
              </a:ext>
            </a:extLst>
          </p:cNvPr>
          <p:cNvSpPr/>
          <p:nvPr userDrawn="1"/>
        </p:nvSpPr>
        <p:spPr>
          <a:xfrm rot="2705345">
            <a:off x="10560391" y="367284"/>
            <a:ext cx="2211163" cy="4472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  课</a:t>
            </a:r>
          </a:p>
        </p:txBody>
      </p:sp>
    </p:spTree>
    <p:extLst>
      <p:ext uri="{BB962C8B-B14F-4D97-AF65-F5344CB8AC3E}">
        <p14:creationId xmlns:p14="http://schemas.microsoft.com/office/powerpoint/2010/main" val="25726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A9D1-46FA-4FB4-8D9E-7B4C1F67C57A}" type="datetime1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11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A8A-EE2E-4542-A907-0E24D8EF02A7}" type="datetime1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32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DA80-C84D-4D39-9338-19333F45AEA2}" type="datetime1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DCED-73E1-439D-92C8-AB511EE4B386}" type="datetime1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50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5C53-5F64-44CF-901D-294CC330B180}" type="datetime1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34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C799-DBA9-4BC5-A74F-0F6088522C6D}" type="datetime1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43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F39C-525D-4DC2-B51F-67AB8402E6EF}" type="datetime1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A1121-1445-4FD0-B6D8-4C8E8788BA0A}" type="datetime1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82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A1121-1445-4FD0-B6D8-4C8E8788BA0A}" type="datetime1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78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49" r:id="rId12"/>
    <p:sldLayoutId id="214748365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29000">
              <a:schemeClr val="accent5">
                <a:lumMod val="75000"/>
              </a:schemeClr>
            </a:gs>
            <a:gs pos="100000">
              <a:schemeClr val="accent5">
                <a:lumMod val="5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WK-9-2-2 </a:t>
            </a:r>
            <a:r>
              <a:rPr lang="zh-CN" altLang="en-US" dirty="0"/>
              <a:t>迭代器</a:t>
            </a:r>
          </a:p>
        </p:txBody>
      </p:sp>
    </p:spTree>
    <p:extLst>
      <p:ext uri="{BB962C8B-B14F-4D97-AF65-F5344CB8AC3E}">
        <p14:creationId xmlns:p14="http://schemas.microsoft.com/office/powerpoint/2010/main" val="2941629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-9-2-2</a:t>
            </a:r>
            <a:r>
              <a:rPr lang="zh-CN" altLang="en-US" dirty="0"/>
              <a:t>：迭代器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58298A-8F68-4BFD-B41C-874D86D2BC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nsolas"/>
              <a:ea typeface="微软雅黑"/>
              <a:cs typeface="+mn-cs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787478939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3EA80EF3-6F37-40B4-8410-C61EAF3D2E9F}"/>
              </a:ext>
            </a:extLst>
          </p:cNvPr>
          <p:cNvSpPr/>
          <p:nvPr/>
        </p:nvSpPr>
        <p:spPr>
          <a:xfrm>
            <a:off x="3035052" y="2330069"/>
            <a:ext cx="5222340" cy="2040458"/>
          </a:xfrm>
          <a:prstGeom prst="rect">
            <a:avLst/>
          </a:prstGeom>
          <a:solidFill>
            <a:schemeClr val="accent3">
              <a:alpha val="44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软雅黑"/>
              <a:cs typeface="+mn-cs"/>
            </a:endParaRPr>
          </a:p>
        </p:txBody>
      </p:sp>
      <p:sp>
        <p:nvSpPr>
          <p:cNvPr id="11" name="圆角矩形 56">
            <a:extLst>
              <a:ext uri="{FF2B5EF4-FFF2-40B4-BE49-F238E27FC236}">
                <a16:creationId xmlns:a16="http://schemas.microsoft.com/office/drawing/2014/main" id="{463D3566-E180-4F32-A172-20DB9226240A}"/>
              </a:ext>
            </a:extLst>
          </p:cNvPr>
          <p:cNvSpPr/>
          <p:nvPr/>
        </p:nvSpPr>
        <p:spPr>
          <a:xfrm>
            <a:off x="3537792" y="2558354"/>
            <a:ext cx="4237380" cy="801563"/>
          </a:xfrm>
          <a:prstGeom prst="roundRect">
            <a:avLst/>
          </a:prstGeom>
          <a:solidFill>
            <a:schemeClr val="bg1">
              <a:alpha val="41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软雅黑"/>
              <a:cs typeface="+mn-cs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BED1467-141E-43D9-ACFF-B3C50F23013F}"/>
              </a:ext>
            </a:extLst>
          </p:cNvPr>
          <p:cNvSpPr/>
          <p:nvPr/>
        </p:nvSpPr>
        <p:spPr>
          <a:xfrm>
            <a:off x="3796857" y="2709689"/>
            <a:ext cx="482220" cy="468113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软雅黑"/>
              <a:cs typeface="+mn-cs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99B3362-9C3A-481A-872F-001BAD6E53DB}"/>
              </a:ext>
            </a:extLst>
          </p:cNvPr>
          <p:cNvSpPr/>
          <p:nvPr/>
        </p:nvSpPr>
        <p:spPr>
          <a:xfrm>
            <a:off x="4395784" y="2710971"/>
            <a:ext cx="482220" cy="46683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软雅黑"/>
              <a:cs typeface="+mn-cs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74F445E-991C-41EB-B927-63320B0BB58A}"/>
              </a:ext>
            </a:extLst>
          </p:cNvPr>
          <p:cNvSpPr/>
          <p:nvPr/>
        </p:nvSpPr>
        <p:spPr>
          <a:xfrm>
            <a:off x="4988299" y="2710971"/>
            <a:ext cx="482220" cy="46683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软雅黑"/>
              <a:cs typeface="+mn-cs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AF6AAFD-98CF-4E55-9FC4-A066A9D6921B}"/>
              </a:ext>
            </a:extLst>
          </p:cNvPr>
          <p:cNvSpPr/>
          <p:nvPr/>
        </p:nvSpPr>
        <p:spPr>
          <a:xfrm>
            <a:off x="6379812" y="2710971"/>
            <a:ext cx="482220" cy="46683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软雅黑"/>
              <a:cs typeface="+mn-cs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0C76568-9BDA-43E4-A494-3D03CD027BDB}"/>
              </a:ext>
            </a:extLst>
          </p:cNvPr>
          <p:cNvSpPr/>
          <p:nvPr/>
        </p:nvSpPr>
        <p:spPr>
          <a:xfrm>
            <a:off x="5594922" y="2586569"/>
            <a:ext cx="715635" cy="46683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软雅黑"/>
                <a:cs typeface="Times New Roman" panose="02020603050405020304" pitchFamily="18" charset="0"/>
              </a:rPr>
              <a:t>…</a:t>
            </a:r>
            <a:endParaRPr kumimoji="0" lang="zh-CN" altLang="en-US" sz="1400" b="0" i="0" u="none" strike="noStrike" kern="1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170F73B-3411-4966-BB38-1CF2269A0FEE}"/>
              </a:ext>
            </a:extLst>
          </p:cNvPr>
          <p:cNvSpPr/>
          <p:nvPr/>
        </p:nvSpPr>
        <p:spPr>
          <a:xfrm>
            <a:off x="6972327" y="2710971"/>
            <a:ext cx="482220" cy="4668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软雅黑"/>
              <a:cs typeface="+mn-cs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D46E68D-FC52-4EB0-9CFE-3BAA2B07A22B}"/>
              </a:ext>
            </a:extLst>
          </p:cNvPr>
          <p:cNvGrpSpPr/>
          <p:nvPr/>
        </p:nvGrpSpPr>
        <p:grpSpPr>
          <a:xfrm>
            <a:off x="3568572" y="3177801"/>
            <a:ext cx="1156815" cy="1662120"/>
            <a:chOff x="3568572" y="3177801"/>
            <a:chExt cx="1156815" cy="166212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E4D987A-765C-4FC3-8731-0DC1292390D7}"/>
                </a:ext>
              </a:extLst>
            </p:cNvPr>
            <p:cNvSpPr/>
            <p:nvPr/>
          </p:nvSpPr>
          <p:spPr>
            <a:xfrm>
              <a:off x="3568572" y="3642066"/>
              <a:ext cx="1156815" cy="1197855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软雅黑"/>
                  <a:cs typeface="Times New Roman" panose="02020603050405020304" pitchFamily="18" charset="0"/>
                </a:rPr>
                <a:t> </a:t>
              </a:r>
              <a:endParaRPr kumimoji="0" lang="zh-CN" altLang="en-US" sz="1400" b="0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软雅黑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软雅黑"/>
                  <a:cs typeface="Times New Roman" panose="02020603050405020304" pitchFamily="18" charset="0"/>
                </a:rPr>
                <a:t>迭代器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A6D811B-3F07-43A1-A1AF-2D6FF4F3E33C}"/>
                </a:ext>
              </a:extLst>
            </p:cNvPr>
            <p:cNvSpPr/>
            <p:nvPr/>
          </p:nvSpPr>
          <p:spPr>
            <a:xfrm>
              <a:off x="3655782" y="3730559"/>
              <a:ext cx="972135" cy="47580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软雅黑"/>
                  <a:cs typeface="Times New Roman" panose="02020603050405020304" pitchFamily="18" charset="0"/>
                </a:rPr>
                <a:t>内部指针</a:t>
              </a:r>
            </a:p>
          </p:txBody>
        </p:sp>
        <p:cxnSp>
          <p:nvCxnSpPr>
            <p:cNvPr id="20" name="曲线连接符 7">
              <a:extLst>
                <a:ext uri="{FF2B5EF4-FFF2-40B4-BE49-F238E27FC236}">
                  <a16:creationId xmlns:a16="http://schemas.microsoft.com/office/drawing/2014/main" id="{43E05095-6B7C-4E5B-B9B2-FCF23FA1E399}"/>
                </a:ext>
              </a:extLst>
            </p:cNvPr>
            <p:cNvCxnSpPr/>
            <p:nvPr/>
          </p:nvCxnSpPr>
          <p:spPr>
            <a:xfrm rot="16200000" flipV="1">
              <a:off x="3814169" y="3401598"/>
              <a:ext cx="550193" cy="102600"/>
            </a:xfrm>
            <a:prstGeom prst="curvedConnector3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40F0805-AC37-4902-A25D-F5CFB083DC8C}"/>
              </a:ext>
            </a:extLst>
          </p:cNvPr>
          <p:cNvGrpSpPr/>
          <p:nvPr/>
        </p:nvGrpSpPr>
        <p:grpSpPr>
          <a:xfrm>
            <a:off x="6619639" y="3177800"/>
            <a:ext cx="1156815" cy="1660839"/>
            <a:chOff x="6619639" y="3177800"/>
            <a:chExt cx="1156815" cy="166083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C3553B2-A597-4BEC-8406-E9CBB2BC8521}"/>
                </a:ext>
              </a:extLst>
            </p:cNvPr>
            <p:cNvSpPr/>
            <p:nvPr/>
          </p:nvSpPr>
          <p:spPr>
            <a:xfrm>
              <a:off x="6619639" y="3642066"/>
              <a:ext cx="1156815" cy="1196573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软雅黑"/>
                  <a:cs typeface="Times New Roman" panose="02020603050405020304" pitchFamily="18" charset="0"/>
                </a:rPr>
                <a:t> 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软雅黑"/>
                <a:cs typeface="宋体" panose="02010600030101010101" pitchFamily="2" charset="-122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软雅黑"/>
                  <a:cs typeface="宋体" panose="02010600030101010101" pitchFamily="2" charset="-122"/>
                </a:rPr>
                <a:t>迭代器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B5ED0CA-4C7D-415E-9E39-8D825C390622}"/>
                </a:ext>
              </a:extLst>
            </p:cNvPr>
            <p:cNvSpPr/>
            <p:nvPr/>
          </p:nvSpPr>
          <p:spPr>
            <a:xfrm>
              <a:off x="6708132" y="3730559"/>
              <a:ext cx="972135" cy="47580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软雅黑"/>
                  <a:cs typeface="宋体" panose="02010600030101010101" pitchFamily="2" charset="-122"/>
                </a:rPr>
                <a:t>内部指针</a:t>
              </a:r>
            </a:p>
          </p:txBody>
        </p:sp>
        <p:cxnSp>
          <p:nvCxnSpPr>
            <p:cNvPr id="23" name="曲线连接符 55">
              <a:extLst>
                <a:ext uri="{FF2B5EF4-FFF2-40B4-BE49-F238E27FC236}">
                  <a16:creationId xmlns:a16="http://schemas.microsoft.com/office/drawing/2014/main" id="{F5206360-B5E7-43E7-B4CD-F322C6CDDC87}"/>
                </a:ext>
              </a:extLst>
            </p:cNvPr>
            <p:cNvCxnSpPr/>
            <p:nvPr/>
          </p:nvCxnSpPr>
          <p:spPr>
            <a:xfrm rot="5400000" flipH="1" flipV="1">
              <a:off x="6926799" y="3443919"/>
              <a:ext cx="551475" cy="19238"/>
            </a:xfrm>
            <a:prstGeom prst="curvedConnector3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圆角矩形标注 8">
            <a:extLst>
              <a:ext uri="{FF2B5EF4-FFF2-40B4-BE49-F238E27FC236}">
                <a16:creationId xmlns:a16="http://schemas.microsoft.com/office/drawing/2014/main" id="{CC0B25EC-7693-40AC-A02F-69ADC032F503}"/>
              </a:ext>
            </a:extLst>
          </p:cNvPr>
          <p:cNvSpPr/>
          <p:nvPr/>
        </p:nvSpPr>
        <p:spPr>
          <a:xfrm>
            <a:off x="1427437" y="2586569"/>
            <a:ext cx="1005480" cy="619448"/>
          </a:xfrm>
          <a:prstGeom prst="wedgeRoundRectCallout">
            <a:avLst>
              <a:gd name="adj1" fmla="val 97513"/>
              <a:gd name="adj2" fmla="val 13763"/>
              <a:gd name="adj3" fmla="val 1666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/>
                <a:ea typeface="微软雅黑"/>
                <a:cs typeface="Times New Roman" panose="02020603050405020304" pitchFamily="18" charset="0"/>
              </a:rPr>
              <a:t>容器</a:t>
            </a:r>
          </a:p>
        </p:txBody>
      </p:sp>
      <p:sp>
        <p:nvSpPr>
          <p:cNvPr id="25" name="圆角矩形标注 57">
            <a:extLst>
              <a:ext uri="{FF2B5EF4-FFF2-40B4-BE49-F238E27FC236}">
                <a16:creationId xmlns:a16="http://schemas.microsoft.com/office/drawing/2014/main" id="{F132F5F6-CD09-42C5-A211-5D78DB60309D}"/>
              </a:ext>
            </a:extLst>
          </p:cNvPr>
          <p:cNvSpPr/>
          <p:nvPr/>
        </p:nvSpPr>
        <p:spPr>
          <a:xfrm>
            <a:off x="3074809" y="1645214"/>
            <a:ext cx="2934360" cy="618165"/>
          </a:xfrm>
          <a:prstGeom prst="wedgeRoundRectCallout">
            <a:avLst>
              <a:gd name="adj1" fmla="val 5859"/>
              <a:gd name="adj2" fmla="val 122990"/>
              <a:gd name="adj3" fmla="val 1666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/>
                <a:ea typeface="微软雅黑"/>
                <a:cs typeface="宋体" panose="02010600030101010101" pitchFamily="2" charset="-122"/>
              </a:rPr>
              <a:t>存储在容器内部的对象</a:t>
            </a:r>
          </a:p>
        </p:txBody>
      </p:sp>
      <p:sp>
        <p:nvSpPr>
          <p:cNvPr id="26" name="圆角矩形标注 58">
            <a:extLst>
              <a:ext uri="{FF2B5EF4-FFF2-40B4-BE49-F238E27FC236}">
                <a16:creationId xmlns:a16="http://schemas.microsoft.com/office/drawing/2014/main" id="{653CB0BD-C26C-43AD-AC6B-956AA5908ED5}"/>
              </a:ext>
            </a:extLst>
          </p:cNvPr>
          <p:cNvSpPr/>
          <p:nvPr/>
        </p:nvSpPr>
        <p:spPr>
          <a:xfrm>
            <a:off x="1312654" y="5350356"/>
            <a:ext cx="2934360" cy="618165"/>
          </a:xfrm>
          <a:prstGeom prst="wedgeRoundRectCallout">
            <a:avLst>
              <a:gd name="adj1" fmla="val 41309"/>
              <a:gd name="adj2" fmla="val -118544"/>
              <a:gd name="adj3" fmla="val 1666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/>
                <a:ea typeface="微软雅黑"/>
                <a:cs typeface="宋体" panose="02010600030101010101" pitchFamily="2" charset="-122"/>
              </a:rPr>
              <a:t>begin()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/>
                <a:ea typeface="微软雅黑"/>
                <a:cs typeface="宋体" panose="02010600030101010101" pitchFamily="2" charset="-122"/>
              </a:rPr>
              <a:t>产生的迭代器</a:t>
            </a:r>
          </a:p>
        </p:txBody>
      </p:sp>
      <p:sp>
        <p:nvSpPr>
          <p:cNvPr id="27" name="圆角矩形标注 59">
            <a:extLst>
              <a:ext uri="{FF2B5EF4-FFF2-40B4-BE49-F238E27FC236}">
                <a16:creationId xmlns:a16="http://schemas.microsoft.com/office/drawing/2014/main" id="{780970D5-4CE9-4424-BC9F-5E932F0F0966}"/>
              </a:ext>
            </a:extLst>
          </p:cNvPr>
          <p:cNvSpPr/>
          <p:nvPr/>
        </p:nvSpPr>
        <p:spPr>
          <a:xfrm>
            <a:off x="7567407" y="5350356"/>
            <a:ext cx="2934360" cy="618165"/>
          </a:xfrm>
          <a:prstGeom prst="wedgeRoundRectCallout">
            <a:avLst>
              <a:gd name="adj1" fmla="val -51688"/>
              <a:gd name="adj2" fmla="val -116319"/>
              <a:gd name="adj3" fmla="val 1666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/>
                <a:ea typeface="微软雅黑"/>
                <a:cs typeface="宋体" panose="02010600030101010101" pitchFamily="2" charset="-122"/>
              </a:rPr>
              <a:t>end()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/>
                <a:ea typeface="微软雅黑"/>
                <a:cs typeface="宋体" panose="02010600030101010101" pitchFamily="2" charset="-122"/>
              </a:rPr>
              <a:t>产生的迭代器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D90AE62-1C18-4203-B73B-425FB43A54FD}"/>
              </a:ext>
            </a:extLst>
          </p:cNvPr>
          <p:cNvGrpSpPr/>
          <p:nvPr/>
        </p:nvGrpSpPr>
        <p:grpSpPr>
          <a:xfrm>
            <a:off x="4635610" y="3177802"/>
            <a:ext cx="1376124" cy="1656990"/>
            <a:chOff x="4635610" y="3177802"/>
            <a:chExt cx="1376124" cy="165699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1E47EE3-AF69-4AA7-AF09-7FCD1DFC9358}"/>
                </a:ext>
              </a:extLst>
            </p:cNvPr>
            <p:cNvSpPr/>
            <p:nvPr/>
          </p:nvSpPr>
          <p:spPr>
            <a:xfrm>
              <a:off x="4854919" y="3638219"/>
              <a:ext cx="1156815" cy="1196573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软雅黑"/>
                  <a:cs typeface="宋体" panose="02010600030101010101" pitchFamily="2" charset="-122"/>
                </a:rPr>
                <a:t> 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软雅黑"/>
                <a:cs typeface="宋体" panose="02010600030101010101" pitchFamily="2" charset="-122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软雅黑"/>
                  <a:cs typeface="宋体" panose="02010600030101010101" pitchFamily="2" charset="-122"/>
                </a:rPr>
                <a:t>迭代器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959B9FA-85B3-4C69-959B-756D041F001D}"/>
                </a:ext>
              </a:extLst>
            </p:cNvPr>
            <p:cNvSpPr/>
            <p:nvPr/>
          </p:nvSpPr>
          <p:spPr>
            <a:xfrm>
              <a:off x="4943412" y="3726711"/>
              <a:ext cx="972135" cy="47580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软雅黑"/>
                  <a:cs typeface="宋体" panose="02010600030101010101" pitchFamily="2" charset="-122"/>
                </a:rPr>
                <a:t>内部指针</a:t>
              </a:r>
            </a:p>
          </p:txBody>
        </p:sp>
        <p:cxnSp>
          <p:nvCxnSpPr>
            <p:cNvPr id="30" name="曲线连接符 62">
              <a:extLst>
                <a:ext uri="{FF2B5EF4-FFF2-40B4-BE49-F238E27FC236}">
                  <a16:creationId xmlns:a16="http://schemas.microsoft.com/office/drawing/2014/main" id="{D6FB4525-5698-48CA-9A7C-EE9B4F97ED3F}"/>
                </a:ext>
              </a:extLst>
            </p:cNvPr>
            <p:cNvCxnSpPr/>
            <p:nvPr/>
          </p:nvCxnSpPr>
          <p:spPr>
            <a:xfrm rot="16200000" flipV="1">
              <a:off x="4758089" y="3055323"/>
              <a:ext cx="547628" cy="792585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accent2">
                  <a:lumMod val="75000"/>
                </a:schemeClr>
              </a:solidFill>
              <a:prstDash val="sys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圆角矩形标注 63">
            <a:extLst>
              <a:ext uri="{FF2B5EF4-FFF2-40B4-BE49-F238E27FC236}">
                <a16:creationId xmlns:a16="http://schemas.microsoft.com/office/drawing/2014/main" id="{ACC7DBE1-62BA-4043-9336-8A604DB89A02}"/>
              </a:ext>
            </a:extLst>
          </p:cNvPr>
          <p:cNvSpPr/>
          <p:nvPr/>
        </p:nvSpPr>
        <p:spPr>
          <a:xfrm>
            <a:off x="4416304" y="5364464"/>
            <a:ext cx="2934360" cy="618165"/>
          </a:xfrm>
          <a:prstGeom prst="wedgeRoundRectCallout">
            <a:avLst>
              <a:gd name="adj1" fmla="val -22098"/>
              <a:gd name="adj2" fmla="val -122994"/>
              <a:gd name="adj3" fmla="val 1666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/>
                <a:ea typeface="微软雅黑"/>
                <a:cs typeface="宋体" panose="02010600030101010101" pitchFamily="2" charset="-122"/>
              </a:rPr>
              <a:t>++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/>
                <a:ea typeface="微软雅黑"/>
                <a:cs typeface="宋体" panose="02010600030101010101" pitchFamily="2" charset="-122"/>
              </a:rPr>
              <a:t>运算使迭代器移动</a:t>
            </a:r>
          </a:p>
        </p:txBody>
      </p:sp>
      <p:sp>
        <p:nvSpPr>
          <p:cNvPr id="33" name="圆角矩形标注 65">
            <a:extLst>
              <a:ext uri="{FF2B5EF4-FFF2-40B4-BE49-F238E27FC236}">
                <a16:creationId xmlns:a16="http://schemas.microsoft.com/office/drawing/2014/main" id="{7E63325D-E5F4-4B5F-BE8A-B10CD60120CD}"/>
              </a:ext>
            </a:extLst>
          </p:cNvPr>
          <p:cNvSpPr/>
          <p:nvPr/>
        </p:nvSpPr>
        <p:spPr>
          <a:xfrm>
            <a:off x="8503632" y="4016556"/>
            <a:ext cx="1996853" cy="961875"/>
          </a:xfrm>
          <a:prstGeom prst="wedgeRoundRectCallout">
            <a:avLst>
              <a:gd name="adj1" fmla="val -82633"/>
              <a:gd name="adj2" fmla="val 13987"/>
              <a:gd name="adj3" fmla="val 1666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/>
                <a:ea typeface="微软雅黑"/>
                <a:cs typeface="宋体" panose="02010600030101010101" pitchFamily="2" charset="-122"/>
              </a:rPr>
              <a:t>容器对外暴露出迭代器</a:t>
            </a:r>
          </a:p>
        </p:txBody>
      </p:sp>
      <p:sp>
        <p:nvSpPr>
          <p:cNvPr id="34" name="圆角矩形标注 66">
            <a:extLst>
              <a:ext uri="{FF2B5EF4-FFF2-40B4-BE49-F238E27FC236}">
                <a16:creationId xmlns:a16="http://schemas.microsoft.com/office/drawing/2014/main" id="{7D79B470-D3F7-476D-8D40-E19E65AC3A9B}"/>
              </a:ext>
            </a:extLst>
          </p:cNvPr>
          <p:cNvSpPr/>
          <p:nvPr/>
        </p:nvSpPr>
        <p:spPr>
          <a:xfrm>
            <a:off x="8504914" y="1896584"/>
            <a:ext cx="1996853" cy="970853"/>
          </a:xfrm>
          <a:prstGeom prst="wedgeRoundRectCallout">
            <a:avLst>
              <a:gd name="adj1" fmla="val -77552"/>
              <a:gd name="adj2" fmla="val 47643"/>
              <a:gd name="adj3" fmla="val 1666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/>
                <a:ea typeface="微软雅黑"/>
                <a:cs typeface="宋体" panose="02010600030101010101" pitchFamily="2" charset="-122"/>
              </a:rPr>
              <a:t>容器的存储结构对外隐藏</a:t>
            </a:r>
          </a:p>
        </p:txBody>
      </p:sp>
      <p:sp>
        <p:nvSpPr>
          <p:cNvPr id="35" name="圆角矩形标注 48">
            <a:extLst>
              <a:ext uri="{FF2B5EF4-FFF2-40B4-BE49-F238E27FC236}">
                <a16:creationId xmlns:a16="http://schemas.microsoft.com/office/drawing/2014/main" id="{00FE04C3-1427-4548-A83A-25ED66C5ECA8}"/>
              </a:ext>
            </a:extLst>
          </p:cNvPr>
          <p:cNvSpPr/>
          <p:nvPr/>
        </p:nvSpPr>
        <p:spPr>
          <a:xfrm>
            <a:off x="7062102" y="1631106"/>
            <a:ext cx="1005480" cy="618165"/>
          </a:xfrm>
          <a:prstGeom prst="wedgeRoundRectCallout">
            <a:avLst>
              <a:gd name="adj1" fmla="val -32196"/>
              <a:gd name="adj2" fmla="val 122737"/>
              <a:gd name="adj3" fmla="val 1666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/>
                <a:ea typeface="微软雅黑"/>
                <a:cs typeface="宋体" panose="02010600030101010101" pitchFamily="2" charset="-122"/>
              </a:rPr>
              <a:t>哨兵</a:t>
            </a:r>
          </a:p>
        </p:txBody>
      </p:sp>
    </p:spTree>
    <p:extLst>
      <p:ext uri="{BB962C8B-B14F-4D97-AF65-F5344CB8AC3E}">
        <p14:creationId xmlns:p14="http://schemas.microsoft.com/office/powerpoint/2010/main" val="158404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1" grpId="0" animBg="1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-9-2-2</a:t>
            </a:r>
            <a:r>
              <a:rPr lang="zh-CN" altLang="en-US" dirty="0"/>
              <a:t>：迭代器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58298A-8F68-4BFD-B41C-874D86D2BC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nsolas"/>
              <a:ea typeface="微软雅黑"/>
              <a:cs typeface="+mn-cs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265311860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+mj-lt"/>
              </a:rPr>
              <a:t>template &lt;</a:t>
            </a:r>
            <a:r>
              <a:rPr lang="en-US" altLang="zh-CN" sz="2400" dirty="0" err="1">
                <a:latin typeface="+mj-lt"/>
              </a:rPr>
              <a:t>typename</a:t>
            </a:r>
            <a:r>
              <a:rPr lang="en-US" altLang="zh-CN" sz="2400" dirty="0">
                <a:latin typeface="+mj-lt"/>
              </a:rPr>
              <a:t> </a:t>
            </a:r>
            <a:r>
              <a:rPr lang="en-US" altLang="zh-CN" sz="2400" dirty="0" err="1">
                <a:latin typeface="+mj-lt"/>
              </a:rPr>
              <a:t>value_t</a:t>
            </a:r>
            <a:r>
              <a:rPr lang="en-US" altLang="zh-CN" sz="2400" dirty="0">
                <a:latin typeface="+mj-lt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>
                <a:latin typeface="+mj-lt"/>
              </a:rPr>
              <a:t>class array </a:t>
            </a:r>
          </a:p>
          <a:p>
            <a:pPr marL="0" indent="0">
              <a:buNone/>
            </a:pPr>
            <a:r>
              <a:rPr lang="en-US" altLang="zh-CN" sz="2400" dirty="0">
                <a:latin typeface="+mj-lt"/>
              </a:rPr>
              <a:t>{ </a:t>
            </a:r>
          </a:p>
          <a:p>
            <a:pPr marL="0" indent="0">
              <a:buNone/>
            </a:pPr>
            <a:r>
              <a:rPr lang="en-US" altLang="zh-CN" sz="2400" dirty="0">
                <a:latin typeface="+mj-lt"/>
              </a:rPr>
              <a:t>private: </a:t>
            </a:r>
          </a:p>
          <a:p>
            <a:pPr marL="0" indent="0">
              <a:buNone/>
            </a:pPr>
            <a:r>
              <a:rPr lang="en-US" altLang="zh-CN" sz="2400" dirty="0">
                <a:latin typeface="+mj-lt"/>
              </a:rPr>
              <a:t>    pointer storage, </a:t>
            </a:r>
            <a:r>
              <a:rPr lang="en-US" altLang="zh-CN" sz="2400" dirty="0" err="1">
                <a:latin typeface="+mj-lt"/>
              </a:rPr>
              <a:t>size_t</a:t>
            </a:r>
            <a:r>
              <a:rPr lang="en-US" altLang="zh-CN" sz="2400" dirty="0">
                <a:latin typeface="+mj-lt"/>
              </a:rPr>
              <a:t> </a:t>
            </a:r>
            <a:r>
              <a:rPr lang="en-US" altLang="zh-CN" sz="2400" dirty="0" err="1">
                <a:latin typeface="+mj-lt"/>
              </a:rPr>
              <a:t>len</a:t>
            </a:r>
            <a:r>
              <a:rPr lang="en-US" altLang="zh-CN" sz="2400" dirty="0">
                <a:latin typeface="+mj-lt"/>
              </a:rPr>
              <a:t>; </a:t>
            </a:r>
          </a:p>
          <a:p>
            <a:pPr marL="0" indent="0">
              <a:buNone/>
            </a:pPr>
            <a:r>
              <a:rPr lang="en-US" altLang="zh-CN" sz="2400" dirty="0">
                <a:latin typeface="+mj-lt"/>
              </a:rPr>
              <a:t>    …</a:t>
            </a:r>
          </a:p>
          <a:p>
            <a:pPr marL="0" indent="0">
              <a:buNone/>
            </a:pPr>
            <a:r>
              <a:rPr lang="en-US" altLang="zh-CN" sz="2400" b="1" i="1" dirty="0">
                <a:solidFill>
                  <a:srgbClr val="FF0000"/>
                </a:solidFill>
                <a:latin typeface="+mj-lt"/>
              </a:rPr>
              <a:t>    using iterator = pointer;</a:t>
            </a:r>
            <a:endParaRPr lang="zh-CN" altLang="zh-CN" sz="2400" dirty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altLang="zh-CN" sz="2400" b="1" i="1" dirty="0">
                <a:solidFill>
                  <a:srgbClr val="FF0000"/>
                </a:solidFill>
                <a:latin typeface="+mj-lt"/>
              </a:rPr>
              <a:t>    </a:t>
            </a:r>
            <a:r>
              <a:rPr lang="en-US" altLang="zh-CN" sz="2400" b="1" i="1" dirty="0" err="1">
                <a:solidFill>
                  <a:srgbClr val="FF0000"/>
                </a:solidFill>
                <a:latin typeface="+mj-lt"/>
              </a:rPr>
              <a:t>constexpr</a:t>
            </a:r>
            <a:r>
              <a:rPr lang="en-US" altLang="zh-CN" sz="2400" b="1" i="1" dirty="0">
                <a:solidFill>
                  <a:srgbClr val="FF0000"/>
                </a:solidFill>
                <a:latin typeface="+mj-lt"/>
              </a:rPr>
              <a:t> iterator begin() { return storage; }</a:t>
            </a:r>
            <a:endParaRPr lang="zh-CN" altLang="zh-CN" sz="2400" dirty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altLang="zh-CN" sz="2400" b="1" i="1" dirty="0">
                <a:solidFill>
                  <a:srgbClr val="FF0000"/>
                </a:solidFill>
                <a:latin typeface="+mj-lt"/>
              </a:rPr>
              <a:t>    </a:t>
            </a:r>
            <a:r>
              <a:rPr lang="en-US" altLang="zh-CN" sz="2400" b="1" i="1" dirty="0" err="1">
                <a:solidFill>
                  <a:srgbClr val="FF0000"/>
                </a:solidFill>
                <a:latin typeface="+mj-lt"/>
              </a:rPr>
              <a:t>constexpr</a:t>
            </a:r>
            <a:r>
              <a:rPr lang="en-US" altLang="zh-CN" sz="2400" b="1" i="1" dirty="0">
                <a:solidFill>
                  <a:srgbClr val="FF0000"/>
                </a:solidFill>
                <a:latin typeface="+mj-lt"/>
              </a:rPr>
              <a:t> iterator end() { return storage + </a:t>
            </a:r>
            <a:r>
              <a:rPr lang="en-US" altLang="zh-CN" sz="2400" b="1" i="1" dirty="0" err="1">
                <a:solidFill>
                  <a:srgbClr val="FF0000"/>
                </a:solidFill>
                <a:latin typeface="+mj-lt"/>
              </a:rPr>
              <a:t>len</a:t>
            </a:r>
            <a:r>
              <a:rPr lang="en-US" altLang="zh-CN" sz="2400" b="1" i="1" dirty="0">
                <a:solidFill>
                  <a:srgbClr val="FF0000"/>
                </a:solidFill>
                <a:latin typeface="+mj-lt"/>
              </a:rPr>
              <a:t>; }</a:t>
            </a:r>
          </a:p>
          <a:p>
            <a:pPr marL="0" indent="0">
              <a:buNone/>
            </a:pPr>
            <a:r>
              <a:rPr lang="en-US" altLang="zh-CN" sz="2400" dirty="0">
                <a:latin typeface="+mj-lt"/>
              </a:rPr>
              <a:t>};</a:t>
            </a:r>
            <a:endParaRPr lang="zh-CN" altLang="zh-CN" sz="2400" dirty="0">
              <a:latin typeface="+mj-lt"/>
            </a:endParaRPr>
          </a:p>
          <a:p>
            <a:pPr marL="0" indent="0" algn="just">
              <a:buNone/>
            </a:pPr>
            <a:endParaRPr lang="zh-CN" altLang="zh-CN" dirty="0">
              <a:latin typeface="+mj-lt"/>
            </a:endParaRP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C8EE600C-F2B8-4977-98A9-F61A3BF5FE99}"/>
              </a:ext>
            </a:extLst>
          </p:cNvPr>
          <p:cNvSpPr/>
          <p:nvPr/>
        </p:nvSpPr>
        <p:spPr>
          <a:xfrm>
            <a:off x="6699455" y="3793486"/>
            <a:ext cx="3634333" cy="795027"/>
          </a:xfrm>
          <a:prstGeom prst="wedgeRoundRectCallout">
            <a:avLst>
              <a:gd name="adj1" fmla="val -60436"/>
              <a:gd name="adj2" fmla="val 38588"/>
              <a:gd name="adj3" fmla="val 16667"/>
            </a:avLst>
          </a:prstGeom>
          <a:solidFill>
            <a:schemeClr val="accent5">
              <a:alpha val="91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这种迭代器也称为“</a:t>
            </a:r>
            <a:r>
              <a:rPr lang="zh-CN" altLang="en-US" b="1" dirty="0">
                <a:solidFill>
                  <a:srgbClr val="FFFF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伪迭代器</a:t>
            </a:r>
            <a:r>
              <a:rPr lang="en-US" altLang="zh-CN" b="1" dirty="0">
                <a:solidFill>
                  <a:srgbClr val="FFFF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b="1" i="1" dirty="0">
                <a:solidFill>
                  <a:srgbClr val="FFFF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fake iterator</a:t>
            </a:r>
            <a:r>
              <a:rPr lang="en-US" altLang="zh-CN" b="1" dirty="0">
                <a:solidFill>
                  <a:srgbClr val="FFFF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”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298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-9-2-2</a:t>
            </a:r>
            <a:r>
              <a:rPr lang="zh-CN" altLang="en-US" dirty="0"/>
              <a:t>：迭代器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58298A-8F68-4BFD-B41C-874D86D2BC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nsolas"/>
              <a:ea typeface="微软雅黑"/>
              <a:cs typeface="+mn-cs"/>
            </a:endParaRPr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algn="just"/>
            <a:r>
              <a:rPr lang="zh-CN" altLang="zh-CN" sz="2400" dirty="0">
                <a:latin typeface="Consolas" panose="020B0609020204030204" pitchFamily="49" charset="0"/>
              </a:rPr>
              <a:t>以</a:t>
            </a:r>
            <a:r>
              <a:rPr lang="en-US" altLang="zh-CN" sz="2400" dirty="0" err="1">
                <a:latin typeface="Consolas" panose="020B0609020204030204" pitchFamily="49" charset="0"/>
              </a:rPr>
              <a:t>linked_list</a:t>
            </a:r>
            <a:r>
              <a:rPr lang="zh-CN" altLang="zh-CN" sz="2400" dirty="0">
                <a:latin typeface="Consolas" panose="020B0609020204030204" pitchFamily="49" charset="0"/>
              </a:rPr>
              <a:t>容器为例，它的迭代器是对原生指针的完整包装，其结构和功能至少是：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zh-CN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内部</a:t>
            </a:r>
            <a:r>
              <a:rPr lang="zh-CN" altLang="zh-CN" sz="2400" dirty="0">
                <a:latin typeface="Consolas" panose="020B0609020204030204" pitchFamily="49" charset="0"/>
              </a:rPr>
              <a:t>有一个</a:t>
            </a:r>
            <a:r>
              <a:rPr lang="zh-CN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原生指针</a:t>
            </a:r>
            <a:r>
              <a:rPr lang="zh-CN" altLang="zh-CN" sz="2400" dirty="0">
                <a:latin typeface="Consolas" panose="020B0609020204030204" pitchFamily="49" charset="0"/>
              </a:rPr>
              <a:t>，它与容器内部链式存储结构的头指针类型相同。与头指针的功能一样，这个指针用于指向容器的元素。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zh-CN" altLang="zh-CN" sz="2400" dirty="0">
                <a:latin typeface="Consolas" panose="020B0609020204030204" pitchFamily="49" charset="0"/>
              </a:rPr>
              <a:t>有一个</a:t>
            </a:r>
            <a:r>
              <a:rPr lang="zh-CN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构造函数</a:t>
            </a:r>
            <a:r>
              <a:rPr lang="zh-CN" altLang="zh-CN" sz="2400" dirty="0">
                <a:latin typeface="Consolas" panose="020B0609020204030204" pitchFamily="49" charset="0"/>
              </a:rPr>
              <a:t>可以产生一个</a:t>
            </a:r>
            <a:r>
              <a:rPr lang="zh-CN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首迭代器</a:t>
            </a:r>
            <a:r>
              <a:rPr lang="zh-CN" altLang="zh-CN" sz="2400" dirty="0">
                <a:latin typeface="Consolas" panose="020B0609020204030204" pitchFamily="49" charset="0"/>
              </a:rPr>
              <a:t>，其内部指针指向链表的第一个节点。容器的</a:t>
            </a:r>
            <a:r>
              <a:rPr lang="en-US" altLang="zh-CN" sz="2400" dirty="0">
                <a:latin typeface="Consolas" panose="020B0609020204030204" pitchFamily="49" charset="0"/>
              </a:rPr>
              <a:t>begin()</a:t>
            </a:r>
            <a:r>
              <a:rPr lang="zh-CN" altLang="zh-CN" sz="2400" dirty="0">
                <a:latin typeface="Consolas" panose="020B0609020204030204" pitchFamily="49" charset="0"/>
              </a:rPr>
              <a:t>方法要调用这个构造函数，产生首迭代器并返回它。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zh-CN" altLang="zh-CN" sz="2400" dirty="0">
                <a:latin typeface="Consolas" panose="020B0609020204030204" pitchFamily="49" charset="0"/>
              </a:rPr>
              <a:t>有另一个</a:t>
            </a:r>
            <a:r>
              <a:rPr lang="zh-CN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构造函数</a:t>
            </a:r>
            <a:r>
              <a:rPr lang="zh-CN" altLang="zh-CN" sz="2400" dirty="0">
                <a:latin typeface="Consolas" panose="020B0609020204030204" pitchFamily="49" charset="0"/>
              </a:rPr>
              <a:t>可以产生一个</a:t>
            </a:r>
            <a:r>
              <a:rPr lang="zh-CN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哨兵迭代器</a:t>
            </a:r>
            <a:r>
              <a:rPr lang="zh-CN" altLang="zh-CN" sz="2400" dirty="0">
                <a:latin typeface="Consolas" panose="020B0609020204030204" pitchFamily="49" charset="0"/>
              </a:rPr>
              <a:t>，其内部指针置为</a:t>
            </a:r>
            <a:r>
              <a:rPr lang="en-US" altLang="zh-CN" sz="2400" dirty="0" err="1">
                <a:latin typeface="Consolas" panose="020B0609020204030204" pitchFamily="49" charset="0"/>
              </a:rPr>
              <a:t>nullptr</a:t>
            </a:r>
            <a:r>
              <a:rPr lang="zh-CN" altLang="zh-CN" sz="2400" dirty="0">
                <a:latin typeface="Consolas" panose="020B0609020204030204" pitchFamily="49" charset="0"/>
              </a:rPr>
              <a:t>（因为容器链式存储的结尾标志是</a:t>
            </a:r>
            <a:r>
              <a:rPr lang="en-US" altLang="zh-CN" sz="2400" dirty="0" err="1">
                <a:latin typeface="Consolas" panose="020B0609020204030204" pitchFamily="49" charset="0"/>
              </a:rPr>
              <a:t>nullptr</a:t>
            </a:r>
            <a:r>
              <a:rPr lang="zh-CN" altLang="zh-CN" sz="2400" dirty="0">
                <a:latin typeface="Consolas" panose="020B0609020204030204" pitchFamily="49" charset="0"/>
              </a:rPr>
              <a:t>）。容器的</a:t>
            </a:r>
            <a:r>
              <a:rPr lang="en-US" altLang="zh-CN" sz="2400" dirty="0">
                <a:latin typeface="Consolas" panose="020B0609020204030204" pitchFamily="49" charset="0"/>
              </a:rPr>
              <a:t>end()</a:t>
            </a:r>
            <a:r>
              <a:rPr lang="zh-CN" altLang="zh-CN" sz="2400" dirty="0">
                <a:latin typeface="Consolas" panose="020B0609020204030204" pitchFamily="49" charset="0"/>
              </a:rPr>
              <a:t>方法要调用这个构造函数，产生哨兵迭代器并返回它。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zh-CN" altLang="zh-CN" sz="2400" dirty="0">
                <a:latin typeface="Consolas" panose="020B0609020204030204" pitchFamily="49" charset="0"/>
              </a:rPr>
              <a:t>重载了</a:t>
            </a:r>
            <a:r>
              <a:rPr lang="en-US" altLang="zh-CN" sz="2400" dirty="0">
                <a:latin typeface="Consolas" panose="020B0609020204030204" pitchFamily="49" charset="0"/>
              </a:rPr>
              <a:t>=</a:t>
            </a:r>
            <a:r>
              <a:rPr lang="zh-CN" altLang="zh-CN" sz="2400" dirty="0">
                <a:latin typeface="Consolas" panose="020B0609020204030204" pitchFamily="49" charset="0"/>
              </a:rPr>
              <a:t>、</a:t>
            </a:r>
            <a:r>
              <a:rPr lang="en-US" altLang="zh-CN" sz="2400" dirty="0">
                <a:latin typeface="Consolas" panose="020B0609020204030204" pitchFamily="49" charset="0"/>
              </a:rPr>
              <a:t>!=</a:t>
            </a:r>
            <a:r>
              <a:rPr lang="zh-CN" altLang="zh-CN" sz="2400" dirty="0">
                <a:latin typeface="Consolas" panose="020B0609020204030204" pitchFamily="49" charset="0"/>
              </a:rPr>
              <a:t>、</a:t>
            </a:r>
            <a:r>
              <a:rPr lang="en-US" altLang="zh-CN" sz="2400" dirty="0">
                <a:latin typeface="Consolas" panose="020B0609020204030204" pitchFamily="49" charset="0"/>
              </a:rPr>
              <a:t>++</a:t>
            </a:r>
            <a:r>
              <a:rPr lang="zh-CN" altLang="zh-CN" sz="2400" dirty="0">
                <a:latin typeface="Consolas" panose="020B0609020204030204" pitchFamily="49" charset="0"/>
              </a:rPr>
              <a:t>、</a:t>
            </a:r>
            <a:r>
              <a:rPr lang="en-US" altLang="zh-CN" sz="2400" dirty="0">
                <a:latin typeface="Consolas" panose="020B0609020204030204" pitchFamily="49" charset="0"/>
              </a:rPr>
              <a:t>*</a:t>
            </a:r>
            <a:r>
              <a:rPr lang="zh-CN" altLang="zh-CN" sz="2400" dirty="0">
                <a:latin typeface="Consolas" panose="020B0609020204030204" pitchFamily="49" charset="0"/>
              </a:rPr>
              <a:t>运算符，分别完成复制、比较、推进和提取的功能。为了使代码简洁一点，这些运算符函数都重载为迭代器的成员。</a:t>
            </a:r>
          </a:p>
          <a:p>
            <a:pPr marL="0" indent="0" algn="just">
              <a:lnSpc>
                <a:spcPts val="1200"/>
              </a:lnSpc>
              <a:buNone/>
            </a:pPr>
            <a:endParaRPr lang="zh-CN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34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-9-2-2</a:t>
            </a:r>
            <a:r>
              <a:rPr lang="zh-CN" altLang="en-US" dirty="0"/>
              <a:t>：迭代器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58298A-8F68-4BFD-B41C-874D86D2BC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nsolas"/>
              <a:ea typeface="微软雅黑"/>
              <a:cs typeface="+mn-cs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044623682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lnSpc>
                <a:spcPts val="1200"/>
              </a:lnSpc>
              <a:buNone/>
            </a:pPr>
            <a:r>
              <a:rPr lang="en-US" altLang="zh-CN" sz="1600" dirty="0">
                <a:latin typeface="+mj-lt"/>
              </a:rPr>
              <a:t>using range = </a:t>
            </a:r>
            <a:r>
              <a:rPr lang="en-US" altLang="zh-CN" sz="1600" dirty="0" err="1">
                <a:latin typeface="+mj-lt"/>
              </a:rPr>
              <a:t>node_ptr</a:t>
            </a:r>
            <a:r>
              <a:rPr lang="en-US" altLang="zh-CN" sz="1600" dirty="0">
                <a:latin typeface="+mj-lt"/>
              </a:rPr>
              <a:t>;</a:t>
            </a:r>
          </a:p>
          <a:p>
            <a:pPr marL="0" indent="0">
              <a:lnSpc>
                <a:spcPts val="1200"/>
              </a:lnSpc>
              <a:buNone/>
            </a:pPr>
            <a:endParaRPr lang="en-US" altLang="zh-CN" sz="1600" dirty="0">
              <a:latin typeface="+mj-lt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600" dirty="0">
                <a:latin typeface="+mj-lt"/>
              </a:rPr>
              <a:t>class iterator {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600" dirty="0">
                <a:latin typeface="+mj-lt"/>
              </a:rPr>
              <a:t>private: range p;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600" dirty="0">
                <a:latin typeface="+mj-lt"/>
              </a:rPr>
              <a:t>public:</a:t>
            </a:r>
            <a:endParaRPr lang="zh-CN" altLang="zh-CN" sz="1600" dirty="0">
              <a:latin typeface="+mj-lt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600" dirty="0">
                <a:latin typeface="+mj-lt"/>
              </a:rPr>
              <a:t>    using </a:t>
            </a:r>
            <a:r>
              <a:rPr lang="en-US" altLang="zh-CN" sz="1600" dirty="0" err="1">
                <a:latin typeface="+mj-lt"/>
              </a:rPr>
              <a:t>value_type</a:t>
            </a:r>
            <a:r>
              <a:rPr lang="en-US" altLang="zh-CN" sz="1600" dirty="0">
                <a:latin typeface="+mj-lt"/>
              </a:rPr>
              <a:t> = </a:t>
            </a:r>
            <a:r>
              <a:rPr lang="en-US" altLang="zh-CN" sz="1600" dirty="0" err="1">
                <a:latin typeface="+mj-lt"/>
              </a:rPr>
              <a:t>typename</a:t>
            </a:r>
            <a:r>
              <a:rPr lang="en-US" altLang="zh-CN" sz="1600" dirty="0">
                <a:latin typeface="+mj-lt"/>
              </a:rPr>
              <a:t> </a:t>
            </a:r>
            <a:r>
              <a:rPr lang="en-US" altLang="zh-CN" sz="1600" dirty="0" err="1">
                <a:latin typeface="+mj-lt"/>
              </a:rPr>
              <a:t>linked_list</a:t>
            </a:r>
            <a:r>
              <a:rPr lang="en-US" altLang="zh-CN" sz="1600" dirty="0">
                <a:latin typeface="+mj-lt"/>
              </a:rPr>
              <a:t>::</a:t>
            </a:r>
            <a:r>
              <a:rPr lang="en-US" altLang="zh-CN" sz="1600" dirty="0" err="1">
                <a:latin typeface="+mj-lt"/>
              </a:rPr>
              <a:t>value_type</a:t>
            </a:r>
            <a:r>
              <a:rPr lang="en-US" altLang="zh-CN" sz="1600" dirty="0">
                <a:latin typeface="+mj-lt"/>
              </a:rPr>
              <a:t>;</a:t>
            </a:r>
            <a:endParaRPr lang="zh-CN" altLang="zh-CN" sz="1600" dirty="0">
              <a:latin typeface="+mj-lt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600" dirty="0">
                <a:latin typeface="+mj-lt"/>
              </a:rPr>
              <a:t>    using reference = </a:t>
            </a:r>
            <a:r>
              <a:rPr lang="en-US" altLang="zh-CN" sz="1600" dirty="0" err="1">
                <a:latin typeface="+mj-lt"/>
              </a:rPr>
              <a:t>typename</a:t>
            </a:r>
            <a:r>
              <a:rPr lang="en-US" altLang="zh-CN" sz="1600" dirty="0">
                <a:latin typeface="+mj-lt"/>
              </a:rPr>
              <a:t> </a:t>
            </a:r>
            <a:r>
              <a:rPr lang="en-US" altLang="zh-CN" sz="1600" dirty="0" err="1">
                <a:latin typeface="+mj-lt"/>
              </a:rPr>
              <a:t>linked_list</a:t>
            </a:r>
            <a:r>
              <a:rPr lang="en-US" altLang="zh-CN" sz="1600" dirty="0">
                <a:latin typeface="+mj-lt"/>
              </a:rPr>
              <a:t>::reference;</a:t>
            </a:r>
            <a:endParaRPr lang="zh-CN" altLang="zh-CN" sz="1600" dirty="0">
              <a:latin typeface="+mj-lt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600" dirty="0">
                <a:latin typeface="+mj-lt"/>
              </a:rPr>
              <a:t>    using pointer = </a:t>
            </a:r>
            <a:r>
              <a:rPr lang="en-US" altLang="zh-CN" sz="1600" dirty="0" err="1">
                <a:latin typeface="+mj-lt"/>
              </a:rPr>
              <a:t>typename</a:t>
            </a:r>
            <a:r>
              <a:rPr lang="en-US" altLang="zh-CN" sz="1600" dirty="0">
                <a:latin typeface="+mj-lt"/>
              </a:rPr>
              <a:t> </a:t>
            </a:r>
            <a:r>
              <a:rPr lang="en-US" altLang="zh-CN" sz="1600" dirty="0" err="1">
                <a:latin typeface="+mj-lt"/>
              </a:rPr>
              <a:t>linked_list</a:t>
            </a:r>
            <a:r>
              <a:rPr lang="en-US" altLang="zh-CN" sz="1600" dirty="0">
                <a:latin typeface="+mj-lt"/>
              </a:rPr>
              <a:t>::pointer;</a:t>
            </a:r>
            <a:endParaRPr lang="zh-CN" altLang="zh-CN" sz="1600" dirty="0">
              <a:latin typeface="+mj-lt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600" dirty="0">
                <a:latin typeface="+mj-lt"/>
              </a:rPr>
              <a:t> </a:t>
            </a:r>
            <a:endParaRPr lang="zh-CN" altLang="zh-CN" sz="1600" dirty="0">
              <a:latin typeface="+mj-lt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600" dirty="0">
                <a:latin typeface="+mj-lt"/>
              </a:rPr>
              <a:t>    iterator(range head = </a:t>
            </a:r>
            <a:r>
              <a:rPr lang="en-US" altLang="zh-CN" sz="1600" dirty="0" err="1">
                <a:latin typeface="+mj-lt"/>
              </a:rPr>
              <a:t>nullptr</a:t>
            </a:r>
            <a:r>
              <a:rPr lang="en-US" altLang="zh-CN" sz="1600" dirty="0">
                <a:latin typeface="+mj-lt"/>
              </a:rPr>
              <a:t>) : p(head) {}</a:t>
            </a:r>
            <a:endParaRPr lang="zh-CN" altLang="zh-CN" sz="1600" dirty="0">
              <a:latin typeface="+mj-lt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600" dirty="0">
                <a:latin typeface="+mj-lt"/>
              </a:rPr>
              <a:t>    iterator(const iterator&amp; </a:t>
            </a:r>
            <a:r>
              <a:rPr lang="en-US" altLang="zh-CN" sz="1600" dirty="0" err="1">
                <a:latin typeface="+mj-lt"/>
              </a:rPr>
              <a:t>itr</a:t>
            </a:r>
            <a:r>
              <a:rPr lang="en-US" altLang="zh-CN" sz="1600" dirty="0">
                <a:latin typeface="+mj-lt"/>
              </a:rPr>
              <a:t>) : p(</a:t>
            </a:r>
            <a:r>
              <a:rPr lang="en-US" altLang="zh-CN" sz="1600" dirty="0" err="1">
                <a:latin typeface="+mj-lt"/>
              </a:rPr>
              <a:t>itr.p</a:t>
            </a:r>
            <a:r>
              <a:rPr lang="en-US" altLang="zh-CN" sz="1600" dirty="0">
                <a:latin typeface="+mj-lt"/>
              </a:rPr>
              <a:t>) {}</a:t>
            </a:r>
            <a:endParaRPr lang="zh-CN" altLang="zh-CN" sz="1600" dirty="0">
              <a:latin typeface="+mj-lt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600" dirty="0">
                <a:latin typeface="+mj-lt"/>
              </a:rPr>
              <a:t> </a:t>
            </a:r>
            <a:endParaRPr lang="zh-CN" altLang="zh-CN" sz="1600" dirty="0">
              <a:latin typeface="+mj-lt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600" dirty="0">
                <a:latin typeface="+mj-lt"/>
              </a:rPr>
              <a:t>    iterator&amp; operator=(const iterator&amp; </a:t>
            </a:r>
            <a:r>
              <a:rPr lang="en-US" altLang="zh-CN" sz="1600" dirty="0" err="1">
                <a:latin typeface="+mj-lt"/>
              </a:rPr>
              <a:t>itr</a:t>
            </a:r>
            <a:r>
              <a:rPr lang="en-US" altLang="zh-CN" sz="1600" dirty="0">
                <a:latin typeface="+mj-lt"/>
              </a:rPr>
              <a:t>) { p = </a:t>
            </a:r>
            <a:r>
              <a:rPr lang="en-US" altLang="zh-CN" sz="1600" dirty="0" err="1">
                <a:latin typeface="+mj-lt"/>
              </a:rPr>
              <a:t>itr.p</a:t>
            </a:r>
            <a:r>
              <a:rPr lang="en-US" altLang="zh-CN" sz="1600" dirty="0">
                <a:latin typeface="+mj-lt"/>
              </a:rPr>
              <a:t>; return *this; }</a:t>
            </a:r>
            <a:endParaRPr lang="zh-CN" altLang="zh-CN" sz="1600" dirty="0">
              <a:latin typeface="+mj-lt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600" dirty="0">
                <a:latin typeface="+mj-lt"/>
              </a:rPr>
              <a:t>    </a:t>
            </a:r>
            <a:r>
              <a:rPr lang="en-US" altLang="zh-CN" sz="1600" dirty="0" err="1">
                <a:latin typeface="+mj-lt"/>
              </a:rPr>
              <a:t>constexpr</a:t>
            </a:r>
            <a:r>
              <a:rPr lang="en-US" altLang="zh-CN" sz="1600" dirty="0">
                <a:latin typeface="+mj-lt"/>
              </a:rPr>
              <a:t> bool operator!=(const iterator&amp; </a:t>
            </a:r>
            <a:r>
              <a:rPr lang="en-US" altLang="zh-CN" sz="1600" dirty="0" err="1">
                <a:latin typeface="+mj-lt"/>
              </a:rPr>
              <a:t>itr</a:t>
            </a:r>
            <a:r>
              <a:rPr lang="en-US" altLang="zh-CN" sz="1600" dirty="0">
                <a:latin typeface="+mj-lt"/>
              </a:rPr>
              <a:t>) const { return p != </a:t>
            </a:r>
            <a:r>
              <a:rPr lang="en-US" altLang="zh-CN" sz="1600" dirty="0" err="1">
                <a:latin typeface="+mj-lt"/>
              </a:rPr>
              <a:t>itr.p</a:t>
            </a:r>
            <a:r>
              <a:rPr lang="en-US" altLang="zh-CN" sz="1600" dirty="0">
                <a:latin typeface="+mj-lt"/>
              </a:rPr>
              <a:t>; }</a:t>
            </a:r>
            <a:endParaRPr lang="zh-CN" altLang="zh-CN" sz="1600" dirty="0">
              <a:latin typeface="+mj-lt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600" dirty="0">
                <a:latin typeface="+mj-lt"/>
              </a:rPr>
              <a:t>    </a:t>
            </a:r>
            <a:r>
              <a:rPr lang="en-US" altLang="zh-CN" sz="1600" dirty="0" err="1">
                <a:latin typeface="+mj-lt"/>
              </a:rPr>
              <a:t>constexpr</a:t>
            </a:r>
            <a:r>
              <a:rPr lang="en-US" altLang="zh-CN" sz="1600" dirty="0">
                <a:latin typeface="+mj-lt"/>
              </a:rPr>
              <a:t> iterator&amp; operator++() { p = p-&gt;next; return *this; }</a:t>
            </a:r>
            <a:endParaRPr lang="zh-CN" altLang="zh-CN" sz="1600" dirty="0">
              <a:latin typeface="+mj-lt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600" dirty="0">
                <a:latin typeface="+mj-lt"/>
              </a:rPr>
              <a:t>    </a:t>
            </a:r>
            <a:r>
              <a:rPr lang="en-US" altLang="zh-CN" sz="1600" dirty="0" err="1">
                <a:latin typeface="+mj-lt"/>
              </a:rPr>
              <a:t>constexpr</a:t>
            </a:r>
            <a:r>
              <a:rPr lang="en-US" altLang="zh-CN" sz="1600" dirty="0">
                <a:latin typeface="+mj-lt"/>
              </a:rPr>
              <a:t> reference operator*() const { return p-&gt;data; }</a:t>
            </a:r>
            <a:endParaRPr lang="zh-CN" altLang="zh-CN" sz="1600" dirty="0">
              <a:latin typeface="+mj-lt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600" dirty="0">
                <a:latin typeface="+mj-lt"/>
              </a:rPr>
              <a:t>    </a:t>
            </a:r>
            <a:r>
              <a:rPr lang="en-US" altLang="zh-CN" sz="1600" dirty="0" err="1">
                <a:latin typeface="+mj-lt"/>
              </a:rPr>
              <a:t>constexpr</a:t>
            </a:r>
            <a:r>
              <a:rPr lang="en-US" altLang="zh-CN" sz="1600" dirty="0">
                <a:latin typeface="+mj-lt"/>
              </a:rPr>
              <a:t> pointer operator-&gt;() const { return p; }    };</a:t>
            </a:r>
            <a:endParaRPr lang="zh-CN" altLang="zh-CN" sz="1600" dirty="0">
              <a:latin typeface="+mj-lt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600" dirty="0">
                <a:latin typeface="+mj-lt"/>
              </a:rPr>
              <a:t>};</a:t>
            </a:r>
            <a:endParaRPr lang="zh-CN" altLang="zh-CN" sz="1600" dirty="0">
              <a:latin typeface="+mj-lt"/>
            </a:endParaRPr>
          </a:p>
          <a:p>
            <a:pPr marL="0" indent="0">
              <a:lnSpc>
                <a:spcPts val="1200"/>
              </a:lnSpc>
              <a:buNone/>
            </a:pPr>
            <a:endParaRPr lang="zh-CN" altLang="zh-CN" dirty="0">
              <a:latin typeface="+mj-lt"/>
            </a:endParaRPr>
          </a:p>
          <a:p>
            <a:pPr marL="0" indent="0" algn="just">
              <a:lnSpc>
                <a:spcPts val="1200"/>
              </a:lnSpc>
              <a:buNone/>
            </a:pPr>
            <a:endParaRPr lang="zh-CN" altLang="zh-CN" sz="3200" dirty="0">
              <a:latin typeface="+mj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DA7D0C-BBB6-484F-A42A-C55C01CBC8E1}"/>
              </a:ext>
            </a:extLst>
          </p:cNvPr>
          <p:cNvSpPr/>
          <p:nvPr/>
        </p:nvSpPr>
        <p:spPr>
          <a:xfrm>
            <a:off x="7475770" y="3343237"/>
            <a:ext cx="3621595" cy="1169036"/>
          </a:xfrm>
          <a:prstGeom prst="rect">
            <a:avLst/>
          </a:prstGeom>
          <a:solidFill>
            <a:schemeClr val="dk1">
              <a:alpha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constexpr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 iterator begin()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{ return iterator(head); }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constexpr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 iterator end()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{ return iterator(); }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051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-9-2-2</a:t>
            </a:r>
            <a:r>
              <a:rPr lang="zh-CN" altLang="en-US" dirty="0"/>
              <a:t>：迭代器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58298A-8F68-4BFD-B41C-874D86D2BC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nsolas"/>
              <a:ea typeface="微软雅黑"/>
              <a:cs typeface="+mn-cs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426710348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 err="1">
                <a:latin typeface="+mn-lt"/>
              </a:rPr>
              <a:t>constexpr</a:t>
            </a:r>
            <a:r>
              <a:rPr lang="en-US" altLang="zh-CN" dirty="0">
                <a:latin typeface="+mn-lt"/>
              </a:rPr>
              <a:t> iterator </a:t>
            </a:r>
            <a:r>
              <a:rPr lang="en-US" altLang="zh-CN" b="1" i="1" dirty="0" err="1">
                <a:solidFill>
                  <a:srgbClr val="FF0000"/>
                </a:solidFill>
                <a:latin typeface="+mn-lt"/>
              </a:rPr>
              <a:t>rbegin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()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 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{ return storage + </a:t>
            </a:r>
            <a:r>
              <a:rPr lang="en-US" altLang="zh-CN" dirty="0" err="1">
                <a:latin typeface="+mn-lt"/>
              </a:rPr>
              <a:t>len</a:t>
            </a:r>
            <a:r>
              <a:rPr lang="en-US" altLang="zh-CN" dirty="0">
                <a:latin typeface="+mn-lt"/>
              </a:rPr>
              <a:t> - 1; }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 err="1">
                <a:latin typeface="+mn-lt"/>
              </a:rPr>
              <a:t>constexpr</a:t>
            </a:r>
            <a:r>
              <a:rPr lang="en-US" altLang="zh-CN" dirty="0">
                <a:latin typeface="+mn-lt"/>
              </a:rPr>
              <a:t> iterator 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rend()</a:t>
            </a:r>
            <a:r>
              <a:rPr lang="en-US" altLang="zh-CN" dirty="0">
                <a:latin typeface="+mn-lt"/>
              </a:rPr>
              <a:t> 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{ return storage - 1; }</a:t>
            </a:r>
          </a:p>
          <a:p>
            <a:pPr marL="0" indent="0">
              <a:buNone/>
            </a:pP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for (auto </a:t>
            </a:r>
            <a:r>
              <a:rPr lang="en-US" altLang="zh-CN" dirty="0" err="1">
                <a:latin typeface="+mn-lt"/>
              </a:rPr>
              <a:t>itr</a:t>
            </a:r>
            <a:r>
              <a:rPr lang="en-US" altLang="zh-CN" dirty="0">
                <a:latin typeface="+mn-lt"/>
              </a:rPr>
              <a:t> = </a:t>
            </a:r>
            <a:r>
              <a:rPr lang="en-US" altLang="zh-CN" dirty="0" err="1">
                <a:latin typeface="+mn-lt"/>
              </a:rPr>
              <a:t>a.rbegin</a:t>
            </a:r>
            <a:r>
              <a:rPr lang="en-US" altLang="zh-CN" dirty="0">
                <a:latin typeface="+mn-lt"/>
              </a:rPr>
              <a:t>(); </a:t>
            </a:r>
            <a:r>
              <a:rPr lang="en-US" altLang="zh-CN" dirty="0" err="1">
                <a:latin typeface="+mn-lt"/>
              </a:rPr>
              <a:t>itr</a:t>
            </a:r>
            <a:r>
              <a:rPr lang="en-US" altLang="zh-CN" dirty="0">
                <a:latin typeface="+mn-lt"/>
              </a:rPr>
              <a:t> != </a:t>
            </a:r>
            <a:r>
              <a:rPr lang="en-US" altLang="zh-CN" dirty="0" err="1">
                <a:latin typeface="+mn-lt"/>
              </a:rPr>
              <a:t>a.rend</a:t>
            </a:r>
            <a:r>
              <a:rPr lang="en-US" altLang="zh-CN" dirty="0">
                <a:latin typeface="+mn-lt"/>
              </a:rPr>
              <a:t>(); 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--</a:t>
            </a:r>
            <a:r>
              <a:rPr lang="en-US" altLang="zh-CN" b="1" i="1" dirty="0" err="1">
                <a:solidFill>
                  <a:srgbClr val="FF0000"/>
                </a:solidFill>
                <a:latin typeface="+mn-lt"/>
              </a:rPr>
              <a:t>itr</a:t>
            </a:r>
            <a:r>
              <a:rPr lang="en-US" altLang="zh-CN" dirty="0">
                <a:latin typeface="+mn-lt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	… </a:t>
            </a:r>
            <a:endParaRPr lang="zh-CN" altLang="zh-CN" dirty="0">
              <a:latin typeface="+mn-lt"/>
            </a:endParaRPr>
          </a:p>
          <a:p>
            <a:pPr marL="0" indent="0">
              <a:lnSpc>
                <a:spcPts val="1200"/>
              </a:lnSpc>
              <a:buNone/>
            </a:pPr>
            <a:endParaRPr lang="zh-CN" altLang="zh-CN" dirty="0">
              <a:latin typeface="+mn-lt"/>
            </a:endParaRPr>
          </a:p>
          <a:p>
            <a:pPr marL="0" indent="0" algn="just">
              <a:lnSpc>
                <a:spcPts val="1200"/>
              </a:lnSpc>
              <a:buNone/>
            </a:pPr>
            <a:endParaRPr lang="zh-CN" altLang="zh-CN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1236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-9-2-2</a:t>
            </a:r>
            <a:r>
              <a:rPr lang="zh-CN" altLang="en-US" dirty="0"/>
              <a:t>：迭代器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58298A-8F68-4BFD-B41C-874D86D2BC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nsolas"/>
              <a:ea typeface="微软雅黑"/>
              <a:cs typeface="+mn-cs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605012085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+mj-lt"/>
              </a:rPr>
              <a:t>class </a:t>
            </a:r>
            <a:r>
              <a:rPr lang="en-US" altLang="zh-CN" sz="2000" dirty="0" err="1">
                <a:latin typeface="+mj-lt"/>
              </a:rPr>
              <a:t>linked_list</a:t>
            </a:r>
            <a:r>
              <a:rPr lang="en-US" altLang="zh-CN" sz="2000" dirty="0">
                <a:latin typeface="+mj-lt"/>
              </a:rPr>
              <a:t> {</a:t>
            </a:r>
          </a:p>
          <a:p>
            <a:pPr marL="0" indent="0">
              <a:buNone/>
            </a:pPr>
            <a:r>
              <a:rPr lang="en-US" altLang="zh-CN" sz="2000" dirty="0">
                <a:latin typeface="+mj-lt"/>
              </a:rPr>
              <a:t>    class iterator {</a:t>
            </a:r>
            <a:endParaRPr lang="zh-CN" altLang="zh-CN" sz="2000" dirty="0">
              <a:latin typeface="+mj-lt"/>
            </a:endParaRPr>
          </a:p>
          <a:p>
            <a:pPr marL="0" indent="0">
              <a:buNone/>
            </a:pPr>
            <a:r>
              <a:rPr lang="en-US" altLang="zh-CN" sz="2000" dirty="0">
                <a:latin typeface="+mj-lt"/>
              </a:rPr>
              <a:t>        </a:t>
            </a:r>
            <a:r>
              <a:rPr lang="en-US" altLang="zh-CN" sz="2000" b="1" i="1" dirty="0">
                <a:solidFill>
                  <a:srgbClr val="FF0000"/>
                </a:solidFill>
                <a:latin typeface="+mj-lt"/>
              </a:rPr>
              <a:t>iterator operator+(</a:t>
            </a:r>
            <a:r>
              <a:rPr lang="en-US" altLang="zh-CN" sz="2000" b="1" i="1" dirty="0" err="1">
                <a:solidFill>
                  <a:srgbClr val="FF0000"/>
                </a:solidFill>
                <a:latin typeface="+mj-lt"/>
              </a:rPr>
              <a:t>size_t</a:t>
            </a:r>
            <a:r>
              <a:rPr lang="en-US" altLang="zh-CN" sz="2000" b="1" i="1" dirty="0">
                <a:solidFill>
                  <a:srgbClr val="FF0000"/>
                </a:solidFill>
                <a:latin typeface="+mj-lt"/>
              </a:rPr>
              <a:t> span) const </a:t>
            </a:r>
            <a:r>
              <a:rPr lang="en-US" altLang="zh-CN" sz="2000" dirty="0">
                <a:latin typeface="+mj-lt"/>
              </a:rPr>
              <a:t>{</a:t>
            </a:r>
            <a:endParaRPr lang="zh-CN" altLang="zh-CN" sz="2000" dirty="0">
              <a:latin typeface="+mj-lt"/>
            </a:endParaRPr>
          </a:p>
          <a:p>
            <a:pPr marL="0" indent="0">
              <a:buNone/>
            </a:pPr>
            <a:r>
              <a:rPr lang="en-US" altLang="zh-CN" sz="2000" dirty="0">
                <a:latin typeface="+mj-lt"/>
              </a:rPr>
              <a:t>            iterator </a:t>
            </a:r>
            <a:r>
              <a:rPr lang="en-US" altLang="zh-CN" sz="2000" b="1" i="1" dirty="0">
                <a:solidFill>
                  <a:srgbClr val="00B050"/>
                </a:solidFill>
                <a:latin typeface="+mj-lt"/>
              </a:rPr>
              <a:t>temp</a:t>
            </a:r>
            <a:r>
              <a:rPr lang="en-US" altLang="zh-CN" sz="2000" dirty="0">
                <a:latin typeface="+mj-lt"/>
              </a:rPr>
              <a:t>(p);</a:t>
            </a:r>
            <a:endParaRPr lang="zh-CN" altLang="zh-CN" sz="2000" dirty="0">
              <a:latin typeface="+mj-lt"/>
            </a:endParaRPr>
          </a:p>
          <a:p>
            <a:pPr marL="0" indent="0">
              <a:buNone/>
            </a:pPr>
            <a:r>
              <a:rPr lang="en-US" altLang="zh-CN" sz="2000" dirty="0">
                <a:latin typeface="+mj-lt"/>
              </a:rPr>
              <a:t>            for (</a:t>
            </a:r>
            <a:r>
              <a:rPr lang="en-US" altLang="zh-CN" sz="2000" dirty="0" err="1">
                <a:latin typeface="+mj-lt"/>
              </a:rPr>
              <a:t>size_t</a:t>
            </a:r>
            <a:r>
              <a:rPr lang="en-US" altLang="zh-CN" sz="2000" dirty="0">
                <a:latin typeface="+mj-lt"/>
              </a:rPr>
              <a:t> </a:t>
            </a:r>
            <a:r>
              <a:rPr lang="en-US" altLang="zh-CN" sz="2000" dirty="0" err="1">
                <a:latin typeface="+mj-lt"/>
              </a:rPr>
              <a:t>i</a:t>
            </a:r>
            <a:r>
              <a:rPr lang="en-US" altLang="zh-CN" sz="2000" dirty="0">
                <a:latin typeface="+mj-lt"/>
              </a:rPr>
              <a:t> = 0; </a:t>
            </a:r>
            <a:r>
              <a:rPr lang="en-US" altLang="zh-CN" sz="2000" dirty="0" err="1">
                <a:latin typeface="+mj-lt"/>
              </a:rPr>
              <a:t>i</a:t>
            </a:r>
            <a:r>
              <a:rPr lang="en-US" altLang="zh-CN" sz="2000" dirty="0">
                <a:latin typeface="+mj-lt"/>
              </a:rPr>
              <a:t> &lt; span &amp;&amp; </a:t>
            </a:r>
            <a:r>
              <a:rPr lang="en-US" altLang="zh-CN" sz="2000" dirty="0" err="1">
                <a:latin typeface="+mj-lt"/>
              </a:rPr>
              <a:t>temp.p</a:t>
            </a:r>
            <a:r>
              <a:rPr lang="en-US" altLang="zh-CN" sz="2000" dirty="0">
                <a:latin typeface="+mj-lt"/>
              </a:rPr>
              <a:t> != </a:t>
            </a:r>
            <a:r>
              <a:rPr lang="en-US" altLang="zh-CN" sz="2000" dirty="0" err="1">
                <a:latin typeface="+mj-lt"/>
              </a:rPr>
              <a:t>nullptr</a:t>
            </a:r>
            <a:r>
              <a:rPr lang="en-US" altLang="zh-CN" sz="2000" dirty="0">
                <a:latin typeface="+mj-lt"/>
              </a:rPr>
              <a:t>; ++</a:t>
            </a:r>
            <a:r>
              <a:rPr lang="en-US" altLang="zh-CN" sz="2000" dirty="0" err="1">
                <a:latin typeface="+mj-lt"/>
              </a:rPr>
              <a:t>i</a:t>
            </a:r>
            <a:r>
              <a:rPr lang="en-US" altLang="zh-CN" sz="2000" dirty="0">
                <a:latin typeface="+mj-lt"/>
              </a:rPr>
              <a:t>) </a:t>
            </a:r>
            <a:endParaRPr lang="zh-CN" altLang="zh-CN" sz="2000" dirty="0">
              <a:latin typeface="+mj-lt"/>
            </a:endParaRPr>
          </a:p>
          <a:p>
            <a:pPr marL="0" indent="0">
              <a:buNone/>
            </a:pPr>
            <a:r>
              <a:rPr lang="en-US" altLang="zh-CN" sz="2000" dirty="0">
                <a:latin typeface="+mj-lt"/>
              </a:rPr>
              <a:t>                </a:t>
            </a:r>
            <a:r>
              <a:rPr lang="en-US" altLang="zh-CN" sz="2000" dirty="0" err="1">
                <a:latin typeface="+mj-lt"/>
              </a:rPr>
              <a:t>temp.p</a:t>
            </a:r>
            <a:r>
              <a:rPr lang="en-US" altLang="zh-CN" sz="2000" dirty="0">
                <a:latin typeface="+mj-lt"/>
              </a:rPr>
              <a:t> = </a:t>
            </a:r>
            <a:r>
              <a:rPr lang="en-US" altLang="zh-CN" sz="2000" dirty="0" err="1">
                <a:latin typeface="+mj-lt"/>
              </a:rPr>
              <a:t>temp.p</a:t>
            </a:r>
            <a:r>
              <a:rPr lang="en-US" altLang="zh-CN" sz="2000" dirty="0">
                <a:latin typeface="+mj-lt"/>
              </a:rPr>
              <a:t>-&gt;next;</a:t>
            </a:r>
            <a:endParaRPr lang="zh-CN" altLang="zh-CN" sz="2000" dirty="0">
              <a:latin typeface="+mj-lt"/>
            </a:endParaRPr>
          </a:p>
          <a:p>
            <a:pPr marL="0" indent="0">
              <a:buNone/>
            </a:pPr>
            <a:r>
              <a:rPr lang="en-US" altLang="zh-CN" sz="2000" dirty="0">
                <a:latin typeface="+mj-lt"/>
              </a:rPr>
              <a:t>            return </a:t>
            </a:r>
            <a:r>
              <a:rPr lang="en-US" altLang="zh-CN" sz="2000" b="1" i="1" dirty="0">
                <a:solidFill>
                  <a:srgbClr val="00B050"/>
                </a:solidFill>
                <a:latin typeface="+mj-lt"/>
              </a:rPr>
              <a:t>temp</a:t>
            </a:r>
            <a:r>
              <a:rPr lang="en-US" altLang="zh-CN" sz="2000" dirty="0">
                <a:latin typeface="+mj-lt"/>
              </a:rPr>
              <a:t>;</a:t>
            </a:r>
            <a:endParaRPr lang="zh-CN" altLang="zh-CN" sz="2000" dirty="0">
              <a:latin typeface="+mj-lt"/>
            </a:endParaRPr>
          </a:p>
          <a:p>
            <a:pPr marL="0" indent="0">
              <a:buNone/>
            </a:pPr>
            <a:r>
              <a:rPr lang="en-US" altLang="zh-CN" sz="2000" dirty="0">
                <a:latin typeface="+mj-lt"/>
              </a:rPr>
              <a:t>        }</a:t>
            </a:r>
            <a:endParaRPr lang="zh-CN" altLang="zh-CN" sz="2000" dirty="0">
              <a:latin typeface="+mj-lt"/>
            </a:endParaRPr>
          </a:p>
          <a:p>
            <a:pPr marL="0" indent="0">
              <a:buNone/>
            </a:pPr>
            <a:r>
              <a:rPr lang="en-US" altLang="zh-CN" sz="2000" dirty="0">
                <a:latin typeface="+mj-lt"/>
              </a:rPr>
              <a:t>    };</a:t>
            </a:r>
            <a:endParaRPr lang="zh-CN" altLang="zh-CN" sz="2000" dirty="0">
              <a:latin typeface="+mj-lt"/>
            </a:endParaRPr>
          </a:p>
          <a:p>
            <a:pPr marL="0" indent="0">
              <a:buNone/>
            </a:pPr>
            <a:r>
              <a:rPr lang="en-US" altLang="zh-CN" sz="2000" dirty="0">
                <a:latin typeface="+mj-lt"/>
              </a:rPr>
              <a:t>};</a:t>
            </a:r>
          </a:p>
          <a:p>
            <a:pPr marL="0" indent="0">
              <a:buNone/>
            </a:pPr>
            <a:endParaRPr lang="en-US" altLang="zh-CN" sz="2000" dirty="0">
              <a:latin typeface="+mj-lt"/>
            </a:endParaRPr>
          </a:p>
          <a:p>
            <a:pPr marL="0" indent="0">
              <a:buNone/>
            </a:pPr>
            <a:r>
              <a:rPr lang="en-US" altLang="zh-CN" sz="2000" dirty="0">
                <a:latin typeface="+mj-lt"/>
              </a:rPr>
              <a:t>for (auto </a:t>
            </a:r>
            <a:r>
              <a:rPr lang="en-US" altLang="zh-CN" sz="2000" dirty="0" err="1">
                <a:latin typeface="+mj-lt"/>
              </a:rPr>
              <a:t>itr</a:t>
            </a:r>
            <a:r>
              <a:rPr lang="en-US" altLang="zh-CN" sz="2000" dirty="0">
                <a:latin typeface="+mj-lt"/>
              </a:rPr>
              <a:t> = </a:t>
            </a:r>
            <a:r>
              <a:rPr lang="en-US" altLang="zh-CN" sz="2000" b="1" i="1" dirty="0" err="1">
                <a:solidFill>
                  <a:srgbClr val="00B0F0"/>
                </a:solidFill>
                <a:latin typeface="+mj-lt"/>
              </a:rPr>
              <a:t>l.begin</a:t>
            </a:r>
            <a:r>
              <a:rPr lang="en-US" altLang="zh-CN" sz="2000" b="1" i="1" dirty="0">
                <a:solidFill>
                  <a:srgbClr val="00B0F0"/>
                </a:solidFill>
                <a:latin typeface="+mj-lt"/>
              </a:rPr>
              <a:t>() + 2</a:t>
            </a:r>
            <a:r>
              <a:rPr lang="en-US" altLang="zh-CN" sz="2000" dirty="0">
                <a:latin typeface="+mj-lt"/>
              </a:rPr>
              <a:t>; </a:t>
            </a:r>
            <a:r>
              <a:rPr lang="en-US" altLang="zh-CN" sz="2000" dirty="0" err="1">
                <a:latin typeface="+mj-lt"/>
              </a:rPr>
              <a:t>itr</a:t>
            </a:r>
            <a:r>
              <a:rPr lang="en-US" altLang="zh-CN" sz="2000" dirty="0">
                <a:latin typeface="+mj-lt"/>
              </a:rPr>
              <a:t> != </a:t>
            </a:r>
            <a:r>
              <a:rPr lang="en-US" altLang="zh-CN" sz="2000" b="1" i="1" dirty="0" err="1">
                <a:solidFill>
                  <a:srgbClr val="00B0F0"/>
                </a:solidFill>
                <a:latin typeface="+mj-lt"/>
              </a:rPr>
              <a:t>l.begin</a:t>
            </a:r>
            <a:r>
              <a:rPr lang="en-US" altLang="zh-CN" sz="2000" b="1" i="1" dirty="0">
                <a:solidFill>
                  <a:srgbClr val="00B0F0"/>
                </a:solidFill>
                <a:latin typeface="+mj-lt"/>
              </a:rPr>
              <a:t>() + 7</a:t>
            </a:r>
            <a:r>
              <a:rPr lang="en-US" altLang="zh-CN" sz="2000" dirty="0">
                <a:latin typeface="+mj-lt"/>
              </a:rPr>
              <a:t>; ++</a:t>
            </a:r>
            <a:r>
              <a:rPr lang="en-US" altLang="zh-CN" sz="2000" dirty="0" err="1">
                <a:latin typeface="+mj-lt"/>
              </a:rPr>
              <a:t>itr</a:t>
            </a:r>
            <a:r>
              <a:rPr lang="en-US" altLang="zh-CN" sz="2000" dirty="0">
                <a:latin typeface="+mj-lt"/>
              </a:rPr>
              <a:t>) …</a:t>
            </a:r>
            <a:endParaRPr lang="zh-CN" altLang="zh-CN" sz="2000" dirty="0">
              <a:latin typeface="+mj-lt"/>
            </a:endParaRPr>
          </a:p>
          <a:p>
            <a:pPr marL="0" indent="0" algn="just">
              <a:lnSpc>
                <a:spcPts val="1200"/>
              </a:lnSpc>
              <a:buNone/>
            </a:pPr>
            <a:endParaRPr lang="zh-CN" altLang="zh-C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3402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-9-2-2</a:t>
            </a:r>
            <a:r>
              <a:rPr lang="zh-CN" altLang="en-US" dirty="0"/>
              <a:t>：迭代器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58298A-8F68-4BFD-B41C-874D86D2BC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nsolas"/>
              <a:ea typeface="微软雅黑"/>
              <a:cs typeface="+mn-cs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897545556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algn="just"/>
            <a:r>
              <a:rPr lang="zh-CN" altLang="en-US" sz="3200" dirty="0">
                <a:latin typeface="+mj-lt"/>
              </a:rPr>
              <a:t>前面提到的迭代器都被设计成为容器的内部类模板，成为容器的附属设施，因此通用性不强。</a:t>
            </a:r>
            <a:endParaRPr lang="en-US" altLang="zh-CN" sz="3200" dirty="0">
              <a:latin typeface="+mj-lt"/>
            </a:endParaRPr>
          </a:p>
          <a:p>
            <a:pPr algn="just"/>
            <a:r>
              <a:rPr lang="zh-CN" altLang="en-US" sz="3200" dirty="0">
                <a:latin typeface="+mj-lt"/>
              </a:rPr>
              <a:t>更通用的设计是将迭代器从容器内部剥离，将其设计成为不依赖于容器的类模板。当然，要达到这个目标，必须考虑到很多复杂的情况。</a:t>
            </a:r>
            <a:endParaRPr lang="en-US" altLang="zh-CN" sz="3200" dirty="0">
              <a:latin typeface="+mj-lt"/>
            </a:endParaRPr>
          </a:p>
          <a:p>
            <a:pPr algn="just"/>
            <a:r>
              <a:rPr lang="zh-CN" altLang="en-US" sz="3200">
                <a:latin typeface="+mj-lt"/>
              </a:rPr>
              <a:t>参考资料：</a:t>
            </a:r>
            <a:r>
              <a:rPr lang="en-US" altLang="zh-CN" sz="3200">
                <a:latin typeface="+mj-lt"/>
              </a:rPr>
              <a:t>C</a:t>
            </a:r>
            <a:r>
              <a:rPr lang="en-US" altLang="zh-CN" sz="3200" dirty="0">
                <a:latin typeface="+mj-lt"/>
              </a:rPr>
              <a:t>++</a:t>
            </a:r>
            <a:r>
              <a:rPr lang="zh-CN" altLang="en-US" sz="3200" dirty="0">
                <a:latin typeface="+mj-lt"/>
              </a:rPr>
              <a:t>标准中的通用迭代器设计。</a:t>
            </a:r>
            <a:endParaRPr lang="zh-CN" altLang="zh-CN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170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-9-2-2</a:t>
            </a:r>
            <a:r>
              <a:rPr lang="zh-CN" altLang="en-US" dirty="0"/>
              <a:t>：迭代器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0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为了实现容器的封装，我们将遍历操作封装在类（模板）内部。例如：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template &lt;</a:t>
            </a:r>
            <a:r>
              <a:rPr lang="en-US" altLang="zh-CN" dirty="0" err="1"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value_t</a:t>
            </a:r>
            <a:r>
              <a:rPr lang="en-US" altLang="zh-CN" dirty="0">
                <a:latin typeface="Consolas" panose="020B0609020204030204" pitchFamily="49" charset="0"/>
              </a:rPr>
              <a:t>&gt;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class </a:t>
            </a:r>
            <a:r>
              <a:rPr lang="en-US" altLang="zh-CN" dirty="0" err="1">
                <a:latin typeface="Consolas" panose="020B0609020204030204" pitchFamily="49" charset="0"/>
              </a:rPr>
              <a:t>linked_list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public: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using </a:t>
            </a:r>
            <a:r>
              <a:rPr lang="en-US" altLang="zh-CN" dirty="0" err="1">
                <a:latin typeface="Consolas" panose="020B0609020204030204" pitchFamily="49" charset="0"/>
              </a:rPr>
              <a:t>value_type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i="1" dirty="0" err="1">
                <a:latin typeface="Consolas" panose="020B0609020204030204" pitchFamily="49" charset="0"/>
              </a:rPr>
              <a:t>value_t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…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template &lt;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callback_t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endParaRPr lang="zh-CN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void traverse(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callback_t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af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endParaRPr lang="zh-CN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    {</a:t>
            </a:r>
            <a:endParaRPr lang="zh-CN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        for (auto p = head; p != 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; p = p-&gt;next)</a:t>
            </a:r>
            <a:endParaRPr lang="zh-CN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af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(std::forward&lt;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value_type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&gt;(p-&gt;data));</a:t>
            </a:r>
            <a:endParaRPr lang="zh-CN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  <a:endParaRPr lang="zh-CN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…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740713265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48C32DBF-8BC6-4CD5-8EB7-CAB66FDFE012}"/>
              </a:ext>
            </a:extLst>
          </p:cNvPr>
          <p:cNvSpPr/>
          <p:nvPr/>
        </p:nvSpPr>
        <p:spPr>
          <a:xfrm>
            <a:off x="6362700" y="2959100"/>
            <a:ext cx="3492500" cy="939800"/>
          </a:xfrm>
          <a:prstGeom prst="wedgeRoundRectCallout">
            <a:avLst>
              <a:gd name="adj1" fmla="val -48288"/>
              <a:gd name="adj2" fmla="val 760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这个成员模板使用了一个</a:t>
            </a:r>
            <a:r>
              <a:rPr lang="zh-CN" altLang="en-US" b="1" dirty="0">
                <a:solidFill>
                  <a:srgbClr val="FFFF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回调函数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来处理节点数据。</a:t>
            </a:r>
          </a:p>
        </p:txBody>
      </p:sp>
    </p:spTree>
    <p:extLst>
      <p:ext uri="{BB962C8B-B14F-4D97-AF65-F5344CB8AC3E}">
        <p14:creationId xmlns:p14="http://schemas.microsoft.com/office/powerpoint/2010/main" val="77290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-9-2-2</a:t>
            </a:r>
            <a:r>
              <a:rPr lang="zh-CN" altLang="en-US" dirty="0"/>
              <a:t>：迭代器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封装的目标达到了，但程序员对代码的控制变弱了。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因此，我们需要用另外的方式实现遍历，既保证了封装，也给了程序员更多的控制权。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为了找到新方法，我们先来回顾一下迭代操作。迭代操作一般都用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指针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循环</a:t>
            </a:r>
            <a:r>
              <a:rPr lang="zh-CN" altLang="en-US" dirty="0">
                <a:latin typeface="Consolas" panose="020B0609020204030204" pitchFamily="49" charset="0"/>
              </a:rPr>
              <a:t>的方式进行。例如：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99324948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480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-9-2-2</a:t>
            </a:r>
            <a:r>
              <a:rPr lang="zh-CN" altLang="en-US" dirty="0"/>
              <a:t>：迭代器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int a[10], </a:t>
            </a:r>
            <a:r>
              <a:rPr lang="en-US" altLang="zh-CN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*p</a:t>
            </a:r>
            <a:r>
              <a:rPr lang="en-US" altLang="zh-CN" sz="2400" dirty="0">
                <a:latin typeface="Consolas" panose="020B0609020204030204" pitchFamily="49" charset="0"/>
              </a:rPr>
              <a:t>;</a:t>
            </a:r>
            <a:endParaRPr lang="zh-CN" altLang="zh-CN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400" dirty="0">
                <a:latin typeface="Consolas" panose="020B0609020204030204" pitchFamily="49" charset="0"/>
              </a:rPr>
              <a:t> (p = </a:t>
            </a:r>
            <a:r>
              <a:rPr lang="en-US" altLang="zh-CN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&amp;a[0]</a:t>
            </a:r>
            <a:r>
              <a:rPr lang="en-US" altLang="zh-CN" sz="2400" dirty="0">
                <a:latin typeface="Consolas" panose="020B0609020204030204" pitchFamily="49" charset="0"/>
              </a:rPr>
              <a:t>; p </a:t>
            </a:r>
            <a:r>
              <a:rPr lang="en-US" altLang="zh-CN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!= &amp;a[10]</a:t>
            </a:r>
            <a:r>
              <a:rPr lang="en-US" altLang="zh-CN" sz="2400" dirty="0">
                <a:latin typeface="Consolas" panose="020B0609020204030204" pitchFamily="49" charset="0"/>
              </a:rPr>
              <a:t>; </a:t>
            </a:r>
            <a:r>
              <a:rPr lang="en-US" altLang="zh-CN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++p</a:t>
            </a:r>
            <a:r>
              <a:rPr lang="en-US" altLang="zh-CN" sz="2400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std::</a:t>
            </a:r>
            <a:r>
              <a:rPr lang="en-US" altLang="zh-CN" sz="2400" dirty="0" err="1">
                <a:latin typeface="Consolas" panose="020B0609020204030204" pitchFamily="49" charset="0"/>
              </a:rPr>
              <a:t>cout</a:t>
            </a:r>
            <a:r>
              <a:rPr lang="en-US" altLang="zh-CN" sz="2400" dirty="0">
                <a:latin typeface="Consolas" panose="020B0609020204030204" pitchFamily="49" charset="0"/>
              </a:rPr>
              <a:t> &lt;&lt; </a:t>
            </a:r>
            <a:r>
              <a:rPr lang="en-US" altLang="zh-CN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*p</a:t>
            </a:r>
            <a:r>
              <a:rPr lang="en-US" altLang="zh-CN" sz="2400" dirty="0">
                <a:latin typeface="Consolas" panose="020B0609020204030204" pitchFamily="49" charset="0"/>
              </a:rPr>
              <a:t> &lt;&lt; std::</a:t>
            </a:r>
            <a:r>
              <a:rPr lang="en-US" altLang="zh-CN" sz="2400" dirty="0" err="1">
                <a:latin typeface="Consolas" panose="020B0609020204030204" pitchFamily="49" charset="0"/>
              </a:rPr>
              <a:t>endl</a:t>
            </a:r>
            <a:r>
              <a:rPr lang="en-US" altLang="zh-CN" sz="2400" dirty="0">
                <a:latin typeface="Consolas" panose="020B0609020204030204" pitchFamily="49" charset="0"/>
              </a:rPr>
              <a:t>;</a:t>
            </a:r>
            <a:endParaRPr lang="zh-CN" altLang="zh-CN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zh-CN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zh-CN" sz="32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267087810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8850E38-739B-434C-B27C-EBEFBAD67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165479"/>
              </p:ext>
            </p:extLst>
          </p:nvPr>
        </p:nvGraphicFramePr>
        <p:xfrm>
          <a:off x="1437774" y="4091608"/>
          <a:ext cx="8128000" cy="795027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33806037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824770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710148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713309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387872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055246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82909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169081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240544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64074071"/>
                    </a:ext>
                  </a:extLst>
                </a:gridCol>
              </a:tblGrid>
              <a:tr h="79502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a[0]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a[1]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a[9]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0076281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BFE7E92E-D100-4D54-807E-DACA38BB44C6}"/>
              </a:ext>
            </a:extLst>
          </p:cNvPr>
          <p:cNvSpPr/>
          <p:nvPr/>
        </p:nvSpPr>
        <p:spPr>
          <a:xfrm>
            <a:off x="9572754" y="4091608"/>
            <a:ext cx="855593" cy="7950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a[10]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BD60BD8-981A-4811-A284-3D2CDC878E66}"/>
              </a:ext>
            </a:extLst>
          </p:cNvPr>
          <p:cNvGrpSpPr/>
          <p:nvPr/>
        </p:nvGrpSpPr>
        <p:grpSpPr>
          <a:xfrm>
            <a:off x="1437773" y="4886635"/>
            <a:ext cx="656273" cy="1096834"/>
            <a:chOff x="1437773" y="4224027"/>
            <a:chExt cx="656273" cy="109683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9382E14-608D-4153-AB31-906FF6D1EBB2}"/>
                </a:ext>
              </a:extLst>
            </p:cNvPr>
            <p:cNvSpPr txBox="1"/>
            <p:nvPr/>
          </p:nvSpPr>
          <p:spPr>
            <a:xfrm>
              <a:off x="1437773" y="4951529"/>
              <a:ext cx="656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p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7C11A277-A130-44CD-A9C3-0AFDB5735777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1765910" y="4224027"/>
              <a:ext cx="0" cy="727502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BCA2987-B5C6-4E84-B2FD-DA4A028C14DE}"/>
              </a:ext>
            </a:extLst>
          </p:cNvPr>
          <p:cNvGrpSpPr/>
          <p:nvPr/>
        </p:nvGrpSpPr>
        <p:grpSpPr>
          <a:xfrm>
            <a:off x="8805982" y="4884111"/>
            <a:ext cx="656273" cy="1096834"/>
            <a:chOff x="1437773" y="4224027"/>
            <a:chExt cx="656273" cy="1096834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4FA9E57-7975-45E3-99F2-730533505B6D}"/>
                </a:ext>
              </a:extLst>
            </p:cNvPr>
            <p:cNvSpPr txBox="1"/>
            <p:nvPr/>
          </p:nvSpPr>
          <p:spPr>
            <a:xfrm>
              <a:off x="1437773" y="4951529"/>
              <a:ext cx="656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p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89730E99-FC62-4209-AFB6-788BFAC080B2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V="1">
              <a:off x="1765910" y="4224027"/>
              <a:ext cx="0" cy="727502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对话气泡: 圆角矩形 25">
            <a:extLst>
              <a:ext uri="{FF2B5EF4-FFF2-40B4-BE49-F238E27FC236}">
                <a16:creationId xmlns:a16="http://schemas.microsoft.com/office/drawing/2014/main" id="{4D2A9D9C-8674-4964-8552-9CB3FC88E346}"/>
              </a:ext>
            </a:extLst>
          </p:cNvPr>
          <p:cNvSpPr/>
          <p:nvPr/>
        </p:nvSpPr>
        <p:spPr>
          <a:xfrm>
            <a:off x="7220019" y="3031486"/>
            <a:ext cx="3634333" cy="795027"/>
          </a:xfrm>
          <a:prstGeom prst="wedgeRoundRectCallout">
            <a:avLst>
              <a:gd name="adj1" fmla="val 25801"/>
              <a:gd name="adj2" fmla="val 76926"/>
              <a:gd name="adj3" fmla="val 16667"/>
            </a:avLst>
          </a:prstGeom>
          <a:solidFill>
            <a:schemeClr val="accent5">
              <a:alpha val="91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这是一个数组最后一个单元“后面”的单元，已经越界了。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7" name="对话气泡: 圆角矩形 26">
            <a:extLst>
              <a:ext uri="{FF2B5EF4-FFF2-40B4-BE49-F238E27FC236}">
                <a16:creationId xmlns:a16="http://schemas.microsoft.com/office/drawing/2014/main" id="{F8820578-ED94-4BE5-AC09-5EA211EB0E49}"/>
              </a:ext>
            </a:extLst>
          </p:cNvPr>
          <p:cNvSpPr/>
          <p:nvPr/>
        </p:nvSpPr>
        <p:spPr>
          <a:xfrm>
            <a:off x="7220018" y="1556904"/>
            <a:ext cx="3634333" cy="1186037"/>
          </a:xfrm>
          <a:prstGeom prst="wedgeRoundRectCallout">
            <a:avLst>
              <a:gd name="adj1" fmla="val 24657"/>
              <a:gd name="adj2" fmla="val 71034"/>
              <a:gd name="adj3" fmla="val 16667"/>
            </a:avLst>
          </a:prstGeom>
          <a:solidFill>
            <a:schemeClr val="accent4">
              <a:lumMod val="75000"/>
              <a:alpha val="91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但是，这里只使用了它的地址，并没有访问其内容，因此是安全的。</a:t>
            </a:r>
            <a:endParaRPr lang="en-US" altLang="zh-CN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28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0.07266 -0.0002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3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7 L 0.07018 0.00023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3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-9-2-2</a:t>
            </a:r>
            <a:r>
              <a:rPr lang="zh-CN" altLang="en-US" dirty="0"/>
              <a:t>：迭代器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58298A-8F68-4BFD-B41C-874D86D2BC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nsolas"/>
              <a:ea typeface="微软雅黑"/>
              <a:cs typeface="+mn-cs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716692705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lvl="0"/>
            <a:r>
              <a:rPr lang="zh-CN" altLang="zh-CN" sz="2400" dirty="0">
                <a:latin typeface="Consolas" panose="020B0609020204030204" pitchFamily="49" charset="0"/>
              </a:rPr>
              <a:t>是一个</a:t>
            </a:r>
            <a:r>
              <a:rPr lang="zh-CN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循环</a:t>
            </a:r>
            <a:r>
              <a:rPr lang="zh-CN" altLang="zh-CN" sz="2400" dirty="0">
                <a:latin typeface="Consolas" panose="020B0609020204030204" pitchFamily="49" charset="0"/>
              </a:rPr>
              <a:t>结构。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lvl="0"/>
            <a:r>
              <a:rPr lang="zh-CN" altLang="zh-CN" sz="2400" dirty="0">
                <a:latin typeface="Consolas" panose="020B0609020204030204" pitchFamily="49" charset="0"/>
              </a:rPr>
              <a:t>关键设施是</a:t>
            </a:r>
            <a:r>
              <a:rPr lang="zh-CN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指针</a:t>
            </a:r>
            <a:r>
              <a:rPr lang="zh-CN" altLang="zh-CN" sz="2400" dirty="0">
                <a:latin typeface="Consolas" panose="020B0609020204030204" pitchFamily="49" charset="0"/>
              </a:rPr>
              <a:t>。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lvl="0"/>
            <a:r>
              <a:rPr lang="zh-CN" altLang="zh-CN" sz="2400" dirty="0">
                <a:latin typeface="Consolas" panose="020B0609020204030204" pitchFamily="49" charset="0"/>
              </a:rPr>
              <a:t>迭代有</a:t>
            </a:r>
            <a:r>
              <a:rPr lang="zh-CN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起点</a:t>
            </a:r>
            <a:r>
              <a:rPr lang="zh-CN" altLang="zh-CN" sz="2400" dirty="0">
                <a:latin typeface="Consolas" panose="020B0609020204030204" pitchFamily="49" charset="0"/>
              </a:rPr>
              <a:t>。这个起点与容器的首元素相关。在此例中，这个起点是数组首元素</a:t>
            </a:r>
            <a:r>
              <a:rPr lang="en-US" altLang="zh-CN" sz="2400" dirty="0">
                <a:latin typeface="Consolas" panose="020B0609020204030204" pitchFamily="49" charset="0"/>
              </a:rPr>
              <a:t>a[0]</a:t>
            </a:r>
            <a:r>
              <a:rPr lang="zh-CN" altLang="zh-CN" sz="2400" dirty="0">
                <a:latin typeface="Consolas" panose="020B0609020204030204" pitchFamily="49" charset="0"/>
              </a:rPr>
              <a:t>的地址。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lvl="0"/>
            <a:r>
              <a:rPr lang="zh-CN" altLang="zh-CN" sz="2400" dirty="0">
                <a:latin typeface="Consolas" panose="020B0609020204030204" pitchFamily="49" charset="0"/>
              </a:rPr>
              <a:t>迭代有</a:t>
            </a:r>
            <a:r>
              <a:rPr lang="zh-CN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终点</a:t>
            </a:r>
            <a:r>
              <a:rPr lang="zh-CN" altLang="zh-CN" sz="2400" dirty="0">
                <a:latin typeface="Consolas" panose="020B0609020204030204" pitchFamily="49" charset="0"/>
              </a:rPr>
              <a:t>。要为迭代终止设置一个终点标记（本例中是</a:t>
            </a:r>
            <a:r>
              <a:rPr lang="en-US" altLang="zh-CN" sz="2400" dirty="0">
                <a:latin typeface="Consolas" panose="020B0609020204030204" pitchFamily="49" charset="0"/>
              </a:rPr>
              <a:t>a[10]</a:t>
            </a:r>
            <a:r>
              <a:rPr lang="zh-CN" altLang="zh-CN" sz="2400" dirty="0">
                <a:latin typeface="Consolas" panose="020B0609020204030204" pitchFamily="49" charset="0"/>
              </a:rPr>
              <a:t>的地址），并在迭代中测试指针是否与终点标记相等：如果不等，迭代继续，否则结束。这个终点标记常称为</a:t>
            </a:r>
            <a:r>
              <a:rPr lang="zh-CN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哨兵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sentinel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2400" dirty="0">
                <a:latin typeface="Consolas" panose="020B0609020204030204" pitchFamily="49" charset="0"/>
              </a:rPr>
              <a:t>。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lvl="0"/>
            <a:r>
              <a:rPr lang="zh-CN" altLang="en-US" sz="2400" dirty="0">
                <a:latin typeface="Consolas" panose="020B0609020204030204" pitchFamily="49" charset="0"/>
              </a:rPr>
              <a:t>迭代操作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lvl="1"/>
            <a:r>
              <a:rPr lang="zh-CN" altLang="zh-CN" dirty="0">
                <a:latin typeface="Consolas" panose="020B0609020204030204" pitchFamily="49" charset="0"/>
              </a:rPr>
              <a:t>指针</a:t>
            </a:r>
            <a:r>
              <a:rPr lang="zh-CN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推进</a:t>
            </a:r>
            <a:r>
              <a:rPr lang="zh-CN" altLang="zh-CN" dirty="0">
                <a:latin typeface="Consolas" panose="020B0609020204030204" pitchFamily="49" charset="0"/>
              </a:rPr>
              <a:t>。使用</a:t>
            </a:r>
            <a:r>
              <a:rPr lang="en-US" altLang="zh-CN" dirty="0">
                <a:latin typeface="Consolas" panose="020B0609020204030204" pitchFamily="49" charset="0"/>
              </a:rPr>
              <a:t>++</a:t>
            </a:r>
            <a:r>
              <a:rPr lang="zh-CN" altLang="zh-CN" dirty="0">
                <a:latin typeface="Consolas" panose="020B0609020204030204" pitchFamily="49" charset="0"/>
              </a:rPr>
              <a:t>运算符。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zh-CN" altLang="zh-CN" dirty="0">
                <a:latin typeface="Consolas" panose="020B0609020204030204" pitchFamily="49" charset="0"/>
              </a:rPr>
              <a:t>元素</a:t>
            </a:r>
            <a:r>
              <a:rPr lang="zh-CN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提取</a:t>
            </a:r>
            <a:r>
              <a:rPr lang="zh-CN" altLang="zh-CN" dirty="0">
                <a:latin typeface="Consolas" panose="020B0609020204030204" pitchFamily="49" charset="0"/>
              </a:rPr>
              <a:t>。使用</a:t>
            </a:r>
            <a:r>
              <a:rPr lang="en-US" altLang="zh-CN" dirty="0">
                <a:latin typeface="Consolas" panose="020B0609020204030204" pitchFamily="49" charset="0"/>
              </a:rPr>
              <a:t>*</a:t>
            </a:r>
            <a:r>
              <a:rPr lang="zh-CN" altLang="zh-CN" dirty="0">
                <a:latin typeface="Consolas" panose="020B0609020204030204" pitchFamily="49" charset="0"/>
              </a:rPr>
              <a:t>运算符。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zh-CN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成员选择</a:t>
            </a:r>
            <a:r>
              <a:rPr lang="zh-CN" altLang="zh-CN" dirty="0">
                <a:latin typeface="Consolas" panose="020B0609020204030204" pitchFamily="49" charset="0"/>
              </a:rPr>
              <a:t>。使用</a:t>
            </a:r>
            <a:r>
              <a:rPr lang="en-US" altLang="zh-CN" dirty="0">
                <a:latin typeface="Consolas" panose="020B0609020204030204" pitchFamily="49" charset="0"/>
              </a:rPr>
              <a:t>-&gt;</a:t>
            </a:r>
            <a:r>
              <a:rPr lang="zh-CN" altLang="zh-CN" dirty="0">
                <a:latin typeface="Consolas" panose="020B0609020204030204" pitchFamily="49" charset="0"/>
              </a:rPr>
              <a:t>运算符。</a:t>
            </a:r>
            <a:endParaRPr lang="zh-CN" altLang="zh-C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zh-CN" sz="3200" dirty="0">
              <a:latin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F5F481F-DF78-459A-A5F0-E4E5F08C46A1}"/>
              </a:ext>
            </a:extLst>
          </p:cNvPr>
          <p:cNvSpPr/>
          <p:nvPr/>
        </p:nvSpPr>
        <p:spPr>
          <a:xfrm>
            <a:off x="2561118" y="1977559"/>
            <a:ext cx="7452832" cy="2848441"/>
          </a:xfrm>
          <a:prstGeom prst="rect">
            <a:avLst/>
          </a:prstGeom>
          <a:solidFill>
            <a:schemeClr val="accent3">
              <a:alpha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</a:rPr>
              <a:t>解决共性问题的思路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</a:rPr>
              <a:t>分离迭代操作。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</a:rPr>
              <a:t>使用类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</a:rPr>
              <a:t>模板包装并模拟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</a:rPr>
              <a:t>原生指针。这个类模板就是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</a:rPr>
              <a:t>迭代器（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</a:rPr>
              <a:t>iterator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</a:rPr>
              <a:t>）</a:t>
            </a:r>
            <a:r>
              <a:rPr lang="zh-CN" altLang="en-US" sz="3200" b="1" dirty="0">
                <a:solidFill>
                  <a:srgbClr val="FFFF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。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595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-9-2-2</a:t>
            </a:r>
            <a:r>
              <a:rPr lang="zh-CN" altLang="en-US" dirty="0"/>
              <a:t>：迭代器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58298A-8F68-4BFD-B41C-874D86D2BC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nsolas"/>
              <a:ea typeface="微软雅黑"/>
              <a:cs typeface="+mn-cs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608097277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zh-CN" altLang="zh-CN" dirty="0">
                <a:latin typeface="+mj-lt"/>
              </a:rPr>
              <a:t>迭代使用循环。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zh-CN" dirty="0">
                <a:latin typeface="+mj-lt"/>
              </a:rPr>
              <a:t>迭代器</a:t>
            </a:r>
            <a:r>
              <a:rPr lang="zh-CN" altLang="zh-CN" b="1" dirty="0">
                <a:solidFill>
                  <a:srgbClr val="FF0000"/>
                </a:solidFill>
                <a:latin typeface="+mj-lt"/>
              </a:rPr>
              <a:t>模拟</a:t>
            </a:r>
            <a:r>
              <a:rPr lang="zh-CN" altLang="zh-CN" dirty="0">
                <a:latin typeface="+mj-lt"/>
              </a:rPr>
              <a:t>了原生指针，是对后者的包装。为此，迭代器内部有一个</a:t>
            </a:r>
            <a:r>
              <a:rPr lang="zh-CN" altLang="zh-CN" b="1" dirty="0">
                <a:solidFill>
                  <a:srgbClr val="FF0000"/>
                </a:solidFill>
                <a:latin typeface="+mj-lt"/>
              </a:rPr>
              <a:t>原生指针成员</a:t>
            </a:r>
            <a:r>
              <a:rPr lang="zh-CN" altLang="zh-CN" dirty="0">
                <a:latin typeface="+mj-lt"/>
              </a:rPr>
              <a:t>，它可以指向容器里存储的任意位置的对象。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zh-CN" dirty="0">
                <a:latin typeface="+mj-lt"/>
              </a:rPr>
              <a:t>用一个迭代器标识迭代的起点。因此，要为容器设置一个名为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begin</a:t>
            </a:r>
            <a:r>
              <a:rPr lang="zh-CN" altLang="zh-CN" dirty="0">
                <a:latin typeface="+mj-lt"/>
              </a:rPr>
              <a:t>的成员函数，它返回一个迭代器，该迭代器“指向”容器的首元素。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zh-CN" dirty="0">
                <a:latin typeface="+mj-lt"/>
              </a:rPr>
              <a:t>用一个迭代器标识迭代的终点。因此，为容器设置一个名为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end</a:t>
            </a:r>
            <a:r>
              <a:rPr lang="zh-CN" altLang="zh-CN" dirty="0">
                <a:latin typeface="+mj-lt"/>
              </a:rPr>
              <a:t>成员函数，它返回一个迭代器，该迭代器“指向”哨兵。</a:t>
            </a:r>
          </a:p>
        </p:txBody>
      </p:sp>
    </p:spTree>
    <p:extLst>
      <p:ext uri="{BB962C8B-B14F-4D97-AF65-F5344CB8AC3E}">
        <p14:creationId xmlns:p14="http://schemas.microsoft.com/office/powerpoint/2010/main" val="382396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-9-2-2</a:t>
            </a:r>
            <a:r>
              <a:rPr lang="zh-CN" altLang="en-US" dirty="0"/>
              <a:t>：迭代器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58298A-8F68-4BFD-B41C-874D86D2BC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nsolas"/>
              <a:ea typeface="微软雅黑"/>
              <a:cs typeface="+mn-cs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116239275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514350" lvl="0" indent="-514350">
              <a:buFont typeface="+mj-lt"/>
              <a:buAutoNum type="arabicPeriod" startAt="5"/>
            </a:pPr>
            <a:r>
              <a:rPr lang="zh-CN" altLang="zh-CN" dirty="0">
                <a:latin typeface="+mj-lt"/>
              </a:rPr>
              <a:t>迭代器操作。迭代器有四个必不可少的操作：复制、比较、推进、提取。因此，要为迭代器</a:t>
            </a:r>
            <a:r>
              <a:rPr lang="zh-CN" altLang="zh-CN" b="1" dirty="0">
                <a:solidFill>
                  <a:srgbClr val="FF0000"/>
                </a:solidFill>
                <a:latin typeface="+mj-lt"/>
              </a:rPr>
              <a:t>重载</a:t>
            </a:r>
            <a:r>
              <a:rPr lang="zh-CN" altLang="zh-CN" dirty="0">
                <a:latin typeface="+mj-lt"/>
              </a:rPr>
              <a:t>如下运算符函数：</a:t>
            </a:r>
          </a:p>
          <a:p>
            <a:pPr lvl="1"/>
            <a:r>
              <a:rPr lang="en-US" altLang="zh-CN" sz="2800" b="1" dirty="0">
                <a:solidFill>
                  <a:srgbClr val="FF0000"/>
                </a:solidFill>
                <a:latin typeface="+mj-lt"/>
              </a:rPr>
              <a:t>=</a:t>
            </a:r>
            <a:r>
              <a:rPr lang="zh-CN" altLang="zh-CN" sz="2800" dirty="0">
                <a:latin typeface="+mj-lt"/>
              </a:rPr>
              <a:t>：迭代器复制。</a:t>
            </a:r>
          </a:p>
          <a:p>
            <a:pPr lvl="1"/>
            <a:r>
              <a:rPr lang="en-US" altLang="zh-CN" sz="2800" b="1" dirty="0">
                <a:solidFill>
                  <a:srgbClr val="FF0000"/>
                </a:solidFill>
                <a:latin typeface="+mj-lt"/>
              </a:rPr>
              <a:t>!=</a:t>
            </a:r>
            <a:r>
              <a:rPr lang="zh-CN" altLang="zh-CN" sz="2800" dirty="0">
                <a:latin typeface="+mj-lt"/>
              </a:rPr>
              <a:t>：比较两个迭代器是否不等。</a:t>
            </a:r>
          </a:p>
          <a:p>
            <a:pPr lvl="1"/>
            <a:r>
              <a:rPr lang="en-US" altLang="zh-CN" sz="2800" b="1" dirty="0">
                <a:solidFill>
                  <a:srgbClr val="FF0000"/>
                </a:solidFill>
                <a:latin typeface="+mj-lt"/>
              </a:rPr>
              <a:t>++</a:t>
            </a:r>
            <a:r>
              <a:rPr lang="zh-CN" altLang="zh-CN" sz="2800" dirty="0">
                <a:latin typeface="+mj-lt"/>
              </a:rPr>
              <a:t>：推进迭代器，使其“指向”当前元素的下一个，一般用前缀方式。</a:t>
            </a:r>
          </a:p>
          <a:p>
            <a:pPr lvl="1"/>
            <a:r>
              <a:rPr lang="en-US" altLang="zh-CN" sz="2800" b="1" dirty="0">
                <a:solidFill>
                  <a:srgbClr val="FF0000"/>
                </a:solidFill>
                <a:latin typeface="+mj-lt"/>
              </a:rPr>
              <a:t>*</a:t>
            </a:r>
            <a:r>
              <a:rPr lang="zh-CN" altLang="zh-CN" sz="2800" dirty="0">
                <a:latin typeface="+mj-lt"/>
              </a:rPr>
              <a:t>：返回迭代器“指向”的当前的元素。</a:t>
            </a:r>
          </a:p>
          <a:p>
            <a:pPr lvl="1"/>
            <a:r>
              <a:rPr lang="en-US" altLang="zh-CN" sz="2800" b="1" dirty="0">
                <a:solidFill>
                  <a:srgbClr val="FF0000"/>
                </a:solidFill>
                <a:latin typeface="+mj-lt"/>
              </a:rPr>
              <a:t>-&gt;</a:t>
            </a:r>
            <a:r>
              <a:rPr lang="zh-CN" altLang="zh-CN" sz="2800" dirty="0">
                <a:latin typeface="+mj-lt"/>
              </a:rPr>
              <a:t>：返回迭代器的内部指针。</a:t>
            </a:r>
          </a:p>
        </p:txBody>
      </p:sp>
    </p:spTree>
    <p:extLst>
      <p:ext uri="{BB962C8B-B14F-4D97-AF65-F5344CB8AC3E}">
        <p14:creationId xmlns:p14="http://schemas.microsoft.com/office/powerpoint/2010/main" val="1284221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-9-2-2</a:t>
            </a:r>
            <a:r>
              <a:rPr lang="zh-CN" altLang="en-US" dirty="0"/>
              <a:t>：迭代器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58298A-8F68-4BFD-B41C-874D86D2BC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nsolas"/>
              <a:ea typeface="微软雅黑"/>
              <a:cs typeface="+mn-cs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021280204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514350" lvl="0" indent="-514350" algn="just">
              <a:buFont typeface="+mj-lt"/>
              <a:buAutoNum type="arabicPeriod" startAt="6"/>
            </a:pPr>
            <a:r>
              <a:rPr lang="zh-CN" altLang="zh-CN" dirty="0">
                <a:latin typeface="+mj-lt"/>
              </a:rPr>
              <a:t>迭代器类是容器的</a:t>
            </a:r>
            <a:r>
              <a:rPr lang="zh-CN" altLang="zh-CN" b="1" dirty="0">
                <a:solidFill>
                  <a:srgbClr val="FF0000"/>
                </a:solidFill>
                <a:latin typeface="+mj-lt"/>
              </a:rPr>
              <a:t>内部类</a:t>
            </a:r>
            <a:r>
              <a:rPr lang="zh-CN" altLang="zh-CN" dirty="0">
                <a:latin typeface="+mj-lt"/>
              </a:rPr>
              <a:t>，并且是个依赖于容器类型参数的类模板。</a:t>
            </a:r>
          </a:p>
          <a:p>
            <a:pPr marL="514350" lvl="0" indent="-514350" algn="just">
              <a:buFont typeface="+mj-lt"/>
              <a:buAutoNum type="arabicPeriod" startAt="6"/>
            </a:pPr>
            <a:r>
              <a:rPr lang="zh-CN" altLang="zh-CN" dirty="0">
                <a:latin typeface="+mj-lt"/>
              </a:rPr>
              <a:t>迭代器中，为了能使用包围模板的类型参数，在其内部定义该参数的</a:t>
            </a:r>
            <a:r>
              <a:rPr lang="zh-CN" altLang="zh-CN" b="1" dirty="0">
                <a:solidFill>
                  <a:srgbClr val="FF0000"/>
                </a:solidFill>
                <a:latin typeface="+mj-lt"/>
              </a:rPr>
              <a:t>别名</a:t>
            </a:r>
            <a:r>
              <a:rPr lang="zh-CN" altLang="zh-CN" dirty="0">
                <a:latin typeface="+mj-lt"/>
              </a:rPr>
              <a:t>。</a:t>
            </a:r>
          </a:p>
          <a:p>
            <a:pPr marL="514350" lvl="0" indent="-514350" algn="just">
              <a:buFont typeface="+mj-lt"/>
              <a:buAutoNum type="arabicPeriod" startAt="6"/>
            </a:pPr>
            <a:r>
              <a:rPr lang="zh-CN" altLang="zh-CN" dirty="0">
                <a:latin typeface="+mj-lt"/>
              </a:rPr>
              <a:t>为了能高效地访问容器，迭代器一般都是包围容器的</a:t>
            </a:r>
            <a:r>
              <a:rPr lang="zh-CN" altLang="zh-CN" b="1" dirty="0">
                <a:solidFill>
                  <a:srgbClr val="FF0000"/>
                </a:solidFill>
                <a:latin typeface="+mj-lt"/>
              </a:rPr>
              <a:t>友元</a:t>
            </a:r>
            <a:r>
              <a:rPr lang="zh-CN" altLang="zh-CN" dirty="0">
                <a:latin typeface="+mj-lt"/>
              </a:rPr>
              <a:t>。</a:t>
            </a:r>
          </a:p>
          <a:p>
            <a:pPr marL="514350" indent="-514350" algn="just">
              <a:buFont typeface="+mj-lt"/>
              <a:buAutoNum type="arabicPeriod" startAt="6"/>
            </a:pPr>
            <a:endParaRPr lang="zh-CN" altLang="zh-CN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800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-9-2-2</a:t>
            </a:r>
            <a:r>
              <a:rPr lang="zh-CN" altLang="en-US" dirty="0"/>
              <a:t>：迭代器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58298A-8F68-4BFD-B41C-874D86D2BC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nsolas"/>
              <a:ea typeface="微软雅黑"/>
              <a:cs typeface="+mn-cs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681645612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C13A1D78-93F8-4A8A-8A2F-884D6F6A2044}"/>
              </a:ext>
            </a:extLst>
          </p:cNvPr>
          <p:cNvSpPr txBox="1"/>
          <p:nvPr/>
        </p:nvSpPr>
        <p:spPr>
          <a:xfrm>
            <a:off x="731520" y="1867790"/>
            <a:ext cx="476319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template &lt;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typename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 T&gt;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class container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{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public: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   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using </a:t>
            </a:r>
            <a:r>
              <a:rPr kumimoji="0" lang="en-US" altLang="zh-CN" sz="14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value_type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 = T;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    using reference = T&amp;;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    using pointer = T*;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 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protected: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storage_type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&lt;T&gt; storage;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//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storage_type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&lt;T&gt;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不是模板，而是与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T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相关的某种类型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onsolas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   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onsolas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    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friend class iterator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;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//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体现特点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(8)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onsolas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constexpr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 iterator begin();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//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体现特点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(3)</a:t>
            </a:r>
            <a:endParaRPr kumimoji="0" lang="zh-CN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onsolas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constexpr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 iterator end();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//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体现特点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(4)</a:t>
            </a:r>
            <a:endParaRPr kumimoji="0" lang="zh-CN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onsolas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};</a:t>
            </a:r>
            <a:endParaRPr kumimoji="0" lang="zh-CN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onsolas"/>
              <a:ea typeface="微软雅黑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67D9CDA-4FC4-449F-8320-3F57DDE19FA5}"/>
              </a:ext>
            </a:extLst>
          </p:cNvPr>
          <p:cNvSpPr txBox="1"/>
          <p:nvPr/>
        </p:nvSpPr>
        <p:spPr>
          <a:xfrm>
            <a:off x="5659284" y="1867789"/>
            <a:ext cx="569451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class iterator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{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protected: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    </a:t>
            </a:r>
            <a:r>
              <a:rPr kumimoji="0" lang="en-US" altLang="zh-CN" sz="14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storage_type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&lt;T&gt;* p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;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//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指向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storage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的内部指针，体现特点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(2)</a:t>
            </a:r>
            <a:endParaRPr kumimoji="0" lang="zh-CN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onsolas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 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public: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   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using </a:t>
            </a:r>
            <a:r>
              <a:rPr kumimoji="0" lang="en-US" altLang="zh-CN" sz="14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value_type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 = </a:t>
            </a:r>
            <a:r>
              <a:rPr kumimoji="0" lang="en-US" altLang="zh-CN" sz="14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typename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 container::</a:t>
            </a:r>
            <a:r>
              <a:rPr kumimoji="0" lang="en-US" altLang="zh-CN" sz="14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value_type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;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//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体现特点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(7)</a:t>
            </a:r>
            <a:endParaRPr kumimoji="0" lang="zh-CN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onsolas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   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using reference = </a:t>
            </a:r>
            <a:r>
              <a:rPr kumimoji="0" lang="en-US" altLang="zh-CN" sz="14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typename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 container::reference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;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//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体现特点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(7)</a:t>
            </a:r>
            <a:endParaRPr kumimoji="0" lang="zh-CN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onsolas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   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using pointer = </a:t>
            </a:r>
            <a:r>
              <a:rPr kumimoji="0" lang="en-US" altLang="zh-CN" sz="14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typename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 container::pointer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;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//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体现特点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(7)</a:t>
            </a:r>
            <a:endParaRPr kumimoji="0" lang="zh-CN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onsolas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    iterator&amp; operator=(const iterator&amp;);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constexpr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 bool operator!=(const iterator&amp;) const;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constexpr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 iterator&amp; operator++();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constexpr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 reference operator*() const;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constexpr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 pointer operator-&gt;() const;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};</a:t>
            </a: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onsolas"/>
              <a:ea typeface="微软雅黑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681A7BE-5987-4272-B5C1-F0B0F5E6BEDA}"/>
              </a:ext>
            </a:extLst>
          </p:cNvPr>
          <p:cNvSpPr/>
          <p:nvPr/>
        </p:nvSpPr>
        <p:spPr>
          <a:xfrm>
            <a:off x="1588344" y="2395799"/>
            <a:ext cx="9015311" cy="2066402"/>
          </a:xfrm>
          <a:prstGeom prst="rect">
            <a:avLst/>
          </a:prstGeom>
          <a:solidFill>
            <a:schemeClr val="dk1">
              <a:alpha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for (auto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itr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 = </a:t>
            </a:r>
            <a:r>
              <a:rPr kumimoji="0" lang="en-US" altLang="zh-CN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c.begin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()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;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itr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 != </a:t>
            </a:r>
            <a:r>
              <a:rPr kumimoji="0" lang="en-US" altLang="zh-CN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c.end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()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; ++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itr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)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dosomething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(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*</a:t>
            </a:r>
            <a:r>
              <a:rPr kumimoji="0" lang="en-US" altLang="zh-CN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itr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for (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auto e : 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)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dosomething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软雅黑"/>
                <a:cs typeface="+mn-cs"/>
              </a:rPr>
              <a:t>(e);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806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1_Office 主题​​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雅黑consolas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p1-引论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1566</Words>
  <Application>Microsoft Office PowerPoint</Application>
  <PresentationFormat>宽屏</PresentationFormat>
  <Paragraphs>216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等线 Light</vt:lpstr>
      <vt:lpstr>宋体</vt:lpstr>
      <vt:lpstr>微软雅黑</vt:lpstr>
      <vt:lpstr>Arial</vt:lpstr>
      <vt:lpstr>Consolas</vt:lpstr>
      <vt:lpstr>Times New Roman</vt:lpstr>
      <vt:lpstr>1_Office 主题​​</vt:lpstr>
      <vt:lpstr>chp1-引论</vt:lpstr>
      <vt:lpstr>PowerPoint 演示文稿</vt:lpstr>
      <vt:lpstr>微课-9-2-2：迭代器</vt:lpstr>
      <vt:lpstr>微课-9-2-2：迭代器</vt:lpstr>
      <vt:lpstr>微课-9-2-2：迭代器</vt:lpstr>
      <vt:lpstr>微课-9-2-2：迭代器</vt:lpstr>
      <vt:lpstr>微课-9-2-2：迭代器</vt:lpstr>
      <vt:lpstr>微课-9-2-2：迭代器</vt:lpstr>
      <vt:lpstr>微课-9-2-2：迭代器</vt:lpstr>
      <vt:lpstr>微课-9-2-2：迭代器</vt:lpstr>
      <vt:lpstr>微课-9-2-2：迭代器</vt:lpstr>
      <vt:lpstr>微课-9-2-2：迭代器</vt:lpstr>
      <vt:lpstr>微课-9-2-2：迭代器</vt:lpstr>
      <vt:lpstr>微课-9-2-2：迭代器</vt:lpstr>
      <vt:lpstr>微课-9-2-2：迭代器</vt:lpstr>
      <vt:lpstr>微课-9-2-2：迭代器</vt:lpstr>
      <vt:lpstr>微课-9-2-2：迭代器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Zhongjian</dc:creator>
  <cp:lastModifiedBy>Bai Zhongjian</cp:lastModifiedBy>
  <cp:revision>357</cp:revision>
  <dcterms:created xsi:type="dcterms:W3CDTF">2019-01-26T01:53:38Z</dcterms:created>
  <dcterms:modified xsi:type="dcterms:W3CDTF">2019-07-10T12:11:41Z</dcterms:modified>
</cp:coreProperties>
</file>