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99" r:id="rId3"/>
    <p:sldId id="322" r:id="rId4"/>
    <p:sldId id="323" r:id="rId5"/>
    <p:sldId id="324" r:id="rId6"/>
    <p:sldId id="300" r:id="rId7"/>
    <p:sldId id="302" r:id="rId8"/>
    <p:sldId id="301" r:id="rId9"/>
    <p:sldId id="303" r:id="rId10"/>
    <p:sldId id="305" r:id="rId11"/>
    <p:sldId id="325" r:id="rId12"/>
    <p:sldId id="308" r:id="rId13"/>
    <p:sldId id="307" r:id="rId14"/>
    <p:sldId id="309" r:id="rId15"/>
    <p:sldId id="306" r:id="rId16"/>
    <p:sldId id="310" r:id="rId17"/>
    <p:sldId id="321" r:id="rId18"/>
    <p:sldId id="320" r:id="rId19"/>
    <p:sldId id="313" r:id="rId20"/>
    <p:sldId id="319" r:id="rId21"/>
    <p:sldId id="318" r:id="rId22"/>
    <p:sldId id="326" r:id="rId23"/>
    <p:sldId id="327" r:id="rId24"/>
    <p:sldId id="328" r:id="rId25"/>
    <p:sldId id="329" r:id="rId26"/>
    <p:sldId id="304" r:id="rId27"/>
    <p:sldId id="312" r:id="rId28"/>
    <p:sldId id="314" r:id="rId29"/>
    <p:sldId id="315" r:id="rId30"/>
    <p:sldId id="311" r:id="rId31"/>
    <p:sldId id="316" r:id="rId32"/>
    <p:sldId id="31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597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November 23, 2022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November 23,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November 23, 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g.blog.csdn.net/20160229162039400?watermark/2/text/aHR0cDovL2Jsb2cuY3Nkbi5uZXQv/font/5a6L5L2T/fontsize/400/fill/I0JBQkFCMA==/dissolve/70/gravity/Center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ages.cnitblog.com/blog/349490/201504/051615315763532.png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jbcdn2.b0.upaiyun.com/2013/09/SparkTA11.jpg" TargetMode="Externa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ages2015.cnblogs.com/blog/1004194/201608/1004194-20160829182313371-1648664691.png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ages.cnblogs.com/cnblogs_com/barrenlake/745774/o_FIFO.png" TargetMode="Externa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upload-images.jianshu.io/upload_images/967544-1a7ce32deac7df40.jpg?imageMogr2/auto-orient/strip%7CimageView2/2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19  Spark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内存计算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逻辑计算模型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物理计算架构</a:t>
            </a: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752600"/>
            <a:ext cx="84582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A list of partitions</a:t>
            </a:r>
            <a:br>
              <a:rPr lang="en-US" altLang="zh-CN" dirty="0" smtClean="0"/>
            </a:br>
            <a:r>
              <a:rPr lang="zh-CN" altLang="en-US" dirty="0" smtClean="0"/>
              <a:t>　 一个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有多个分区</a:t>
            </a:r>
            <a:endParaRPr lang="en-US" altLang="zh-CN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A function for computing each split</a:t>
            </a:r>
            <a:br>
              <a:rPr lang="en-US" altLang="zh-CN" dirty="0" smtClean="0"/>
            </a:br>
            <a:r>
              <a:rPr lang="zh-CN" altLang="en-US" dirty="0" smtClean="0"/>
              <a:t>　作用在每一个分区中函数</a:t>
            </a:r>
            <a:endParaRPr lang="en-US" altLang="zh-CN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A list of dependencies on other RDDs</a:t>
            </a:r>
            <a:br>
              <a:rPr lang="en-US" altLang="zh-CN" dirty="0" smtClean="0"/>
            </a:br>
            <a:r>
              <a:rPr lang="zh-CN" altLang="en-US" dirty="0" smtClean="0"/>
              <a:t>    一个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会依赖于很多其他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，这里就涉及到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的依赖关系</a:t>
            </a:r>
            <a:endParaRPr lang="en-US" altLang="zh-CN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Optionally, a </a:t>
            </a:r>
            <a:r>
              <a:rPr lang="en-US" altLang="zh-CN" dirty="0" err="1" smtClean="0"/>
              <a:t>Partitioner</a:t>
            </a:r>
            <a:r>
              <a:rPr lang="en-US" altLang="zh-CN" dirty="0" smtClean="0"/>
              <a:t> for key-value RDDs (e.g. to say that the RDD is hash-partitioned)</a:t>
            </a:r>
            <a:br>
              <a:rPr lang="en-US" altLang="zh-CN" dirty="0" smtClean="0"/>
            </a:br>
            <a:r>
              <a:rPr lang="zh-CN" altLang="en-US" dirty="0" smtClean="0"/>
              <a:t>　（可选项） 针对于</a:t>
            </a:r>
            <a:r>
              <a:rPr lang="en-US" altLang="zh-CN" dirty="0" err="1" smtClean="0"/>
              <a:t>kv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才会有分区函数（必须要产生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），分区函数就决定了数据会流入到子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的那些分区中</a:t>
            </a:r>
            <a:endParaRPr lang="en-US" altLang="zh-CN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Optionally, a list of preferred locations to compute each split on (e.g. block locations for an HDFS file)</a:t>
            </a:r>
            <a:br>
              <a:rPr lang="en-US" altLang="zh-CN" dirty="0" smtClean="0"/>
            </a:br>
            <a:r>
              <a:rPr lang="zh-CN" altLang="en-US" dirty="0" smtClean="0"/>
              <a:t>　（可选项）一个列表，存储每个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的优先位置 ，数据位置最优</a:t>
            </a:r>
            <a:r>
              <a:rPr lang="en-US" altLang="zh-CN" dirty="0" smtClean="0"/>
              <a:t>(spark</a:t>
            </a:r>
            <a:r>
              <a:rPr lang="zh-CN" altLang="en-US" dirty="0" smtClean="0"/>
              <a:t>在进行任务分配的时候，会优先考虑存有数据的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节点来进行任务计算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的五个属性</a:t>
            </a:r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838200" y="1371600"/>
            <a:ext cx="77724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特点</a:t>
            </a:r>
            <a:endParaRPr lang="en-US" altLang="zh-CN" sz="2800" b="1" dirty="0" smtClean="0"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immutable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：任何操作都不会改变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本身，只会创造新的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，但需记录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的转换过程，以支持无共享数据读写同步及可重算性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partitioned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是分布存储在集群节点上的、分区的（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partitioned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）数据集，以分区（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partition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）作为最小存储和处理单位，可通过分区方法（如采用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Hash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分区）来优化存储结构</a:t>
            </a:r>
            <a:endParaRPr lang="en-US" altLang="zh-CN" sz="2000" dirty="0" smtClean="0"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parallel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：一个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Task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对应一个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partition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Task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之间相互独立、并行计算</a:t>
            </a:r>
            <a:endParaRPr lang="en-US" altLang="zh-CN" sz="2000" dirty="0" smtClean="0"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fault-tolerant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：基于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Lineage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的高容错性，对于丢失的部分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partitions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只需根据其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Lineage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就可重新计算出来，而不需做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checkpoint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sz="2000" dirty="0" smtClean="0"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persistence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：必须是可序列化的，可通过控制存储级别（内存、磁盘等）来进行重用，当内存空间不足时可把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存储于磁盘上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838200" y="1217712"/>
            <a:ext cx="77724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算子</a:t>
            </a:r>
            <a:endParaRPr lang="en-US" altLang="zh-CN" sz="2800" b="1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算子是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中定义的外部函数，可以对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中的数据进行转换和操作。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算子有转换（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）和操作（</a:t>
            </a:r>
            <a:r>
              <a:rPr lang="en-US" altLang="zh-CN" sz="2000" dirty="0" smtClean="0"/>
              <a:t>Action</a:t>
            </a:r>
            <a:r>
              <a:rPr lang="zh-CN" altLang="zh-CN" sz="2000" dirty="0" smtClean="0"/>
              <a:t>）两种。其中，转换又分为数值型（</a:t>
            </a:r>
            <a:r>
              <a:rPr lang="en-US" altLang="zh-CN" sz="2000" dirty="0" smtClean="0"/>
              <a:t>value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和键值对型（</a:t>
            </a:r>
            <a:r>
              <a:rPr lang="en-US" altLang="zh-CN" sz="2000" dirty="0" smtClean="0"/>
              <a:t>key-value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两种。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Transformation </a:t>
            </a:r>
            <a:r>
              <a:rPr lang="zh-CN" altLang="zh-CN" sz="2000" dirty="0" smtClean="0"/>
              <a:t>按照一定的准则将一个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转换生成另一个新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，即返回值还是一个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。但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属于延迟转换，即对一个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执行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动作时并不是立即进行转换，而是记住其执行逻辑，等到有</a:t>
            </a:r>
            <a:r>
              <a:rPr lang="en-US" altLang="zh-CN" sz="2000" dirty="0" smtClean="0"/>
              <a:t>Action</a:t>
            </a:r>
            <a:r>
              <a:rPr lang="zh-CN" altLang="zh-CN" sz="2000" dirty="0" smtClean="0"/>
              <a:t>操作的时候才真正启动转换过程完成计算。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算子有</a:t>
            </a:r>
            <a:r>
              <a:rPr lang="en-US" altLang="zh-CN" sz="2000" dirty="0" smtClean="0"/>
              <a:t>map, filter, join, </a:t>
            </a:r>
            <a:r>
              <a:rPr lang="en-US" altLang="zh-CN" sz="2000" dirty="0" err="1" smtClean="0"/>
              <a:t>cogroup</a:t>
            </a:r>
            <a:r>
              <a:rPr lang="en-US" altLang="zh-CN" sz="2000" dirty="0" smtClean="0"/>
              <a:t>, ...</a:t>
            </a:r>
            <a:r>
              <a:rPr lang="zh-CN" altLang="zh-CN" sz="2000" dirty="0" smtClean="0"/>
              <a:t>等多种类型。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Action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</a:t>
            </a:r>
            <a:r>
              <a:rPr lang="zh-CN" altLang="zh-CN" sz="2000" dirty="0" smtClean="0"/>
              <a:t>完成对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的计算后返回结果或把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写到存储系统中，它也是触发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计算流程的动因，</a:t>
            </a:r>
            <a:r>
              <a:rPr lang="en-US" altLang="zh-CN" sz="2000" dirty="0" smtClean="0"/>
              <a:t>Action</a:t>
            </a:r>
            <a:r>
              <a:rPr lang="zh-CN" altLang="zh-CN" sz="2000" dirty="0" smtClean="0"/>
              <a:t>的返回值不是一个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Action</a:t>
            </a:r>
            <a:r>
              <a:rPr lang="zh-CN" altLang="zh-CN" sz="2000" dirty="0" smtClean="0"/>
              <a:t>算子有</a:t>
            </a:r>
            <a:r>
              <a:rPr lang="en-US" altLang="zh-CN" sz="2000" dirty="0" smtClean="0"/>
              <a:t>count, collect, reduce, lookup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save</a:t>
            </a:r>
            <a:r>
              <a:rPr lang="zh-CN" altLang="zh-CN" sz="2000" dirty="0" smtClean="0"/>
              <a:t>等操作</a:t>
            </a:r>
            <a:r>
              <a:rPr lang="zh-CN" altLang="en-US" sz="2000" dirty="0" smtClean="0"/>
              <a:t>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 descr="967544-c5bf23c675782810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57200" y="2169543"/>
            <a:ext cx="8229600" cy="415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3400" y="12954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基本算子列表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838200" y="1425105"/>
            <a:ext cx="7772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依赖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(Dependency)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与血缘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(Lineage)</a:t>
            </a:r>
            <a:endParaRPr lang="en-US" altLang="zh-CN" sz="2800" b="1" dirty="0" smtClean="0">
              <a:cs typeface="Times New Roman" pitchFamily="18" charset="0"/>
            </a:endParaRPr>
          </a:p>
          <a:p>
            <a:pPr lvl="0"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rgbClr val="0823A8"/>
                </a:solidFill>
              </a:rPr>
              <a:t>  </a:t>
            </a:r>
            <a:r>
              <a:rPr lang="zh-CN" altLang="zh-CN" sz="2400" b="1" dirty="0" smtClean="0">
                <a:solidFill>
                  <a:srgbClr val="0823A8"/>
                </a:solidFill>
              </a:rPr>
              <a:t>依赖关系（</a:t>
            </a:r>
            <a:r>
              <a:rPr lang="en-US" altLang="zh-CN" sz="2400" b="1" dirty="0" smtClean="0">
                <a:solidFill>
                  <a:srgbClr val="0823A8"/>
                </a:solidFill>
              </a:rPr>
              <a:t>Dependency</a:t>
            </a:r>
            <a:r>
              <a:rPr lang="zh-CN" altLang="zh-CN" sz="2400" b="1" dirty="0" smtClean="0">
                <a:solidFill>
                  <a:srgbClr val="0823A8"/>
                </a:solidFill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对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的转换操作都是粗粒度的，一个旧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的转换操作会产生一个新的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，新旧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之间（又称父子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）会形成一个前后依赖关系，即所谓的</a:t>
            </a:r>
            <a:r>
              <a:rPr lang="en-US" altLang="zh-CN" sz="2000" dirty="0" smtClean="0"/>
              <a:t>dependency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中存在两种依赖关系：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</a:t>
            </a:r>
            <a:r>
              <a:rPr lang="zh-CN" altLang="zh-CN" sz="2000" b="1" dirty="0" smtClean="0"/>
              <a:t>窄依赖（</a:t>
            </a:r>
            <a:r>
              <a:rPr lang="en-US" altLang="zh-CN" sz="2000" b="1" dirty="0" smtClean="0"/>
              <a:t>narrow dependencies</a:t>
            </a:r>
            <a:r>
              <a:rPr lang="zh-CN" altLang="zh-CN" sz="2000" b="1" dirty="0" smtClean="0"/>
              <a:t>） </a:t>
            </a:r>
            <a:r>
              <a:rPr lang="zh-CN" altLang="zh-CN" sz="2000" dirty="0" smtClean="0"/>
              <a:t>：父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的每一个分区最多被子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的一个分区所用，表现为父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的一个分区对应于子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的一个分区或父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的多个分区对应于子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的一个分区，即转换前后父子的分区对应关系是</a:t>
            </a:r>
            <a:r>
              <a:rPr lang="zh-CN" altLang="zh-CN" sz="2000" dirty="0" smtClean="0">
                <a:solidFill>
                  <a:srgbClr val="FF0000"/>
                </a:solidFill>
              </a:rPr>
              <a:t>一对一或多对一</a:t>
            </a:r>
            <a:r>
              <a:rPr lang="zh-CN" altLang="zh-CN" sz="2000" dirty="0" smtClean="0"/>
              <a:t>映射。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</a:t>
            </a:r>
            <a:r>
              <a:rPr lang="zh-CN" altLang="zh-CN" sz="2000" b="1" dirty="0" smtClean="0"/>
              <a:t>宽依赖（</a:t>
            </a:r>
            <a:r>
              <a:rPr lang="en-US" altLang="zh-CN" sz="2000" b="1" dirty="0" smtClean="0"/>
              <a:t>wide dependencies</a:t>
            </a:r>
            <a:r>
              <a:rPr lang="zh-CN" altLang="zh-CN" sz="2000" b="1" dirty="0" smtClean="0"/>
              <a:t>） </a:t>
            </a:r>
            <a:r>
              <a:rPr lang="zh-CN" altLang="zh-CN" sz="2000" dirty="0" smtClean="0"/>
              <a:t>：子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的一个分区依赖于父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的所有分区或多个分区，父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的一个分区会被子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的多个分区使用，即转换前后父子的分区对应是</a:t>
            </a:r>
            <a:r>
              <a:rPr lang="zh-CN" altLang="zh-CN" sz="2000" dirty="0" smtClean="0">
                <a:solidFill>
                  <a:srgbClr val="FF0000"/>
                </a:solidFill>
              </a:rPr>
              <a:t>一对</a:t>
            </a:r>
            <a:r>
              <a:rPr lang="zh-CN" altLang="en-US" sz="2000" dirty="0" smtClean="0">
                <a:solidFill>
                  <a:srgbClr val="FF0000"/>
                </a:solidFill>
              </a:rPr>
              <a:t>多</a:t>
            </a:r>
            <a:r>
              <a:rPr lang="zh-CN" altLang="zh-CN" sz="2000" dirty="0" smtClean="0">
                <a:solidFill>
                  <a:srgbClr val="FF0000"/>
                </a:solidFill>
              </a:rPr>
              <a:t>或多对多映射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grpSp>
        <p:nvGrpSpPr>
          <p:cNvPr id="115713" name="Group 1"/>
          <p:cNvGrpSpPr>
            <a:grpSpLocks/>
          </p:cNvGrpSpPr>
          <p:nvPr/>
        </p:nvGrpSpPr>
        <p:grpSpPr bwMode="auto">
          <a:xfrm>
            <a:off x="457200" y="2209800"/>
            <a:ext cx="8229600" cy="2133600"/>
            <a:chOff x="1803" y="2857"/>
            <a:chExt cx="8113" cy="2066"/>
          </a:xfrm>
        </p:grpSpPr>
        <p:pic>
          <p:nvPicPr>
            <p:cNvPr id="115714" name="Picture 2" descr="d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3" y="2857"/>
              <a:ext cx="3844" cy="2042"/>
            </a:xfrm>
            <a:prstGeom prst="rect">
              <a:avLst/>
            </a:prstGeom>
            <a:noFill/>
          </p:spPr>
        </p:pic>
        <p:pic>
          <p:nvPicPr>
            <p:cNvPr id="115715" name="Picture 3" descr="d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58" y="2857"/>
              <a:ext cx="3858" cy="2066"/>
            </a:xfrm>
            <a:prstGeom prst="rect">
              <a:avLst/>
            </a:prstGeom>
            <a:noFill/>
          </p:spPr>
        </p:pic>
      </p:grpSp>
      <p:sp>
        <p:nvSpPr>
          <p:cNvPr id="9" name="矩形 8"/>
          <p:cNvSpPr/>
          <p:nvPr/>
        </p:nvSpPr>
        <p:spPr>
          <a:xfrm>
            <a:off x="304800" y="4724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 </a:t>
            </a:r>
            <a:r>
              <a:rPr lang="en-US" altLang="zh-CN" sz="2400" dirty="0" smtClean="0"/>
              <a:t>                 </a:t>
            </a:r>
            <a:r>
              <a:rPr lang="zh-CN" altLang="zh-CN" sz="2400" dirty="0" smtClean="0"/>
              <a:t>窄依赖</a:t>
            </a:r>
            <a:r>
              <a:rPr lang="en-US" altLang="zh-CN" sz="2400" dirty="0" smtClean="0"/>
              <a:t>                                         </a:t>
            </a:r>
            <a:r>
              <a:rPr lang="zh-CN" altLang="zh-CN" sz="2400" dirty="0" smtClean="0"/>
              <a:t>宽依赖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narrow dependency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            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wide dependency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 descr="http://img.blog.csdn.net/20160229162039400?watermark/2/text/aHR0cDovL2Jsb2cuY3Nkbi5uZXQv/font/5a6L5L2T/fontsize/400/fill/I0JBQkFCMA==/dissolve/70/gravity/Center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1066800" y="2057400"/>
            <a:ext cx="701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66800" y="12954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算子的 依赖类型</a:t>
            </a:r>
            <a:endParaRPr lang="en-US" altLang="zh-CN" sz="28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000" y="11430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窄依赖算例：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join</a:t>
            </a:r>
            <a:endParaRPr lang="en-US" altLang="zh-CN" sz="2800" b="1" dirty="0" smtClean="0">
              <a:cs typeface="Times New Roman" pitchFamily="18" charset="0"/>
            </a:endParaRPr>
          </a:p>
        </p:txBody>
      </p:sp>
      <p:pic>
        <p:nvPicPr>
          <p:cNvPr id="2050" name="Picture 2" descr="https://img-blog.csdnimg.cn/2020032216305829.png?x-oss-process=image/watermark,type_ZmFuZ3poZW5naGVpdGk,shadow_10,text_aHR0cHM6Ly9ibG9nLmNzZG4ubmV0L3FxXzQ0MzQzMzM1,size_16,color_FFFFFF,t_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828800"/>
            <a:ext cx="8020050" cy="4638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1371600"/>
            <a:ext cx="8001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200" dirty="0" smtClean="0"/>
              <a:t>  </a:t>
            </a:r>
            <a:r>
              <a:rPr lang="zh-CN" altLang="zh-CN" sz="2200" dirty="0" smtClean="0"/>
              <a:t>窄依赖的节点（</a:t>
            </a:r>
            <a:r>
              <a:rPr lang="en-US" altLang="zh-CN" sz="2200" dirty="0" smtClean="0"/>
              <a:t>RDD</a:t>
            </a:r>
            <a:r>
              <a:rPr lang="zh-CN" altLang="zh-CN" sz="2200" dirty="0" smtClean="0"/>
              <a:t>）关系如流水线一般，由于前后</a:t>
            </a:r>
            <a:r>
              <a:rPr lang="en-US" altLang="zh-CN" sz="2200" dirty="0" smtClean="0"/>
              <a:t>RDD</a:t>
            </a:r>
            <a:r>
              <a:rPr lang="zh-CN" altLang="zh-CN" sz="2200" dirty="0" smtClean="0"/>
              <a:t>的分区是一对一</a:t>
            </a:r>
            <a:r>
              <a:rPr lang="zh-CN" altLang="en-US" sz="2200" dirty="0" smtClean="0"/>
              <a:t>或多对一</a:t>
            </a:r>
            <a:r>
              <a:rPr lang="zh-CN" altLang="zh-CN" sz="2200" dirty="0" smtClean="0"/>
              <a:t>关系，所以当某个节点失败后只需重新计算父节点的分区即可；</a:t>
            </a:r>
            <a:endParaRPr lang="en-US" altLang="zh-CN" sz="22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200" dirty="0" smtClean="0"/>
              <a:t>  </a:t>
            </a:r>
            <a:r>
              <a:rPr lang="zh-CN" altLang="zh-CN" sz="2200" dirty="0" smtClean="0"/>
              <a:t>宽依赖是</a:t>
            </a:r>
            <a:r>
              <a:rPr lang="zh-CN" altLang="en-US" sz="2200" dirty="0" smtClean="0"/>
              <a:t>一</a:t>
            </a:r>
            <a:r>
              <a:rPr lang="zh-CN" altLang="zh-CN" sz="2200" dirty="0" smtClean="0"/>
              <a:t>对</a:t>
            </a:r>
            <a:r>
              <a:rPr lang="zh-CN" altLang="en-US" sz="2200" dirty="0" smtClean="0"/>
              <a:t>多</a:t>
            </a:r>
            <a:r>
              <a:rPr lang="zh-CN" altLang="zh-CN" sz="2200" dirty="0" smtClean="0"/>
              <a:t>映射，</a:t>
            </a:r>
            <a:r>
              <a:rPr lang="zh-CN" altLang="en-US" sz="2200" dirty="0" smtClean="0"/>
              <a:t>重算的父</a:t>
            </a:r>
            <a:r>
              <a:rPr lang="en-US" altLang="zh-CN" sz="2200" dirty="0" smtClean="0"/>
              <a:t>RDD</a:t>
            </a:r>
            <a:r>
              <a:rPr lang="zh-CN" altLang="en-US" sz="2200" dirty="0" smtClean="0"/>
              <a:t>分区对应多个子</a:t>
            </a:r>
            <a:r>
              <a:rPr lang="en-US" altLang="zh-CN" sz="2200" dirty="0" smtClean="0"/>
              <a:t>RDD</a:t>
            </a:r>
            <a:r>
              <a:rPr lang="zh-CN" altLang="en-US" sz="2200" dirty="0" smtClean="0"/>
              <a:t>分区，这样父</a:t>
            </a:r>
            <a:r>
              <a:rPr lang="en-US" altLang="zh-CN" sz="2200" dirty="0" smtClean="0"/>
              <a:t>RDD </a:t>
            </a:r>
            <a:r>
              <a:rPr lang="zh-CN" altLang="en-US" sz="2200" dirty="0" smtClean="0"/>
              <a:t>中只有一部分数据是被用于恢复这个丢失的子</a:t>
            </a:r>
            <a:r>
              <a:rPr lang="en-US" altLang="zh-CN" sz="2200" dirty="0" smtClean="0"/>
              <a:t>RDD</a:t>
            </a:r>
            <a:r>
              <a:rPr lang="zh-CN" altLang="en-US" sz="2200" dirty="0" smtClean="0"/>
              <a:t>分区，而另一部分数据对应子</a:t>
            </a:r>
            <a:r>
              <a:rPr lang="en-US" altLang="zh-CN" sz="2200" dirty="0" smtClean="0"/>
              <a:t>RDD</a:t>
            </a:r>
            <a:r>
              <a:rPr lang="zh-CN" altLang="en-US" sz="2200" dirty="0" smtClean="0"/>
              <a:t>的其它未丢失分区，这就造成了多余计算。更一般的情况，宽依赖子</a:t>
            </a:r>
            <a:r>
              <a:rPr lang="en-US" altLang="zh-CN" sz="2200" dirty="0" smtClean="0"/>
              <a:t>RDD</a:t>
            </a:r>
            <a:r>
              <a:rPr lang="zh-CN" altLang="en-US" sz="2200" dirty="0" smtClean="0"/>
              <a:t>分区通常来自多个父</a:t>
            </a:r>
            <a:r>
              <a:rPr lang="en-US" altLang="zh-CN" sz="2200" dirty="0" smtClean="0"/>
              <a:t>RDD</a:t>
            </a:r>
            <a:r>
              <a:rPr lang="zh-CN" altLang="en-US" sz="2200" dirty="0" smtClean="0"/>
              <a:t>分区，极端情况下所有的父</a:t>
            </a:r>
            <a:r>
              <a:rPr lang="en-US" altLang="zh-CN" sz="2200" dirty="0" smtClean="0"/>
              <a:t>RDD</a:t>
            </a:r>
            <a:r>
              <a:rPr lang="zh-CN" altLang="en-US" sz="2200" dirty="0" smtClean="0"/>
              <a:t>分区都要进行重新计算；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zh-CN" sz="2200" dirty="0" smtClean="0"/>
              <a:t>窄依赖允许在一个集群节点上以流水线方式（</a:t>
            </a:r>
            <a:r>
              <a:rPr lang="en-US" altLang="zh-CN" sz="2200" dirty="0" smtClean="0"/>
              <a:t>pipeline</a:t>
            </a:r>
            <a:r>
              <a:rPr lang="zh-CN" altLang="zh-CN" sz="2200" dirty="0" smtClean="0"/>
              <a:t>）计算所有父分区，比如逐个分区地执行</a:t>
            </a:r>
            <a:r>
              <a:rPr lang="en-US" altLang="zh-CN" sz="2200" dirty="0" smtClean="0"/>
              <a:t>map</a:t>
            </a:r>
            <a:r>
              <a:rPr lang="zh-CN" altLang="zh-CN" sz="2200" dirty="0" smtClean="0"/>
              <a:t>，然后进行</a:t>
            </a:r>
            <a:r>
              <a:rPr lang="en-US" altLang="zh-CN" sz="2200" dirty="0" smtClean="0"/>
              <a:t>filter</a:t>
            </a:r>
            <a:r>
              <a:rPr lang="zh-CN" altLang="zh-CN" sz="2200" dirty="0" smtClean="0"/>
              <a:t>操作；</a:t>
            </a:r>
            <a:endParaRPr lang="en-US" altLang="zh-CN" sz="22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200" dirty="0" smtClean="0"/>
              <a:t>  </a:t>
            </a:r>
            <a:r>
              <a:rPr lang="zh-CN" altLang="zh-CN" sz="2200" dirty="0" smtClean="0"/>
              <a:t>宽依赖则需要首先计算好父分区的所有数据，然后在节点之间进行</a:t>
            </a:r>
            <a:r>
              <a:rPr lang="en-US" altLang="zh-CN" sz="2200" dirty="0" smtClean="0"/>
              <a:t>Shuffle</a:t>
            </a:r>
            <a:r>
              <a:rPr lang="zh-CN" altLang="zh-CN" sz="2200" dirty="0" smtClean="0"/>
              <a:t>，这与</a:t>
            </a:r>
            <a:r>
              <a:rPr lang="en-US" altLang="zh-CN" sz="2200" dirty="0" err="1" smtClean="0"/>
              <a:t>MapReduce</a:t>
            </a:r>
            <a:r>
              <a:rPr lang="zh-CN" altLang="zh-CN" sz="2200" dirty="0" smtClean="0"/>
              <a:t>的中间步骤类似。</a:t>
            </a:r>
            <a:endParaRPr lang="zh-CN" alt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457200" y="1188423"/>
            <a:ext cx="81534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800" b="1" dirty="0" smtClean="0"/>
              <a:t>血缘</a:t>
            </a:r>
            <a:r>
              <a:rPr lang="zh-CN" altLang="zh-CN" sz="2800" b="1" dirty="0" smtClean="0"/>
              <a:t>关系（</a:t>
            </a:r>
            <a:r>
              <a:rPr lang="en-US" altLang="zh-CN" sz="2800" b="1" dirty="0" smtClean="0"/>
              <a:t>Lineage</a:t>
            </a:r>
            <a:r>
              <a:rPr lang="zh-CN" altLang="zh-CN" sz="2800" b="1" dirty="0" smtClean="0"/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  RDD</a:t>
            </a:r>
            <a:r>
              <a:rPr lang="zh-CN" altLang="zh-CN" sz="2000" dirty="0" smtClean="0"/>
              <a:t>的转换（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）采用惰性调用机制，每个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记录父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转换的方法，但并不立即实施转换，直到一个操作（</a:t>
            </a:r>
            <a:r>
              <a:rPr lang="en-US" altLang="zh-CN" sz="2000" dirty="0" smtClean="0"/>
              <a:t>Action</a:t>
            </a:r>
            <a:r>
              <a:rPr lang="zh-CN" altLang="zh-CN" sz="2000" dirty="0" smtClean="0"/>
              <a:t>）触发了这一系列转换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这种多个转换步骤调用构成了一个链表（如图），称之为血缘（</a:t>
            </a:r>
            <a:r>
              <a:rPr lang="en-US" altLang="zh-CN" sz="2000" dirty="0" smtClean="0"/>
              <a:t>Lineage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的血缘关系图也就是计算模型的有向无环图（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）。</a:t>
            </a:r>
            <a:endParaRPr lang="zh-CN" altLang="zh-CN" sz="2000" dirty="0"/>
          </a:p>
        </p:txBody>
      </p:sp>
      <p:pic>
        <p:nvPicPr>
          <p:cNvPr id="7" name="图片 6" descr="http://images.cnitblog.com/blog/349490/201504/051615315763532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2514600" y="3429000"/>
            <a:ext cx="441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762000" y="1219200"/>
            <a:ext cx="79248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1.  </a:t>
            </a:r>
            <a:r>
              <a:rPr lang="zh-CN" altLang="en-US" sz="40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逻辑计算模型</a:t>
            </a:r>
            <a:endParaRPr lang="zh-CN" altLang="en-US" sz="40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838200" y="1981200"/>
            <a:ext cx="79248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 smtClean="0"/>
              <a:t>Spark </a:t>
            </a:r>
            <a:r>
              <a:rPr lang="zh-CN" altLang="en-US" sz="2400" b="1" dirty="0" smtClean="0"/>
              <a:t>计算生态系统</a:t>
            </a:r>
            <a:r>
              <a:rPr lang="en-US" altLang="zh-CN" sz="2400" b="1" dirty="0" smtClean="0"/>
              <a:t>:  </a:t>
            </a:r>
            <a:r>
              <a:rPr lang="zh-CN" altLang="en-US" sz="2000" dirty="0" smtClean="0"/>
              <a:t>构建在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平台上，利用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存储系统架构，使用</a:t>
            </a:r>
            <a:r>
              <a:rPr lang="en-US" altLang="zh-CN" sz="2000" dirty="0" err="1" smtClean="0"/>
              <a:t>Mesos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YARN</a:t>
            </a:r>
            <a:r>
              <a:rPr lang="zh-CN" altLang="en-US" sz="2000" dirty="0" smtClean="0"/>
              <a:t>作为集群资源管理系统。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8" name="图片 7" descr="03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209800" y="2971800"/>
            <a:ext cx="50292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09600" y="1143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创建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SparkContext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sc = new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SparkContext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(master, "Example",  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System.getenv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("SPARK_HOME"),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Seq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System.getenv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("SPARK_TEST_JAR")))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//RDD A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文件创建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rdd_A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sc.textFile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://.....)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flatMap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转换产生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rdd_A.flatMap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((line =&gt;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line.split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("\\s+"))).map(word =&gt; (word, 1))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RDD C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文件创建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sc.textFile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://.....)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Map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转换产生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rdd_C.map(line =&gt; 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line.substring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(10), 1))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reduceByKey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操作产生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rdd_D.reduceByKey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((a, b) =&gt; a + b)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join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操作产生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rdd_B.jion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通过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saveAsSequenceFile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操作将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 F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写入存储系统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rdd_F.saveAsSequenceFile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://....)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7" descr="http://jbcdn2.b0.upaiyun.com/2013/09/SparkTA11.jp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762000" y="16002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114300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Spark</a:t>
            </a:r>
            <a:r>
              <a:rPr lang="zh-CN" altLang="en-US" sz="2800" b="1" dirty="0" smtClean="0"/>
              <a:t>算例一：土豆加工坊</a:t>
            </a:r>
            <a:endParaRPr lang="zh-CN" altLang="en-US" sz="2800" dirty="0"/>
          </a:p>
        </p:txBody>
      </p:sp>
      <p:pic>
        <p:nvPicPr>
          <p:cNvPr id="86018" name="Picture 2" descr="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05000"/>
            <a:ext cx="9144000" cy="2513801"/>
          </a:xfrm>
          <a:prstGeom prst="rect">
            <a:avLst/>
          </a:prstGeom>
          <a:noFill/>
        </p:spPr>
      </p:pic>
      <p:pic>
        <p:nvPicPr>
          <p:cNvPr id="86020" name="Picture 4" descr="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4886191"/>
            <a:ext cx="9143999" cy="1670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11430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Spark</a:t>
            </a:r>
            <a:r>
              <a:rPr lang="zh-CN" altLang="en-US" sz="2800" b="1" dirty="0" smtClean="0"/>
              <a:t>算例二：</a:t>
            </a:r>
            <a:r>
              <a:rPr lang="en-US" altLang="zh-CN" sz="2800" b="1" dirty="0" err="1" smtClean="0"/>
              <a:t>WordCount</a:t>
            </a:r>
            <a:endParaRPr lang="zh-CN" altLang="en-US" sz="2800" dirty="0"/>
          </a:p>
        </p:txBody>
      </p:sp>
      <p:pic>
        <p:nvPicPr>
          <p:cNvPr id="91138" name="Picture 2" descr="https://pic3.zhimg.com/80/v2-6b3fb524f5468059fe2be86da5d7891e_720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2438401"/>
            <a:ext cx="3200400" cy="126794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381000" y="1905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一个纯文本文件，内容非常简单，只有 </a:t>
            </a:r>
            <a:r>
              <a:rPr lang="en-US" altLang="zh-CN" sz="2000" dirty="0" smtClean="0"/>
              <a:t>3 </a:t>
            </a:r>
            <a:r>
              <a:rPr lang="zh-CN" altLang="en-US" sz="2000" dirty="0" smtClean="0"/>
              <a:t>行文字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57200" y="4038600"/>
            <a:ext cx="8229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 smtClean="0"/>
              <a:t>一，需要将文件内容读取到计算节点内存，同时对数据进行分片；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二，对于每个数据分片，我们要将句子分割为一个个的单词；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三，同样的单词可能存在于多个不同的分片中（如单词 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），因此需要对单词进行分发，从而使得同样的单词只存在于一个分片之中；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四，最后，在所有分片上计算每个单词的计数。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11430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Spark</a:t>
            </a:r>
            <a:r>
              <a:rPr lang="zh-CN" altLang="en-US" sz="2800" b="1" dirty="0" smtClean="0"/>
              <a:t>算例二：</a:t>
            </a:r>
            <a:r>
              <a:rPr lang="en-US" altLang="zh-CN" sz="2800" b="1" dirty="0" err="1" smtClean="0"/>
              <a:t>WordCount</a:t>
            </a:r>
            <a:r>
              <a:rPr lang="zh-CN" altLang="en-US" sz="2800" b="1" dirty="0" smtClean="0"/>
              <a:t>（续）</a:t>
            </a:r>
            <a:endParaRPr lang="zh-CN" altLang="en-US" sz="2800" dirty="0"/>
          </a:p>
        </p:txBody>
      </p:sp>
      <p:pic>
        <p:nvPicPr>
          <p:cNvPr id="95234" name="Picture 2" descr="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05000"/>
            <a:ext cx="9144000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25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11430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Spark</a:t>
            </a:r>
            <a:r>
              <a:rPr lang="zh-CN" altLang="en-US" sz="2800" b="1" dirty="0" smtClean="0"/>
              <a:t>算例二：</a:t>
            </a:r>
            <a:r>
              <a:rPr lang="en-US" altLang="zh-CN" sz="2800" b="1" dirty="0" err="1" smtClean="0"/>
              <a:t>WordCount</a:t>
            </a:r>
            <a:r>
              <a:rPr lang="zh-CN" altLang="en-US" sz="2800" b="1" dirty="0" smtClean="0"/>
              <a:t>（续）</a:t>
            </a:r>
            <a:endParaRPr lang="zh-CN" altLang="en-US" sz="2800" dirty="0"/>
          </a:p>
        </p:txBody>
      </p:sp>
      <p:pic>
        <p:nvPicPr>
          <p:cNvPr id="93186" name="Picture 2" descr="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0"/>
            <a:ext cx="9144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26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143000"/>
            <a:ext cx="8077200" cy="5447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Spark </a:t>
            </a:r>
            <a:r>
              <a:rPr lang="zh-CN" altLang="en-US" sz="2800" b="1" dirty="0" smtClean="0"/>
              <a:t>作业模型</a:t>
            </a:r>
            <a:endParaRPr lang="en-US" altLang="zh-CN" sz="28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作业</a:t>
            </a:r>
            <a:r>
              <a:rPr lang="zh-CN" altLang="zh-CN" sz="2000" dirty="0" smtClean="0"/>
              <a:t>模型包括</a:t>
            </a:r>
            <a:r>
              <a:rPr lang="en-US" altLang="zh-CN" sz="2000" dirty="0" smtClean="0"/>
              <a:t>Application</a:t>
            </a:r>
            <a:r>
              <a:rPr lang="zh-CN" altLang="zh-CN" sz="2000" dirty="0" smtClean="0"/>
              <a:t>（应用程序），</a:t>
            </a:r>
            <a:r>
              <a:rPr lang="en-US" altLang="zh-CN" sz="2000" dirty="0" smtClean="0"/>
              <a:t>Job</a:t>
            </a:r>
            <a:r>
              <a:rPr lang="zh-CN" altLang="zh-CN" sz="2000" dirty="0" smtClean="0"/>
              <a:t>（作业），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（阶段），</a:t>
            </a:r>
            <a:r>
              <a:rPr lang="en-US" altLang="zh-CN" sz="2000" dirty="0" smtClean="0"/>
              <a:t>Task</a:t>
            </a:r>
            <a:r>
              <a:rPr lang="zh-CN" altLang="zh-CN" sz="2000" dirty="0" smtClean="0"/>
              <a:t>（任务）四个等级。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一个</a:t>
            </a:r>
            <a:r>
              <a:rPr lang="en-US" altLang="zh-CN" sz="2000" dirty="0" smtClean="0"/>
              <a:t>Application</a:t>
            </a:r>
            <a:r>
              <a:rPr lang="zh-CN" altLang="zh-CN" sz="2000" dirty="0" smtClean="0"/>
              <a:t>由多个</a:t>
            </a:r>
            <a:r>
              <a:rPr lang="en-US" altLang="zh-CN" sz="2000" dirty="0" smtClean="0"/>
              <a:t>Jobs</a:t>
            </a:r>
            <a:r>
              <a:rPr lang="zh-CN" altLang="zh-CN" sz="2000" dirty="0" smtClean="0"/>
              <a:t>组成；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一个</a:t>
            </a:r>
            <a:r>
              <a:rPr lang="en-US" altLang="zh-CN" sz="2000" dirty="0" smtClean="0"/>
              <a:t>Job</a:t>
            </a:r>
            <a:r>
              <a:rPr lang="zh-CN" altLang="zh-CN" sz="2000" dirty="0" smtClean="0"/>
              <a:t>又分为多个</a:t>
            </a:r>
            <a:r>
              <a:rPr lang="en-US" altLang="zh-CN" sz="2000" dirty="0" smtClean="0"/>
              <a:t>Stages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不同的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之间需要进行</a:t>
            </a:r>
            <a:r>
              <a:rPr lang="en-US" altLang="zh-CN" sz="2000" dirty="0" smtClean="0"/>
              <a:t>shuffle</a:t>
            </a:r>
            <a:r>
              <a:rPr lang="zh-CN" altLang="zh-CN" sz="2000" dirty="0" smtClean="0"/>
              <a:t>（混编）；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每个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由一组执行相关任务但互相间没有</a:t>
            </a:r>
            <a:r>
              <a:rPr lang="en-US" altLang="zh-CN" sz="2000" dirty="0" smtClean="0"/>
              <a:t>Shuffle</a:t>
            </a:r>
            <a:r>
              <a:rPr lang="zh-CN" altLang="zh-CN" sz="2000" dirty="0" smtClean="0"/>
              <a:t>依赖的</a:t>
            </a:r>
            <a:r>
              <a:rPr lang="en-US" altLang="zh-CN" sz="2000" dirty="0" smtClean="0"/>
              <a:t>Tasks</a:t>
            </a:r>
            <a:r>
              <a:rPr lang="zh-CN" altLang="zh-CN" sz="2000" dirty="0" smtClean="0"/>
              <a:t>组成（组合成</a:t>
            </a:r>
            <a:r>
              <a:rPr lang="en-US" altLang="zh-CN" sz="2000" dirty="0" err="1" smtClean="0"/>
              <a:t>TaskSet</a:t>
            </a:r>
            <a:r>
              <a:rPr lang="zh-CN" altLang="zh-CN" sz="2000" dirty="0" smtClean="0"/>
              <a:t>）。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 Spark</a:t>
            </a:r>
            <a:r>
              <a:rPr lang="zh-CN" altLang="zh-CN" sz="2000" dirty="0" smtClean="0"/>
              <a:t>在一个</a:t>
            </a:r>
            <a:r>
              <a:rPr lang="en-US" altLang="zh-CN" sz="2000" dirty="0" smtClean="0"/>
              <a:t>Job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基础上通过分析各个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分区之间的依赖关系来决定如何划分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，划分方法是：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将宽依赖的两边归入不同的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，将窄依赖归入一个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中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中进行反向解析，遇到宽依赖就断开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遇到窄依赖就把当前的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加入到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中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27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38200" y="16002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28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95400"/>
            <a:ext cx="8077200" cy="40626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Spark</a:t>
            </a:r>
            <a:r>
              <a:rPr lang="zh-CN" altLang="zh-CN" sz="2800" b="1" dirty="0" smtClean="0"/>
              <a:t>双层多级调度模型</a:t>
            </a:r>
            <a:endParaRPr lang="en-US" altLang="zh-CN" sz="28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整个调度架构分为</a:t>
            </a:r>
            <a:r>
              <a:rPr lang="zh-CN" altLang="zh-CN" sz="2000" b="1" dirty="0" smtClean="0"/>
              <a:t>计算需求调度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Application/Job/Stage/Task</a:t>
            </a:r>
            <a:r>
              <a:rPr lang="zh-CN" altLang="zh-CN" sz="2000" dirty="0" smtClean="0"/>
              <a:t>）和</a:t>
            </a:r>
            <a:r>
              <a:rPr lang="zh-CN" altLang="zh-CN" sz="2000" b="1" dirty="0" smtClean="0"/>
              <a:t>计算资源配置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Worker/Executor/</a:t>
            </a:r>
            <a:r>
              <a:rPr lang="en-US" altLang="zh-CN" sz="2000" dirty="0" err="1" smtClean="0"/>
              <a:t>TaskThread</a:t>
            </a:r>
            <a:r>
              <a:rPr lang="zh-CN" altLang="zh-CN" sz="2000" dirty="0" smtClean="0"/>
              <a:t>）两层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在</a:t>
            </a:r>
            <a:r>
              <a:rPr lang="zh-CN" altLang="zh-CN" sz="2000" u="sng" dirty="0" smtClean="0"/>
              <a:t>需求调度层面</a:t>
            </a:r>
            <a:r>
              <a:rPr lang="zh-CN" altLang="zh-CN" sz="2000" dirty="0" smtClean="0"/>
              <a:t>又分为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Job</a:t>
            </a:r>
            <a:r>
              <a:rPr lang="zh-CN" altLang="zh-CN" sz="2000" dirty="0" smtClean="0"/>
              <a:t>调度（由</a:t>
            </a:r>
            <a:r>
              <a:rPr lang="en-US" altLang="zh-CN" sz="2000" dirty="0" err="1" smtClean="0"/>
              <a:t>DAGScheduler</a:t>
            </a:r>
            <a:r>
              <a:rPr lang="zh-CN" altLang="zh-CN" sz="2000" dirty="0" smtClean="0"/>
              <a:t>承担）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Task</a:t>
            </a:r>
            <a:r>
              <a:rPr lang="zh-CN" altLang="zh-CN" sz="2000" dirty="0" smtClean="0"/>
              <a:t>调度（由</a:t>
            </a:r>
            <a:r>
              <a:rPr lang="en-US" altLang="zh-CN" sz="2000" dirty="0" err="1" smtClean="0"/>
              <a:t>TaskScheduler</a:t>
            </a:r>
            <a:r>
              <a:rPr lang="zh-CN" altLang="zh-CN" sz="2000" dirty="0" smtClean="0"/>
              <a:t>承担）</a:t>
            </a:r>
            <a:endParaRPr lang="en-US" altLang="zh-CN" sz="2000" dirty="0" smtClean="0"/>
          </a:p>
          <a:p>
            <a:pPr lvl="1">
              <a:spcBef>
                <a:spcPts val="1200"/>
              </a:spcBef>
            </a:pPr>
            <a:r>
              <a:rPr lang="zh-CN" altLang="zh-CN" sz="2000" dirty="0" smtClean="0"/>
              <a:t>在</a:t>
            </a:r>
            <a:r>
              <a:rPr lang="zh-CN" altLang="zh-CN" sz="2000" u="sng" dirty="0" smtClean="0"/>
              <a:t>资源配置层面</a:t>
            </a:r>
            <a:r>
              <a:rPr lang="zh-CN" altLang="zh-CN" sz="2000" dirty="0" smtClean="0"/>
              <a:t>则需决定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每个</a:t>
            </a:r>
            <a:r>
              <a:rPr lang="en-US" altLang="zh-CN" sz="2000" dirty="0" smtClean="0"/>
              <a:t>Worker</a:t>
            </a:r>
            <a:r>
              <a:rPr lang="zh-CN" altLang="zh-CN" sz="2000" dirty="0" smtClean="0"/>
              <a:t>上启动多少</a:t>
            </a:r>
            <a:r>
              <a:rPr lang="en-US" altLang="zh-CN" sz="2000" dirty="0" smtClean="0"/>
              <a:t>Executor</a:t>
            </a:r>
            <a:r>
              <a:rPr lang="zh-CN" altLang="zh-CN" sz="2000" dirty="0" smtClean="0"/>
              <a:t>进程，分配多少资源</a:t>
            </a:r>
            <a:endParaRPr lang="en-US" altLang="zh-CN" sz="20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每个</a:t>
            </a:r>
            <a:r>
              <a:rPr lang="en-US" altLang="zh-CN" sz="2000" dirty="0" smtClean="0"/>
              <a:t>Executor</a:t>
            </a:r>
            <a:r>
              <a:rPr lang="zh-CN" altLang="zh-CN" sz="2000" dirty="0" smtClean="0"/>
              <a:t>内运行多少个</a:t>
            </a:r>
            <a:r>
              <a:rPr lang="en-US" altLang="zh-CN" sz="2000" dirty="0" smtClean="0"/>
              <a:t>Task</a:t>
            </a:r>
            <a:r>
              <a:rPr lang="zh-CN" altLang="zh-CN" sz="2000" dirty="0" smtClean="0"/>
              <a:t>线程等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29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" y="1143000"/>
            <a:ext cx="79248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下</a:t>
            </a:r>
            <a:r>
              <a:rPr lang="zh-CN" altLang="zh-CN" sz="2000" dirty="0" smtClean="0"/>
              <a:t>图清楚地描绘了这种双层调度模型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上层包括</a:t>
            </a:r>
            <a:r>
              <a:rPr lang="en-US" altLang="zh-CN" sz="2000" dirty="0" smtClean="0"/>
              <a:t>Job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Task</a:t>
            </a:r>
            <a:r>
              <a:rPr lang="zh-CN" altLang="zh-CN" sz="2000" dirty="0" smtClean="0"/>
              <a:t>等计算项，由</a:t>
            </a:r>
            <a:r>
              <a:rPr lang="en-US" altLang="zh-CN" sz="2000" dirty="0" err="1" smtClean="0"/>
              <a:t>DAGScheduler</a:t>
            </a:r>
            <a:r>
              <a:rPr lang="zh-CN" altLang="zh-CN" sz="2000" dirty="0" smtClean="0"/>
              <a:t>完成划分调派</a:t>
            </a:r>
            <a:endParaRPr lang="en-US" altLang="zh-CN" sz="2000" dirty="0" smtClean="0"/>
          </a:p>
          <a:p>
            <a:pPr marL="0" lvl="1"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下层包括</a:t>
            </a:r>
            <a:r>
              <a:rPr lang="en-US" altLang="zh-CN" sz="2000" dirty="0" smtClean="0"/>
              <a:t>Worker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Executor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Thread</a:t>
            </a:r>
            <a:r>
              <a:rPr lang="zh-CN" altLang="zh-CN" sz="2000" dirty="0" smtClean="0"/>
              <a:t>，由</a:t>
            </a:r>
            <a:r>
              <a:rPr lang="en-US" altLang="zh-CN" sz="2000" dirty="0" err="1" smtClean="0"/>
              <a:t>SchedulerBackend</a:t>
            </a:r>
            <a:r>
              <a:rPr lang="zh-CN" altLang="zh-CN" sz="2000" dirty="0" smtClean="0"/>
              <a:t>负责分派</a:t>
            </a:r>
            <a:endParaRPr lang="zh-CN" altLang="en-US" sz="2000" dirty="0"/>
          </a:p>
        </p:txBody>
      </p:sp>
      <p:pic>
        <p:nvPicPr>
          <p:cNvPr id="8" name="图片 7" descr="http://images2015.cnblogs.com/blog/1004194/201608/1004194-20160829182313371-1648664691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3048000" y="2590800"/>
            <a:ext cx="5835098" cy="413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33400" y="2819400"/>
            <a:ext cx="243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zh-CN" altLang="zh-CN" dirty="0" smtClean="0"/>
              <a:t>上层计算任务的调度（即如何将具体的</a:t>
            </a:r>
            <a:r>
              <a:rPr lang="en-US" altLang="zh-CN" dirty="0" smtClean="0"/>
              <a:t>RDD</a:t>
            </a:r>
            <a:r>
              <a:rPr lang="zh-CN" altLang="zh-CN" dirty="0" smtClean="0"/>
              <a:t>分区映射到</a:t>
            </a:r>
            <a:r>
              <a:rPr lang="en-US" altLang="zh-CN" dirty="0" smtClean="0"/>
              <a:t>Worker</a:t>
            </a:r>
            <a:r>
              <a:rPr lang="zh-CN" altLang="zh-CN" dirty="0" smtClean="0"/>
              <a:t>上的</a:t>
            </a:r>
            <a:r>
              <a:rPr lang="en-US" altLang="zh-CN" dirty="0" smtClean="0"/>
              <a:t>Task</a:t>
            </a:r>
            <a:r>
              <a:rPr lang="zh-CN" altLang="zh-CN" dirty="0" smtClean="0"/>
              <a:t>线程，或者说如何将</a:t>
            </a:r>
            <a:r>
              <a:rPr lang="en-US" altLang="zh-CN" dirty="0" smtClean="0"/>
              <a:t>Task</a:t>
            </a:r>
            <a:r>
              <a:rPr lang="zh-CN" altLang="zh-CN" dirty="0" smtClean="0"/>
              <a:t>分发到集群的</a:t>
            </a:r>
            <a:r>
              <a:rPr lang="en-US" altLang="zh-CN" dirty="0" smtClean="0"/>
              <a:t>Worker</a:t>
            </a:r>
            <a:r>
              <a:rPr lang="zh-CN" altLang="zh-CN" dirty="0" smtClean="0"/>
              <a:t>节点上去执行）则是由</a:t>
            </a:r>
            <a:r>
              <a:rPr lang="en-US" altLang="zh-CN" dirty="0" err="1" smtClean="0"/>
              <a:t>TaskSetManager</a:t>
            </a:r>
            <a:r>
              <a:rPr lang="zh-CN" altLang="zh-CN" dirty="0" smtClean="0"/>
              <a:t>通过</a:t>
            </a:r>
            <a:r>
              <a:rPr lang="en-US" altLang="zh-CN" dirty="0" err="1" smtClean="0"/>
              <a:t>TaskScheduler</a:t>
            </a:r>
            <a:r>
              <a:rPr lang="zh-CN" altLang="zh-CN" dirty="0" smtClean="0"/>
              <a:t>与下层的计算资源管理器（</a:t>
            </a:r>
            <a:r>
              <a:rPr lang="en-US" altLang="zh-CN" dirty="0" err="1" smtClean="0"/>
              <a:t>SchedulerBackend</a:t>
            </a:r>
            <a:r>
              <a:rPr lang="zh-CN" altLang="zh-CN" dirty="0" smtClean="0"/>
              <a:t>）的协调来实现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304800" y="1524000"/>
            <a:ext cx="7924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/>
              <a:t>MapReduce</a:t>
            </a:r>
            <a:r>
              <a:rPr lang="en-US" altLang="zh-CN" sz="2800" b="1" dirty="0" smtClean="0"/>
              <a:t>  vs. Spark In-</a:t>
            </a:r>
            <a:r>
              <a:rPr lang="en-US" altLang="zh-CN" sz="2800" b="1" dirty="0" err="1" smtClean="0"/>
              <a:t>mem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pic>
        <p:nvPicPr>
          <p:cNvPr id="80898" name="Picture 2" descr="https://img-blog.csdnimg.cn/20201029223145437.png?x-oss-process=image/watermark,type_ZmFuZ3poZW5naGVpdGk,shadow_10,text_aHR0cHM6Ly9ibG9nLmNzZG4ubmV0L3oxOTg3ODY1NDQ2,size_16,color_FFFFFF,t_70#pic_cen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19400"/>
            <a:ext cx="9144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30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95400"/>
            <a:ext cx="8077200" cy="2215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Job</a:t>
            </a:r>
            <a:r>
              <a:rPr lang="zh-CN" altLang="zh-CN" sz="2800" b="1" dirty="0" smtClean="0"/>
              <a:t>调度</a:t>
            </a:r>
            <a:r>
              <a:rPr lang="zh-CN" altLang="en-US" sz="2800" b="1" dirty="0" smtClean="0"/>
              <a:t>算法</a:t>
            </a:r>
            <a:endParaRPr lang="en-US" altLang="zh-CN" sz="28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Application</a:t>
            </a:r>
            <a:r>
              <a:rPr lang="zh-CN" altLang="zh-CN" sz="2000" dirty="0" smtClean="0"/>
              <a:t>内部，调度流程如图所示，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处理流程构成一个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，然后由</a:t>
            </a:r>
            <a:r>
              <a:rPr lang="en-US" altLang="zh-CN" sz="2000" dirty="0" err="1" smtClean="0"/>
              <a:t>DAGScheduler</a:t>
            </a:r>
            <a:r>
              <a:rPr lang="zh-CN" altLang="zh-CN" sz="2000" dirty="0" smtClean="0"/>
              <a:t>按照</a:t>
            </a:r>
            <a:r>
              <a:rPr lang="en-US" altLang="zh-CN" sz="2000" dirty="0" smtClean="0"/>
              <a:t>shuffle dependency</a:t>
            </a:r>
            <a:r>
              <a:rPr lang="zh-CN" altLang="zh-CN" sz="2000" dirty="0" smtClean="0"/>
              <a:t>将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划分成多个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，每个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包含的分区组成一个</a:t>
            </a:r>
            <a:r>
              <a:rPr lang="en-US" altLang="zh-CN" sz="2000" dirty="0" err="1" smtClean="0"/>
              <a:t>TaskSet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DAGScheduler</a:t>
            </a:r>
            <a:r>
              <a:rPr lang="zh-CN" altLang="zh-CN" sz="2000" dirty="0" smtClean="0"/>
              <a:t>通过</a:t>
            </a:r>
            <a:r>
              <a:rPr lang="en-US" altLang="zh-CN" sz="2000" dirty="0" err="1" smtClean="0"/>
              <a:t>TaskScheduler</a:t>
            </a:r>
            <a:r>
              <a:rPr lang="zh-CN" altLang="zh-CN" sz="2000" dirty="0" smtClean="0"/>
              <a:t>接口提交</a:t>
            </a:r>
            <a:r>
              <a:rPr lang="en-US" altLang="zh-CN" sz="2000" dirty="0" err="1" smtClean="0"/>
              <a:t>TaskSet</a:t>
            </a:r>
            <a:r>
              <a:rPr lang="zh-CN" altLang="zh-CN" sz="2000" dirty="0" smtClean="0"/>
              <a:t>，这个</a:t>
            </a:r>
            <a:r>
              <a:rPr lang="en-US" altLang="zh-CN" sz="2000" dirty="0" err="1" smtClean="0"/>
              <a:t>TaskSet</a:t>
            </a:r>
            <a:r>
              <a:rPr lang="zh-CN" altLang="zh-CN" sz="2000" dirty="0" smtClean="0"/>
              <a:t>最终会触发</a:t>
            </a:r>
            <a:r>
              <a:rPr lang="en-US" altLang="zh-CN" sz="2000" dirty="0" err="1" smtClean="0"/>
              <a:t>TaskScheduler</a:t>
            </a:r>
            <a:r>
              <a:rPr lang="zh-CN" altLang="zh-CN" sz="2000" dirty="0" smtClean="0"/>
              <a:t>构建一个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的实例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990600" y="3657600"/>
            <a:ext cx="708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31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95400"/>
            <a:ext cx="8077200" cy="18466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/>
              <a:t>  FIFO</a:t>
            </a:r>
            <a:r>
              <a:rPr lang="zh-CN" altLang="zh-CN" sz="2400" b="1" dirty="0" smtClean="0"/>
              <a:t>调度</a:t>
            </a:r>
            <a:r>
              <a:rPr lang="zh-CN" altLang="en-US" sz="2400" b="1" dirty="0" smtClean="0"/>
              <a:t>策略</a:t>
            </a:r>
            <a:endParaRPr lang="en-US" altLang="zh-CN" sz="24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先进先出</a:t>
            </a:r>
            <a:r>
              <a:rPr lang="en-US" altLang="zh-CN" sz="2000" dirty="0" smtClean="0"/>
              <a:t>(First-In-First-Out)</a:t>
            </a:r>
            <a:r>
              <a:rPr lang="zh-CN" altLang="zh-CN" sz="2000" dirty="0" smtClean="0"/>
              <a:t>策略，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直接管理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。每个</a:t>
            </a:r>
            <a:r>
              <a:rPr lang="en-US" altLang="zh-CN" sz="2000" dirty="0" smtClean="0"/>
              <a:t>Job</a:t>
            </a:r>
            <a:r>
              <a:rPr lang="zh-CN" altLang="zh-CN" sz="2000" dirty="0" smtClean="0"/>
              <a:t>都有</a:t>
            </a:r>
            <a:r>
              <a:rPr lang="en-US" altLang="zh-CN" sz="2000" dirty="0" err="1" smtClean="0"/>
              <a:t>JobID</a:t>
            </a:r>
            <a:r>
              <a:rPr lang="zh-CN" altLang="zh-CN" sz="2000" dirty="0" smtClean="0"/>
              <a:t>，每个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都带有了其对应的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的</a:t>
            </a:r>
            <a:r>
              <a:rPr lang="en-US" altLang="zh-CN" sz="2000" dirty="0" err="1" smtClean="0"/>
              <a:t>StageID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最终根据</a:t>
            </a:r>
            <a:r>
              <a:rPr lang="en-US" altLang="zh-CN" sz="2000" dirty="0" err="1" smtClean="0"/>
              <a:t>JobID</a:t>
            </a:r>
            <a:r>
              <a:rPr lang="zh-CN" altLang="zh-CN" sz="2000" dirty="0" smtClean="0"/>
              <a:t>小优先、</a:t>
            </a:r>
            <a:r>
              <a:rPr lang="en-US" altLang="zh-CN" sz="2000" dirty="0" err="1" smtClean="0"/>
              <a:t>StageID</a:t>
            </a:r>
            <a:r>
              <a:rPr lang="zh-CN" altLang="zh-CN" sz="2000" dirty="0" smtClean="0"/>
              <a:t>大优先的原则来调度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，如图所示。</a:t>
            </a:r>
            <a:endParaRPr lang="en-US" altLang="zh-CN" sz="2000" dirty="0" smtClean="0"/>
          </a:p>
        </p:txBody>
      </p:sp>
      <p:pic>
        <p:nvPicPr>
          <p:cNvPr id="8" name="图片 7" descr="http://images.cnblogs.com/cnblogs_com/barrenlake/745774/o_FIFO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1219200" y="3276600"/>
            <a:ext cx="670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32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95400"/>
            <a:ext cx="8077200" cy="18466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/>
              <a:t>  Fair</a:t>
            </a:r>
            <a:r>
              <a:rPr lang="zh-CN" altLang="zh-CN" sz="2400" b="1" dirty="0" smtClean="0"/>
              <a:t>调度</a:t>
            </a:r>
            <a:r>
              <a:rPr lang="zh-CN" altLang="en-US" sz="2400" b="1" dirty="0" smtClean="0"/>
              <a:t>策略</a:t>
            </a:r>
            <a:endParaRPr lang="en-US" altLang="zh-CN" sz="24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公平调度</a:t>
            </a:r>
            <a:r>
              <a:rPr lang="zh-CN" altLang="zh-CN" sz="2000" dirty="0" smtClean="0"/>
              <a:t>策略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目前采用的是两级结构，即</a:t>
            </a:r>
            <a:r>
              <a:rPr lang="en-US" altLang="zh-CN" sz="2000" dirty="0" err="1" smtClean="0"/>
              <a:t>rootPool</a:t>
            </a:r>
            <a:r>
              <a:rPr lang="zh-CN" altLang="zh-CN" sz="2000" dirty="0" smtClean="0"/>
              <a:t>管理一组子调度池（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），子调度池进一步管理属于该调度池的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，如图所示。在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之间，</a:t>
            </a:r>
            <a:r>
              <a:rPr lang="en-US" altLang="zh-CN" sz="2000" dirty="0" err="1" smtClean="0"/>
              <a:t>TaskScheduler</a:t>
            </a:r>
            <a:r>
              <a:rPr lang="zh-CN" altLang="zh-CN" sz="2000" dirty="0" smtClean="0"/>
              <a:t>采用轮询（</a:t>
            </a:r>
            <a:r>
              <a:rPr lang="en-US" altLang="zh-CN" sz="2000" dirty="0" smtClean="0"/>
              <a:t>Round Robin</a:t>
            </a:r>
            <a:r>
              <a:rPr lang="zh-CN" altLang="zh-CN" sz="2000" dirty="0" smtClean="0"/>
              <a:t>）方式分配资源。</a:t>
            </a:r>
            <a:endParaRPr lang="en-US" altLang="zh-CN" sz="2000" dirty="0" smtClean="0"/>
          </a:p>
        </p:txBody>
      </p:sp>
      <p:pic>
        <p:nvPicPr>
          <p:cNvPr id="8" name="图片 7" descr="图17-45  Fair调度策略（修改，中间Sort画成root Pool）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295400" y="3200400"/>
            <a:ext cx="6629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5800" y="1143000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 smtClean="0"/>
              <a:t>MapReduce</a:t>
            </a:r>
            <a:r>
              <a:rPr lang="en-US" altLang="zh-CN" sz="2800" b="1" dirty="0" smtClean="0"/>
              <a:t>  Computing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82952" name="AutoShape 8" descr="https://static.jdon.com/simgs/bigdata/spark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2953" name="Picture 9" descr="C:\Users\qyzc\Desktop\spark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1" y="1981200"/>
            <a:ext cx="7580418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5800" y="1143000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Spark  Computing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82952" name="AutoShape 8" descr="https://static.jdon.com/simgs/bigdata/spark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3970" name="Picture 2" descr="C:\Users\qyzc\Desktop\sparkm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05000"/>
            <a:ext cx="7215244" cy="4280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5800" y="1295400"/>
            <a:ext cx="8001000" cy="5047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Spark </a:t>
            </a:r>
            <a:r>
              <a:rPr lang="zh-CN" altLang="en-US" sz="3200" b="1" dirty="0" smtClean="0"/>
              <a:t>功能框架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Shark SQL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查询引擎。</a:t>
            </a:r>
            <a:r>
              <a:rPr lang="zh-CN" altLang="zh-CN" sz="2000" dirty="0" smtClean="0"/>
              <a:t>通过</a:t>
            </a:r>
            <a:r>
              <a:rPr lang="en-US" altLang="zh-CN" sz="2000" dirty="0" smtClean="0"/>
              <a:t>Hive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HQL</a:t>
            </a:r>
            <a:r>
              <a:rPr lang="zh-CN" altLang="zh-CN" sz="2000" dirty="0" smtClean="0"/>
              <a:t>语句解析，把</a:t>
            </a:r>
            <a:r>
              <a:rPr lang="en-US" altLang="zh-CN" sz="2000" dirty="0" smtClean="0"/>
              <a:t>HQL</a:t>
            </a:r>
            <a:r>
              <a:rPr lang="zh-CN" altLang="zh-CN" sz="2000" dirty="0" smtClean="0"/>
              <a:t>翻译成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上的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Spark Core</a:t>
            </a:r>
            <a:r>
              <a:rPr lang="zh-CN" altLang="en-US" sz="2000" dirty="0" smtClean="0">
                <a:solidFill>
                  <a:srgbClr val="FF0000"/>
                </a:solidFill>
              </a:rPr>
              <a:t>：内存计算模型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提供有向无环图（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）的分布式并行计算框架，支持内存多次迭代计算和数据共享，大大减少了迭代之间</a:t>
            </a:r>
            <a:r>
              <a:rPr lang="en-US" altLang="zh-CN" sz="2000" dirty="0" smtClean="0"/>
              <a:t>I/O</a:t>
            </a:r>
            <a:r>
              <a:rPr lang="zh-CN" altLang="zh-CN" sz="2000" dirty="0" smtClean="0"/>
              <a:t>的开销，对于需要进行多次迭代的数据计算性能有很大提升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b="1" dirty="0" smtClean="0">
                <a:latin typeface="Calibri" panose="020F0502020204030204" pitchFamily="34" charset="0"/>
              </a:rPr>
              <a:t>   </a:t>
            </a:r>
            <a:r>
              <a:rPr lang="en-US" altLang="zh-CN" sz="2000" dirty="0" smtClean="0"/>
              <a:t>Spark Streaming</a:t>
            </a:r>
            <a:r>
              <a:rPr lang="zh-CN" altLang="en-US" sz="2000" dirty="0" smtClean="0"/>
              <a:t>：支持流计算。</a:t>
            </a:r>
            <a:r>
              <a:rPr lang="zh-CN" altLang="zh-CN" sz="2000" dirty="0" smtClean="0"/>
              <a:t>将流</a:t>
            </a:r>
            <a:r>
              <a:rPr lang="zh-CN" altLang="en-US" sz="2000" dirty="0" smtClean="0"/>
              <a:t>数据</a:t>
            </a:r>
            <a:r>
              <a:rPr lang="zh-CN" altLang="zh-CN" sz="2000" dirty="0" smtClean="0"/>
              <a:t>按照</a:t>
            </a:r>
            <a:r>
              <a:rPr lang="en-US" altLang="zh-CN" sz="2000" dirty="0" smtClean="0"/>
              <a:t>batch size</a:t>
            </a:r>
            <a:r>
              <a:rPr lang="zh-CN" altLang="zh-CN" sz="2000" dirty="0" smtClean="0"/>
              <a:t>（如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秒）分成一段一段的数据</a:t>
            </a:r>
            <a:r>
              <a:rPr lang="zh-CN" altLang="en-US" sz="2000" dirty="0" smtClean="0"/>
              <a:t>段</a:t>
            </a:r>
            <a:r>
              <a:rPr lang="zh-CN" altLang="zh-CN" sz="2000" dirty="0" smtClean="0"/>
              <a:t>（</a:t>
            </a:r>
            <a:r>
              <a:rPr lang="en-US" altLang="zh-CN" sz="2000" dirty="0" err="1" smtClean="0"/>
              <a:t>Discretized</a:t>
            </a:r>
            <a:r>
              <a:rPr lang="en-US" altLang="zh-CN" sz="2000" dirty="0" smtClean="0"/>
              <a:t> Stream</a:t>
            </a:r>
            <a:r>
              <a:rPr lang="zh-CN" altLang="zh-CN" sz="2000" dirty="0" smtClean="0"/>
              <a:t>），每一段数据都转换成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Resilient Distributed Dataset</a:t>
            </a:r>
            <a:r>
              <a:rPr lang="zh-CN" altLang="zh-CN" sz="2000" dirty="0" smtClean="0"/>
              <a:t>），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经过操作变成中间结果保存在内存中，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流计算引擎</a:t>
            </a:r>
            <a:r>
              <a:rPr lang="zh-CN" altLang="en-US" sz="2000" dirty="0" smtClean="0"/>
              <a:t>也可</a:t>
            </a:r>
            <a:r>
              <a:rPr lang="zh-CN" altLang="zh-CN" sz="2000" dirty="0" smtClean="0"/>
              <a:t>根据需求</a:t>
            </a:r>
            <a:r>
              <a:rPr lang="zh-CN" altLang="en-US" sz="2000" dirty="0" smtClean="0"/>
              <a:t>将</a:t>
            </a:r>
            <a:r>
              <a:rPr lang="zh-CN" altLang="zh-CN" sz="2000" dirty="0" smtClean="0"/>
              <a:t>中间结果存储到外部设备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GraphX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Spark</a:t>
            </a:r>
            <a:r>
              <a:rPr lang="zh-CN" altLang="en-US" sz="2000" dirty="0" smtClean="0"/>
              <a:t>的图并行计算框架。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MLBase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支持机器学习的组件</a:t>
            </a:r>
            <a:r>
              <a:rPr lang="zh-CN" altLang="en-US" sz="2000" dirty="0" smtClean="0"/>
              <a:t>库。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19200"/>
            <a:ext cx="8229600" cy="166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Spark</a:t>
            </a:r>
            <a:r>
              <a:rPr lang="zh-CN" altLang="en-US" sz="3200" b="1" dirty="0" smtClean="0"/>
              <a:t>计算架构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系统架构仍采用了</a:t>
            </a:r>
            <a:r>
              <a:rPr lang="en-US" altLang="zh-CN" sz="2000" dirty="0" smtClean="0"/>
              <a:t>Master/Slave</a:t>
            </a:r>
            <a:r>
              <a:rPr lang="zh-CN" altLang="zh-CN" sz="2000" dirty="0" smtClean="0"/>
              <a:t>结构，即集群由一个主节点</a:t>
            </a:r>
            <a:r>
              <a:rPr lang="en-US" altLang="zh-CN" sz="2000" dirty="0" smtClean="0"/>
              <a:t>Master</a:t>
            </a:r>
            <a:r>
              <a:rPr lang="zh-CN" altLang="zh-CN" sz="2000" dirty="0" smtClean="0"/>
              <a:t>和多个从节点</a:t>
            </a:r>
            <a:r>
              <a:rPr lang="en-US" altLang="zh-CN" sz="2000" dirty="0" smtClean="0"/>
              <a:t>Worker</a:t>
            </a:r>
            <a:r>
              <a:rPr lang="zh-CN" altLang="zh-CN" sz="2000" dirty="0" smtClean="0"/>
              <a:t>组成，</a:t>
            </a:r>
            <a:r>
              <a:rPr lang="en-US" altLang="zh-CN" sz="2000" dirty="0" smtClean="0"/>
              <a:t>Master</a:t>
            </a:r>
            <a:r>
              <a:rPr lang="zh-CN" altLang="zh-CN" sz="2000" dirty="0" smtClean="0"/>
              <a:t>作为整个集群的控制节点负责整个集群的运行管理，</a:t>
            </a:r>
            <a:r>
              <a:rPr lang="en-US" altLang="zh-CN" sz="2000" dirty="0" smtClean="0"/>
              <a:t>Worker</a:t>
            </a:r>
            <a:r>
              <a:rPr lang="zh-CN" altLang="zh-CN" sz="2000" dirty="0" smtClean="0"/>
              <a:t>作为计算节点接受主节点命令并报告本节点状态</a:t>
            </a:r>
            <a:r>
              <a:rPr lang="zh-CN" altLang="en-US" sz="2000" dirty="0" smtClean="0"/>
              <a:t>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457200" y="3048000"/>
            <a:ext cx="3276599" cy="2590800"/>
            <a:chOff x="3391" y="4205"/>
            <a:chExt cx="5595" cy="3682"/>
          </a:xfrm>
        </p:grpSpPr>
        <p:grpSp>
          <p:nvGrpSpPr>
            <p:cNvPr id="104451" name="Group 3"/>
            <p:cNvGrpSpPr>
              <a:grpSpLocks/>
            </p:cNvGrpSpPr>
            <p:nvPr/>
          </p:nvGrpSpPr>
          <p:grpSpPr bwMode="auto">
            <a:xfrm>
              <a:off x="3391" y="4205"/>
              <a:ext cx="5141" cy="3682"/>
              <a:chOff x="3391" y="4205"/>
              <a:chExt cx="5141" cy="3682"/>
            </a:xfrm>
          </p:grpSpPr>
          <p:grpSp>
            <p:nvGrpSpPr>
              <p:cNvPr id="104452" name="Group 4"/>
              <p:cNvGrpSpPr>
                <a:grpSpLocks/>
              </p:cNvGrpSpPr>
              <p:nvPr/>
            </p:nvGrpSpPr>
            <p:grpSpPr bwMode="auto">
              <a:xfrm>
                <a:off x="3391" y="4205"/>
                <a:ext cx="5141" cy="3682"/>
                <a:chOff x="3118" y="4339"/>
                <a:chExt cx="5297" cy="3951"/>
              </a:xfrm>
            </p:grpSpPr>
            <p:pic>
              <p:nvPicPr>
                <p:cNvPr id="104453" name="currentImg" descr="wKiom1NOQB6wKpInAACPFzueKiI37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18" y="4339"/>
                  <a:ext cx="5297" cy="3951"/>
                </a:xfrm>
                <a:prstGeom prst="rect">
                  <a:avLst/>
                </a:prstGeom>
                <a:noFill/>
              </p:spPr>
            </p:pic>
            <p:sp>
              <p:nvSpPr>
                <p:cNvPr id="1044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83" y="4458"/>
                  <a:ext cx="1050" cy="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宋体" pitchFamily="2" charset="-122"/>
                    </a:rPr>
                    <a:t>主节点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sp>
            <p:nvSpPr>
              <p:cNvPr id="104455" name="Text Box 7"/>
              <p:cNvSpPr txBox="1">
                <a:spLocks noChangeArrowheads="1"/>
              </p:cNvSpPr>
              <p:nvPr/>
            </p:nvSpPr>
            <p:spPr bwMode="auto">
              <a:xfrm>
                <a:off x="3391" y="6122"/>
                <a:ext cx="1064" cy="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宋体" pitchFamily="2" charset="-122"/>
                    <a:cs typeface="宋体" pitchFamily="2" charset="-122"/>
                  </a:rPr>
                  <a:t>Worker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4456" name="Group 8"/>
            <p:cNvGrpSpPr>
              <a:grpSpLocks/>
            </p:cNvGrpSpPr>
            <p:nvPr/>
          </p:nvGrpSpPr>
          <p:grpSpPr bwMode="auto">
            <a:xfrm>
              <a:off x="5205" y="6122"/>
              <a:ext cx="3781" cy="502"/>
              <a:chOff x="5205" y="6122"/>
              <a:chExt cx="3781" cy="502"/>
            </a:xfrm>
          </p:grpSpPr>
          <p:sp>
            <p:nvSpPr>
              <p:cNvPr id="104457" name="Text Box 9"/>
              <p:cNvSpPr txBox="1">
                <a:spLocks noChangeArrowheads="1"/>
              </p:cNvSpPr>
              <p:nvPr/>
            </p:nvSpPr>
            <p:spPr bwMode="auto">
              <a:xfrm>
                <a:off x="5205" y="6122"/>
                <a:ext cx="1064" cy="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宋体" pitchFamily="2" charset="-122"/>
                    <a:cs typeface="宋体" pitchFamily="2" charset="-122"/>
                  </a:rPr>
                  <a:t>Worker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4458" name="Text Box 10"/>
              <p:cNvSpPr txBox="1">
                <a:spLocks noChangeArrowheads="1"/>
              </p:cNvSpPr>
              <p:nvPr/>
            </p:nvSpPr>
            <p:spPr bwMode="auto">
              <a:xfrm>
                <a:off x="7922" y="6122"/>
                <a:ext cx="1064" cy="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ea typeface="宋体" pitchFamily="2" charset="-122"/>
                    <a:cs typeface="宋体" pitchFamily="2" charset="-122"/>
                  </a:rPr>
                  <a:t>Worker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  <p:pic>
        <p:nvPicPr>
          <p:cNvPr id="16" name="图片 15" descr="02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810000" y="3048000"/>
            <a:ext cx="5029200" cy="288122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066800" y="6019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系统架构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6019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计算逻辑架构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6019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计算物理架构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762000" y="1485528"/>
            <a:ext cx="79248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系统软件（功能组件）到系统硬件（服务器）的部署关系如下：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主节点（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Master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：部署有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ClusterManager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Standalone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Master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程序，分布式模式是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YARN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ResourceManager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工作节点（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Worker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：部署有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YARN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NodeManager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ApplicationMaster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Executor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，以及由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Executor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启动的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Task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线程；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客户端节点（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：应用程序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Application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>
              <a:spcBef>
                <a:spcPts val="1800"/>
              </a:spcBef>
            </a:pPr>
            <a:r>
              <a:rPr lang="en-US" altLang="zh-CN" sz="2000" dirty="0" smtClean="0"/>
              <a:t>     Spark</a:t>
            </a:r>
            <a:r>
              <a:rPr lang="zh-CN" altLang="zh-CN" sz="2000" dirty="0" smtClean="0"/>
              <a:t>集群有三种典型的运行模式：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Standalone</a:t>
            </a:r>
            <a:r>
              <a:rPr lang="zh-CN" altLang="zh-CN" sz="2000" dirty="0" smtClean="0"/>
              <a:t>模式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YARN-Client</a:t>
            </a:r>
            <a:r>
              <a:rPr lang="zh-CN" altLang="zh-CN" sz="2000" dirty="0" smtClean="0"/>
              <a:t>模式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YARN-Cluster</a:t>
            </a:r>
            <a:r>
              <a:rPr lang="zh-CN" altLang="zh-CN" sz="2000" dirty="0" smtClean="0"/>
              <a:t>模式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066800"/>
            <a:ext cx="8077200" cy="28315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RDD </a:t>
            </a:r>
            <a:r>
              <a:rPr lang="zh-CN" altLang="en-US" sz="2800" b="1" dirty="0" smtClean="0"/>
              <a:t>数据模型</a:t>
            </a:r>
            <a:endParaRPr lang="en-US" altLang="zh-CN" sz="28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   RDD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Resilient Distributed Datasets</a:t>
            </a:r>
            <a:r>
              <a:rPr lang="zh-CN" altLang="zh-CN" sz="2000" dirty="0" smtClean="0"/>
              <a:t>）定义为弹性分布式数据集，即一组不可改变、可并行计算、分区的（</a:t>
            </a:r>
            <a:r>
              <a:rPr lang="en-US" altLang="zh-CN" sz="2000" dirty="0" smtClean="0"/>
              <a:t>partitioned</a:t>
            </a:r>
            <a:r>
              <a:rPr lang="zh-CN" altLang="zh-CN" sz="2000" dirty="0" smtClean="0"/>
              <a:t>）数据集集合。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既是一个数据模型也是一个内存抽象模型。在</a:t>
            </a:r>
            <a:r>
              <a:rPr lang="zh-CN" altLang="zh-CN" sz="2000" dirty="0" smtClean="0">
                <a:solidFill>
                  <a:srgbClr val="FF0000"/>
                </a:solidFill>
              </a:rPr>
              <a:t>逻辑结构上，</a:t>
            </a:r>
            <a:r>
              <a:rPr lang="en-US" altLang="zh-CN" sz="2000" dirty="0" smtClean="0">
                <a:solidFill>
                  <a:srgbClr val="FF0000"/>
                </a:solidFill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</a:rPr>
              <a:t>可以理解为一个数组</a:t>
            </a:r>
            <a:r>
              <a:rPr lang="zh-CN" altLang="zh-CN" sz="2000" dirty="0" smtClean="0"/>
              <a:t>，数组的元素即是分区</a:t>
            </a:r>
            <a:r>
              <a:rPr lang="en-US" altLang="zh-CN" sz="2000" dirty="0" smtClean="0"/>
              <a:t>Partition</a:t>
            </a:r>
            <a:r>
              <a:rPr lang="zh-CN" altLang="zh-CN" sz="2000" dirty="0" smtClean="0"/>
              <a:t>；在</a:t>
            </a:r>
            <a:r>
              <a:rPr lang="zh-CN" altLang="zh-CN" sz="2000" dirty="0" smtClean="0">
                <a:solidFill>
                  <a:srgbClr val="FF0000"/>
                </a:solidFill>
              </a:rPr>
              <a:t>物理数据存储上，</a:t>
            </a:r>
            <a:r>
              <a:rPr lang="en-US" altLang="zh-CN" sz="2000" dirty="0" smtClean="0">
                <a:solidFill>
                  <a:srgbClr val="FF0000"/>
                </a:solidFill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</a:rPr>
              <a:t>的每一个</a:t>
            </a:r>
            <a:r>
              <a:rPr lang="en-US" altLang="zh-CN" sz="2000" dirty="0" smtClean="0">
                <a:solidFill>
                  <a:srgbClr val="FF0000"/>
                </a:solidFill>
              </a:rPr>
              <a:t>Partition</a:t>
            </a:r>
            <a:r>
              <a:rPr lang="zh-CN" altLang="zh-CN" sz="2000" dirty="0" smtClean="0">
                <a:solidFill>
                  <a:srgbClr val="FF0000"/>
                </a:solidFill>
              </a:rPr>
              <a:t>对应的就是一个数据块</a:t>
            </a:r>
            <a:r>
              <a:rPr lang="en-US" altLang="zh-CN" sz="2000" dirty="0" smtClean="0">
                <a:solidFill>
                  <a:srgbClr val="FF0000"/>
                </a:solidFill>
              </a:rPr>
              <a:t>Block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Block</a:t>
            </a:r>
            <a:r>
              <a:rPr lang="zh-CN" altLang="zh-CN" sz="2000" dirty="0" smtClean="0"/>
              <a:t>可以有多个副本，分别存储在不同节点的内存中，当内存不够时还可以持久化存储到磁盘上</a:t>
            </a:r>
            <a:r>
              <a:rPr lang="zh-CN" altLang="en-US" sz="2000" dirty="0" smtClean="0"/>
              <a:t>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8" name="图片 7" descr="http://upload-images.jianshu.io/upload_images/967544-1a7ce32deac7df40.jpg?imageMogr2/auto-orient/strip%7CimageView2/2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1066800" y="3886200"/>
            <a:ext cx="6781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2413</Words>
  <Application>Microsoft Office PowerPoint</Application>
  <PresentationFormat>全屏显示(4:3)</PresentationFormat>
  <Paragraphs>220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qyzc</cp:lastModifiedBy>
  <cp:revision>270</cp:revision>
  <dcterms:created xsi:type="dcterms:W3CDTF">2010-07-16T22:48:00Z</dcterms:created>
  <dcterms:modified xsi:type="dcterms:W3CDTF">2022-11-23T08:10:31Z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