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handoutMasterIdLst>
    <p:handoutMasterId r:id="rId68"/>
  </p:handoutMasterIdLst>
  <p:sldIdLst>
    <p:sldId id="257" r:id="rId2"/>
    <p:sldId id="258" r:id="rId3"/>
    <p:sldId id="288" r:id="rId4"/>
    <p:sldId id="287" r:id="rId5"/>
    <p:sldId id="334" r:id="rId6"/>
    <p:sldId id="320" r:id="rId7"/>
    <p:sldId id="291" r:id="rId8"/>
    <p:sldId id="264" r:id="rId9"/>
    <p:sldId id="337" r:id="rId10"/>
    <p:sldId id="319" r:id="rId11"/>
    <p:sldId id="307" r:id="rId12"/>
    <p:sldId id="318" r:id="rId13"/>
    <p:sldId id="322" r:id="rId14"/>
    <p:sldId id="323" r:id="rId15"/>
    <p:sldId id="321" r:id="rId16"/>
    <p:sldId id="325" r:id="rId17"/>
    <p:sldId id="324" r:id="rId18"/>
    <p:sldId id="326" r:id="rId19"/>
    <p:sldId id="303" r:id="rId20"/>
    <p:sldId id="336" r:id="rId21"/>
    <p:sldId id="316" r:id="rId22"/>
    <p:sldId id="317" r:id="rId23"/>
    <p:sldId id="292" r:id="rId24"/>
    <p:sldId id="299" r:id="rId25"/>
    <p:sldId id="340" r:id="rId26"/>
    <p:sldId id="296" r:id="rId27"/>
    <p:sldId id="341" r:id="rId28"/>
    <p:sldId id="342" r:id="rId29"/>
    <p:sldId id="343" r:id="rId30"/>
    <p:sldId id="344" r:id="rId31"/>
    <p:sldId id="290" r:id="rId32"/>
    <p:sldId id="261" r:id="rId33"/>
    <p:sldId id="298" r:id="rId34"/>
    <p:sldId id="259" r:id="rId35"/>
    <p:sldId id="302" r:id="rId36"/>
    <p:sldId id="300" r:id="rId37"/>
    <p:sldId id="304" r:id="rId38"/>
    <p:sldId id="260" r:id="rId39"/>
    <p:sldId id="293" r:id="rId40"/>
    <p:sldId id="315" r:id="rId41"/>
    <p:sldId id="311" r:id="rId42"/>
    <p:sldId id="305" r:id="rId43"/>
    <p:sldId id="313" r:id="rId44"/>
    <p:sldId id="314" r:id="rId45"/>
    <p:sldId id="310" r:id="rId46"/>
    <p:sldId id="335" r:id="rId47"/>
    <p:sldId id="306" r:id="rId48"/>
    <p:sldId id="295" r:id="rId49"/>
    <p:sldId id="327" r:id="rId50"/>
    <p:sldId id="309" r:id="rId51"/>
    <p:sldId id="294" r:id="rId52"/>
    <p:sldId id="312" r:id="rId53"/>
    <p:sldId id="331" r:id="rId54"/>
    <p:sldId id="330" r:id="rId55"/>
    <p:sldId id="328" r:id="rId56"/>
    <p:sldId id="333" r:id="rId57"/>
    <p:sldId id="332" r:id="rId58"/>
    <p:sldId id="267" r:id="rId59"/>
    <p:sldId id="346" r:id="rId60"/>
    <p:sldId id="285" r:id="rId61"/>
    <p:sldId id="348" r:id="rId62"/>
    <p:sldId id="349" r:id="rId63"/>
    <p:sldId id="350" r:id="rId64"/>
    <p:sldId id="351" r:id="rId65"/>
    <p:sldId id="345" r:id="rId6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F21F1"/>
    <a:srgbClr val="00FFFF"/>
    <a:srgbClr val="0046D2"/>
    <a:srgbClr val="4F81BD"/>
    <a:srgbClr val="0823A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30" autoAdjust="0"/>
  </p:normalViewPr>
  <p:slideViewPr>
    <p:cSldViewPr>
      <p:cViewPr varScale="1">
        <p:scale>
          <a:sx n="79" d="100"/>
          <a:sy n="79" d="100"/>
        </p:scale>
        <p:origin x="-147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2022/11/25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2022/11/25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smtClean="0"/>
          </a:p>
        </p:txBody>
      </p:sp>
    </p:spTree>
    <p:extLst>
      <p:ext uri="{BB962C8B-B14F-4D97-AF65-F5344CB8AC3E}">
        <p14:creationId xmlns:p14="http://schemas.microsoft.com/office/powerpoint/2010/main" xmlns="" val="3826219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en-US" altLang="zh-CN" dirty="0" smtClean="0"/>
              <a:t>2^8 = 256, </a:t>
            </a:r>
            <a:r>
              <a:rPr lang="zh-CN" altLang="en-US" dirty="0" smtClean="0"/>
              <a:t>所以 </a:t>
            </a:r>
            <a:r>
              <a:rPr lang="en-US" altLang="zh-CN" dirty="0" smtClean="0"/>
              <a:t>73</a:t>
            </a:r>
            <a:r>
              <a:rPr lang="zh-CN" altLang="en-US" dirty="0" smtClean="0"/>
              <a:t>，</a:t>
            </a:r>
            <a:r>
              <a:rPr lang="en-US" altLang="zh-CN" dirty="0" smtClean="0"/>
              <a:t>227</a:t>
            </a:r>
            <a:r>
              <a:rPr lang="zh-CN" altLang="en-US" dirty="0" smtClean="0"/>
              <a:t>，</a:t>
            </a:r>
            <a:r>
              <a:rPr lang="en-US" altLang="zh-CN" baseline="0" dirty="0" smtClean="0"/>
              <a:t>2 </a:t>
            </a:r>
            <a:r>
              <a:rPr lang="zh-CN" altLang="en-US" baseline="0" dirty="0" smtClean="0"/>
              <a:t>可以用</a:t>
            </a:r>
            <a:r>
              <a:rPr lang="en-US" altLang="zh-CN" baseline="0" dirty="0" smtClean="0"/>
              <a:t>8-bit</a:t>
            </a:r>
            <a:r>
              <a:rPr lang="zh-CN" altLang="en-US" baseline="0" dirty="0" smtClean="0"/>
              <a:t>装下</a:t>
            </a:r>
            <a:endParaRPr lang="en-US" altLang="zh-CN" baseline="0" dirty="0" smtClean="0"/>
          </a:p>
          <a:p>
            <a:pPr eaLnBrk="1" hangingPunct="1">
              <a:spcBef>
                <a:spcPct val="0"/>
              </a:spcBef>
            </a:pPr>
            <a:r>
              <a:rPr lang="en-US" altLang="zh-CN" baseline="0" dirty="0" smtClean="0"/>
              <a:t>2^5 = 32</a:t>
            </a:r>
            <a:r>
              <a:rPr lang="zh-CN" altLang="en-US" baseline="0" dirty="0" smtClean="0"/>
              <a:t>， </a:t>
            </a:r>
            <a:r>
              <a:rPr lang="zh-CN" altLang="en-US" dirty="0" smtClean="0"/>
              <a:t>所以 </a:t>
            </a:r>
            <a:r>
              <a:rPr lang="en-US" altLang="zh-CN" dirty="0" smtClean="0"/>
              <a:t>30</a:t>
            </a:r>
            <a:r>
              <a:rPr lang="zh-CN" altLang="en-US" dirty="0" smtClean="0"/>
              <a:t>，</a:t>
            </a:r>
            <a:r>
              <a:rPr lang="en-US" altLang="zh-CN" dirty="0" smtClean="0"/>
              <a:t>11</a:t>
            </a:r>
            <a:r>
              <a:rPr lang="zh-CN" altLang="en-US" dirty="0" smtClean="0"/>
              <a:t>，</a:t>
            </a:r>
            <a:r>
              <a:rPr lang="en-US" altLang="zh-CN" baseline="0" dirty="0" smtClean="0"/>
              <a:t>29 </a:t>
            </a:r>
            <a:r>
              <a:rPr lang="zh-CN" altLang="en-US" baseline="0" dirty="0" smtClean="0"/>
              <a:t>可以用</a:t>
            </a:r>
            <a:r>
              <a:rPr lang="en-US" altLang="zh-CN" baseline="0" dirty="0" smtClean="0"/>
              <a:t>5-bit</a:t>
            </a:r>
            <a:r>
              <a:rPr lang="zh-CN" altLang="en-US" baseline="0" dirty="0" smtClean="0"/>
              <a:t>装下</a:t>
            </a:r>
            <a:endParaRPr lang="zh-CN" altLang="en-US" dirty="0" smtClean="0"/>
          </a:p>
        </p:txBody>
      </p:sp>
    </p:spTree>
    <p:extLst>
      <p:ext uri="{BB962C8B-B14F-4D97-AF65-F5344CB8AC3E}">
        <p14:creationId xmlns:p14="http://schemas.microsoft.com/office/powerpoint/2010/main" xmlns="" val="3826219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1900167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24776046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26193509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261935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3132472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3132472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3132472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3132472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3132472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313247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smtClean="0"/>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November 25, 2022</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November 25,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November 25,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November 25,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November 25,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November 25,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November 25,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November 25,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November 25, 2022</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November 25, 2022</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November 25, 2022</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November 25,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November 25, 2022</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smtClean="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github.com/elastic/elasticsearch" TargetMode="External"/><Relationship Id="rId5" Type="http://schemas.openxmlformats.org/officeDocument/2006/relationships/hyperlink" Target="https://www.elastic.co/guide/index.html" TargetMode="External"/><Relationship Id="rId4" Type="http://schemas.openxmlformats.org/officeDocument/2006/relationships/hyperlink" Target="https://www.elastic.co/"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31.jpeg"/></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33.jpeg"/></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34.jpe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35.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9.jpe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jpeg"/></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609600" y="1676400"/>
            <a:ext cx="7924800" cy="1446550"/>
          </a:xfrm>
          <a:prstGeom prst="rect">
            <a:avLst/>
          </a:prstGeom>
          <a:noFill/>
          <a:ln w="9525">
            <a:noFill/>
            <a:miter lim="800000"/>
          </a:ln>
        </p:spPr>
        <p:txBody>
          <a:bodyPr wrap="square">
            <a:spAutoFit/>
          </a:bodyPr>
          <a:lstStyle/>
          <a:p>
            <a:pPr algn="ctr"/>
            <a:r>
              <a:rPr lang="en-US" altLang="zh-CN" sz="4400" b="1" smtClean="0">
                <a:solidFill>
                  <a:srgbClr val="002060"/>
                </a:solidFill>
                <a:latin typeface="Calibri" panose="020F0502020204030204" pitchFamily="34" charset="0"/>
              </a:rPr>
              <a:t>Lecture 20   </a:t>
            </a:r>
            <a:r>
              <a:rPr lang="en-US" altLang="zh-CN" sz="4400" b="1" dirty="0" err="1" smtClean="0">
                <a:solidFill>
                  <a:srgbClr val="002060"/>
                </a:solidFill>
                <a:latin typeface="Calibri" panose="020F0502020204030204" pitchFamily="34" charset="0"/>
              </a:rPr>
              <a:t>ElasticSearch</a:t>
            </a:r>
            <a:endParaRPr lang="en-US" altLang="zh-CN" sz="4400" b="1" dirty="0" smtClean="0">
              <a:solidFill>
                <a:srgbClr val="002060"/>
              </a:solidFill>
              <a:latin typeface="Calibri" panose="020F0502020204030204" pitchFamily="34" charset="0"/>
            </a:endParaRPr>
          </a:p>
          <a:p>
            <a:pPr algn="ctr"/>
            <a:r>
              <a:rPr lang="zh-CN" altLang="en-US" sz="4400" b="1" dirty="0" smtClean="0">
                <a:solidFill>
                  <a:srgbClr val="002060"/>
                </a:solidFill>
                <a:latin typeface="Calibri" panose="020F0502020204030204" pitchFamily="34" charset="0"/>
              </a:rPr>
              <a:t>分布式搜索引擎</a:t>
            </a:r>
            <a:r>
              <a:rPr lang="en-US" altLang="zh-CN" sz="4400" b="1" dirty="0">
                <a:solidFill>
                  <a:srgbClr val="002060"/>
                </a:solidFill>
                <a:latin typeface="Calibri" panose="020F0502020204030204" pitchFamily="34" charset="0"/>
              </a:rPr>
              <a:t>	</a:t>
            </a:r>
            <a:endParaRPr lang="zh-CN" altLang="en-US" sz="4400" b="1" dirty="0">
              <a:solidFill>
                <a:srgbClr val="002060"/>
              </a:solidFill>
              <a:latin typeface="Calibri" panose="020F0502020204030204" pitchFamily="34" charset="0"/>
            </a:endParaRPr>
          </a:p>
        </p:txBody>
      </p:sp>
      <p:sp>
        <p:nvSpPr>
          <p:cNvPr id="7" name="TextBox 6"/>
          <p:cNvSpPr txBox="1"/>
          <p:nvPr/>
        </p:nvSpPr>
        <p:spPr>
          <a:xfrm>
            <a:off x="457200" y="3124200"/>
            <a:ext cx="7162800" cy="2585323"/>
          </a:xfrm>
          <a:prstGeom prst="rect">
            <a:avLst/>
          </a:prstGeom>
          <a:noFill/>
        </p:spPr>
        <p:txBody>
          <a:bodyPr wrap="square" rtlCol="0">
            <a:spAutoFit/>
          </a:bodyPr>
          <a:lstStyle/>
          <a:p>
            <a:pPr lvl="5" indent="-342000">
              <a:lnSpc>
                <a:spcPct val="150000"/>
              </a:lnSpc>
              <a:buFont typeface="Wingdings" pitchFamily="2" charset="2"/>
              <a:buChar char="n"/>
            </a:pPr>
            <a:r>
              <a:rPr lang="en-US" altLang="zh-CN" sz="3200" b="1" dirty="0" smtClean="0">
                <a:solidFill>
                  <a:srgbClr val="002060"/>
                </a:solidFill>
                <a:latin typeface="Calibri" panose="020F0502020204030204" pitchFamily="34" charset="0"/>
              </a:rPr>
              <a:t>  </a:t>
            </a:r>
            <a:r>
              <a:rPr lang="en-US" altLang="zh-CN" sz="3600" b="1" dirty="0" err="1" smtClean="0">
                <a:solidFill>
                  <a:srgbClr val="002060"/>
                </a:solidFill>
                <a:latin typeface="Calibri" panose="020F0502020204030204" pitchFamily="34" charset="0"/>
              </a:rPr>
              <a:t>ElasticSearch</a:t>
            </a:r>
            <a:r>
              <a:rPr lang="zh-CN" altLang="en-US" sz="3600" b="1" dirty="0" smtClean="0">
                <a:solidFill>
                  <a:srgbClr val="002060"/>
                </a:solidFill>
                <a:latin typeface="Calibri" panose="020F0502020204030204" pitchFamily="34" charset="0"/>
              </a:rPr>
              <a:t>特点</a:t>
            </a:r>
            <a:endParaRPr lang="en-US" altLang="zh-CN" sz="3200" b="1" dirty="0" smtClean="0">
              <a:solidFill>
                <a:srgbClr val="002060"/>
              </a:solidFill>
              <a:latin typeface="Calibri" panose="020F0502020204030204" pitchFamily="34" charset="0"/>
            </a:endParaRPr>
          </a:p>
          <a:p>
            <a:pPr lvl="5" indent="-342900">
              <a:lnSpc>
                <a:spcPct val="150000"/>
              </a:lnSpc>
              <a:buFont typeface="Wingdings" pitchFamily="2" charset="2"/>
              <a:buChar char="n"/>
            </a:pPr>
            <a:r>
              <a:rPr lang="zh-CN" altLang="en-US" sz="3200" b="1" dirty="0" smtClean="0">
                <a:solidFill>
                  <a:srgbClr val="002060"/>
                </a:solidFill>
                <a:latin typeface="Calibri" panose="020F0502020204030204" pitchFamily="34" charset="0"/>
              </a:rPr>
              <a:t>  </a:t>
            </a:r>
            <a:r>
              <a:rPr lang="en-US" altLang="zh-CN" sz="3600" b="1" dirty="0" smtClean="0">
                <a:solidFill>
                  <a:srgbClr val="002060"/>
                </a:solidFill>
                <a:latin typeface="Calibri" panose="020F0502020204030204" pitchFamily="34" charset="0"/>
              </a:rPr>
              <a:t>ES</a:t>
            </a:r>
            <a:r>
              <a:rPr lang="zh-CN" altLang="en-US" sz="3600" b="1" dirty="0" smtClean="0">
                <a:solidFill>
                  <a:srgbClr val="002060"/>
                </a:solidFill>
                <a:latin typeface="Calibri" panose="020F0502020204030204" pitchFamily="34" charset="0"/>
              </a:rPr>
              <a:t>计算模型</a:t>
            </a:r>
            <a:endParaRPr lang="en-US" altLang="zh-CN" sz="3600" b="1" dirty="0" smtClean="0">
              <a:solidFill>
                <a:srgbClr val="002060"/>
              </a:solidFill>
              <a:latin typeface="Calibri" panose="020F0502020204030204" pitchFamily="34" charset="0"/>
            </a:endParaRPr>
          </a:p>
          <a:p>
            <a:pPr lvl="5" indent="-342900">
              <a:lnSpc>
                <a:spcPct val="150000"/>
              </a:lnSpc>
              <a:buFont typeface="Wingdings" pitchFamily="2" charset="2"/>
              <a:buChar char="n"/>
            </a:pPr>
            <a:r>
              <a:rPr lang="zh-CN" altLang="en-US" sz="3200" b="1" dirty="0" smtClean="0">
                <a:solidFill>
                  <a:srgbClr val="002060"/>
                </a:solidFill>
                <a:latin typeface="Calibri" panose="020F0502020204030204" pitchFamily="34" charset="0"/>
              </a:rPr>
              <a:t>  </a:t>
            </a:r>
            <a:r>
              <a:rPr lang="en-US" altLang="zh-CN" sz="3600" b="1" dirty="0" smtClean="0">
                <a:solidFill>
                  <a:srgbClr val="002060"/>
                </a:solidFill>
                <a:latin typeface="Calibri" panose="020F0502020204030204" pitchFamily="34" charset="0"/>
              </a:rPr>
              <a:t>ES</a:t>
            </a:r>
            <a:r>
              <a:rPr lang="zh-CN" altLang="en-US" sz="3600" b="1" dirty="0" smtClean="0">
                <a:solidFill>
                  <a:srgbClr val="002060"/>
                </a:solidFill>
                <a:latin typeface="Calibri" panose="020F0502020204030204" pitchFamily="34" charset="0"/>
              </a:rPr>
              <a:t>计算架构</a:t>
            </a:r>
            <a:endParaRPr lang="zh-CN" altLang="en-US" sz="3600" b="1" dirty="0">
              <a:solidFill>
                <a:srgbClr val="002060"/>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10</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685800" y="1295400"/>
            <a:ext cx="4800600" cy="523220"/>
          </a:xfrm>
          <a:prstGeom prst="rect">
            <a:avLst/>
          </a:prstGeom>
        </p:spPr>
        <p:txBody>
          <a:bodyPr wrap="square">
            <a:spAutoFit/>
          </a:bodyPr>
          <a:lstStyle/>
          <a:p>
            <a:r>
              <a:rPr lang="zh-CN" altLang="en-US" sz="2800" b="1" dirty="0" smtClean="0"/>
              <a:t>反向索引（</a:t>
            </a:r>
            <a:r>
              <a:rPr lang="en-US" altLang="zh-CN" sz="2800" dirty="0" smtClean="0"/>
              <a:t>inverted index</a:t>
            </a:r>
            <a:r>
              <a:rPr lang="zh-CN" altLang="en-US" sz="2800" b="1" dirty="0" smtClean="0"/>
              <a:t>）</a:t>
            </a:r>
            <a:endParaRPr lang="zh-CN" altLang="en-US" sz="2800" b="1" dirty="0"/>
          </a:p>
        </p:txBody>
      </p:sp>
      <p:sp>
        <p:nvSpPr>
          <p:cNvPr id="12" name="矩形 11"/>
          <p:cNvSpPr/>
          <p:nvPr/>
        </p:nvSpPr>
        <p:spPr>
          <a:xfrm>
            <a:off x="762000" y="1828800"/>
            <a:ext cx="8077200" cy="923330"/>
          </a:xfrm>
          <a:prstGeom prst="rect">
            <a:avLst/>
          </a:prstGeom>
        </p:spPr>
        <p:txBody>
          <a:bodyPr wrap="square">
            <a:spAutoFit/>
          </a:bodyPr>
          <a:lstStyle/>
          <a:p>
            <a:r>
              <a:rPr lang="zh-CN" altLang="en-US" dirty="0" smtClean="0"/>
              <a:t>       转换为</a:t>
            </a:r>
            <a:r>
              <a:rPr lang="zh-CN" altLang="en-US" b="1" dirty="0" smtClean="0"/>
              <a:t>关键词到文件</a:t>
            </a:r>
            <a:r>
              <a:rPr lang="en-US" altLang="zh-CN" b="1" dirty="0" smtClean="0"/>
              <a:t>ID</a:t>
            </a:r>
            <a:r>
              <a:rPr lang="zh-CN" altLang="en-US" b="1" dirty="0" smtClean="0"/>
              <a:t>的映射</a:t>
            </a:r>
            <a:r>
              <a:rPr lang="zh-CN" altLang="en-US" dirty="0" smtClean="0"/>
              <a:t>，每个关键词都对应着一系列的文件，这些文件中都出现这个关键词。</a:t>
            </a:r>
            <a:endParaRPr lang="en-US" altLang="zh-CN" dirty="0" smtClean="0"/>
          </a:p>
          <a:p>
            <a:endParaRPr lang="zh-CN" altLang="en-US" dirty="0"/>
          </a:p>
        </p:txBody>
      </p:sp>
      <p:sp>
        <p:nvSpPr>
          <p:cNvPr id="13" name="矩形 12"/>
          <p:cNvSpPr/>
          <p:nvPr/>
        </p:nvSpPr>
        <p:spPr>
          <a:xfrm>
            <a:off x="1143000" y="2514600"/>
            <a:ext cx="7467600" cy="723275"/>
          </a:xfrm>
          <a:prstGeom prst="rect">
            <a:avLst/>
          </a:prstGeom>
        </p:spPr>
        <p:txBody>
          <a:bodyPr wrap="square">
            <a:spAutoFit/>
          </a:bodyPr>
          <a:lstStyle/>
          <a:p>
            <a:r>
              <a:rPr lang="zh-CN" altLang="en-US" dirty="0" smtClean="0"/>
              <a:t> </a:t>
            </a:r>
            <a:r>
              <a:rPr lang="zh-CN" altLang="en-US" b="1" dirty="0" smtClean="0"/>
              <a:t>反向索引（倒排索引）</a:t>
            </a:r>
            <a:r>
              <a:rPr lang="zh-CN" altLang="en-US" dirty="0" smtClean="0"/>
              <a:t>结构如下：</a:t>
            </a:r>
            <a:endParaRPr lang="en-US" altLang="zh-CN" dirty="0" smtClean="0"/>
          </a:p>
          <a:p>
            <a:pPr>
              <a:spcBef>
                <a:spcPts val="600"/>
              </a:spcBef>
            </a:pPr>
            <a:r>
              <a:rPr lang="zh-CN" altLang="en-US" dirty="0" smtClean="0"/>
              <a:t>“关键词</a:t>
            </a:r>
            <a:r>
              <a:rPr lang="en-US" altLang="zh-CN" dirty="0" smtClean="0"/>
              <a:t>1”</a:t>
            </a:r>
            <a:r>
              <a:rPr lang="zh-CN" altLang="en-US" dirty="0" smtClean="0"/>
              <a:t>  </a:t>
            </a:r>
            <a:r>
              <a:rPr lang="en-US" altLang="zh-CN" dirty="0" smtClean="0"/>
              <a:t>&gt;</a:t>
            </a:r>
            <a:r>
              <a:rPr lang="zh-CN" altLang="en-US" dirty="0" smtClean="0"/>
              <a:t>“文档</a:t>
            </a:r>
            <a:r>
              <a:rPr lang="en-US" altLang="zh-CN" dirty="0" smtClean="0"/>
              <a:t>1”</a:t>
            </a:r>
            <a:r>
              <a:rPr lang="zh-CN" altLang="en-US" dirty="0" smtClean="0"/>
              <a:t>的</a:t>
            </a:r>
            <a:r>
              <a:rPr lang="en-US" altLang="zh-CN" dirty="0" smtClean="0"/>
              <a:t>ID</a:t>
            </a:r>
            <a:r>
              <a:rPr lang="zh-CN" altLang="en-US" dirty="0" smtClean="0"/>
              <a:t>，“文档</a:t>
            </a:r>
            <a:r>
              <a:rPr lang="en-US" altLang="zh-CN" dirty="0" smtClean="0"/>
              <a:t>2”</a:t>
            </a:r>
            <a:r>
              <a:rPr lang="zh-CN" altLang="en-US" dirty="0" smtClean="0"/>
              <a:t>的</a:t>
            </a:r>
            <a:r>
              <a:rPr lang="en-US" altLang="zh-CN" dirty="0" smtClean="0"/>
              <a:t>ID</a:t>
            </a:r>
            <a:r>
              <a:rPr lang="zh-CN" altLang="en-US" dirty="0" smtClean="0"/>
              <a:t>，</a:t>
            </a:r>
            <a:r>
              <a:rPr lang="en-US" altLang="zh-CN" dirty="0" smtClean="0"/>
              <a:t>……</a:t>
            </a:r>
            <a:endParaRPr lang="zh-CN" altLang="en-US" dirty="0"/>
          </a:p>
        </p:txBody>
      </p:sp>
      <p:pic>
        <p:nvPicPr>
          <p:cNvPr id="119810" name="Picture 2" descr="https://images2015.cnblogs.com/blog/855959/201707/855959-20170706154505378-610589524.png"/>
          <p:cNvPicPr>
            <a:picLocks noChangeAspect="1" noChangeArrowheads="1"/>
          </p:cNvPicPr>
          <p:nvPr/>
        </p:nvPicPr>
        <p:blipFill>
          <a:blip r:embed="rId4" cstate="print"/>
          <a:srcRect/>
          <a:stretch>
            <a:fillRect/>
          </a:stretch>
        </p:blipFill>
        <p:spPr bwMode="auto">
          <a:xfrm>
            <a:off x="1828800" y="3505200"/>
            <a:ext cx="5562600" cy="3135442"/>
          </a:xfrm>
          <a:prstGeom prst="rect">
            <a:avLst/>
          </a:prstGeom>
          <a:noFill/>
        </p:spPr>
      </p:pic>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11</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685800" y="1371600"/>
            <a:ext cx="3048000" cy="523220"/>
          </a:xfrm>
          <a:prstGeom prst="rect">
            <a:avLst/>
          </a:prstGeom>
        </p:spPr>
        <p:txBody>
          <a:bodyPr wrap="square">
            <a:spAutoFit/>
          </a:bodyPr>
          <a:lstStyle/>
          <a:p>
            <a:r>
              <a:rPr lang="zh-CN" altLang="en-US" sz="2800" b="1" dirty="0" smtClean="0"/>
              <a:t>单词</a:t>
            </a:r>
            <a:r>
              <a:rPr lang="en-US" altLang="zh-CN" sz="2800" b="1" dirty="0" smtClean="0"/>
              <a:t>—</a:t>
            </a:r>
            <a:r>
              <a:rPr lang="zh-CN" altLang="en-US" sz="2800" b="1" dirty="0" smtClean="0"/>
              <a:t>文档矩阵</a:t>
            </a:r>
            <a:endParaRPr lang="zh-CN" altLang="en-US" sz="2800" b="1" dirty="0"/>
          </a:p>
        </p:txBody>
      </p:sp>
      <p:pic>
        <p:nvPicPr>
          <p:cNvPr id="64514" name="Picture 2" descr="https://images2015.cnblogs.com/blog/855959/201702/855959-20170224195649726-238255448.png"/>
          <p:cNvPicPr>
            <a:picLocks noChangeAspect="1" noChangeArrowheads="1"/>
          </p:cNvPicPr>
          <p:nvPr/>
        </p:nvPicPr>
        <p:blipFill>
          <a:blip r:embed="rId4" cstate="print"/>
          <a:srcRect/>
          <a:stretch>
            <a:fillRect/>
          </a:stretch>
        </p:blipFill>
        <p:spPr bwMode="auto">
          <a:xfrm>
            <a:off x="1905000" y="2133600"/>
            <a:ext cx="5257800" cy="2974809"/>
          </a:xfrm>
          <a:prstGeom prst="rect">
            <a:avLst/>
          </a:prstGeom>
          <a:noFill/>
        </p:spPr>
      </p:pic>
      <p:sp>
        <p:nvSpPr>
          <p:cNvPr id="13" name="矩形 12"/>
          <p:cNvSpPr/>
          <p:nvPr/>
        </p:nvSpPr>
        <p:spPr>
          <a:xfrm>
            <a:off x="838200" y="5410200"/>
            <a:ext cx="7848600" cy="830997"/>
          </a:xfrm>
          <a:prstGeom prst="rect">
            <a:avLst/>
          </a:prstGeom>
        </p:spPr>
        <p:txBody>
          <a:bodyPr wrap="square">
            <a:spAutoFit/>
          </a:bodyPr>
          <a:lstStyle/>
          <a:p>
            <a:r>
              <a:rPr lang="zh-CN" altLang="en-US" sz="2400" dirty="0" smtClean="0"/>
              <a:t>      搜索引擎的索引其实就是实现“单词</a:t>
            </a:r>
            <a:r>
              <a:rPr lang="en-US" altLang="zh-CN" sz="2400" dirty="0" smtClean="0"/>
              <a:t>-</a:t>
            </a:r>
            <a:r>
              <a:rPr lang="zh-CN" altLang="en-US" sz="2400" dirty="0" smtClean="0"/>
              <a:t>文档矩阵”的具体数据结构。</a:t>
            </a:r>
            <a:endParaRPr lang="zh-CN" altLang="en-US" sz="2400" dirty="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12</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685800" y="1295400"/>
            <a:ext cx="3200400" cy="523220"/>
          </a:xfrm>
          <a:prstGeom prst="rect">
            <a:avLst/>
          </a:prstGeom>
        </p:spPr>
        <p:txBody>
          <a:bodyPr wrap="square">
            <a:spAutoFit/>
          </a:bodyPr>
          <a:lstStyle/>
          <a:p>
            <a:r>
              <a:rPr lang="zh-CN" altLang="en-US" sz="2800" b="1" dirty="0" smtClean="0"/>
              <a:t>倒排索引概念</a:t>
            </a:r>
            <a:endParaRPr lang="zh-CN" altLang="en-US" sz="2800" b="1" dirty="0"/>
          </a:p>
        </p:txBody>
      </p:sp>
      <p:sp>
        <p:nvSpPr>
          <p:cNvPr id="11" name="矩形 10"/>
          <p:cNvSpPr/>
          <p:nvPr/>
        </p:nvSpPr>
        <p:spPr>
          <a:xfrm>
            <a:off x="762000" y="1905000"/>
            <a:ext cx="7848600" cy="2708434"/>
          </a:xfrm>
          <a:prstGeom prst="rect">
            <a:avLst/>
          </a:prstGeom>
        </p:spPr>
        <p:txBody>
          <a:bodyPr wrap="square">
            <a:spAutoFit/>
          </a:bodyPr>
          <a:lstStyle/>
          <a:p>
            <a:r>
              <a:rPr lang="zh-CN" altLang="en-US" sz="2000" b="1" dirty="0" smtClean="0"/>
              <a:t>文档</a:t>
            </a:r>
            <a:r>
              <a:rPr lang="en-US" altLang="zh-CN" sz="2000" b="1" dirty="0" smtClean="0"/>
              <a:t>(Document)</a:t>
            </a:r>
            <a:r>
              <a:rPr lang="zh-CN" altLang="en-US" sz="2000" dirty="0" smtClean="0"/>
              <a:t>：以文本形式存在的存储对象，涵盖更多种形式，比如</a:t>
            </a:r>
            <a:r>
              <a:rPr lang="en-US" altLang="zh-CN" sz="2000" dirty="0" smtClean="0"/>
              <a:t>Word</a:t>
            </a:r>
            <a:r>
              <a:rPr lang="zh-CN" altLang="en-US" sz="2000" dirty="0" smtClean="0"/>
              <a:t>，</a:t>
            </a:r>
            <a:r>
              <a:rPr lang="en-US" altLang="zh-CN" sz="2000" dirty="0" smtClean="0"/>
              <a:t>PDF</a:t>
            </a:r>
            <a:r>
              <a:rPr lang="zh-CN" altLang="en-US" sz="2000" dirty="0" smtClean="0"/>
              <a:t>，</a:t>
            </a:r>
            <a:r>
              <a:rPr lang="en-US" altLang="zh-CN" sz="2000" dirty="0" smtClean="0"/>
              <a:t>html</a:t>
            </a:r>
            <a:r>
              <a:rPr lang="zh-CN" altLang="en-US" sz="2000" dirty="0" smtClean="0"/>
              <a:t>，</a:t>
            </a:r>
            <a:r>
              <a:rPr lang="en-US" altLang="zh-CN" sz="2000" dirty="0" smtClean="0"/>
              <a:t>XML</a:t>
            </a:r>
            <a:r>
              <a:rPr lang="zh-CN" altLang="en-US" sz="2000" dirty="0" smtClean="0"/>
              <a:t>等不同格式的文件都可以称之为文档。再比如一封邮件，一条短信，一条微博也可以称之为文档。</a:t>
            </a:r>
          </a:p>
          <a:p>
            <a:pPr>
              <a:spcBef>
                <a:spcPts val="1200"/>
              </a:spcBef>
            </a:pPr>
            <a:r>
              <a:rPr lang="zh-CN" altLang="en-US" sz="2000" b="1" dirty="0" smtClean="0"/>
              <a:t>文档集合</a:t>
            </a:r>
            <a:r>
              <a:rPr lang="en-US" altLang="zh-CN" sz="2000" b="1" dirty="0" smtClean="0"/>
              <a:t>(Document Collection)</a:t>
            </a:r>
            <a:r>
              <a:rPr lang="zh-CN" altLang="en-US" sz="2000" dirty="0" smtClean="0"/>
              <a:t>：由若干文档构成的集合称之为文档集合。</a:t>
            </a:r>
          </a:p>
          <a:p>
            <a:pPr>
              <a:lnSpc>
                <a:spcPct val="150000"/>
              </a:lnSpc>
            </a:pPr>
            <a:r>
              <a:rPr lang="zh-CN" altLang="en-US" sz="2000" b="1" dirty="0" smtClean="0"/>
              <a:t>文档编号</a:t>
            </a:r>
            <a:r>
              <a:rPr lang="en-US" altLang="zh-CN" sz="2000" b="1" dirty="0" smtClean="0"/>
              <a:t>(Document ID)</a:t>
            </a:r>
            <a:r>
              <a:rPr lang="zh-CN" altLang="en-US" sz="2000" dirty="0" smtClean="0"/>
              <a:t>：文档集合内每个文档赋予一个唯一的编号。</a:t>
            </a:r>
          </a:p>
          <a:p>
            <a:pPr>
              <a:lnSpc>
                <a:spcPct val="150000"/>
              </a:lnSpc>
            </a:pPr>
            <a:r>
              <a:rPr lang="zh-CN" altLang="en-US" sz="2000" b="1" dirty="0" smtClean="0"/>
              <a:t>单词编号</a:t>
            </a:r>
            <a:r>
              <a:rPr lang="en-US" altLang="zh-CN" sz="2000" b="1" dirty="0" smtClean="0"/>
              <a:t>(Word ID)</a:t>
            </a:r>
            <a:r>
              <a:rPr lang="zh-CN" altLang="en-US" sz="2000" dirty="0" smtClean="0"/>
              <a:t>：以唯一的编号来表征某个单词</a:t>
            </a:r>
            <a:r>
              <a:rPr lang="zh-CN" altLang="en-US" dirty="0" smtClean="0"/>
              <a:t>。</a:t>
            </a:r>
            <a:endParaRPr lang="zh-CN" altLang="en-US" dirty="0"/>
          </a:p>
        </p:txBody>
      </p:sp>
      <p:sp>
        <p:nvSpPr>
          <p:cNvPr id="15" name="矩形 14"/>
          <p:cNvSpPr/>
          <p:nvPr/>
        </p:nvSpPr>
        <p:spPr>
          <a:xfrm>
            <a:off x="762000" y="4800600"/>
            <a:ext cx="7924800" cy="430887"/>
          </a:xfrm>
          <a:prstGeom prst="rect">
            <a:avLst/>
          </a:prstGeom>
        </p:spPr>
        <p:txBody>
          <a:bodyPr wrap="square">
            <a:spAutoFit/>
          </a:bodyPr>
          <a:lstStyle/>
          <a:p>
            <a:r>
              <a:rPr lang="zh-CN" altLang="en-US" sz="2200" b="1" dirty="0" smtClean="0"/>
              <a:t>倒排索引主要由两个部分组成：“单词词典”和“倒排文件”</a:t>
            </a:r>
            <a:endParaRPr lang="zh-CN" altLang="en-US" sz="2200" b="1" dirty="0"/>
          </a:p>
        </p:txBody>
      </p:sp>
      <p:sp>
        <p:nvSpPr>
          <p:cNvPr id="16" name="矩形 15"/>
          <p:cNvSpPr/>
          <p:nvPr/>
        </p:nvSpPr>
        <p:spPr>
          <a:xfrm>
            <a:off x="762000" y="5257800"/>
            <a:ext cx="7848600" cy="1015663"/>
          </a:xfrm>
          <a:prstGeom prst="rect">
            <a:avLst/>
          </a:prstGeom>
        </p:spPr>
        <p:txBody>
          <a:bodyPr wrap="square">
            <a:spAutoFit/>
          </a:bodyPr>
          <a:lstStyle/>
          <a:p>
            <a:r>
              <a:rPr lang="zh-CN" altLang="en-US" sz="2000" b="1" dirty="0" smtClean="0"/>
              <a:t>单词词典</a:t>
            </a:r>
            <a:r>
              <a:rPr lang="en-US" altLang="zh-CN" sz="2000" b="1" dirty="0" smtClean="0"/>
              <a:t>(Lexicon)</a:t>
            </a:r>
            <a:r>
              <a:rPr lang="zh-CN" altLang="en-US" sz="2000" dirty="0" smtClean="0"/>
              <a:t>：搜索引擎的通常索引单位是单词，单词词典是由文档集合中出现过的所有单词构成的字符串集合，单词词典内每条索引项记载单词本身的一些信息以及指向“倒排列表”的指针。</a:t>
            </a:r>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13</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533400" y="1295400"/>
            <a:ext cx="7924800" cy="2092881"/>
          </a:xfrm>
          <a:prstGeom prst="rect">
            <a:avLst/>
          </a:prstGeom>
        </p:spPr>
        <p:txBody>
          <a:bodyPr wrap="square">
            <a:spAutoFit/>
          </a:bodyPr>
          <a:lstStyle/>
          <a:p>
            <a:pPr>
              <a:spcBef>
                <a:spcPts val="1200"/>
              </a:spcBef>
            </a:pPr>
            <a:r>
              <a:rPr lang="zh-CN" altLang="en-US" sz="2000" b="1" dirty="0" smtClean="0"/>
              <a:t>倒排列表</a:t>
            </a:r>
            <a:r>
              <a:rPr lang="en-US" altLang="zh-CN" sz="2000" b="1" dirty="0" smtClean="0"/>
              <a:t>(</a:t>
            </a:r>
            <a:r>
              <a:rPr lang="en-US" altLang="zh-CN" sz="2000" b="1" dirty="0" err="1" smtClean="0"/>
              <a:t>PostingList</a:t>
            </a:r>
            <a:r>
              <a:rPr lang="en-US" altLang="zh-CN" sz="2000" b="1" dirty="0" smtClean="0"/>
              <a:t>)</a:t>
            </a:r>
            <a:r>
              <a:rPr lang="zh-CN" altLang="en-US" sz="2000" dirty="0" smtClean="0"/>
              <a:t>：倒排列表记载了出现过某个单词的所有文档的文档列表及单词在该文档中出现的位置信息，每条记录称为一个倒排项</a:t>
            </a:r>
            <a:r>
              <a:rPr lang="en-US" altLang="zh-CN" sz="2000" dirty="0" smtClean="0"/>
              <a:t>(Posting)</a:t>
            </a:r>
            <a:r>
              <a:rPr lang="zh-CN" altLang="en-US" sz="2000" dirty="0" smtClean="0"/>
              <a:t>。根据倒排列表，即可获知哪些文档包含某个单词。</a:t>
            </a:r>
          </a:p>
          <a:p>
            <a:pPr>
              <a:spcBef>
                <a:spcPts val="1200"/>
              </a:spcBef>
            </a:pPr>
            <a:r>
              <a:rPr lang="zh-CN" altLang="en-US" sz="2000" b="1" dirty="0" smtClean="0"/>
              <a:t>倒排文件</a:t>
            </a:r>
            <a:r>
              <a:rPr lang="en-US" altLang="zh-CN" sz="2000" b="1" dirty="0" smtClean="0"/>
              <a:t>(Inverted File)</a:t>
            </a:r>
            <a:r>
              <a:rPr lang="zh-CN" altLang="en-US" sz="2000" dirty="0" smtClean="0"/>
              <a:t>：所有单词的倒排列表往往顺序地存储在磁盘的某个文件里，这个文件即被称之为倒排文件，倒排文件是存储</a:t>
            </a:r>
            <a:r>
              <a:rPr lang="zh-CN" altLang="en-US" sz="2000" dirty="0" smtClean="0"/>
              <a:t>倒排索引表的</a:t>
            </a:r>
            <a:r>
              <a:rPr lang="zh-CN" altLang="en-US" sz="2000" dirty="0" smtClean="0"/>
              <a:t>物理文件。</a:t>
            </a:r>
            <a:endParaRPr lang="zh-CN" altLang="en-US" sz="2000" dirty="0"/>
          </a:p>
        </p:txBody>
      </p:sp>
      <p:pic>
        <p:nvPicPr>
          <p:cNvPr id="12" name="Picture 2" descr="https://images2015.cnblogs.com/blog/855959/201702/855959-20170224200237991-592489046.png"/>
          <p:cNvPicPr>
            <a:picLocks noChangeAspect="1" noChangeArrowheads="1"/>
          </p:cNvPicPr>
          <p:nvPr/>
        </p:nvPicPr>
        <p:blipFill>
          <a:blip r:embed="rId4" cstate="print"/>
          <a:srcRect/>
          <a:stretch>
            <a:fillRect/>
          </a:stretch>
        </p:blipFill>
        <p:spPr bwMode="auto">
          <a:xfrm>
            <a:off x="1981200" y="3505200"/>
            <a:ext cx="5105400" cy="3126564"/>
          </a:xfrm>
          <a:prstGeom prst="rect">
            <a:avLst/>
          </a:prstGeom>
          <a:noFill/>
        </p:spPr>
      </p:pic>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14</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685800" y="1219200"/>
            <a:ext cx="4419600" cy="461665"/>
          </a:xfrm>
          <a:prstGeom prst="rect">
            <a:avLst/>
          </a:prstGeom>
        </p:spPr>
        <p:txBody>
          <a:bodyPr wrap="square">
            <a:spAutoFit/>
          </a:bodyPr>
          <a:lstStyle/>
          <a:p>
            <a:r>
              <a:rPr lang="zh-CN" altLang="en-US" sz="2400" b="1" dirty="0" smtClean="0"/>
              <a:t>倒排索引实例：</a:t>
            </a:r>
            <a:r>
              <a:rPr lang="en-US" altLang="zh-CN" sz="2400" b="1" dirty="0" smtClean="0"/>
              <a:t>5</a:t>
            </a:r>
            <a:r>
              <a:rPr lang="zh-CN" altLang="en-US" sz="2400" b="1" dirty="0" smtClean="0"/>
              <a:t>个文档</a:t>
            </a:r>
            <a:endParaRPr lang="zh-CN" altLang="en-US" sz="2400" b="1" dirty="0"/>
          </a:p>
        </p:txBody>
      </p:sp>
      <p:pic>
        <p:nvPicPr>
          <p:cNvPr id="128002" name="Picture 2" descr="https://images2015.cnblogs.com/blog/855959/201702/855959-20170224200300601-1967186316.png"/>
          <p:cNvPicPr>
            <a:picLocks noChangeAspect="1" noChangeArrowheads="1"/>
          </p:cNvPicPr>
          <p:nvPr/>
        </p:nvPicPr>
        <p:blipFill>
          <a:blip r:embed="rId4" cstate="print"/>
          <a:srcRect/>
          <a:stretch>
            <a:fillRect/>
          </a:stretch>
        </p:blipFill>
        <p:spPr bwMode="auto">
          <a:xfrm>
            <a:off x="990600" y="2057400"/>
            <a:ext cx="7431409" cy="4114800"/>
          </a:xfrm>
          <a:prstGeom prst="rect">
            <a:avLst/>
          </a:prstGeom>
          <a:noFill/>
        </p:spPr>
      </p:pic>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15</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304800" y="1219200"/>
            <a:ext cx="4419600" cy="461665"/>
          </a:xfrm>
          <a:prstGeom prst="rect">
            <a:avLst/>
          </a:prstGeom>
        </p:spPr>
        <p:txBody>
          <a:bodyPr wrap="square">
            <a:spAutoFit/>
          </a:bodyPr>
          <a:lstStyle/>
          <a:p>
            <a:r>
              <a:rPr lang="zh-CN" altLang="en-US" sz="2400" b="1" dirty="0" smtClean="0"/>
              <a:t>分词后构建的简单倒排索引</a:t>
            </a:r>
            <a:endParaRPr lang="zh-CN" altLang="en-US" sz="2400" b="1" dirty="0"/>
          </a:p>
        </p:txBody>
      </p:sp>
      <p:pic>
        <p:nvPicPr>
          <p:cNvPr id="132098" name="Picture 2" descr="https://images2015.cnblogs.com/blog/855959/201702/855959-20170224200334195-2052728227.png"/>
          <p:cNvPicPr>
            <a:picLocks noChangeAspect="1" noChangeArrowheads="1"/>
          </p:cNvPicPr>
          <p:nvPr/>
        </p:nvPicPr>
        <p:blipFill>
          <a:blip r:embed="rId4" cstate="print"/>
          <a:srcRect/>
          <a:stretch>
            <a:fillRect/>
          </a:stretch>
        </p:blipFill>
        <p:spPr bwMode="auto">
          <a:xfrm>
            <a:off x="1828800" y="2895600"/>
            <a:ext cx="5502110" cy="3745297"/>
          </a:xfrm>
          <a:prstGeom prst="rect">
            <a:avLst/>
          </a:prstGeom>
          <a:noFill/>
        </p:spPr>
      </p:pic>
      <p:pic>
        <p:nvPicPr>
          <p:cNvPr id="132100" name="Picture 4" descr="https://pic3.zhimg.com/80/v2-378bc62acf1a493c402291a8f8e99e6a_720w.jpg"/>
          <p:cNvPicPr>
            <a:picLocks noChangeAspect="1" noChangeArrowheads="1"/>
          </p:cNvPicPr>
          <p:nvPr/>
        </p:nvPicPr>
        <p:blipFill>
          <a:blip r:embed="rId5" cstate="print"/>
          <a:srcRect/>
          <a:stretch>
            <a:fillRect/>
          </a:stretch>
        </p:blipFill>
        <p:spPr bwMode="auto">
          <a:xfrm>
            <a:off x="2286000" y="1828800"/>
            <a:ext cx="3657600" cy="800100"/>
          </a:xfrm>
          <a:prstGeom prst="rect">
            <a:avLst/>
          </a:prstGeom>
          <a:noFill/>
        </p:spPr>
      </p:pic>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16</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457200" y="1371600"/>
            <a:ext cx="5410200" cy="461665"/>
          </a:xfrm>
          <a:prstGeom prst="rect">
            <a:avLst/>
          </a:prstGeom>
        </p:spPr>
        <p:txBody>
          <a:bodyPr wrap="square">
            <a:spAutoFit/>
          </a:bodyPr>
          <a:lstStyle/>
          <a:p>
            <a:r>
              <a:rPr lang="zh-CN" altLang="en-US" sz="2400" b="1" dirty="0" smtClean="0"/>
              <a:t>含词频及位置信息的</a:t>
            </a:r>
            <a:r>
              <a:rPr lang="zh-CN" altLang="en-US" sz="2400" b="1" dirty="0" smtClean="0">
                <a:solidFill>
                  <a:srgbClr val="FF0000"/>
                </a:solidFill>
              </a:rPr>
              <a:t>倒排索引表</a:t>
            </a:r>
            <a:endParaRPr lang="zh-CN" altLang="en-US" sz="2400" b="1" dirty="0">
              <a:solidFill>
                <a:srgbClr val="FF0000"/>
              </a:solidFill>
            </a:endParaRPr>
          </a:p>
        </p:txBody>
      </p:sp>
      <p:pic>
        <p:nvPicPr>
          <p:cNvPr id="136196" name="Picture 4" descr="https://images2015.cnblogs.com/blog/855959/201702/855959-20170224200724179-596243521.png"/>
          <p:cNvPicPr>
            <a:picLocks noChangeAspect="1" noChangeArrowheads="1"/>
          </p:cNvPicPr>
          <p:nvPr/>
        </p:nvPicPr>
        <p:blipFill>
          <a:blip r:embed="rId4" cstate="print"/>
          <a:srcRect/>
          <a:stretch>
            <a:fillRect/>
          </a:stretch>
        </p:blipFill>
        <p:spPr bwMode="auto">
          <a:xfrm>
            <a:off x="533400" y="2209800"/>
            <a:ext cx="8167685" cy="3733800"/>
          </a:xfrm>
          <a:prstGeom prst="rect">
            <a:avLst/>
          </a:prstGeom>
          <a:noFill/>
        </p:spPr>
      </p:pic>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17</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685800" y="1371600"/>
            <a:ext cx="7848600" cy="1323439"/>
          </a:xfrm>
          <a:prstGeom prst="rect">
            <a:avLst/>
          </a:prstGeom>
        </p:spPr>
        <p:txBody>
          <a:bodyPr wrap="square">
            <a:spAutoFit/>
          </a:bodyPr>
          <a:lstStyle/>
          <a:p>
            <a:r>
              <a:rPr lang="zh-CN" altLang="en-US" sz="2000" dirty="0" smtClean="0"/>
              <a:t>      以单词“拉斯”为例，其单词编号为</a:t>
            </a:r>
            <a:r>
              <a:rPr lang="en-US" altLang="zh-CN" sz="2000" dirty="0" smtClean="0"/>
              <a:t>8</a:t>
            </a:r>
            <a:r>
              <a:rPr lang="zh-CN" altLang="en-US" sz="2000" dirty="0" smtClean="0"/>
              <a:t>，对应的倒排列表信息为：</a:t>
            </a:r>
            <a:r>
              <a:rPr lang="en-US" altLang="zh-CN" sz="2000" dirty="0" smtClean="0"/>
              <a:t> {(3;1;&lt;4&gt;)</a:t>
            </a:r>
            <a:r>
              <a:rPr lang="zh-CN" altLang="en-US" sz="2000" dirty="0" smtClean="0"/>
              <a:t>，</a:t>
            </a:r>
            <a:r>
              <a:rPr lang="en-US" altLang="zh-CN" sz="2000" dirty="0" smtClean="0"/>
              <a:t>(5;1;&lt;4&gt;)}, </a:t>
            </a:r>
            <a:r>
              <a:rPr lang="zh-CN" altLang="en-US" sz="2000" dirty="0" smtClean="0"/>
              <a:t>表示为在文档</a:t>
            </a:r>
            <a:r>
              <a:rPr lang="en-US" altLang="zh-CN" sz="2000" dirty="0" smtClean="0"/>
              <a:t>3</a:t>
            </a:r>
            <a:r>
              <a:rPr lang="zh-CN" altLang="en-US" sz="2000" dirty="0" smtClean="0"/>
              <a:t>和文档</a:t>
            </a:r>
            <a:r>
              <a:rPr lang="en-US" altLang="zh-CN" sz="2000" dirty="0" smtClean="0"/>
              <a:t>5</a:t>
            </a:r>
            <a:r>
              <a:rPr lang="zh-CN" altLang="en-US" sz="2000" dirty="0" smtClean="0"/>
              <a:t>出现过这个单词，单词频率都为</a:t>
            </a:r>
            <a:r>
              <a:rPr lang="en-US" altLang="zh-CN" sz="2000" dirty="0" smtClean="0"/>
              <a:t>1</a:t>
            </a:r>
            <a:r>
              <a:rPr lang="zh-CN" altLang="en-US" sz="2000" dirty="0" smtClean="0"/>
              <a:t>，在两个文档中的出现位置都是</a:t>
            </a:r>
            <a:r>
              <a:rPr lang="en-US" altLang="zh-CN" sz="2000" dirty="0" smtClean="0"/>
              <a:t>4</a:t>
            </a:r>
            <a:r>
              <a:rPr lang="zh-CN" altLang="en-US" sz="2000" dirty="0" smtClean="0"/>
              <a:t>，即文档中第四个单词是“拉斯”。</a:t>
            </a:r>
            <a:endParaRPr lang="en-US" altLang="zh-CN" sz="2000" dirty="0" smtClean="0"/>
          </a:p>
        </p:txBody>
      </p:sp>
      <p:sp>
        <p:nvSpPr>
          <p:cNvPr id="11" name="矩形 10"/>
          <p:cNvSpPr/>
          <p:nvPr/>
        </p:nvSpPr>
        <p:spPr>
          <a:xfrm>
            <a:off x="762000" y="2895600"/>
            <a:ext cx="1676400" cy="523220"/>
          </a:xfrm>
          <a:prstGeom prst="rect">
            <a:avLst/>
          </a:prstGeom>
        </p:spPr>
        <p:txBody>
          <a:bodyPr wrap="square">
            <a:spAutoFit/>
          </a:bodyPr>
          <a:lstStyle/>
          <a:p>
            <a:r>
              <a:rPr lang="zh-CN" altLang="en-US" sz="2800" b="1" dirty="0" smtClean="0"/>
              <a:t>单词词典</a:t>
            </a:r>
            <a:endParaRPr lang="zh-CN" altLang="en-US" sz="2800" b="1" dirty="0"/>
          </a:p>
        </p:txBody>
      </p:sp>
      <p:sp>
        <p:nvSpPr>
          <p:cNvPr id="12" name="矩形 11"/>
          <p:cNvSpPr/>
          <p:nvPr/>
        </p:nvSpPr>
        <p:spPr>
          <a:xfrm>
            <a:off x="685800" y="3505200"/>
            <a:ext cx="7924800" cy="2323713"/>
          </a:xfrm>
          <a:prstGeom prst="rect">
            <a:avLst/>
          </a:prstGeom>
        </p:spPr>
        <p:txBody>
          <a:bodyPr wrap="square">
            <a:spAutoFit/>
          </a:bodyPr>
          <a:lstStyle/>
          <a:p>
            <a:pPr>
              <a:spcBef>
                <a:spcPts val="600"/>
              </a:spcBef>
            </a:pPr>
            <a:r>
              <a:rPr lang="zh-CN" altLang="en-US" sz="2000" dirty="0" smtClean="0"/>
              <a:t>      是倒排索引中非常重要的组成部分，用来维护文档集合中出现过的所有单词的相关信息，同时记载某个单词对应的倒排列表在倒排文件中的位置信息。在支持搜索时，根据用户的查询词，去单词词典里查询，就能够获得相应的倒排列表，并以此作为后续排序的基础。</a:t>
            </a:r>
            <a:endParaRPr lang="en-US" altLang="zh-CN" sz="2000" dirty="0" smtClean="0"/>
          </a:p>
          <a:p>
            <a:pPr>
              <a:spcBef>
                <a:spcPts val="600"/>
              </a:spcBef>
            </a:pPr>
            <a:r>
              <a:rPr lang="zh-CN" altLang="en-US" sz="2000" dirty="0" smtClean="0"/>
              <a:t>       对于一个规模很大的文档集合来说，可能包含几十万甚至上百万的不同单词，所以需要</a:t>
            </a:r>
            <a:r>
              <a:rPr lang="zh-CN" altLang="en-US" sz="2000" dirty="0" smtClean="0">
                <a:solidFill>
                  <a:srgbClr val="FF0000"/>
                </a:solidFill>
              </a:rPr>
              <a:t>高效的数据结构来对单词词典进行构建和查找</a:t>
            </a:r>
            <a:r>
              <a:rPr lang="zh-CN" altLang="en-US" sz="2000" dirty="0" smtClean="0"/>
              <a:t>，常用的数据结构包括哈希加链表结构和树形词典结构。</a:t>
            </a:r>
            <a:endParaRPr lang="zh-CN" altLang="en-US" sz="2000" dirty="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18</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457200" y="1295400"/>
            <a:ext cx="2362200" cy="523220"/>
          </a:xfrm>
          <a:prstGeom prst="rect">
            <a:avLst/>
          </a:prstGeom>
        </p:spPr>
        <p:txBody>
          <a:bodyPr wrap="square">
            <a:spAutoFit/>
          </a:bodyPr>
          <a:lstStyle/>
          <a:p>
            <a:r>
              <a:rPr lang="zh-CN" altLang="en-US" sz="2800" b="1" dirty="0" smtClean="0"/>
              <a:t>哈希加链表</a:t>
            </a:r>
            <a:endParaRPr lang="zh-CN" altLang="en-US" sz="2800" dirty="0"/>
          </a:p>
        </p:txBody>
      </p:sp>
      <p:sp>
        <p:nvSpPr>
          <p:cNvPr id="11" name="矩形 10"/>
          <p:cNvSpPr/>
          <p:nvPr/>
        </p:nvSpPr>
        <p:spPr>
          <a:xfrm>
            <a:off x="533400" y="1828800"/>
            <a:ext cx="8153400" cy="1200329"/>
          </a:xfrm>
          <a:prstGeom prst="rect">
            <a:avLst/>
          </a:prstGeom>
        </p:spPr>
        <p:txBody>
          <a:bodyPr wrap="square">
            <a:spAutoFit/>
          </a:bodyPr>
          <a:lstStyle/>
          <a:p>
            <a:r>
              <a:rPr lang="zh-CN" altLang="en-US" dirty="0" smtClean="0"/>
              <a:t>     主体部分是哈希表，每个哈希表项保存一个指针，指针指向冲突链表，在冲突链表里，相同哈希值的单词形成链表结构。之所以会有冲突链表，是因为两个不同单词获得相同的哈希值，如果是这样，在哈希方法里被称做是一次冲突，可以将相同哈希值的单词存储在链表里，以供后续查找。</a:t>
            </a:r>
            <a:endParaRPr lang="zh-CN" altLang="en-US" dirty="0"/>
          </a:p>
        </p:txBody>
      </p:sp>
      <p:pic>
        <p:nvPicPr>
          <p:cNvPr id="140290" name="Picture 2" descr="https://images2015.cnblogs.com/blog/855959/201702/855959-20170224200556085-1266490265.png"/>
          <p:cNvPicPr>
            <a:picLocks noChangeAspect="1" noChangeArrowheads="1"/>
          </p:cNvPicPr>
          <p:nvPr/>
        </p:nvPicPr>
        <p:blipFill>
          <a:blip r:embed="rId4" cstate="print"/>
          <a:srcRect/>
          <a:stretch>
            <a:fillRect/>
          </a:stretch>
        </p:blipFill>
        <p:spPr bwMode="auto">
          <a:xfrm>
            <a:off x="2971800" y="3124200"/>
            <a:ext cx="3352800" cy="3486468"/>
          </a:xfrm>
          <a:prstGeom prst="rect">
            <a:avLst/>
          </a:prstGeom>
          <a:noFill/>
        </p:spPr>
      </p:pic>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19</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 name="TextBox 12"/>
          <p:cNvSpPr txBox="1">
            <a:spLocks noChangeArrowheads="1"/>
          </p:cNvSpPr>
          <p:nvPr/>
        </p:nvSpPr>
        <p:spPr bwMode="auto">
          <a:xfrm>
            <a:off x="457200" y="1447800"/>
            <a:ext cx="4800600" cy="646331"/>
          </a:xfrm>
          <a:prstGeom prst="rect">
            <a:avLst/>
          </a:prstGeom>
          <a:noFill/>
          <a:ln w="9525">
            <a:noFill/>
            <a:miter lim="800000"/>
          </a:ln>
        </p:spPr>
        <p:txBody>
          <a:bodyPr wrap="square">
            <a:spAutoFit/>
          </a:bodyPr>
          <a:lstStyle/>
          <a:p>
            <a:r>
              <a:rPr lang="en-US" altLang="zh-CN" sz="3600" b="1" dirty="0" err="1" smtClean="0">
                <a:solidFill>
                  <a:srgbClr val="0823A8"/>
                </a:solidFill>
                <a:latin typeface="Calibri" panose="020F0502020204030204" pitchFamily="34" charset="0"/>
              </a:rPr>
              <a:t>Lucene</a:t>
            </a:r>
            <a:r>
              <a:rPr lang="zh-CN" altLang="en-US" sz="3600" b="1" dirty="0" smtClean="0">
                <a:solidFill>
                  <a:srgbClr val="0823A8"/>
                </a:solidFill>
                <a:latin typeface="Calibri" panose="020F0502020204030204" pitchFamily="34" charset="0"/>
              </a:rPr>
              <a:t>搜索引擎原理</a:t>
            </a:r>
          </a:p>
        </p:txBody>
      </p:sp>
      <p:pic>
        <p:nvPicPr>
          <p:cNvPr id="78850" name="Picture 2" descr="wKiom1ZMnkiTRk5LAAD-r_io_HQ515.jpg"/>
          <p:cNvPicPr>
            <a:picLocks noChangeAspect="1" noChangeArrowheads="1"/>
          </p:cNvPicPr>
          <p:nvPr/>
        </p:nvPicPr>
        <p:blipFill>
          <a:blip r:embed="rId4" cstate="print"/>
          <a:srcRect/>
          <a:stretch>
            <a:fillRect/>
          </a:stretch>
        </p:blipFill>
        <p:spPr bwMode="auto">
          <a:xfrm>
            <a:off x="5562600" y="1066800"/>
            <a:ext cx="2819400" cy="5638801"/>
          </a:xfrm>
          <a:prstGeom prst="rect">
            <a:avLst/>
          </a:prstGeom>
          <a:noFill/>
        </p:spPr>
      </p:pic>
      <p:sp>
        <p:nvSpPr>
          <p:cNvPr id="13" name="矩形 12"/>
          <p:cNvSpPr/>
          <p:nvPr/>
        </p:nvSpPr>
        <p:spPr>
          <a:xfrm>
            <a:off x="381000" y="2362200"/>
            <a:ext cx="4876800" cy="3016210"/>
          </a:xfrm>
          <a:prstGeom prst="rect">
            <a:avLst/>
          </a:prstGeom>
        </p:spPr>
        <p:txBody>
          <a:bodyPr wrap="square">
            <a:spAutoFit/>
          </a:bodyPr>
          <a:lstStyle/>
          <a:p>
            <a:pPr>
              <a:spcBef>
                <a:spcPts val="600"/>
              </a:spcBef>
            </a:pPr>
            <a:r>
              <a:rPr lang="zh-CN" altLang="en-US" sz="2000" dirty="0" smtClean="0"/>
              <a:t>     搜索程序一般由</a:t>
            </a:r>
            <a:r>
              <a:rPr lang="zh-CN" altLang="en-US" sz="2000" dirty="0" smtClean="0">
                <a:solidFill>
                  <a:srgbClr val="FF0000"/>
                </a:solidFill>
              </a:rPr>
              <a:t>索引链</a:t>
            </a:r>
            <a:r>
              <a:rPr lang="zh-CN" altLang="en-US" sz="2000" dirty="0" smtClean="0"/>
              <a:t>及</a:t>
            </a:r>
            <a:r>
              <a:rPr lang="zh-CN" altLang="en-US" sz="2000" dirty="0" smtClean="0">
                <a:solidFill>
                  <a:srgbClr val="FF0000"/>
                </a:solidFill>
              </a:rPr>
              <a:t>搜索组件</a:t>
            </a:r>
            <a:r>
              <a:rPr lang="zh-CN" altLang="en-US" sz="2000" dirty="0" smtClean="0"/>
              <a:t>组成。</a:t>
            </a:r>
          </a:p>
          <a:p>
            <a:pPr>
              <a:spcBef>
                <a:spcPts val="600"/>
              </a:spcBef>
            </a:pPr>
            <a:r>
              <a:rPr lang="zh-CN" altLang="en-US" sz="2000" dirty="0" smtClean="0"/>
              <a:t>     索引链功能的实现需要按照几个独立的步骤依次完成：检索原始内容、根据原始内容来创建对应的文档、对创建的文档进行索引。</a:t>
            </a:r>
          </a:p>
          <a:p>
            <a:pPr>
              <a:spcBef>
                <a:spcPts val="600"/>
              </a:spcBef>
            </a:pPr>
            <a:r>
              <a:rPr lang="zh-CN" altLang="en-US" sz="2000" dirty="0" smtClean="0"/>
              <a:t>     搜索组件用于接收用户的查询请求并返回相应结果，一般由用户接口、构建可编程查询语句的方法、查询语句执行引擎及结果展示组件组成。</a:t>
            </a:r>
            <a:endParaRPr lang="zh-CN" altLang="en-US" sz="2000" dirty="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a:t>
            </a:fld>
            <a:endParaRPr lang="zh-CN" altLang="en-US" dirty="0"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914400" y="1600200"/>
            <a:ext cx="3352800" cy="646331"/>
          </a:xfrm>
          <a:prstGeom prst="rect">
            <a:avLst/>
          </a:prstGeom>
          <a:noFill/>
          <a:ln w="9525">
            <a:noFill/>
            <a:miter lim="800000"/>
          </a:ln>
        </p:spPr>
        <p:txBody>
          <a:bodyPr wrap="square">
            <a:spAutoFit/>
          </a:bodyPr>
          <a:lstStyle/>
          <a:p>
            <a:r>
              <a:rPr lang="en-US" altLang="zh-CN" sz="3600" b="1" dirty="0" err="1" smtClean="0">
                <a:solidFill>
                  <a:srgbClr val="0823A8"/>
                </a:solidFill>
                <a:latin typeface="Calibri" panose="020F0502020204030204" pitchFamily="34" charset="0"/>
              </a:rPr>
              <a:t>ElasticSearch</a:t>
            </a:r>
            <a:endParaRPr lang="zh-CN" altLang="en-US" sz="3600" b="1" dirty="0" smtClean="0">
              <a:solidFill>
                <a:srgbClr val="0823A8"/>
              </a:solidFill>
              <a:latin typeface="Calibri" panose="020F0502020204030204" pitchFamily="34" charset="0"/>
            </a:endParaRPr>
          </a:p>
        </p:txBody>
      </p:sp>
      <p:sp>
        <p:nvSpPr>
          <p:cNvPr id="7" name="文本框 6"/>
          <p:cNvSpPr txBox="1"/>
          <p:nvPr/>
        </p:nvSpPr>
        <p:spPr>
          <a:xfrm>
            <a:off x="381000" y="2895600"/>
            <a:ext cx="8305800" cy="2939266"/>
          </a:xfrm>
          <a:prstGeom prst="rect">
            <a:avLst/>
          </a:prstGeom>
          <a:noFill/>
        </p:spPr>
        <p:txBody>
          <a:bodyPr wrap="square" rtlCol="0">
            <a:spAutoFit/>
          </a:bodyPr>
          <a:lstStyle/>
          <a:p>
            <a:r>
              <a:rPr lang="en-US" altLang="zh-CN" sz="2000" dirty="0" smtClean="0"/>
              <a:t>       </a:t>
            </a:r>
            <a:r>
              <a:rPr lang="en-US" altLang="zh-CN" sz="2000" dirty="0" err="1" smtClean="0"/>
              <a:t>ElasticSearch</a:t>
            </a:r>
            <a:r>
              <a:rPr lang="zh-CN" altLang="en-US" sz="2000" dirty="0" smtClean="0"/>
              <a:t>（简称</a:t>
            </a:r>
            <a:r>
              <a:rPr lang="en-US" altLang="zh-CN" sz="2000" dirty="0" smtClean="0"/>
              <a:t>ES</a:t>
            </a:r>
            <a:r>
              <a:rPr lang="zh-CN" altLang="en-US" sz="2000" dirty="0" smtClean="0"/>
              <a:t>）是一个基于</a:t>
            </a:r>
            <a:r>
              <a:rPr lang="en-US" altLang="zh-CN" sz="2000" dirty="0" err="1" smtClean="0"/>
              <a:t>Lucene</a:t>
            </a:r>
            <a:r>
              <a:rPr lang="zh-CN" altLang="en-US" sz="2000" dirty="0" smtClean="0"/>
              <a:t>构建的分布式、低时延、高扩展性的开源分布式搜索引擎，也是一个分布式文档数据库，这一分布式搜索引擎具备实时分析功能，并能够方便地扩展至数以百计的服务器存储及处理</a:t>
            </a:r>
            <a:r>
              <a:rPr lang="en-US" altLang="zh-CN" sz="2000" dirty="0" smtClean="0"/>
              <a:t>PB</a:t>
            </a:r>
            <a:r>
              <a:rPr lang="zh-CN" altLang="en-US" sz="2000" dirty="0" smtClean="0"/>
              <a:t>级数据。</a:t>
            </a:r>
            <a:endParaRPr lang="en-US" altLang="zh-CN" sz="2000" dirty="0" smtClean="0"/>
          </a:p>
          <a:p>
            <a:pPr>
              <a:spcBef>
                <a:spcPts val="1200"/>
              </a:spcBef>
            </a:pPr>
            <a:r>
              <a:rPr lang="en-US" altLang="zh-CN" sz="2000" dirty="0" smtClean="0"/>
              <a:t>       ES</a:t>
            </a:r>
            <a:r>
              <a:rPr lang="zh-CN" altLang="en-US" sz="2000" dirty="0" smtClean="0"/>
              <a:t>分布式数据库具有如下特点：</a:t>
            </a:r>
            <a:endParaRPr lang="en-US" altLang="zh-CN" sz="2000" dirty="0" smtClean="0"/>
          </a:p>
          <a:p>
            <a:pPr lvl="1">
              <a:spcBef>
                <a:spcPts val="600"/>
              </a:spcBef>
              <a:buFont typeface="Wingdings" pitchFamily="2" charset="2"/>
              <a:buChar char="l"/>
            </a:pPr>
            <a:r>
              <a:rPr lang="en-US" altLang="zh-CN" sz="2000" dirty="0" smtClean="0"/>
              <a:t>  </a:t>
            </a:r>
            <a:r>
              <a:rPr lang="zh-CN" altLang="en-US" sz="2000" dirty="0" smtClean="0"/>
              <a:t>分布式文件存储，全文检索，即每一个字段都编入索引表检索</a:t>
            </a:r>
            <a:endParaRPr lang="en-US" altLang="zh-CN" sz="2000" dirty="0" smtClean="0"/>
          </a:p>
          <a:p>
            <a:pPr lvl="1">
              <a:spcBef>
                <a:spcPts val="600"/>
              </a:spcBef>
              <a:buFont typeface="Wingdings" pitchFamily="2" charset="2"/>
              <a:buChar char="l"/>
            </a:pPr>
            <a:r>
              <a:rPr lang="en-US" altLang="zh-CN" sz="2000" dirty="0" smtClean="0"/>
              <a:t>  </a:t>
            </a:r>
            <a:r>
              <a:rPr lang="zh-CN" altLang="en-US" sz="2000" dirty="0" smtClean="0"/>
              <a:t>实时分布式搜索引擎</a:t>
            </a:r>
            <a:endParaRPr lang="en-US" altLang="zh-CN" sz="2000" dirty="0" smtClean="0"/>
          </a:p>
          <a:p>
            <a:pPr lvl="1">
              <a:spcBef>
                <a:spcPts val="600"/>
              </a:spcBef>
              <a:buFont typeface="Wingdings" pitchFamily="2" charset="2"/>
              <a:buChar char="l"/>
            </a:pPr>
            <a:r>
              <a:rPr lang="en-US" altLang="zh-CN" sz="2000" dirty="0" smtClean="0"/>
              <a:t>  </a:t>
            </a:r>
            <a:r>
              <a:rPr lang="zh-CN" altLang="en-US" sz="2000" dirty="0" smtClean="0"/>
              <a:t>可以扩展到上百台服务器处理</a:t>
            </a:r>
            <a:r>
              <a:rPr lang="en-US" altLang="zh-CN" sz="2000" dirty="0" smtClean="0"/>
              <a:t>PB</a:t>
            </a:r>
            <a:r>
              <a:rPr lang="zh-CN" altLang="en-US" sz="2000" dirty="0" smtClean="0"/>
              <a:t>级别的结构化或非结构化数据</a:t>
            </a:r>
            <a:endParaRPr lang="en-US" altLang="zh-CN" sz="2000" dirty="0" smtClean="0"/>
          </a:p>
        </p:txBody>
      </p:sp>
      <p:sp>
        <p:nvSpPr>
          <p:cNvPr id="44034" name="AutoShape 2" descr="https://upload-images.jianshu.io/upload_images/1293367-7a7d19706a3d4b83.png?imageMogr2/auto-orient/strip|imageView2/2/w/1200/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4036" name="AutoShape 4" descr="https://upload-images.jianshu.io/upload_images/1293367-7a7d19706a3d4b83.png?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 name="图片 9" descr="https://upload-images.jianshu.io/upload_images/1293367-7a7d19706a3d4b83.png"/>
          <p:cNvPicPr/>
          <p:nvPr/>
        </p:nvPicPr>
        <p:blipFill>
          <a:blip r:embed="rId4" cstate="print"/>
          <a:srcRect/>
          <a:stretch>
            <a:fillRect/>
          </a:stretch>
        </p:blipFill>
        <p:spPr bwMode="auto">
          <a:xfrm>
            <a:off x="3962400" y="1295400"/>
            <a:ext cx="29718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20</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 name="TextBox 12"/>
          <p:cNvSpPr txBox="1">
            <a:spLocks noChangeArrowheads="1"/>
          </p:cNvSpPr>
          <p:nvPr/>
        </p:nvSpPr>
        <p:spPr bwMode="auto">
          <a:xfrm>
            <a:off x="457200" y="1295400"/>
            <a:ext cx="5410200" cy="646331"/>
          </a:xfrm>
          <a:prstGeom prst="rect">
            <a:avLst/>
          </a:prstGeom>
          <a:noFill/>
          <a:ln w="9525">
            <a:noFill/>
            <a:miter lim="800000"/>
          </a:ln>
        </p:spPr>
        <p:txBody>
          <a:bodyPr wrap="square">
            <a:spAutoFit/>
          </a:bodyPr>
          <a:lstStyle/>
          <a:p>
            <a:r>
              <a:rPr lang="en-US" altLang="zh-CN" sz="3600" b="1" dirty="0" err="1" smtClean="0">
                <a:solidFill>
                  <a:srgbClr val="0046D2"/>
                </a:solidFill>
              </a:rPr>
              <a:t>Lucene</a:t>
            </a:r>
            <a:r>
              <a:rPr lang="zh-CN" altLang="en-US" sz="3600" b="1" dirty="0" smtClean="0">
                <a:solidFill>
                  <a:srgbClr val="0046D2"/>
                </a:solidFill>
              </a:rPr>
              <a:t>索引和搜索过程</a:t>
            </a:r>
            <a:endParaRPr lang="zh-CN" altLang="en-US" sz="3600" b="1" dirty="0" smtClean="0">
              <a:solidFill>
                <a:srgbClr val="0046D2"/>
              </a:solidFill>
              <a:latin typeface="Calibri" panose="020F0502020204030204" pitchFamily="34" charset="0"/>
            </a:endParaRPr>
          </a:p>
        </p:txBody>
      </p:sp>
      <p:pic>
        <p:nvPicPr>
          <p:cNvPr id="156674" name="Picture 2" descr="https://pics2.baidu.com/feed/267f9e2f0708283893dee2730b9d66074d08f195.jpeg?token=5e6fcb3f8fb24f891dac1315a9859572"/>
          <p:cNvPicPr>
            <a:picLocks noChangeAspect="1" noChangeArrowheads="1"/>
          </p:cNvPicPr>
          <p:nvPr/>
        </p:nvPicPr>
        <p:blipFill>
          <a:blip r:embed="rId4" cstate="print"/>
          <a:srcRect/>
          <a:stretch>
            <a:fillRect/>
          </a:stretch>
        </p:blipFill>
        <p:spPr bwMode="auto">
          <a:xfrm>
            <a:off x="1447800" y="2209800"/>
            <a:ext cx="6400800" cy="4395788"/>
          </a:xfrm>
          <a:prstGeom prst="rect">
            <a:avLst/>
          </a:prstGeom>
          <a:noFill/>
        </p:spPr>
      </p:pic>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21</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33400" y="1219200"/>
            <a:ext cx="8077200" cy="5139869"/>
          </a:xfrm>
          <a:prstGeom prst="rect">
            <a:avLst/>
          </a:prstGeom>
        </p:spPr>
        <p:txBody>
          <a:bodyPr wrap="square">
            <a:spAutoFit/>
          </a:bodyPr>
          <a:lstStyle/>
          <a:p>
            <a:r>
              <a:rPr lang="zh-CN" altLang="en-US" sz="2800" b="1" dirty="0" smtClean="0"/>
              <a:t>索引构建</a:t>
            </a:r>
          </a:p>
          <a:p>
            <a:pPr>
              <a:spcBef>
                <a:spcPts val="1200"/>
              </a:spcBef>
            </a:pPr>
            <a:r>
              <a:rPr lang="zh-CN" altLang="en-US" dirty="0" smtClean="0"/>
              <a:t>     索引是一种数据结构，它允许对存储在其中的单词进行快速随机访问。当需要从大量文本中快速检索文本目标时，必须首先将文本内容转换成能够进行快速搜索的格式，建立针对文本的索引数据结构，此即为索引过程。它通常由逻辑上互不相关的几个步骤组成。</a:t>
            </a:r>
          </a:p>
          <a:p>
            <a:pPr>
              <a:spcBef>
                <a:spcPts val="1200"/>
              </a:spcBef>
            </a:pPr>
            <a:r>
              <a:rPr lang="zh-CN" altLang="en-US" b="1" dirty="0" smtClean="0"/>
              <a:t>第一步：获取内容。</a:t>
            </a:r>
            <a:endParaRPr lang="zh-CN" altLang="en-US" dirty="0" smtClean="0"/>
          </a:p>
          <a:p>
            <a:r>
              <a:rPr lang="zh-CN" altLang="en-US" dirty="0" smtClean="0"/>
              <a:t>     通过网络爬虫程序等来搜集及界定需要索引的内容。</a:t>
            </a:r>
            <a:r>
              <a:rPr lang="en-US" altLang="zh-CN" dirty="0" err="1" smtClean="0"/>
              <a:t>Lucene</a:t>
            </a:r>
            <a:r>
              <a:rPr lang="zh-CN" altLang="en-US" dirty="0" smtClean="0"/>
              <a:t>并不提供爬虫组件，因此需要其它开源爬虫程序如</a:t>
            </a:r>
            <a:r>
              <a:rPr lang="en-US" altLang="zh-CN" dirty="0" err="1" smtClean="0"/>
              <a:t>Solr</a:t>
            </a:r>
            <a:r>
              <a:rPr lang="zh-CN" altLang="en-US" dirty="0" smtClean="0"/>
              <a:t>、</a:t>
            </a:r>
            <a:r>
              <a:rPr lang="en-US" altLang="zh-CN" dirty="0" err="1" smtClean="0"/>
              <a:t>Nutch</a:t>
            </a:r>
            <a:r>
              <a:rPr lang="zh-CN" altLang="en-US" dirty="0" smtClean="0"/>
              <a:t>、</a:t>
            </a:r>
            <a:r>
              <a:rPr lang="en-US" altLang="zh-CN" dirty="0" smtClean="0"/>
              <a:t>Grub</a:t>
            </a:r>
            <a:r>
              <a:rPr lang="zh-CN" altLang="en-US" dirty="0" smtClean="0"/>
              <a:t>及</a:t>
            </a:r>
            <a:r>
              <a:rPr lang="en-US" altLang="zh-CN" dirty="0" smtClean="0"/>
              <a:t>Aperture</a:t>
            </a:r>
            <a:r>
              <a:rPr lang="zh-CN" altLang="en-US" dirty="0" smtClean="0"/>
              <a:t>，获取到的内容建立为小数据块即文档</a:t>
            </a:r>
            <a:r>
              <a:rPr lang="en-US" altLang="zh-CN" dirty="0" smtClean="0"/>
              <a:t>Document</a:t>
            </a:r>
            <a:r>
              <a:rPr lang="zh-CN" altLang="en-US" dirty="0" smtClean="0"/>
              <a:t>。</a:t>
            </a:r>
          </a:p>
          <a:p>
            <a:pPr>
              <a:spcBef>
                <a:spcPts val="1200"/>
              </a:spcBef>
            </a:pPr>
            <a:r>
              <a:rPr lang="zh-CN" altLang="en-US" b="1" dirty="0" smtClean="0"/>
              <a:t>第二步：建立文档。</a:t>
            </a:r>
            <a:endParaRPr lang="zh-CN" altLang="en-US" dirty="0" smtClean="0"/>
          </a:p>
          <a:p>
            <a:r>
              <a:rPr lang="zh-CN" altLang="en-US" dirty="0" smtClean="0"/>
              <a:t>      获取的原始内容需要转换成</a:t>
            </a:r>
            <a:r>
              <a:rPr lang="zh-CN" altLang="en-US" dirty="0" smtClean="0"/>
              <a:t>文档（</a:t>
            </a:r>
            <a:r>
              <a:rPr lang="en-US" altLang="zh-CN" dirty="0" smtClean="0"/>
              <a:t>JSON</a:t>
            </a:r>
            <a:r>
              <a:rPr lang="zh-CN" altLang="en-US" dirty="0" smtClean="0"/>
              <a:t>格式</a:t>
            </a:r>
            <a:r>
              <a:rPr lang="zh-CN" altLang="en-US" dirty="0" smtClean="0"/>
              <a:t>）才能</a:t>
            </a:r>
            <a:r>
              <a:rPr lang="zh-CN" altLang="en-US" dirty="0" smtClean="0"/>
              <a:t>供搜索引擎使用。</a:t>
            </a:r>
          </a:p>
          <a:p>
            <a:r>
              <a:rPr lang="zh-CN" altLang="en-US" dirty="0" smtClean="0"/>
              <a:t>      一般来说，一个网页、一个</a:t>
            </a:r>
            <a:r>
              <a:rPr lang="en-US" altLang="zh-CN" dirty="0" smtClean="0"/>
              <a:t>PDF</a:t>
            </a:r>
            <a:r>
              <a:rPr lang="zh-CN" altLang="en-US" dirty="0" smtClean="0"/>
              <a:t>文档、一封邮件或一条日志信息可以作为一个文档。文档由带值</a:t>
            </a:r>
            <a:r>
              <a:rPr lang="en-US" altLang="zh-CN" dirty="0" smtClean="0"/>
              <a:t>(Value)</a:t>
            </a:r>
            <a:r>
              <a:rPr lang="zh-CN" altLang="en-US" dirty="0" smtClean="0"/>
              <a:t>的域</a:t>
            </a:r>
            <a:r>
              <a:rPr lang="en-US" altLang="zh-CN" dirty="0" smtClean="0"/>
              <a:t>(Field)</a:t>
            </a:r>
            <a:r>
              <a:rPr lang="zh-CN" altLang="en-US" dirty="0" smtClean="0"/>
              <a:t>组成，例如标题</a:t>
            </a:r>
            <a:r>
              <a:rPr lang="en-US" altLang="zh-CN" dirty="0" smtClean="0"/>
              <a:t>(Title)</a:t>
            </a:r>
            <a:r>
              <a:rPr lang="zh-CN" altLang="en-US" dirty="0" smtClean="0"/>
              <a:t>、正文</a:t>
            </a:r>
            <a:r>
              <a:rPr lang="en-US" altLang="zh-CN" dirty="0" smtClean="0"/>
              <a:t>(body)</a:t>
            </a:r>
            <a:r>
              <a:rPr lang="zh-CN" altLang="en-US" dirty="0" smtClean="0"/>
              <a:t>、摘要</a:t>
            </a:r>
            <a:r>
              <a:rPr lang="en-US" altLang="zh-CN" dirty="0" smtClean="0"/>
              <a:t>(abstract)</a:t>
            </a:r>
            <a:r>
              <a:rPr lang="zh-CN" altLang="en-US" dirty="0" smtClean="0"/>
              <a:t>、作者</a:t>
            </a:r>
            <a:r>
              <a:rPr lang="en-US" altLang="zh-CN" dirty="0" smtClean="0"/>
              <a:t>(Author)</a:t>
            </a:r>
            <a:r>
              <a:rPr lang="zh-CN" altLang="en-US" dirty="0" smtClean="0"/>
              <a:t>和链接</a:t>
            </a:r>
            <a:r>
              <a:rPr lang="en-US" altLang="zh-CN" dirty="0" smtClean="0"/>
              <a:t>(</a:t>
            </a:r>
            <a:r>
              <a:rPr lang="en-US" altLang="zh-CN" dirty="0" err="1" smtClean="0"/>
              <a:t>url</a:t>
            </a:r>
            <a:r>
              <a:rPr lang="en-US" altLang="zh-CN" dirty="0" smtClean="0"/>
              <a:t>)</a:t>
            </a:r>
            <a:r>
              <a:rPr lang="zh-CN" altLang="en-US" dirty="0" smtClean="0"/>
              <a:t>等。</a:t>
            </a:r>
          </a:p>
          <a:p>
            <a:r>
              <a:rPr lang="zh-CN" altLang="en-US" b="1" dirty="0" smtClean="0"/>
              <a:t> </a:t>
            </a:r>
            <a:endParaRPr lang="zh-CN" altLang="en-US" dirty="0" smtClean="0"/>
          </a:p>
          <a:p>
            <a:r>
              <a:rPr lang="zh-CN" altLang="en-US" b="1" dirty="0" smtClean="0"/>
              <a:t>   </a:t>
            </a:r>
            <a:endParaRPr lang="zh-CN" altLang="en-US" dirty="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22</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609600" y="1371600"/>
            <a:ext cx="8077200" cy="4662815"/>
          </a:xfrm>
          <a:prstGeom prst="rect">
            <a:avLst/>
          </a:prstGeom>
        </p:spPr>
        <p:txBody>
          <a:bodyPr wrap="square">
            <a:spAutoFit/>
          </a:bodyPr>
          <a:lstStyle/>
          <a:p>
            <a:r>
              <a:rPr lang="zh-CN" altLang="en-US" sz="2800" b="1" dirty="0" smtClean="0"/>
              <a:t>索引构建（续）</a:t>
            </a:r>
          </a:p>
          <a:p>
            <a:pPr>
              <a:spcBef>
                <a:spcPts val="1200"/>
              </a:spcBef>
            </a:pPr>
            <a:r>
              <a:rPr lang="zh-CN" altLang="en-US" b="1" dirty="0" smtClean="0"/>
              <a:t>第三步：文档分析。</a:t>
            </a:r>
            <a:endParaRPr lang="zh-CN" altLang="en-US" dirty="0" smtClean="0"/>
          </a:p>
          <a:p>
            <a:pPr>
              <a:spcBef>
                <a:spcPts val="600"/>
              </a:spcBef>
            </a:pPr>
            <a:r>
              <a:rPr lang="zh-CN" altLang="en-US" dirty="0" smtClean="0"/>
              <a:t>      搜索引擎不能直接对文本进行索引，确切地说，必须首先将文本分割成一系列被称为语汇单元</a:t>
            </a:r>
            <a:r>
              <a:rPr lang="en-US" altLang="zh-CN" dirty="0" smtClean="0"/>
              <a:t>(token)</a:t>
            </a:r>
            <a:r>
              <a:rPr lang="zh-CN" altLang="en-US" dirty="0" smtClean="0"/>
              <a:t>的独立原子元素，此过程即为文档分析。每个</a:t>
            </a:r>
            <a:r>
              <a:rPr lang="en-US" altLang="zh-CN" dirty="0" smtClean="0"/>
              <a:t>token</a:t>
            </a:r>
            <a:r>
              <a:rPr lang="zh-CN" altLang="en-US" dirty="0" smtClean="0"/>
              <a:t>大致能与自然语言中的“单词”对应起来，文档分析就是用于确定文档中的文本域如何分割成</a:t>
            </a:r>
            <a:r>
              <a:rPr lang="en-US" altLang="zh-CN" dirty="0" smtClean="0"/>
              <a:t>token</a:t>
            </a:r>
            <a:r>
              <a:rPr lang="zh-CN" altLang="en-US" dirty="0" smtClean="0"/>
              <a:t>序列，此即为切词，或分词。</a:t>
            </a:r>
            <a:endParaRPr lang="en-US" altLang="zh-CN" dirty="0" smtClean="0"/>
          </a:p>
          <a:p>
            <a:pPr>
              <a:spcBef>
                <a:spcPts val="600"/>
              </a:spcBef>
            </a:pPr>
            <a:r>
              <a:rPr lang="zh-CN" altLang="en-US" dirty="0" smtClean="0"/>
              <a:t>     文档分析中要解决的问题包括如何处理连接一体的各个单词、是否需要语法修正</a:t>
            </a:r>
            <a:r>
              <a:rPr lang="en-US" altLang="zh-CN" dirty="0" smtClean="0"/>
              <a:t>(</a:t>
            </a:r>
            <a:r>
              <a:rPr lang="zh-CN" altLang="en-US" dirty="0" smtClean="0"/>
              <a:t>例如原始内容存在错别字</a:t>
            </a:r>
            <a:r>
              <a:rPr lang="en-US" altLang="zh-CN" dirty="0" smtClean="0"/>
              <a:t>)</a:t>
            </a:r>
            <a:r>
              <a:rPr lang="zh-CN" altLang="en-US" dirty="0" smtClean="0"/>
              <a:t>、是否需要向原始</a:t>
            </a:r>
            <a:r>
              <a:rPr lang="en-US" altLang="zh-CN" dirty="0" smtClean="0"/>
              <a:t>token</a:t>
            </a:r>
            <a:r>
              <a:rPr lang="zh-CN" altLang="en-US" dirty="0" smtClean="0"/>
              <a:t>中插入同义词</a:t>
            </a:r>
            <a:r>
              <a:rPr lang="en-US" altLang="zh-CN" dirty="0" smtClean="0"/>
              <a:t>(</a:t>
            </a:r>
            <a:r>
              <a:rPr lang="zh-CN" altLang="en-US" dirty="0" smtClean="0"/>
              <a:t>例如</a:t>
            </a:r>
            <a:r>
              <a:rPr lang="en-US" altLang="zh-CN" dirty="0" smtClean="0"/>
              <a:t>laptop</a:t>
            </a:r>
            <a:r>
              <a:rPr lang="zh-CN" altLang="en-US" dirty="0" smtClean="0"/>
              <a:t>和</a:t>
            </a:r>
            <a:r>
              <a:rPr lang="en-US" altLang="zh-CN" dirty="0" smtClean="0"/>
              <a:t>notebook)</a:t>
            </a:r>
            <a:r>
              <a:rPr lang="zh-CN" altLang="en-US" dirty="0" smtClean="0"/>
              <a:t>、是否需要将大写字符统一转换为小写字符，以及是否将单数和复数格式的单词合并成同一个</a:t>
            </a:r>
            <a:r>
              <a:rPr lang="en-US" altLang="zh-CN" dirty="0" smtClean="0"/>
              <a:t>token</a:t>
            </a:r>
            <a:r>
              <a:rPr lang="zh-CN" altLang="en-US" dirty="0" smtClean="0"/>
              <a:t>等。这通常需要词干分析器等来完成此类工作，</a:t>
            </a:r>
            <a:r>
              <a:rPr lang="en-US" altLang="zh-CN" dirty="0" err="1" smtClean="0"/>
              <a:t>Lucene</a:t>
            </a:r>
            <a:r>
              <a:rPr lang="zh-CN" altLang="en-US" dirty="0" smtClean="0"/>
              <a:t>提供了大量内嵌的分析器，也支持用户自定义分析器，甚至联合</a:t>
            </a:r>
            <a:r>
              <a:rPr lang="en-US" altLang="zh-CN" dirty="0" err="1" smtClean="0"/>
              <a:t>Lucene</a:t>
            </a:r>
            <a:r>
              <a:rPr lang="zh-CN" altLang="en-US" dirty="0" smtClean="0"/>
              <a:t>的</a:t>
            </a:r>
            <a:r>
              <a:rPr lang="en-US" altLang="zh-CN" dirty="0" smtClean="0"/>
              <a:t>token</a:t>
            </a:r>
            <a:r>
              <a:rPr lang="zh-CN" altLang="en-US" dirty="0" smtClean="0"/>
              <a:t>工具和过滤器创建自定义的分析链。</a:t>
            </a:r>
          </a:p>
          <a:p>
            <a:pPr>
              <a:spcBef>
                <a:spcPts val="1200"/>
              </a:spcBef>
            </a:pPr>
            <a:r>
              <a:rPr lang="zh-CN" altLang="en-US" b="1" dirty="0" smtClean="0"/>
              <a:t> 第四步：文档索引</a:t>
            </a:r>
            <a:endParaRPr lang="zh-CN" altLang="en-US" dirty="0" smtClean="0"/>
          </a:p>
          <a:p>
            <a:pPr>
              <a:spcBef>
                <a:spcPts val="600"/>
              </a:spcBef>
            </a:pPr>
            <a:r>
              <a:rPr lang="zh-CN" altLang="en-US" dirty="0" smtClean="0"/>
              <a:t>      在索引步骤中，文档将被加入到倒排索引表中。</a:t>
            </a:r>
            <a:endParaRPr lang="zh-CN" altLang="en-US" dirty="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23</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8" name="TextBox 12"/>
          <p:cNvSpPr txBox="1">
            <a:spLocks noChangeArrowheads="1"/>
          </p:cNvSpPr>
          <p:nvPr/>
        </p:nvSpPr>
        <p:spPr bwMode="auto">
          <a:xfrm>
            <a:off x="457200" y="1371600"/>
            <a:ext cx="7543800" cy="646331"/>
          </a:xfrm>
          <a:prstGeom prst="rect">
            <a:avLst/>
          </a:prstGeom>
          <a:noFill/>
          <a:ln w="9525">
            <a:noFill/>
            <a:miter lim="800000"/>
          </a:ln>
        </p:spPr>
        <p:txBody>
          <a:bodyPr wrap="square">
            <a:spAutoFit/>
          </a:bodyPr>
          <a:lstStyle/>
          <a:p>
            <a:r>
              <a:rPr lang="zh-CN" altLang="en-US" sz="3600" b="1" dirty="0" smtClean="0">
                <a:solidFill>
                  <a:srgbClr val="0823A8"/>
                </a:solidFill>
                <a:latin typeface="Calibri" panose="020F0502020204030204" pitchFamily="34" charset="0"/>
              </a:rPr>
              <a:t>索引表内存压缩</a:t>
            </a:r>
            <a:r>
              <a:rPr lang="zh-CN" altLang="en-US" sz="3600" b="1" dirty="0" smtClean="0">
                <a:solidFill>
                  <a:srgbClr val="0823A8"/>
                </a:solidFill>
                <a:latin typeface="Calibri" panose="020F0502020204030204" pitchFamily="34" charset="0"/>
              </a:rPr>
              <a:t>算法  </a:t>
            </a:r>
            <a:r>
              <a:rPr lang="en-US" altLang="zh-CN" sz="2800" b="1" dirty="0" smtClean="0">
                <a:solidFill>
                  <a:srgbClr val="0823A8"/>
                </a:solidFill>
                <a:latin typeface="Calibri" panose="020F0502020204030204" pitchFamily="34" charset="0"/>
              </a:rPr>
              <a:t>– </a:t>
            </a:r>
            <a:r>
              <a:rPr lang="zh-CN" altLang="en-US" sz="2800" b="1" dirty="0" smtClean="0">
                <a:solidFill>
                  <a:srgbClr val="0823A8"/>
                </a:solidFill>
                <a:latin typeface="Calibri" panose="020F0502020204030204" pitchFamily="34" charset="0"/>
              </a:rPr>
              <a:t>内存计算</a:t>
            </a:r>
            <a:endParaRPr lang="zh-CN" altLang="en-US" sz="2800" b="1" dirty="0" smtClean="0">
              <a:solidFill>
                <a:srgbClr val="0823A8"/>
              </a:solidFill>
              <a:latin typeface="Calibri" panose="020F0502020204030204" pitchFamily="34" charset="0"/>
            </a:endParaRPr>
          </a:p>
        </p:txBody>
      </p:sp>
      <p:sp>
        <p:nvSpPr>
          <p:cNvPr id="9" name="矩形 8"/>
          <p:cNvSpPr/>
          <p:nvPr/>
        </p:nvSpPr>
        <p:spPr>
          <a:xfrm>
            <a:off x="533400" y="2209800"/>
            <a:ext cx="8153400" cy="461665"/>
          </a:xfrm>
          <a:prstGeom prst="rect">
            <a:avLst/>
          </a:prstGeom>
        </p:spPr>
        <p:txBody>
          <a:bodyPr wrap="square">
            <a:spAutoFit/>
          </a:bodyPr>
          <a:lstStyle/>
          <a:p>
            <a:r>
              <a:rPr lang="en-US" altLang="zh-CN" sz="2400" b="1" dirty="0" smtClean="0"/>
              <a:t>B-Tree / </a:t>
            </a:r>
            <a:r>
              <a:rPr lang="en-US" altLang="zh-CN" sz="2400" b="1" dirty="0" err="1" smtClean="0"/>
              <a:t>B+Tree</a:t>
            </a:r>
            <a:r>
              <a:rPr lang="zh-CN" altLang="en-US" sz="2400" b="1" dirty="0" smtClean="0"/>
              <a:t>结构</a:t>
            </a:r>
            <a:endParaRPr lang="zh-CN" altLang="en-US" sz="2400" b="1" dirty="0"/>
          </a:p>
        </p:txBody>
      </p:sp>
      <p:sp>
        <p:nvSpPr>
          <p:cNvPr id="10" name="矩形 9"/>
          <p:cNvSpPr/>
          <p:nvPr/>
        </p:nvSpPr>
        <p:spPr>
          <a:xfrm>
            <a:off x="533400" y="2743200"/>
            <a:ext cx="8077200" cy="1015663"/>
          </a:xfrm>
          <a:prstGeom prst="rect">
            <a:avLst/>
          </a:prstGeom>
        </p:spPr>
        <p:txBody>
          <a:bodyPr wrap="square">
            <a:spAutoFit/>
          </a:bodyPr>
          <a:lstStyle/>
          <a:p>
            <a:r>
              <a:rPr lang="zh-CN" altLang="en-US" sz="2000" dirty="0" smtClean="0"/>
              <a:t>        二叉树查找效率是</a:t>
            </a:r>
            <a:r>
              <a:rPr lang="en-US" altLang="zh-CN" sz="2000" dirty="0" err="1" smtClean="0"/>
              <a:t>logN</a:t>
            </a:r>
            <a:r>
              <a:rPr lang="zh-CN" altLang="en-US" sz="2000" dirty="0" smtClean="0"/>
              <a:t>，同时插入新节点不必移动全部节点，能同时兼顾插入和查询的性能，再结合磁盘的读取特性</a:t>
            </a:r>
            <a:r>
              <a:rPr lang="en-US" altLang="zh-CN" sz="2000" dirty="0" smtClean="0"/>
              <a:t>(</a:t>
            </a:r>
            <a:r>
              <a:rPr lang="zh-CN" altLang="en-US" sz="2000" dirty="0" smtClean="0"/>
              <a:t>顺序读</a:t>
            </a:r>
            <a:r>
              <a:rPr lang="en-US" altLang="zh-CN" sz="2000" dirty="0" smtClean="0"/>
              <a:t>/</a:t>
            </a:r>
            <a:r>
              <a:rPr lang="zh-CN" altLang="en-US" sz="2000" dirty="0" smtClean="0"/>
              <a:t>随机读</a:t>
            </a:r>
            <a:r>
              <a:rPr lang="en-US" altLang="zh-CN" sz="2000" dirty="0" smtClean="0"/>
              <a:t>)</a:t>
            </a:r>
            <a:r>
              <a:rPr lang="zh-CN" altLang="en-US" sz="2000" dirty="0" smtClean="0"/>
              <a:t>，传统关系型数据库采用了</a:t>
            </a:r>
            <a:r>
              <a:rPr lang="en-US" altLang="zh-CN" sz="2000" dirty="0" smtClean="0"/>
              <a:t>B-Tree/</a:t>
            </a:r>
            <a:r>
              <a:rPr lang="en-US" altLang="zh-CN" sz="2000" dirty="0" err="1" smtClean="0"/>
              <a:t>B+Tree</a:t>
            </a:r>
            <a:r>
              <a:rPr lang="zh-CN" altLang="en-US" sz="2000" dirty="0" smtClean="0"/>
              <a:t>这样的数据结构</a:t>
            </a:r>
            <a:endParaRPr lang="zh-CN" altLang="en-US" sz="2000" dirty="0"/>
          </a:p>
        </p:txBody>
      </p:sp>
      <p:pic>
        <p:nvPicPr>
          <p:cNvPr id="46082" name="Picture 2" descr="b-tree"/>
          <p:cNvPicPr>
            <a:picLocks noChangeAspect="1" noChangeArrowheads="1"/>
          </p:cNvPicPr>
          <p:nvPr/>
        </p:nvPicPr>
        <p:blipFill>
          <a:blip r:embed="rId4" cstate="print"/>
          <a:srcRect/>
          <a:stretch>
            <a:fillRect/>
          </a:stretch>
        </p:blipFill>
        <p:spPr bwMode="auto">
          <a:xfrm>
            <a:off x="1447800" y="4191000"/>
            <a:ext cx="6217914" cy="1561268"/>
          </a:xfrm>
          <a:prstGeom prst="rect">
            <a:avLst/>
          </a:prstGeom>
          <a:noFill/>
        </p:spPr>
      </p:pic>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24</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457200" y="1371600"/>
            <a:ext cx="8153400" cy="461665"/>
          </a:xfrm>
          <a:prstGeom prst="rect">
            <a:avLst/>
          </a:prstGeom>
        </p:spPr>
        <p:txBody>
          <a:bodyPr wrap="square">
            <a:spAutoFit/>
          </a:bodyPr>
          <a:lstStyle/>
          <a:p>
            <a:r>
              <a:rPr lang="en-US" altLang="zh-CN" sz="2400" b="1" dirty="0" smtClean="0"/>
              <a:t>ES</a:t>
            </a:r>
            <a:r>
              <a:rPr lang="zh-CN" altLang="en-US" sz="2400" b="1" dirty="0" smtClean="0"/>
              <a:t>构建索引例子</a:t>
            </a:r>
            <a:endParaRPr lang="zh-CN" altLang="en-US" sz="2400" b="1" dirty="0"/>
          </a:p>
        </p:txBody>
      </p:sp>
      <p:pic>
        <p:nvPicPr>
          <p:cNvPr id="44034" name="Picture 2" descr="https://img-blog.csdnimg.cn/20181110091312195.png"/>
          <p:cNvPicPr>
            <a:picLocks noChangeAspect="1" noChangeArrowheads="1"/>
          </p:cNvPicPr>
          <p:nvPr/>
        </p:nvPicPr>
        <p:blipFill>
          <a:blip r:embed="rId4" cstate="print"/>
          <a:srcRect/>
          <a:stretch>
            <a:fillRect/>
          </a:stretch>
        </p:blipFill>
        <p:spPr bwMode="auto">
          <a:xfrm>
            <a:off x="2057400" y="1981200"/>
            <a:ext cx="4528457" cy="990600"/>
          </a:xfrm>
          <a:prstGeom prst="rect">
            <a:avLst/>
          </a:prstGeom>
          <a:noFill/>
        </p:spPr>
      </p:pic>
      <p:graphicFrame>
        <p:nvGraphicFramePr>
          <p:cNvPr id="12" name="表格 11"/>
          <p:cNvGraphicFramePr>
            <a:graphicFrameLocks noGrp="1"/>
          </p:cNvGraphicFramePr>
          <p:nvPr/>
        </p:nvGraphicFramePr>
        <p:xfrm>
          <a:off x="1219200" y="41910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zh-CN" altLang="en-US" dirty="0" smtClean="0"/>
                        <a:t>文档</a:t>
                      </a:r>
                      <a:r>
                        <a:rPr lang="en-US" altLang="zh-CN" dirty="0" smtClean="0"/>
                        <a:t>ID</a:t>
                      </a:r>
                      <a:endParaRPr lang="zh-CN" altLang="en-US" dirty="0"/>
                    </a:p>
                  </a:txBody>
                  <a:tcPr/>
                </a:tc>
                <a:tc>
                  <a:txBody>
                    <a:bodyPr/>
                    <a:lstStyle/>
                    <a:p>
                      <a:pPr algn="ctr"/>
                      <a:r>
                        <a:rPr lang="zh-CN" altLang="en-US" dirty="0" smtClean="0"/>
                        <a:t>名字</a:t>
                      </a:r>
                      <a:endParaRPr lang="zh-CN" altLang="en-US" dirty="0"/>
                    </a:p>
                  </a:txBody>
                  <a:tcPr/>
                </a:tc>
                <a:tc>
                  <a:txBody>
                    <a:bodyPr/>
                    <a:lstStyle/>
                    <a:p>
                      <a:pPr algn="ctr"/>
                      <a:r>
                        <a:rPr lang="zh-CN" altLang="en-US" dirty="0" smtClean="0"/>
                        <a:t>年龄</a:t>
                      </a:r>
                      <a:endParaRPr lang="zh-CN" altLang="en-US" dirty="0"/>
                    </a:p>
                  </a:txBody>
                  <a:tcPr/>
                </a:tc>
                <a:tc>
                  <a:txBody>
                    <a:bodyPr/>
                    <a:lstStyle/>
                    <a:p>
                      <a:pPr algn="ctr"/>
                      <a:r>
                        <a:rPr lang="zh-CN" altLang="en-US" dirty="0" smtClean="0"/>
                        <a:t>性别</a:t>
                      </a:r>
                      <a:endParaRPr lang="zh-CN" altLang="en-US" dirty="0"/>
                    </a:p>
                  </a:txBody>
                  <a:tcPr/>
                </a:tc>
              </a:tr>
              <a:tr h="370840">
                <a:tc>
                  <a:txBody>
                    <a:bodyPr/>
                    <a:lstStyle/>
                    <a:p>
                      <a:pPr algn="ctr"/>
                      <a:r>
                        <a:rPr lang="en-US" altLang="zh-CN" dirty="0" smtClean="0">
                          <a:solidFill>
                            <a:srgbClr val="FF0000"/>
                          </a:solidFill>
                        </a:rPr>
                        <a:t>1</a:t>
                      </a:r>
                      <a:endParaRPr lang="zh-CN" altLang="en-US" dirty="0">
                        <a:solidFill>
                          <a:srgbClr val="FF0000"/>
                        </a:solidFill>
                      </a:endParaRPr>
                    </a:p>
                  </a:txBody>
                  <a:tcPr/>
                </a:tc>
                <a:tc>
                  <a:txBody>
                    <a:bodyPr/>
                    <a:lstStyle/>
                    <a:p>
                      <a:r>
                        <a:rPr lang="en-US" altLang="zh-CN" dirty="0" smtClean="0"/>
                        <a:t>Kate</a:t>
                      </a:r>
                      <a:endParaRPr lang="zh-CN" altLang="en-US" dirty="0"/>
                    </a:p>
                  </a:txBody>
                  <a:tcPr/>
                </a:tc>
                <a:tc>
                  <a:txBody>
                    <a:bodyPr/>
                    <a:lstStyle/>
                    <a:p>
                      <a:r>
                        <a:rPr lang="en-US" altLang="zh-CN" dirty="0" smtClean="0"/>
                        <a:t>24</a:t>
                      </a:r>
                      <a:endParaRPr lang="zh-CN" altLang="en-US" dirty="0"/>
                    </a:p>
                  </a:txBody>
                  <a:tcPr/>
                </a:tc>
                <a:tc>
                  <a:txBody>
                    <a:bodyPr/>
                    <a:lstStyle/>
                    <a:p>
                      <a:r>
                        <a:rPr lang="en-US" altLang="zh-CN" dirty="0" smtClean="0"/>
                        <a:t>female</a:t>
                      </a:r>
                      <a:endParaRPr lang="zh-CN" altLang="en-US" dirty="0"/>
                    </a:p>
                  </a:txBody>
                  <a:tcPr/>
                </a:tc>
              </a:tr>
              <a:tr h="370840">
                <a:tc>
                  <a:txBody>
                    <a:bodyPr/>
                    <a:lstStyle/>
                    <a:p>
                      <a:pPr algn="ctr"/>
                      <a:r>
                        <a:rPr lang="en-US" altLang="zh-CN" dirty="0" smtClean="0">
                          <a:solidFill>
                            <a:srgbClr val="FF0000"/>
                          </a:solidFill>
                        </a:rPr>
                        <a:t>2</a:t>
                      </a:r>
                      <a:endParaRPr lang="zh-CN" altLang="en-US" dirty="0">
                        <a:solidFill>
                          <a:srgbClr val="FF0000"/>
                        </a:solidFill>
                      </a:endParaRPr>
                    </a:p>
                  </a:txBody>
                  <a:tcPr/>
                </a:tc>
                <a:tc>
                  <a:txBody>
                    <a:bodyPr/>
                    <a:lstStyle/>
                    <a:p>
                      <a:r>
                        <a:rPr lang="en-US" altLang="zh-CN" dirty="0" smtClean="0"/>
                        <a:t>John</a:t>
                      </a:r>
                      <a:endParaRPr lang="zh-CN" altLang="en-US" dirty="0"/>
                    </a:p>
                  </a:txBody>
                  <a:tcPr/>
                </a:tc>
                <a:tc>
                  <a:txBody>
                    <a:bodyPr/>
                    <a:lstStyle/>
                    <a:p>
                      <a:r>
                        <a:rPr lang="en-US" altLang="zh-CN" dirty="0" smtClean="0"/>
                        <a:t>24</a:t>
                      </a:r>
                      <a:endParaRPr lang="zh-CN" altLang="en-US" dirty="0"/>
                    </a:p>
                  </a:txBody>
                  <a:tcPr/>
                </a:tc>
                <a:tc>
                  <a:txBody>
                    <a:bodyPr/>
                    <a:lstStyle/>
                    <a:p>
                      <a:r>
                        <a:rPr lang="en-US" altLang="zh-CN" dirty="0" smtClean="0"/>
                        <a:t>male</a:t>
                      </a:r>
                      <a:endParaRPr lang="zh-CN" altLang="en-US" dirty="0"/>
                    </a:p>
                  </a:txBody>
                  <a:tcPr/>
                </a:tc>
              </a:tr>
              <a:tr h="370840">
                <a:tc>
                  <a:txBody>
                    <a:bodyPr/>
                    <a:lstStyle/>
                    <a:p>
                      <a:pPr algn="ctr"/>
                      <a:r>
                        <a:rPr lang="en-US" altLang="zh-CN" dirty="0" smtClean="0">
                          <a:solidFill>
                            <a:srgbClr val="FF0000"/>
                          </a:solidFill>
                        </a:rPr>
                        <a:t>3</a:t>
                      </a:r>
                      <a:endParaRPr lang="zh-CN" altLang="en-US" dirty="0">
                        <a:solidFill>
                          <a:srgbClr val="FF0000"/>
                        </a:solidFill>
                      </a:endParaRPr>
                    </a:p>
                  </a:txBody>
                  <a:tcPr/>
                </a:tc>
                <a:tc>
                  <a:txBody>
                    <a:bodyPr/>
                    <a:lstStyle/>
                    <a:p>
                      <a:r>
                        <a:rPr lang="en-US" altLang="zh-CN" dirty="0" smtClean="0"/>
                        <a:t>Bill</a:t>
                      </a:r>
                      <a:endParaRPr lang="zh-CN" altLang="en-US" dirty="0"/>
                    </a:p>
                  </a:txBody>
                  <a:tcPr/>
                </a:tc>
                <a:tc>
                  <a:txBody>
                    <a:bodyPr/>
                    <a:lstStyle/>
                    <a:p>
                      <a:r>
                        <a:rPr lang="en-US" altLang="zh-CN" dirty="0" smtClean="0"/>
                        <a:t>29</a:t>
                      </a:r>
                      <a:endParaRPr lang="zh-CN" altLang="en-US" dirty="0"/>
                    </a:p>
                  </a:txBody>
                  <a:tcPr/>
                </a:tc>
                <a:tc>
                  <a:txBody>
                    <a:bodyPr/>
                    <a:lstStyle/>
                    <a:p>
                      <a:r>
                        <a:rPr lang="en-US" altLang="zh-CN" dirty="0" smtClean="0"/>
                        <a:t>male</a:t>
                      </a:r>
                      <a:endParaRPr lang="zh-CN" altLang="en-US" dirty="0"/>
                    </a:p>
                  </a:txBody>
                  <a:tcPr/>
                </a:tc>
              </a:tr>
            </a:tbl>
          </a:graphicData>
        </a:graphic>
      </p:graphicFrame>
      <p:sp>
        <p:nvSpPr>
          <p:cNvPr id="13" name="矩形 12"/>
          <p:cNvSpPr/>
          <p:nvPr/>
        </p:nvSpPr>
        <p:spPr>
          <a:xfrm>
            <a:off x="533400" y="3581400"/>
            <a:ext cx="7239000" cy="400110"/>
          </a:xfrm>
          <a:prstGeom prst="rect">
            <a:avLst/>
          </a:prstGeom>
        </p:spPr>
        <p:txBody>
          <a:bodyPr wrap="square">
            <a:spAutoFit/>
          </a:bodyPr>
          <a:lstStyle/>
          <a:p>
            <a:r>
              <a:rPr lang="zh-CN" altLang="en-US" sz="2000" dirty="0" smtClean="0"/>
              <a:t>有这么一组文档，每个文档包含名字、年龄、性别等信息</a:t>
            </a:r>
            <a:endParaRPr lang="zh-CN" altLang="en-US" sz="2000" dirty="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25</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457200" y="1143000"/>
            <a:ext cx="6858000" cy="1138773"/>
          </a:xfrm>
          <a:prstGeom prst="rect">
            <a:avLst/>
          </a:prstGeom>
        </p:spPr>
        <p:txBody>
          <a:bodyPr wrap="square">
            <a:spAutoFit/>
          </a:bodyPr>
          <a:lstStyle/>
          <a:p>
            <a:r>
              <a:rPr lang="en-US" altLang="zh-CN" sz="2400" dirty="0" err="1" smtClean="0"/>
              <a:t>ElasticSearch</a:t>
            </a:r>
            <a:r>
              <a:rPr lang="zh-CN" altLang="en-US" sz="2400" dirty="0" smtClean="0"/>
              <a:t>建立的倒排索引（</a:t>
            </a:r>
            <a:r>
              <a:rPr lang="en-US" altLang="zh-CN" sz="2400" dirty="0" smtClean="0">
                <a:solidFill>
                  <a:srgbClr val="3F21F1"/>
                </a:solidFill>
              </a:rPr>
              <a:t>index</a:t>
            </a:r>
            <a:r>
              <a:rPr lang="zh-CN" altLang="en-US" sz="2400" dirty="0" smtClean="0"/>
              <a:t>）如下</a:t>
            </a:r>
            <a:r>
              <a:rPr lang="en-US" altLang="zh-CN" sz="2400" dirty="0" smtClean="0"/>
              <a:t>:</a:t>
            </a:r>
          </a:p>
          <a:p>
            <a:pPr>
              <a:spcBef>
                <a:spcPts val="2400"/>
              </a:spcBef>
            </a:pPr>
            <a:r>
              <a:rPr lang="zh-CN" altLang="en-US" sz="2400" b="1" dirty="0" smtClean="0"/>
              <a:t>名字</a:t>
            </a:r>
            <a:r>
              <a:rPr lang="zh-CN" altLang="en-US" sz="2400" dirty="0" smtClean="0"/>
              <a:t>（</a:t>
            </a:r>
            <a:r>
              <a:rPr lang="en-US" altLang="zh-CN" sz="2400" dirty="0" smtClean="0">
                <a:solidFill>
                  <a:srgbClr val="3F21F1"/>
                </a:solidFill>
              </a:rPr>
              <a:t>type</a:t>
            </a:r>
            <a:r>
              <a:rPr lang="zh-CN" altLang="en-US" sz="2400" dirty="0" smtClean="0"/>
              <a:t>）</a:t>
            </a:r>
            <a:r>
              <a:rPr lang="en-US" altLang="zh-CN" sz="2400" dirty="0" smtClean="0"/>
              <a:t>:</a:t>
            </a:r>
          </a:p>
        </p:txBody>
      </p:sp>
      <p:graphicFrame>
        <p:nvGraphicFramePr>
          <p:cNvPr id="11" name="表格 10"/>
          <p:cNvGraphicFramePr>
            <a:graphicFrameLocks noGrp="1"/>
          </p:cNvGraphicFramePr>
          <p:nvPr/>
        </p:nvGraphicFramePr>
        <p:xfrm>
          <a:off x="2895600" y="1828800"/>
          <a:ext cx="5257800" cy="1483360"/>
        </p:xfrm>
        <a:graphic>
          <a:graphicData uri="http://schemas.openxmlformats.org/drawingml/2006/table">
            <a:tbl>
              <a:tblPr firstRow="1" bandRow="1">
                <a:tableStyleId>{5C22544A-7EE6-4342-B048-85BDC9FD1C3A}</a:tableStyleId>
              </a:tblPr>
              <a:tblGrid>
                <a:gridCol w="1905000"/>
                <a:gridCol w="3352800"/>
              </a:tblGrid>
              <a:tr h="370840">
                <a:tc>
                  <a:txBody>
                    <a:bodyPr/>
                    <a:lstStyle/>
                    <a:p>
                      <a:pPr algn="ctr"/>
                      <a:r>
                        <a:rPr lang="en-US" altLang="zh-CN" dirty="0" smtClean="0">
                          <a:solidFill>
                            <a:srgbClr val="00FFFF"/>
                          </a:solidFill>
                        </a:rPr>
                        <a:t>Term</a:t>
                      </a:r>
                      <a:endParaRPr lang="zh-CN" altLang="en-US" dirty="0">
                        <a:solidFill>
                          <a:srgbClr val="00FFFF"/>
                        </a:solidFill>
                      </a:endParaRPr>
                    </a:p>
                  </a:txBody>
                  <a:tcPr/>
                </a:tc>
                <a:tc>
                  <a:txBody>
                    <a:bodyPr/>
                    <a:lstStyle/>
                    <a:p>
                      <a:pPr algn="ctr"/>
                      <a:r>
                        <a:rPr lang="en-US" altLang="zh-CN" dirty="0" smtClean="0"/>
                        <a:t>Posting List</a:t>
                      </a:r>
                      <a:endParaRPr lang="zh-CN" altLang="en-US" dirty="0"/>
                    </a:p>
                  </a:txBody>
                  <a:tcPr/>
                </a:tc>
              </a:tr>
              <a:tr h="370840">
                <a:tc>
                  <a:txBody>
                    <a:bodyPr/>
                    <a:lstStyle/>
                    <a:p>
                      <a:r>
                        <a:rPr lang="en-US" altLang="zh-CN" dirty="0" smtClean="0"/>
                        <a:t>Kate</a:t>
                      </a:r>
                      <a:endParaRPr lang="zh-CN" altLang="en-US" dirty="0"/>
                    </a:p>
                  </a:txBody>
                  <a:tcPr/>
                </a:tc>
                <a:tc>
                  <a:txBody>
                    <a:bodyPr/>
                    <a:lstStyle/>
                    <a:p>
                      <a:pPr algn="ctr"/>
                      <a:r>
                        <a:rPr lang="en-US" altLang="zh-CN" dirty="0" smtClean="0">
                          <a:solidFill>
                            <a:srgbClr val="FF0000"/>
                          </a:solidFill>
                        </a:rPr>
                        <a:t>1</a:t>
                      </a:r>
                      <a:endParaRPr lang="zh-CN" altLang="en-US" dirty="0">
                        <a:solidFill>
                          <a:srgbClr val="FF0000"/>
                        </a:solidFill>
                      </a:endParaRPr>
                    </a:p>
                  </a:txBody>
                  <a:tcPr/>
                </a:tc>
              </a:tr>
              <a:tr h="370840">
                <a:tc>
                  <a:txBody>
                    <a:bodyPr/>
                    <a:lstStyle/>
                    <a:p>
                      <a:r>
                        <a:rPr lang="en-US" altLang="zh-CN" dirty="0" smtClean="0"/>
                        <a:t>John</a:t>
                      </a:r>
                      <a:endParaRPr lang="zh-CN" altLang="en-US" dirty="0"/>
                    </a:p>
                  </a:txBody>
                  <a:tcPr/>
                </a:tc>
                <a:tc>
                  <a:txBody>
                    <a:bodyPr/>
                    <a:lstStyle/>
                    <a:p>
                      <a:pPr algn="ctr"/>
                      <a:r>
                        <a:rPr lang="en-US" altLang="zh-CN" dirty="0" smtClean="0">
                          <a:solidFill>
                            <a:srgbClr val="FF0000"/>
                          </a:solidFill>
                        </a:rPr>
                        <a:t>2</a:t>
                      </a:r>
                      <a:endParaRPr lang="zh-CN" altLang="en-US" dirty="0">
                        <a:solidFill>
                          <a:srgbClr val="FF0000"/>
                        </a:solidFill>
                      </a:endParaRPr>
                    </a:p>
                  </a:txBody>
                  <a:tcPr/>
                </a:tc>
              </a:tr>
              <a:tr h="370840">
                <a:tc>
                  <a:txBody>
                    <a:bodyPr/>
                    <a:lstStyle/>
                    <a:p>
                      <a:r>
                        <a:rPr lang="en-US" altLang="zh-CN" dirty="0" smtClean="0"/>
                        <a:t>Bill</a:t>
                      </a:r>
                      <a:endParaRPr lang="zh-CN" altLang="en-US" dirty="0"/>
                    </a:p>
                  </a:txBody>
                  <a:tcPr/>
                </a:tc>
                <a:tc>
                  <a:txBody>
                    <a:bodyPr/>
                    <a:lstStyle/>
                    <a:p>
                      <a:pPr algn="ctr"/>
                      <a:r>
                        <a:rPr lang="en-US" altLang="zh-CN" dirty="0" smtClean="0">
                          <a:solidFill>
                            <a:srgbClr val="FF0000"/>
                          </a:solidFill>
                        </a:rPr>
                        <a:t>3</a:t>
                      </a:r>
                      <a:endParaRPr lang="zh-CN" altLang="en-US" dirty="0">
                        <a:solidFill>
                          <a:srgbClr val="FF0000"/>
                        </a:solidFill>
                      </a:endParaRPr>
                    </a:p>
                  </a:txBody>
                  <a:tcPr/>
                </a:tc>
              </a:tr>
            </a:tbl>
          </a:graphicData>
        </a:graphic>
      </p:graphicFrame>
      <p:sp>
        <p:nvSpPr>
          <p:cNvPr id="12" name="矩形 11"/>
          <p:cNvSpPr/>
          <p:nvPr/>
        </p:nvSpPr>
        <p:spPr>
          <a:xfrm>
            <a:off x="457200" y="3733800"/>
            <a:ext cx="2085827" cy="461665"/>
          </a:xfrm>
          <a:prstGeom prst="rect">
            <a:avLst/>
          </a:prstGeom>
        </p:spPr>
        <p:txBody>
          <a:bodyPr wrap="none">
            <a:spAutoFit/>
          </a:bodyPr>
          <a:lstStyle/>
          <a:p>
            <a:r>
              <a:rPr lang="zh-CN" altLang="en-US" sz="2400" b="1" dirty="0" smtClean="0"/>
              <a:t>年龄</a:t>
            </a:r>
            <a:r>
              <a:rPr lang="zh-CN" altLang="en-US" sz="2400" dirty="0" smtClean="0"/>
              <a:t>（</a:t>
            </a:r>
            <a:r>
              <a:rPr lang="en-US" altLang="zh-CN" sz="2400" dirty="0" smtClean="0">
                <a:solidFill>
                  <a:srgbClr val="3F21F1"/>
                </a:solidFill>
              </a:rPr>
              <a:t>type</a:t>
            </a:r>
            <a:r>
              <a:rPr lang="zh-CN" altLang="en-US" sz="2400" dirty="0" smtClean="0"/>
              <a:t>）</a:t>
            </a:r>
            <a:r>
              <a:rPr lang="en-US" altLang="zh-CN" sz="2400" dirty="0" smtClean="0"/>
              <a:t>:</a:t>
            </a:r>
          </a:p>
        </p:txBody>
      </p:sp>
      <p:graphicFrame>
        <p:nvGraphicFramePr>
          <p:cNvPr id="13" name="表格 12"/>
          <p:cNvGraphicFramePr>
            <a:graphicFrameLocks noGrp="1"/>
          </p:cNvGraphicFramePr>
          <p:nvPr/>
        </p:nvGraphicFramePr>
        <p:xfrm>
          <a:off x="2895600" y="3810000"/>
          <a:ext cx="5257800" cy="1112520"/>
        </p:xfrm>
        <a:graphic>
          <a:graphicData uri="http://schemas.openxmlformats.org/drawingml/2006/table">
            <a:tbl>
              <a:tblPr firstRow="1" bandRow="1">
                <a:tableStyleId>{5C22544A-7EE6-4342-B048-85BDC9FD1C3A}</a:tableStyleId>
              </a:tblPr>
              <a:tblGrid>
                <a:gridCol w="1905000"/>
                <a:gridCol w="3352800"/>
              </a:tblGrid>
              <a:tr h="370840">
                <a:tc>
                  <a:txBody>
                    <a:bodyPr/>
                    <a:lstStyle/>
                    <a:p>
                      <a:pPr marL="0" algn="ctr" defTabSz="914400" rtl="0" eaLnBrk="1" latinLnBrk="0" hangingPunct="1"/>
                      <a:r>
                        <a:rPr lang="en-US" altLang="zh-CN" sz="1800" b="1" kern="1200" dirty="0" smtClean="0">
                          <a:solidFill>
                            <a:srgbClr val="00FFFF"/>
                          </a:solidFill>
                          <a:latin typeface="+mn-lt"/>
                          <a:ea typeface="+mn-ea"/>
                          <a:cs typeface="+mn-cs"/>
                        </a:rPr>
                        <a:t>Term</a:t>
                      </a:r>
                      <a:endParaRPr lang="zh-CN" altLang="en-US" sz="1800" b="1" kern="1200" dirty="0" smtClean="0">
                        <a:solidFill>
                          <a:srgbClr val="00FFFF"/>
                        </a:solidFill>
                        <a:latin typeface="+mn-lt"/>
                        <a:ea typeface="+mn-ea"/>
                        <a:cs typeface="+mn-cs"/>
                      </a:endParaRPr>
                    </a:p>
                  </a:txBody>
                  <a:tcPr/>
                </a:tc>
                <a:tc>
                  <a:txBody>
                    <a:bodyPr/>
                    <a:lstStyle/>
                    <a:p>
                      <a:pPr algn="ctr"/>
                      <a:r>
                        <a:rPr lang="en-US" altLang="zh-CN" dirty="0" smtClean="0"/>
                        <a:t>Posting List</a:t>
                      </a:r>
                      <a:endParaRPr lang="zh-CN" altLang="en-US" dirty="0"/>
                    </a:p>
                  </a:txBody>
                  <a:tcPr/>
                </a:tc>
              </a:tr>
              <a:tr h="370840">
                <a:tc>
                  <a:txBody>
                    <a:bodyPr/>
                    <a:lstStyle/>
                    <a:p>
                      <a:r>
                        <a:rPr lang="en-US" altLang="zh-CN" dirty="0" smtClean="0"/>
                        <a:t>24</a:t>
                      </a:r>
                      <a:endParaRPr lang="zh-CN" altLang="en-US" dirty="0"/>
                    </a:p>
                  </a:txBody>
                  <a:tcPr/>
                </a:tc>
                <a:tc>
                  <a:txBody>
                    <a:bodyPr/>
                    <a:lstStyle/>
                    <a:p>
                      <a:pPr algn="ctr"/>
                      <a:r>
                        <a:rPr lang="zh-CN" altLang="en-US" dirty="0" smtClean="0">
                          <a:solidFill>
                            <a:srgbClr val="FF0000"/>
                          </a:solidFill>
                        </a:rPr>
                        <a:t>（</a:t>
                      </a:r>
                      <a:r>
                        <a:rPr lang="en-US" altLang="zh-CN" dirty="0" smtClean="0">
                          <a:solidFill>
                            <a:srgbClr val="FF0000"/>
                          </a:solidFill>
                        </a:rPr>
                        <a:t>1,  2</a:t>
                      </a:r>
                      <a:r>
                        <a:rPr lang="zh-CN" altLang="en-US" dirty="0" smtClean="0">
                          <a:solidFill>
                            <a:srgbClr val="FF0000"/>
                          </a:solidFill>
                        </a:rPr>
                        <a:t>）</a:t>
                      </a:r>
                      <a:endParaRPr lang="zh-CN" altLang="en-US" dirty="0">
                        <a:solidFill>
                          <a:srgbClr val="FF0000"/>
                        </a:solidFill>
                      </a:endParaRPr>
                    </a:p>
                  </a:txBody>
                  <a:tcPr/>
                </a:tc>
              </a:tr>
              <a:tr h="370840">
                <a:tc>
                  <a:txBody>
                    <a:bodyPr/>
                    <a:lstStyle/>
                    <a:p>
                      <a:r>
                        <a:rPr lang="en-US" altLang="zh-CN" dirty="0" smtClean="0"/>
                        <a:t>29</a:t>
                      </a:r>
                      <a:endParaRPr lang="zh-CN" altLang="en-US" dirty="0"/>
                    </a:p>
                  </a:txBody>
                  <a:tcPr/>
                </a:tc>
                <a:tc>
                  <a:txBody>
                    <a:bodyPr/>
                    <a:lstStyle/>
                    <a:p>
                      <a:pPr algn="ctr"/>
                      <a:r>
                        <a:rPr lang="en-US" altLang="zh-CN" dirty="0" smtClean="0">
                          <a:solidFill>
                            <a:srgbClr val="FF0000"/>
                          </a:solidFill>
                        </a:rPr>
                        <a:t>3</a:t>
                      </a:r>
                      <a:endParaRPr lang="zh-CN" altLang="en-US" dirty="0">
                        <a:solidFill>
                          <a:srgbClr val="FF0000"/>
                        </a:solidFill>
                      </a:endParaRPr>
                    </a:p>
                  </a:txBody>
                  <a:tcPr/>
                </a:tc>
              </a:tr>
            </a:tbl>
          </a:graphicData>
        </a:graphic>
      </p:graphicFrame>
      <p:sp>
        <p:nvSpPr>
          <p:cNvPr id="14" name="矩形 13"/>
          <p:cNvSpPr/>
          <p:nvPr/>
        </p:nvSpPr>
        <p:spPr>
          <a:xfrm>
            <a:off x="381000" y="5410200"/>
            <a:ext cx="2085827" cy="461665"/>
          </a:xfrm>
          <a:prstGeom prst="rect">
            <a:avLst/>
          </a:prstGeom>
        </p:spPr>
        <p:txBody>
          <a:bodyPr wrap="none">
            <a:spAutoFit/>
          </a:bodyPr>
          <a:lstStyle/>
          <a:p>
            <a:r>
              <a:rPr lang="zh-CN" altLang="en-US" sz="2400" b="1" dirty="0" smtClean="0"/>
              <a:t>性别</a:t>
            </a:r>
            <a:r>
              <a:rPr lang="zh-CN" altLang="en-US" sz="2400" dirty="0" smtClean="0"/>
              <a:t>（</a:t>
            </a:r>
            <a:r>
              <a:rPr lang="en-US" altLang="zh-CN" sz="2400" dirty="0" smtClean="0">
                <a:solidFill>
                  <a:srgbClr val="3F21F1"/>
                </a:solidFill>
              </a:rPr>
              <a:t>type</a:t>
            </a:r>
            <a:r>
              <a:rPr lang="zh-CN" altLang="en-US" sz="2400" dirty="0" smtClean="0"/>
              <a:t>）</a:t>
            </a:r>
            <a:r>
              <a:rPr lang="en-US" altLang="zh-CN" sz="2400" dirty="0" smtClean="0"/>
              <a:t>:</a:t>
            </a:r>
          </a:p>
        </p:txBody>
      </p:sp>
      <p:graphicFrame>
        <p:nvGraphicFramePr>
          <p:cNvPr id="15" name="表格 14"/>
          <p:cNvGraphicFramePr>
            <a:graphicFrameLocks noGrp="1"/>
          </p:cNvGraphicFramePr>
          <p:nvPr/>
        </p:nvGraphicFramePr>
        <p:xfrm>
          <a:off x="2895600" y="5486400"/>
          <a:ext cx="5257800" cy="1112520"/>
        </p:xfrm>
        <a:graphic>
          <a:graphicData uri="http://schemas.openxmlformats.org/drawingml/2006/table">
            <a:tbl>
              <a:tblPr firstRow="1" bandRow="1">
                <a:tableStyleId>{5C22544A-7EE6-4342-B048-85BDC9FD1C3A}</a:tableStyleId>
              </a:tblPr>
              <a:tblGrid>
                <a:gridCol w="1905000"/>
                <a:gridCol w="3352800"/>
              </a:tblGrid>
              <a:tr h="370840">
                <a:tc>
                  <a:txBody>
                    <a:bodyPr/>
                    <a:lstStyle/>
                    <a:p>
                      <a:pPr marL="0" algn="ctr" defTabSz="914400" rtl="0" eaLnBrk="1" latinLnBrk="0" hangingPunct="1"/>
                      <a:r>
                        <a:rPr lang="en-US" altLang="zh-CN" sz="1800" b="1" kern="1200" dirty="0" smtClean="0">
                          <a:solidFill>
                            <a:srgbClr val="00FFFF"/>
                          </a:solidFill>
                          <a:latin typeface="+mn-lt"/>
                          <a:ea typeface="+mn-ea"/>
                          <a:cs typeface="+mn-cs"/>
                        </a:rPr>
                        <a:t>Term</a:t>
                      </a:r>
                      <a:endParaRPr lang="zh-CN" altLang="en-US" sz="1800" b="1" kern="1200" dirty="0" smtClean="0">
                        <a:solidFill>
                          <a:srgbClr val="00FFFF"/>
                        </a:solidFill>
                        <a:latin typeface="+mn-lt"/>
                        <a:ea typeface="+mn-ea"/>
                        <a:cs typeface="+mn-cs"/>
                      </a:endParaRPr>
                    </a:p>
                  </a:txBody>
                  <a:tcPr/>
                </a:tc>
                <a:tc>
                  <a:txBody>
                    <a:bodyPr/>
                    <a:lstStyle/>
                    <a:p>
                      <a:pPr algn="ctr"/>
                      <a:r>
                        <a:rPr lang="en-US" altLang="zh-CN" dirty="0" smtClean="0"/>
                        <a:t>Posting List</a:t>
                      </a:r>
                      <a:endParaRPr lang="zh-CN" altLang="en-US" dirty="0"/>
                    </a:p>
                  </a:txBody>
                  <a:tcPr/>
                </a:tc>
              </a:tr>
              <a:tr h="370840">
                <a:tc>
                  <a:txBody>
                    <a:bodyPr/>
                    <a:lstStyle/>
                    <a:p>
                      <a:r>
                        <a:rPr lang="en-US" altLang="zh-CN" dirty="0" smtClean="0"/>
                        <a:t>female</a:t>
                      </a:r>
                      <a:endParaRPr lang="zh-CN" altLang="en-US" dirty="0"/>
                    </a:p>
                  </a:txBody>
                  <a:tcPr/>
                </a:tc>
                <a:tc>
                  <a:txBody>
                    <a:bodyPr/>
                    <a:lstStyle/>
                    <a:p>
                      <a:pPr algn="ctr"/>
                      <a:r>
                        <a:rPr lang="en-US" altLang="zh-CN" dirty="0" smtClean="0">
                          <a:solidFill>
                            <a:srgbClr val="FF0000"/>
                          </a:solidFill>
                        </a:rPr>
                        <a:t>1</a:t>
                      </a:r>
                      <a:endParaRPr lang="zh-CN" altLang="en-US" dirty="0">
                        <a:solidFill>
                          <a:srgbClr val="FF0000"/>
                        </a:solidFill>
                      </a:endParaRPr>
                    </a:p>
                  </a:txBody>
                  <a:tcPr/>
                </a:tc>
              </a:tr>
              <a:tr h="370840">
                <a:tc>
                  <a:txBody>
                    <a:bodyPr/>
                    <a:lstStyle/>
                    <a:p>
                      <a:r>
                        <a:rPr lang="en-US" altLang="zh-CN" dirty="0" smtClean="0"/>
                        <a:t>male</a:t>
                      </a:r>
                      <a:endParaRPr lang="zh-CN" altLang="en-US" dirty="0"/>
                    </a:p>
                  </a:txBody>
                  <a:tcPr/>
                </a:tc>
                <a:tc>
                  <a:txBody>
                    <a:bodyPr/>
                    <a:lstStyle/>
                    <a:p>
                      <a:pPr algn="ctr"/>
                      <a:r>
                        <a:rPr lang="zh-CN" altLang="en-US" dirty="0" smtClean="0">
                          <a:solidFill>
                            <a:srgbClr val="FF0000"/>
                          </a:solidFill>
                        </a:rPr>
                        <a:t>（</a:t>
                      </a:r>
                      <a:r>
                        <a:rPr lang="en-US" altLang="zh-CN" dirty="0" smtClean="0">
                          <a:solidFill>
                            <a:srgbClr val="FF0000"/>
                          </a:solidFill>
                        </a:rPr>
                        <a:t>2</a:t>
                      </a:r>
                      <a:r>
                        <a:rPr lang="zh-CN" altLang="en-US" dirty="0" smtClean="0">
                          <a:solidFill>
                            <a:srgbClr val="FF0000"/>
                          </a:solidFill>
                        </a:rPr>
                        <a:t>，</a:t>
                      </a:r>
                      <a:r>
                        <a:rPr lang="en-US" altLang="zh-CN" dirty="0" smtClean="0">
                          <a:solidFill>
                            <a:srgbClr val="FF0000"/>
                          </a:solidFill>
                        </a:rPr>
                        <a:t>3</a:t>
                      </a:r>
                      <a:r>
                        <a:rPr lang="zh-CN" altLang="en-US" dirty="0" smtClean="0">
                          <a:solidFill>
                            <a:srgbClr val="FF0000"/>
                          </a:solidFill>
                        </a:rPr>
                        <a:t>）</a:t>
                      </a:r>
                      <a:endParaRPr lang="zh-CN" altLang="en-US" dirty="0">
                        <a:solidFill>
                          <a:srgbClr val="FF0000"/>
                        </a:solidFill>
                      </a:endParaRPr>
                    </a:p>
                  </a:txBody>
                  <a:tcPr/>
                </a:tc>
              </a:tr>
            </a:tbl>
          </a:graphicData>
        </a:graphic>
      </p:graphicFrame>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26</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 name="矩形 6"/>
          <p:cNvSpPr/>
          <p:nvPr/>
        </p:nvSpPr>
        <p:spPr>
          <a:xfrm>
            <a:off x="533400" y="1295400"/>
            <a:ext cx="8077200" cy="1015663"/>
          </a:xfrm>
          <a:prstGeom prst="rect">
            <a:avLst/>
          </a:prstGeom>
        </p:spPr>
        <p:txBody>
          <a:bodyPr wrap="square">
            <a:spAutoFit/>
          </a:bodyPr>
          <a:lstStyle/>
          <a:p>
            <a:pPr>
              <a:spcBef>
                <a:spcPts val="1200"/>
              </a:spcBef>
              <a:spcAft>
                <a:spcPts val="0"/>
              </a:spcAft>
            </a:pPr>
            <a:r>
              <a:rPr lang="en-US" altLang="zh-CN" sz="2400" b="1" dirty="0" smtClean="0"/>
              <a:t>Term Dictionary</a:t>
            </a:r>
            <a:r>
              <a:rPr lang="en-US" altLang="zh-CN" dirty="0" smtClean="0"/>
              <a:t/>
            </a:r>
            <a:br>
              <a:rPr lang="en-US" altLang="zh-CN" dirty="0" smtClean="0"/>
            </a:br>
            <a:r>
              <a:rPr lang="en-US" altLang="zh-CN" dirty="0" smtClean="0"/>
              <a:t>      ES</a:t>
            </a:r>
            <a:r>
              <a:rPr lang="zh-CN" altLang="en-US" dirty="0" smtClean="0"/>
              <a:t>为了能快速找到某个</a:t>
            </a:r>
            <a:r>
              <a:rPr lang="en-US" altLang="zh-CN" dirty="0" smtClean="0"/>
              <a:t>term</a:t>
            </a:r>
            <a:r>
              <a:rPr lang="zh-CN" altLang="en-US" dirty="0" smtClean="0"/>
              <a:t>，将所有的</a:t>
            </a:r>
            <a:r>
              <a:rPr lang="en-US" altLang="zh-CN" dirty="0" smtClean="0"/>
              <a:t>term</a:t>
            </a:r>
            <a:r>
              <a:rPr lang="zh-CN" altLang="en-US" dirty="0" smtClean="0"/>
              <a:t>排序构成字典，用二分法查找</a:t>
            </a:r>
            <a:r>
              <a:rPr lang="en-US" altLang="zh-CN" dirty="0" smtClean="0"/>
              <a:t>term</a:t>
            </a:r>
            <a:r>
              <a:rPr lang="zh-CN" altLang="en-US" dirty="0" smtClean="0"/>
              <a:t>，具有</a:t>
            </a:r>
            <a:r>
              <a:rPr lang="en-US" altLang="zh-CN" dirty="0" err="1" smtClean="0"/>
              <a:t>logN</a:t>
            </a:r>
            <a:r>
              <a:rPr lang="zh-CN" altLang="en-US" dirty="0" smtClean="0"/>
              <a:t>的查找效率。</a:t>
            </a:r>
            <a:endParaRPr lang="zh-CN" altLang="en-US" dirty="0"/>
          </a:p>
        </p:txBody>
      </p:sp>
      <p:sp>
        <p:nvSpPr>
          <p:cNvPr id="8" name="矩形 7"/>
          <p:cNvSpPr/>
          <p:nvPr/>
        </p:nvSpPr>
        <p:spPr>
          <a:xfrm>
            <a:off x="533400" y="2514600"/>
            <a:ext cx="8229600" cy="1292662"/>
          </a:xfrm>
          <a:prstGeom prst="rect">
            <a:avLst/>
          </a:prstGeom>
        </p:spPr>
        <p:txBody>
          <a:bodyPr wrap="square">
            <a:spAutoFit/>
          </a:bodyPr>
          <a:lstStyle/>
          <a:p>
            <a:r>
              <a:rPr lang="en-US" altLang="zh-CN" sz="2400" b="1" dirty="0" smtClean="0"/>
              <a:t>Term Index</a:t>
            </a:r>
            <a:r>
              <a:rPr lang="en-US" altLang="zh-CN" dirty="0" smtClean="0"/>
              <a:t/>
            </a:r>
            <a:br>
              <a:rPr lang="en-US" altLang="zh-CN" dirty="0" smtClean="0"/>
            </a:br>
            <a:r>
              <a:rPr lang="en-US" altLang="zh-CN" dirty="0" smtClean="0"/>
              <a:t>      ES</a:t>
            </a:r>
            <a:r>
              <a:rPr lang="zh-CN" altLang="en-US" dirty="0" smtClean="0"/>
              <a:t>采用存入内存查找</a:t>
            </a:r>
            <a:r>
              <a:rPr lang="en-US" altLang="zh-CN" dirty="0" smtClean="0"/>
              <a:t>term</a:t>
            </a:r>
            <a:r>
              <a:rPr lang="zh-CN" altLang="en-US" dirty="0" smtClean="0"/>
              <a:t>不读磁盘的思路， 但是如果</a:t>
            </a:r>
            <a:r>
              <a:rPr lang="en-US" altLang="zh-CN" dirty="0" smtClean="0"/>
              <a:t>Term Dictionary</a:t>
            </a:r>
            <a:r>
              <a:rPr lang="zh-CN" altLang="en-US" dirty="0" smtClean="0"/>
              <a:t>太大放内存不现实，于是有了</a:t>
            </a:r>
            <a:r>
              <a:rPr lang="en-US" altLang="zh-CN" dirty="0" smtClean="0"/>
              <a:t>Term Index</a:t>
            </a:r>
            <a:r>
              <a:rPr lang="zh-CN" altLang="en-US" dirty="0" smtClean="0"/>
              <a:t>，就像字典里的索引页一样，</a:t>
            </a:r>
            <a:r>
              <a:rPr lang="en-US" altLang="zh-CN" dirty="0" smtClean="0"/>
              <a:t>A</a:t>
            </a:r>
            <a:r>
              <a:rPr lang="zh-CN" altLang="en-US" dirty="0" smtClean="0"/>
              <a:t>开头的有哪些</a:t>
            </a:r>
            <a:r>
              <a:rPr lang="en-US" altLang="zh-CN" dirty="0" smtClean="0"/>
              <a:t>term</a:t>
            </a:r>
            <a:r>
              <a:rPr lang="zh-CN" altLang="en-US" dirty="0" smtClean="0"/>
              <a:t>，分别在哪页，可以理解</a:t>
            </a:r>
            <a:r>
              <a:rPr lang="en-US" altLang="zh-CN" dirty="0" smtClean="0"/>
              <a:t>Term Index</a:t>
            </a:r>
            <a:r>
              <a:rPr lang="zh-CN" altLang="en-US" dirty="0" smtClean="0"/>
              <a:t>是一颗树：</a:t>
            </a:r>
            <a:endParaRPr lang="zh-CN" altLang="en-US" dirty="0"/>
          </a:p>
        </p:txBody>
      </p:sp>
      <p:pic>
        <p:nvPicPr>
          <p:cNvPr id="41986" name="Picture 2" descr="å¨è¿éæå¥å¾çæè¿°"/>
          <p:cNvPicPr>
            <a:picLocks noChangeAspect="1" noChangeArrowheads="1"/>
          </p:cNvPicPr>
          <p:nvPr/>
        </p:nvPicPr>
        <p:blipFill>
          <a:blip r:embed="rId4" cstate="print"/>
          <a:srcRect/>
          <a:stretch>
            <a:fillRect/>
          </a:stretch>
        </p:blipFill>
        <p:spPr bwMode="auto">
          <a:xfrm>
            <a:off x="3276600" y="3886200"/>
            <a:ext cx="2819400" cy="2638958"/>
          </a:xfrm>
          <a:prstGeom prst="rect">
            <a:avLst/>
          </a:prstGeom>
          <a:noFill/>
        </p:spPr>
      </p:pic>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27</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 name="矩形 6"/>
          <p:cNvSpPr/>
          <p:nvPr/>
        </p:nvSpPr>
        <p:spPr>
          <a:xfrm>
            <a:off x="457200" y="1371600"/>
            <a:ext cx="8229600" cy="1077218"/>
          </a:xfrm>
          <a:prstGeom prst="rect">
            <a:avLst/>
          </a:prstGeom>
        </p:spPr>
        <p:txBody>
          <a:bodyPr wrap="square">
            <a:spAutoFit/>
          </a:bodyPr>
          <a:lstStyle/>
          <a:p>
            <a:r>
              <a:rPr lang="zh-CN" altLang="en-US" sz="2000" dirty="0" smtClean="0"/>
              <a:t>     </a:t>
            </a:r>
            <a:r>
              <a:rPr lang="zh-CN" altLang="en-US" sz="2400" b="1" dirty="0" smtClean="0"/>
              <a:t>内存进一步压缩</a:t>
            </a:r>
            <a:r>
              <a:rPr lang="zh-CN" altLang="en-US" sz="2000" dirty="0" smtClean="0"/>
              <a:t>：这棵树不会包含所有的</a:t>
            </a:r>
            <a:r>
              <a:rPr lang="en-US" altLang="zh-CN" sz="2000" dirty="0" smtClean="0"/>
              <a:t>term</a:t>
            </a:r>
            <a:r>
              <a:rPr lang="zh-CN" altLang="en-US" sz="2000" dirty="0" smtClean="0"/>
              <a:t>，它只包含</a:t>
            </a:r>
            <a:r>
              <a:rPr lang="en-US" altLang="zh-CN" sz="2000" dirty="0" smtClean="0"/>
              <a:t>term</a:t>
            </a:r>
            <a:r>
              <a:rPr lang="zh-CN" altLang="en-US" sz="2000" dirty="0" smtClean="0"/>
              <a:t>的一些前缀。通过</a:t>
            </a:r>
            <a:r>
              <a:rPr lang="en-US" altLang="zh-CN" sz="2000" dirty="0" smtClean="0"/>
              <a:t>term index</a:t>
            </a:r>
            <a:r>
              <a:rPr lang="zh-CN" altLang="en-US" sz="2000" dirty="0" smtClean="0"/>
              <a:t>可以快速地定位到</a:t>
            </a:r>
            <a:r>
              <a:rPr lang="en-US" altLang="zh-CN" sz="2000" dirty="0" smtClean="0"/>
              <a:t>term dictionary</a:t>
            </a:r>
            <a:r>
              <a:rPr lang="zh-CN" altLang="en-US" sz="2000" dirty="0" smtClean="0"/>
              <a:t>的某个</a:t>
            </a:r>
            <a:r>
              <a:rPr lang="en-US" altLang="zh-CN" sz="2000" dirty="0" smtClean="0"/>
              <a:t>offset</a:t>
            </a:r>
            <a:r>
              <a:rPr lang="zh-CN" altLang="en-US" sz="2000" dirty="0" smtClean="0"/>
              <a:t>，然后从这个位置再往后顺序查找。</a:t>
            </a:r>
            <a:endParaRPr lang="zh-CN" altLang="en-US" sz="2000" dirty="0"/>
          </a:p>
        </p:txBody>
      </p:sp>
      <p:pic>
        <p:nvPicPr>
          <p:cNvPr id="164866" name="Picture 2" descr="å¨è¿éæå¥å¾çæè¿°"/>
          <p:cNvPicPr>
            <a:picLocks noChangeAspect="1" noChangeArrowheads="1"/>
          </p:cNvPicPr>
          <p:nvPr/>
        </p:nvPicPr>
        <p:blipFill>
          <a:blip r:embed="rId4" cstate="print"/>
          <a:srcRect/>
          <a:stretch>
            <a:fillRect/>
          </a:stretch>
        </p:blipFill>
        <p:spPr bwMode="auto">
          <a:xfrm>
            <a:off x="1447800" y="2743200"/>
            <a:ext cx="6172200" cy="3387184"/>
          </a:xfrm>
          <a:prstGeom prst="rect">
            <a:avLst/>
          </a:prstGeom>
          <a:noFill/>
        </p:spPr>
      </p:pic>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28</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 name="矩形 6"/>
          <p:cNvSpPr/>
          <p:nvPr/>
        </p:nvSpPr>
        <p:spPr>
          <a:xfrm>
            <a:off x="685800" y="1447800"/>
            <a:ext cx="7772400" cy="1631216"/>
          </a:xfrm>
          <a:prstGeom prst="rect">
            <a:avLst/>
          </a:prstGeom>
        </p:spPr>
        <p:txBody>
          <a:bodyPr wrap="square">
            <a:spAutoFit/>
          </a:bodyPr>
          <a:lstStyle/>
          <a:p>
            <a:r>
              <a:rPr lang="zh-CN" altLang="en-US" sz="2000" dirty="0" smtClean="0"/>
              <a:t>     所以</a:t>
            </a:r>
            <a:r>
              <a:rPr lang="en-US" altLang="zh-CN" sz="2000" dirty="0" smtClean="0"/>
              <a:t>Term Index</a:t>
            </a:r>
            <a:r>
              <a:rPr lang="zh-CN" altLang="en-US" sz="2000" dirty="0" smtClean="0"/>
              <a:t>树不需要存下所有的</a:t>
            </a:r>
            <a:r>
              <a:rPr lang="en-US" altLang="zh-CN" sz="2000" dirty="0" smtClean="0"/>
              <a:t>term</a:t>
            </a:r>
            <a:r>
              <a:rPr lang="zh-CN" altLang="en-US" sz="2000" dirty="0" smtClean="0"/>
              <a:t>，而仅仅是它们的一些前缀与</a:t>
            </a:r>
            <a:r>
              <a:rPr lang="en-US" altLang="zh-CN" sz="2000" dirty="0" smtClean="0"/>
              <a:t>Term Dictionary</a:t>
            </a:r>
            <a:r>
              <a:rPr lang="zh-CN" altLang="en-US" sz="2000" dirty="0" smtClean="0"/>
              <a:t>的</a:t>
            </a:r>
            <a:r>
              <a:rPr lang="en-US" altLang="zh-CN" sz="2000" dirty="0" smtClean="0"/>
              <a:t>block</a:t>
            </a:r>
            <a:r>
              <a:rPr lang="zh-CN" altLang="en-US" sz="2000" dirty="0" smtClean="0"/>
              <a:t>之间的映射关系，再结合</a:t>
            </a:r>
            <a:r>
              <a:rPr lang="en-US" altLang="zh-CN" sz="2000" dirty="0" smtClean="0"/>
              <a:t>FST (Finite State Transducers)</a:t>
            </a:r>
            <a:r>
              <a:rPr lang="zh-CN" altLang="en-US" sz="2000" dirty="0" smtClean="0"/>
              <a:t>的压缩技术，可以使</a:t>
            </a:r>
            <a:r>
              <a:rPr lang="en-US" altLang="zh-CN" sz="2000" dirty="0" smtClean="0"/>
              <a:t>term index</a:t>
            </a:r>
            <a:r>
              <a:rPr lang="zh-CN" altLang="en-US" sz="2000" dirty="0" smtClean="0"/>
              <a:t>缓存到内存中。从</a:t>
            </a:r>
            <a:r>
              <a:rPr lang="en-US" altLang="zh-CN" sz="2000" dirty="0" smtClean="0"/>
              <a:t>Term Index</a:t>
            </a:r>
            <a:r>
              <a:rPr lang="zh-CN" altLang="en-US" sz="2000" dirty="0" smtClean="0"/>
              <a:t>查到对应的</a:t>
            </a:r>
            <a:r>
              <a:rPr lang="en-US" altLang="zh-CN" sz="2000" dirty="0" smtClean="0"/>
              <a:t>term dictionary</a:t>
            </a:r>
            <a:r>
              <a:rPr lang="zh-CN" altLang="en-US" sz="2000" dirty="0" smtClean="0"/>
              <a:t>的</a:t>
            </a:r>
            <a:r>
              <a:rPr lang="en-US" altLang="zh-CN" sz="2000" dirty="0" smtClean="0"/>
              <a:t>block</a:t>
            </a:r>
            <a:r>
              <a:rPr lang="zh-CN" altLang="en-US" sz="2000" dirty="0" smtClean="0"/>
              <a:t>位置之后，再去磁盘上找</a:t>
            </a:r>
            <a:r>
              <a:rPr lang="en-US" altLang="zh-CN" sz="2000" dirty="0" smtClean="0"/>
              <a:t>term</a:t>
            </a:r>
            <a:r>
              <a:rPr lang="zh-CN" altLang="en-US" sz="2000" dirty="0" smtClean="0"/>
              <a:t>，大大减少了磁盘随机读的次数。</a:t>
            </a:r>
            <a:endParaRPr lang="zh-CN" altLang="en-US" sz="2000" dirty="0"/>
          </a:p>
        </p:txBody>
      </p:sp>
      <p:sp>
        <p:nvSpPr>
          <p:cNvPr id="8" name="矩形 7"/>
          <p:cNvSpPr/>
          <p:nvPr/>
        </p:nvSpPr>
        <p:spPr>
          <a:xfrm>
            <a:off x="762000" y="3505200"/>
            <a:ext cx="7772400" cy="461665"/>
          </a:xfrm>
          <a:prstGeom prst="rect">
            <a:avLst/>
          </a:prstGeom>
        </p:spPr>
        <p:txBody>
          <a:bodyPr wrap="square">
            <a:spAutoFit/>
          </a:bodyPr>
          <a:lstStyle/>
          <a:p>
            <a:r>
              <a:rPr lang="en-US" altLang="zh-CN" sz="2400" b="1" dirty="0" smtClean="0"/>
              <a:t>FST (Finite State Transducers)</a:t>
            </a:r>
            <a:endParaRPr lang="zh-CN" altLang="en-US" sz="2400" b="1" dirty="0"/>
          </a:p>
        </p:txBody>
      </p:sp>
      <p:sp>
        <p:nvSpPr>
          <p:cNvPr id="9" name="矩形 8"/>
          <p:cNvSpPr/>
          <p:nvPr/>
        </p:nvSpPr>
        <p:spPr>
          <a:xfrm>
            <a:off x="762000" y="4114800"/>
            <a:ext cx="7467600" cy="923330"/>
          </a:xfrm>
          <a:prstGeom prst="rect">
            <a:avLst/>
          </a:prstGeom>
        </p:spPr>
        <p:txBody>
          <a:bodyPr wrap="square">
            <a:spAutoFit/>
          </a:bodyPr>
          <a:lstStyle/>
          <a:p>
            <a:r>
              <a:rPr lang="en-US" altLang="zh-CN" dirty="0" smtClean="0"/>
              <a:t>      FST</a:t>
            </a:r>
            <a:r>
              <a:rPr lang="zh-CN" altLang="en-US" dirty="0" smtClean="0"/>
              <a:t>以字节的方式存储所有的</a:t>
            </a:r>
            <a:r>
              <a:rPr lang="en-US" altLang="zh-CN" dirty="0" smtClean="0"/>
              <a:t>term</a:t>
            </a:r>
            <a:r>
              <a:rPr lang="zh-CN" altLang="en-US" dirty="0" smtClean="0"/>
              <a:t>，这种压缩方式可以有效的缩减存储空间，使得</a:t>
            </a:r>
            <a:r>
              <a:rPr lang="en-US" altLang="zh-CN" dirty="0" smtClean="0"/>
              <a:t>term index</a:t>
            </a:r>
            <a:r>
              <a:rPr lang="zh-CN" altLang="en-US" dirty="0" smtClean="0"/>
              <a:t>足以放进内存，但这种方式也会导致查找时需要更多的</a:t>
            </a:r>
            <a:r>
              <a:rPr lang="en-US" altLang="zh-CN" dirty="0" smtClean="0"/>
              <a:t>CPU</a:t>
            </a:r>
            <a:r>
              <a:rPr lang="zh-CN" altLang="en-US" dirty="0" smtClean="0"/>
              <a:t>资源。</a:t>
            </a:r>
            <a:endParaRPr lang="zh-CN" altLang="en-US" dirty="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29</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8" name="矩形 7"/>
          <p:cNvSpPr/>
          <p:nvPr/>
        </p:nvSpPr>
        <p:spPr>
          <a:xfrm>
            <a:off x="762000" y="1219200"/>
            <a:ext cx="7543800" cy="1785104"/>
          </a:xfrm>
          <a:prstGeom prst="rect">
            <a:avLst/>
          </a:prstGeom>
        </p:spPr>
        <p:txBody>
          <a:bodyPr wrap="square">
            <a:spAutoFit/>
          </a:bodyPr>
          <a:lstStyle/>
          <a:p>
            <a:r>
              <a:rPr lang="en-US" altLang="zh-CN" dirty="0" smtClean="0"/>
              <a:t>“ O “     </a:t>
            </a:r>
            <a:r>
              <a:rPr lang="zh-CN" altLang="en-US" dirty="0" smtClean="0"/>
              <a:t>表示一种状态</a:t>
            </a:r>
          </a:p>
          <a:p>
            <a:pPr>
              <a:spcBef>
                <a:spcPts val="1200"/>
              </a:spcBef>
            </a:pPr>
            <a:r>
              <a:rPr lang="en-US" altLang="zh-CN" dirty="0" smtClean="0"/>
              <a:t>“ –&gt; “    </a:t>
            </a:r>
            <a:r>
              <a:rPr lang="zh-CN" altLang="en-US" dirty="0" smtClean="0"/>
              <a:t>表示状态的变化过程，上面的字母</a:t>
            </a:r>
            <a:r>
              <a:rPr lang="en-US" altLang="zh-CN" dirty="0" smtClean="0"/>
              <a:t>/</a:t>
            </a:r>
            <a:r>
              <a:rPr lang="zh-CN" altLang="en-US" dirty="0" smtClean="0"/>
              <a:t>数字表示状态变化和权重</a:t>
            </a:r>
          </a:p>
          <a:p>
            <a:pPr>
              <a:spcBef>
                <a:spcPts val="1200"/>
              </a:spcBef>
            </a:pPr>
            <a:r>
              <a:rPr lang="zh-CN" altLang="en-US" dirty="0" smtClean="0"/>
              <a:t>      将单词分成单个字母通过 </a:t>
            </a:r>
            <a:r>
              <a:rPr lang="en-US" altLang="zh-CN" dirty="0" smtClean="0"/>
              <a:t>O </a:t>
            </a:r>
            <a:r>
              <a:rPr lang="zh-CN" altLang="en-US" dirty="0" smtClean="0"/>
              <a:t>和 </a:t>
            </a:r>
            <a:r>
              <a:rPr lang="en-US" altLang="zh-CN" dirty="0" smtClean="0"/>
              <a:t>–&gt; </a:t>
            </a:r>
            <a:r>
              <a:rPr lang="zh-CN" altLang="en-US" dirty="0" smtClean="0"/>
              <a:t>表示出来，</a:t>
            </a:r>
            <a:r>
              <a:rPr lang="en-US" altLang="zh-CN" dirty="0" smtClean="0"/>
              <a:t>0</a:t>
            </a:r>
            <a:r>
              <a:rPr lang="zh-CN" altLang="en-US" dirty="0" smtClean="0"/>
              <a:t>权重不显示。如果</a:t>
            </a:r>
            <a:r>
              <a:rPr lang="en-US" altLang="zh-CN" dirty="0" smtClean="0"/>
              <a:t>O</a:t>
            </a:r>
            <a:r>
              <a:rPr lang="zh-CN" altLang="en-US" dirty="0" smtClean="0"/>
              <a:t>后面出现分支，就标记权重，最后整条路径上的权重加起来就是这个单词对应的序号。</a:t>
            </a:r>
            <a:endParaRPr lang="zh-CN" altLang="en-US" dirty="0"/>
          </a:p>
        </p:txBody>
      </p:sp>
      <p:pic>
        <p:nvPicPr>
          <p:cNvPr id="9" name="Picture 2" descr="å¨è¿éæå¥å¾çæè¿°"/>
          <p:cNvPicPr>
            <a:picLocks noChangeAspect="1" noChangeArrowheads="1"/>
          </p:cNvPicPr>
          <p:nvPr/>
        </p:nvPicPr>
        <p:blipFill>
          <a:blip r:embed="rId4" cstate="print"/>
          <a:srcRect/>
          <a:stretch>
            <a:fillRect/>
          </a:stretch>
        </p:blipFill>
        <p:spPr bwMode="auto">
          <a:xfrm>
            <a:off x="3276600" y="3352800"/>
            <a:ext cx="5410200" cy="2667000"/>
          </a:xfrm>
          <a:prstGeom prst="rect">
            <a:avLst/>
          </a:prstGeom>
          <a:noFill/>
        </p:spPr>
      </p:pic>
      <p:graphicFrame>
        <p:nvGraphicFramePr>
          <p:cNvPr id="10" name="表格 9"/>
          <p:cNvGraphicFramePr>
            <a:graphicFrameLocks noGrp="1"/>
          </p:cNvGraphicFramePr>
          <p:nvPr/>
        </p:nvGraphicFramePr>
        <p:xfrm>
          <a:off x="762000" y="3276600"/>
          <a:ext cx="1981200" cy="2672080"/>
        </p:xfrm>
        <a:graphic>
          <a:graphicData uri="http://schemas.openxmlformats.org/drawingml/2006/table">
            <a:tbl>
              <a:tblPr firstRow="1" bandRow="1">
                <a:tableStyleId>{5C22544A-7EE6-4342-B048-85BDC9FD1C3A}</a:tableStyleId>
              </a:tblPr>
              <a:tblGrid>
                <a:gridCol w="762000"/>
                <a:gridCol w="1219200"/>
              </a:tblGrid>
              <a:tr h="447040">
                <a:tc>
                  <a:txBody>
                    <a:bodyPr/>
                    <a:lstStyle/>
                    <a:p>
                      <a:pPr algn="ctr"/>
                      <a:r>
                        <a:rPr lang="zh-CN" altLang="en-US" dirty="0" smtClean="0"/>
                        <a:t>序号</a:t>
                      </a:r>
                      <a:endParaRPr lang="zh-CN" altLang="en-US" dirty="0"/>
                    </a:p>
                  </a:txBody>
                  <a:tcPr/>
                </a:tc>
                <a:tc>
                  <a:txBody>
                    <a:bodyPr/>
                    <a:lstStyle/>
                    <a:p>
                      <a:pPr algn="ctr"/>
                      <a:r>
                        <a:rPr lang="zh-CN" altLang="en-US" dirty="0" smtClean="0"/>
                        <a:t>单词</a:t>
                      </a:r>
                      <a:endParaRPr lang="zh-CN" altLang="en-US" dirty="0"/>
                    </a:p>
                  </a:txBody>
                  <a:tcPr/>
                </a:tc>
              </a:tr>
              <a:tr h="370840">
                <a:tc>
                  <a:txBody>
                    <a:bodyPr/>
                    <a:lstStyle/>
                    <a:p>
                      <a:pPr algn="ctr"/>
                      <a:r>
                        <a:rPr lang="en-US" altLang="zh-CN" dirty="0" smtClean="0"/>
                        <a:t>0</a:t>
                      </a:r>
                      <a:endParaRPr lang="zh-CN" altLang="en-US" dirty="0"/>
                    </a:p>
                  </a:txBody>
                  <a:tcPr/>
                </a:tc>
                <a:tc>
                  <a:txBody>
                    <a:bodyPr/>
                    <a:lstStyle/>
                    <a:p>
                      <a:r>
                        <a:rPr lang="en-US" altLang="zh-CN" dirty="0" smtClean="0"/>
                        <a:t>mop</a:t>
                      </a:r>
                      <a:endParaRPr lang="zh-CN" altLang="en-US" dirty="0"/>
                    </a:p>
                  </a:txBody>
                  <a:tcPr/>
                </a:tc>
              </a:tr>
              <a:tr h="370840">
                <a:tc>
                  <a:txBody>
                    <a:bodyPr/>
                    <a:lstStyle/>
                    <a:p>
                      <a:pPr algn="ctr"/>
                      <a:r>
                        <a:rPr lang="en-US" altLang="zh-CN" dirty="0" smtClean="0"/>
                        <a:t>1</a:t>
                      </a:r>
                      <a:endParaRPr lang="zh-CN" altLang="en-US" dirty="0"/>
                    </a:p>
                  </a:txBody>
                  <a:tcPr/>
                </a:tc>
                <a:tc>
                  <a:txBody>
                    <a:bodyPr/>
                    <a:lstStyle/>
                    <a:p>
                      <a:r>
                        <a:rPr lang="en-US" altLang="zh-CN" dirty="0" smtClean="0"/>
                        <a:t>moth</a:t>
                      </a:r>
                      <a:endParaRPr lang="zh-CN" altLang="en-US" dirty="0"/>
                    </a:p>
                  </a:txBody>
                  <a:tcPr/>
                </a:tc>
              </a:tr>
              <a:tr h="370840">
                <a:tc>
                  <a:txBody>
                    <a:bodyPr/>
                    <a:lstStyle/>
                    <a:p>
                      <a:pPr algn="ctr"/>
                      <a:r>
                        <a:rPr lang="en-US" altLang="zh-CN" dirty="0" smtClean="0"/>
                        <a:t>2</a:t>
                      </a:r>
                      <a:endParaRPr lang="zh-CN" altLang="en-US" dirty="0"/>
                    </a:p>
                  </a:txBody>
                  <a:tcPr/>
                </a:tc>
                <a:tc>
                  <a:txBody>
                    <a:bodyPr/>
                    <a:lstStyle/>
                    <a:p>
                      <a:r>
                        <a:rPr lang="en-US" altLang="zh-CN" dirty="0" smtClean="0"/>
                        <a:t>pop</a:t>
                      </a:r>
                      <a:endParaRPr lang="zh-CN" altLang="en-US" dirty="0"/>
                    </a:p>
                  </a:txBody>
                  <a:tcPr/>
                </a:tc>
              </a:tr>
              <a:tr h="370840">
                <a:tc>
                  <a:txBody>
                    <a:bodyPr/>
                    <a:lstStyle/>
                    <a:p>
                      <a:pPr algn="ctr"/>
                      <a:r>
                        <a:rPr lang="en-US" altLang="zh-CN" dirty="0" smtClean="0"/>
                        <a:t>3</a:t>
                      </a:r>
                      <a:endParaRPr lang="zh-CN" altLang="en-US" dirty="0"/>
                    </a:p>
                  </a:txBody>
                  <a:tcPr/>
                </a:tc>
                <a:tc>
                  <a:txBody>
                    <a:bodyPr/>
                    <a:lstStyle/>
                    <a:p>
                      <a:r>
                        <a:rPr lang="en-US" altLang="zh-CN" dirty="0" smtClean="0"/>
                        <a:t>star</a:t>
                      </a:r>
                      <a:endParaRPr lang="zh-CN" altLang="en-US" dirty="0"/>
                    </a:p>
                  </a:txBody>
                  <a:tcPr/>
                </a:tc>
              </a:tr>
              <a:tr h="370840">
                <a:tc>
                  <a:txBody>
                    <a:bodyPr/>
                    <a:lstStyle/>
                    <a:p>
                      <a:pPr algn="ctr"/>
                      <a:r>
                        <a:rPr lang="en-US" altLang="zh-CN" dirty="0" smtClean="0"/>
                        <a:t>4</a:t>
                      </a:r>
                      <a:endParaRPr lang="zh-CN" altLang="en-US" dirty="0"/>
                    </a:p>
                  </a:txBody>
                  <a:tcPr/>
                </a:tc>
                <a:tc>
                  <a:txBody>
                    <a:bodyPr/>
                    <a:lstStyle/>
                    <a:p>
                      <a:r>
                        <a:rPr lang="en-US" altLang="zh-CN" dirty="0" smtClean="0"/>
                        <a:t>stop</a:t>
                      </a:r>
                      <a:endParaRPr lang="zh-CN" altLang="en-US" dirty="0"/>
                    </a:p>
                  </a:txBody>
                  <a:tcPr/>
                </a:tc>
              </a:tr>
              <a:tr h="370840">
                <a:tc>
                  <a:txBody>
                    <a:bodyPr/>
                    <a:lstStyle/>
                    <a:p>
                      <a:pPr algn="ctr"/>
                      <a:r>
                        <a:rPr lang="en-US" altLang="zh-CN" dirty="0" smtClean="0"/>
                        <a:t>5</a:t>
                      </a:r>
                      <a:endParaRPr lang="zh-CN" altLang="en-US" dirty="0"/>
                    </a:p>
                  </a:txBody>
                  <a:tcPr/>
                </a:tc>
                <a:tc>
                  <a:txBody>
                    <a:bodyPr/>
                    <a:lstStyle/>
                    <a:p>
                      <a:r>
                        <a:rPr lang="en-US" altLang="zh-CN" dirty="0" smtClean="0"/>
                        <a:t>top</a:t>
                      </a:r>
                      <a:endParaRPr lang="zh-CN" altLang="en-US" dirty="0"/>
                    </a:p>
                  </a:txBody>
                  <a:tcPr/>
                </a:tc>
              </a:tr>
            </a:tbl>
          </a:graphicData>
        </a:graphic>
      </p:graphicFrame>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 name="文本框 6"/>
          <p:cNvSpPr txBox="1"/>
          <p:nvPr/>
        </p:nvSpPr>
        <p:spPr>
          <a:xfrm>
            <a:off x="533400" y="1143000"/>
            <a:ext cx="8077200" cy="2400657"/>
          </a:xfrm>
          <a:prstGeom prst="rect">
            <a:avLst/>
          </a:prstGeom>
          <a:noFill/>
        </p:spPr>
        <p:txBody>
          <a:bodyPr wrap="square" rtlCol="0">
            <a:spAutoFit/>
          </a:bodyPr>
          <a:lstStyle/>
          <a:p>
            <a:pPr>
              <a:lnSpc>
                <a:spcPct val="150000"/>
              </a:lnSpc>
            </a:pPr>
            <a:r>
              <a:rPr lang="en-US" altLang="zh-CN" sz="2000" dirty="0" smtClean="0"/>
              <a:t>       </a:t>
            </a:r>
            <a:r>
              <a:rPr lang="en-US" altLang="zh-CN" sz="2000" dirty="0" err="1" smtClean="0"/>
              <a:t>ElasticSearch</a:t>
            </a:r>
            <a:r>
              <a:rPr lang="zh-CN" altLang="en-US" sz="2000" dirty="0" smtClean="0"/>
              <a:t>创始人</a:t>
            </a:r>
            <a:r>
              <a:rPr lang="en-US" altLang="zh-CN" sz="2000" dirty="0" smtClean="0"/>
              <a:t>Shay </a:t>
            </a:r>
            <a:r>
              <a:rPr lang="en-US" altLang="zh-CN" sz="2000" dirty="0" err="1" smtClean="0"/>
              <a:t>Banon</a:t>
            </a:r>
            <a:r>
              <a:rPr lang="zh-CN" altLang="en-US" sz="2000" dirty="0" smtClean="0"/>
              <a:t>在</a:t>
            </a:r>
            <a:r>
              <a:rPr lang="en-US" altLang="zh-CN" sz="2000" dirty="0" smtClean="0"/>
              <a:t>2010</a:t>
            </a:r>
            <a:r>
              <a:rPr lang="zh-CN" altLang="en-US" sz="2000" dirty="0" smtClean="0"/>
              <a:t>年</a:t>
            </a:r>
            <a:r>
              <a:rPr lang="en-US" altLang="zh-CN" sz="2000" dirty="0" smtClean="0"/>
              <a:t>2</a:t>
            </a:r>
            <a:r>
              <a:rPr lang="zh-CN" altLang="en-US" sz="2000" dirty="0" smtClean="0"/>
              <a:t>月发布</a:t>
            </a:r>
            <a:r>
              <a:rPr lang="en-US" altLang="zh-CN" sz="2000" dirty="0" err="1" smtClean="0"/>
              <a:t>ElasticSearch</a:t>
            </a:r>
            <a:r>
              <a:rPr lang="zh-CN" altLang="en-US" sz="2000" dirty="0" smtClean="0"/>
              <a:t>第一个版本。</a:t>
            </a:r>
            <a:r>
              <a:rPr lang="en-US" altLang="zh-CN" sz="2000" dirty="0" smtClean="0"/>
              <a:t>2012</a:t>
            </a:r>
            <a:r>
              <a:rPr lang="zh-CN" altLang="en-US" sz="2000" dirty="0" smtClean="0"/>
              <a:t>年</a:t>
            </a:r>
            <a:r>
              <a:rPr lang="en-US" altLang="zh-CN" sz="2000" dirty="0" err="1" smtClean="0"/>
              <a:t>Elasticsearch</a:t>
            </a:r>
            <a:r>
              <a:rPr lang="en-US" altLang="zh-CN" sz="2000" dirty="0" smtClean="0"/>
              <a:t> BV</a:t>
            </a:r>
            <a:r>
              <a:rPr lang="zh-CN" altLang="en-US" sz="2000" dirty="0" smtClean="0"/>
              <a:t>成立，</a:t>
            </a:r>
            <a:r>
              <a:rPr lang="en-US" altLang="zh-CN" sz="2000" dirty="0" smtClean="0"/>
              <a:t>2015</a:t>
            </a:r>
            <a:r>
              <a:rPr lang="zh-CN" altLang="en-US" sz="2000" dirty="0" smtClean="0"/>
              <a:t>年</a:t>
            </a:r>
            <a:r>
              <a:rPr lang="en-US" altLang="zh-CN" sz="2000" dirty="0" smtClean="0"/>
              <a:t>3</a:t>
            </a:r>
            <a:r>
              <a:rPr lang="zh-CN" altLang="en-US" sz="2000" dirty="0" smtClean="0"/>
              <a:t>月</a:t>
            </a:r>
            <a:r>
              <a:rPr lang="en-US" altLang="zh-CN" sz="2000" dirty="0" err="1" smtClean="0"/>
              <a:t>ElasticSearch</a:t>
            </a:r>
            <a:r>
              <a:rPr lang="zh-CN" altLang="en-US" sz="2000" dirty="0" smtClean="0"/>
              <a:t>公司更名为</a:t>
            </a:r>
            <a:r>
              <a:rPr lang="en-US" altLang="zh-CN" sz="2000" dirty="0" smtClean="0"/>
              <a:t>Elastic</a:t>
            </a:r>
            <a:r>
              <a:rPr lang="zh-CN" altLang="en-US" sz="2000" dirty="0" smtClean="0"/>
              <a:t>，</a:t>
            </a:r>
            <a:r>
              <a:rPr lang="en-US" altLang="zh-CN" sz="2000" dirty="0" smtClean="0"/>
              <a:t>2018</a:t>
            </a:r>
            <a:r>
              <a:rPr lang="zh-CN" altLang="en-US" sz="2000" dirty="0" smtClean="0"/>
              <a:t>年</a:t>
            </a:r>
            <a:r>
              <a:rPr lang="en-US" altLang="zh-CN" sz="2000" dirty="0" smtClean="0"/>
              <a:t>6</a:t>
            </a:r>
            <a:r>
              <a:rPr lang="zh-CN" altLang="en-US" sz="2000" dirty="0" smtClean="0"/>
              <a:t>月</a:t>
            </a:r>
            <a:r>
              <a:rPr lang="en-US" altLang="zh-CN" sz="2000" dirty="0" smtClean="0"/>
              <a:t>Elastic</a:t>
            </a:r>
            <a:r>
              <a:rPr lang="zh-CN" altLang="en-US" sz="2000" dirty="0" smtClean="0"/>
              <a:t>提交了首次公开募股申请，估值在</a:t>
            </a:r>
            <a:r>
              <a:rPr lang="en-US" altLang="zh-CN" sz="2000" dirty="0" smtClean="0"/>
              <a:t>15</a:t>
            </a:r>
            <a:r>
              <a:rPr lang="zh-CN" altLang="en-US" sz="2000" dirty="0" smtClean="0"/>
              <a:t>亿到</a:t>
            </a:r>
            <a:r>
              <a:rPr lang="en-US" altLang="zh-CN" sz="2000" dirty="0" smtClean="0"/>
              <a:t>30</a:t>
            </a:r>
            <a:r>
              <a:rPr lang="zh-CN" altLang="en-US" sz="2000" dirty="0" smtClean="0"/>
              <a:t>亿美元之间。公司于</a:t>
            </a:r>
            <a:r>
              <a:rPr lang="en-US" altLang="zh-CN" sz="2000" dirty="0" smtClean="0"/>
              <a:t>2018</a:t>
            </a:r>
            <a:r>
              <a:rPr lang="zh-CN" altLang="en-US" sz="2000" dirty="0" smtClean="0"/>
              <a:t>年</a:t>
            </a:r>
            <a:r>
              <a:rPr lang="en-US" altLang="zh-CN" sz="2000" dirty="0" smtClean="0"/>
              <a:t>10</a:t>
            </a:r>
            <a:r>
              <a:rPr lang="zh-CN" altLang="en-US" sz="2000" dirty="0" smtClean="0"/>
              <a:t>月</a:t>
            </a:r>
            <a:r>
              <a:rPr lang="en-US" altLang="zh-CN" sz="2000" dirty="0" smtClean="0"/>
              <a:t>5</a:t>
            </a:r>
            <a:r>
              <a:rPr lang="zh-CN" altLang="en-US" sz="2000" dirty="0" smtClean="0"/>
              <a:t>日在纽约证券交易所挂牌上市。</a:t>
            </a:r>
            <a:endParaRPr lang="zh-CN" altLang="en-US" sz="2000" dirty="0"/>
          </a:p>
        </p:txBody>
      </p:sp>
      <p:pic>
        <p:nvPicPr>
          <p:cNvPr id="41986" name="Picture 2" descr="https://imgconvert.csdnimg.cn/aHR0cHM6Ly9tbWJpei5xcGljLmNuL21tYml6X3BuZy9oUHdTaWNuVk41eXQwQjh3cmpudUNGTXZaSE9pYk0yZVhPdW1WZVVJTVVNV2MxRHpzd1EyaEFvNWJ2aEVlbnNiWU14NGdzQjc4dE5OSmd5VGlhRjZQN0VlUS82NDA?x-oss-process=image/format,png"/>
          <p:cNvPicPr>
            <a:picLocks noChangeAspect="1" noChangeArrowheads="1"/>
          </p:cNvPicPr>
          <p:nvPr/>
        </p:nvPicPr>
        <p:blipFill>
          <a:blip r:embed="rId4" cstate="print"/>
          <a:srcRect/>
          <a:stretch>
            <a:fillRect/>
          </a:stretch>
        </p:blipFill>
        <p:spPr bwMode="auto">
          <a:xfrm>
            <a:off x="1981200" y="3200400"/>
            <a:ext cx="5764120" cy="34290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30</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 name="矩形 6"/>
          <p:cNvSpPr/>
          <p:nvPr/>
        </p:nvSpPr>
        <p:spPr>
          <a:xfrm>
            <a:off x="533400" y="1371600"/>
            <a:ext cx="6781800" cy="400110"/>
          </a:xfrm>
          <a:prstGeom prst="rect">
            <a:avLst/>
          </a:prstGeom>
        </p:spPr>
        <p:txBody>
          <a:bodyPr wrap="square">
            <a:spAutoFit/>
          </a:bodyPr>
          <a:lstStyle/>
          <a:p>
            <a:r>
              <a:rPr lang="en-US" altLang="zh-CN" sz="2000" b="1" dirty="0" smtClean="0"/>
              <a:t>Frame Of Reference </a:t>
            </a:r>
            <a:r>
              <a:rPr lang="zh-CN" altLang="en-US" sz="2000" b="1" dirty="0" smtClean="0"/>
              <a:t>进一步内存压缩</a:t>
            </a:r>
            <a:r>
              <a:rPr lang="en-US" altLang="zh-CN" sz="2000" b="1" dirty="0" smtClean="0"/>
              <a:t>posting list</a:t>
            </a:r>
            <a:endParaRPr lang="zh-CN" altLang="en-US" sz="2000" dirty="0"/>
          </a:p>
        </p:txBody>
      </p:sp>
      <p:sp>
        <p:nvSpPr>
          <p:cNvPr id="8" name="矩形 7"/>
          <p:cNvSpPr/>
          <p:nvPr/>
        </p:nvSpPr>
        <p:spPr>
          <a:xfrm>
            <a:off x="533400" y="1905000"/>
            <a:ext cx="7848600" cy="646331"/>
          </a:xfrm>
          <a:prstGeom prst="rect">
            <a:avLst/>
          </a:prstGeom>
        </p:spPr>
        <p:txBody>
          <a:bodyPr wrap="square">
            <a:spAutoFit/>
          </a:bodyPr>
          <a:lstStyle/>
          <a:p>
            <a:r>
              <a:rPr lang="zh-CN" altLang="en-US" dirty="0" smtClean="0"/>
              <a:t>      对于</a:t>
            </a:r>
            <a:r>
              <a:rPr lang="en-US" altLang="zh-CN" dirty="0" smtClean="0"/>
              <a:t>posting list</a:t>
            </a:r>
            <a:r>
              <a:rPr lang="zh-CN" altLang="en-US" dirty="0" smtClean="0"/>
              <a:t>数组，通过增量，将原来的大数变成小数仅存储增量值，变成字节</a:t>
            </a:r>
            <a:r>
              <a:rPr lang="en-US" altLang="zh-CN" dirty="0" smtClean="0"/>
              <a:t>(byte)</a:t>
            </a:r>
            <a:r>
              <a:rPr lang="zh-CN" altLang="en-US" dirty="0" smtClean="0"/>
              <a:t>存储，而不是整数型数组存储（耗内存）。</a:t>
            </a:r>
            <a:endParaRPr lang="zh-CN" altLang="en-US" dirty="0"/>
          </a:p>
        </p:txBody>
      </p:sp>
      <p:pic>
        <p:nvPicPr>
          <p:cNvPr id="175106" name="Picture 2" descr="å¨è¿éæå¥å¾çæè¿°"/>
          <p:cNvPicPr>
            <a:picLocks noChangeAspect="1" noChangeArrowheads="1"/>
          </p:cNvPicPr>
          <p:nvPr/>
        </p:nvPicPr>
        <p:blipFill>
          <a:blip r:embed="rId4" cstate="print"/>
          <a:srcRect/>
          <a:stretch>
            <a:fillRect/>
          </a:stretch>
        </p:blipFill>
        <p:spPr bwMode="auto">
          <a:xfrm>
            <a:off x="1828800" y="2667000"/>
            <a:ext cx="5381625" cy="3886200"/>
          </a:xfrm>
          <a:prstGeom prst="rect">
            <a:avLst/>
          </a:prstGeom>
          <a:noFill/>
        </p:spPr>
      </p:pic>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31</a:t>
            </a:fld>
            <a:endParaRPr lang="zh-CN" altLang="en-US" dirty="0"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838200" y="1447800"/>
            <a:ext cx="7467600" cy="646331"/>
          </a:xfrm>
          <a:prstGeom prst="rect">
            <a:avLst/>
          </a:prstGeom>
          <a:noFill/>
          <a:ln w="9525">
            <a:noFill/>
            <a:miter lim="800000"/>
          </a:ln>
        </p:spPr>
        <p:txBody>
          <a:bodyPr wrap="square">
            <a:spAutoFit/>
          </a:bodyPr>
          <a:lstStyle/>
          <a:p>
            <a:r>
              <a:rPr lang="en-US" altLang="zh-CN" sz="3600" b="1" dirty="0" err="1" smtClean="0">
                <a:solidFill>
                  <a:srgbClr val="0823A8"/>
                </a:solidFill>
                <a:latin typeface="Calibri" panose="020F0502020204030204" pitchFamily="34" charset="0"/>
              </a:rPr>
              <a:t>ElasticSearch</a:t>
            </a:r>
            <a:r>
              <a:rPr lang="en-US" altLang="zh-CN" sz="3600" b="1" dirty="0" smtClean="0">
                <a:solidFill>
                  <a:srgbClr val="0823A8"/>
                </a:solidFill>
                <a:latin typeface="Calibri" panose="020F0502020204030204" pitchFamily="34" charset="0"/>
              </a:rPr>
              <a:t> </a:t>
            </a:r>
            <a:r>
              <a:rPr lang="zh-CN" altLang="en-US" sz="3600" b="1" dirty="0" smtClean="0">
                <a:solidFill>
                  <a:srgbClr val="0823A8"/>
                </a:solidFill>
                <a:latin typeface="Calibri" panose="020F0502020204030204" pitchFamily="34" charset="0"/>
              </a:rPr>
              <a:t>物理架构</a:t>
            </a:r>
          </a:p>
        </p:txBody>
      </p:sp>
      <p:sp>
        <p:nvSpPr>
          <p:cNvPr id="7" name="文本框 6"/>
          <p:cNvSpPr txBox="1"/>
          <p:nvPr/>
        </p:nvSpPr>
        <p:spPr>
          <a:xfrm>
            <a:off x="1295400" y="2286000"/>
            <a:ext cx="7239000" cy="2031325"/>
          </a:xfrm>
          <a:prstGeom prst="rect">
            <a:avLst/>
          </a:prstGeom>
          <a:noFill/>
        </p:spPr>
        <p:txBody>
          <a:bodyPr wrap="square" rtlCol="0">
            <a:spAutoFit/>
          </a:bodyPr>
          <a:lstStyle/>
          <a:p>
            <a:pPr>
              <a:lnSpc>
                <a:spcPct val="150000"/>
              </a:lnSpc>
              <a:buFont typeface="Wingdings" pitchFamily="2" charset="2"/>
              <a:buChar char="u"/>
            </a:pPr>
            <a:r>
              <a:rPr lang="en-US" sz="2400" dirty="0" smtClean="0"/>
              <a:t>  </a:t>
            </a:r>
            <a:r>
              <a:rPr lang="zh-CN" altLang="en-US" sz="2800" b="1" dirty="0" smtClean="0"/>
              <a:t>集群架构</a:t>
            </a:r>
            <a:r>
              <a:rPr lang="zh-CN" altLang="en-US" sz="2400" dirty="0" smtClean="0"/>
              <a:t>：主从架构（</a:t>
            </a:r>
            <a:r>
              <a:rPr lang="en-US" altLang="zh-CN" sz="2400" dirty="0" smtClean="0"/>
              <a:t>Master/Slave</a:t>
            </a:r>
            <a:r>
              <a:rPr lang="zh-CN" altLang="en-US" sz="2400" dirty="0" smtClean="0"/>
              <a:t>）</a:t>
            </a:r>
            <a:endParaRPr lang="en-US" altLang="zh-CN" sz="2400" dirty="0" smtClean="0"/>
          </a:p>
          <a:p>
            <a:pPr>
              <a:lnSpc>
                <a:spcPct val="150000"/>
              </a:lnSpc>
              <a:buFont typeface="Wingdings" pitchFamily="2" charset="2"/>
              <a:buChar char="u"/>
            </a:pPr>
            <a:r>
              <a:rPr lang="en-US" sz="2400" dirty="0" smtClean="0"/>
              <a:t>  </a:t>
            </a:r>
            <a:r>
              <a:rPr lang="zh-CN" altLang="en-US" sz="2800" b="1" dirty="0" smtClean="0"/>
              <a:t>存储架构</a:t>
            </a:r>
            <a:r>
              <a:rPr lang="zh-CN" altLang="en-US" sz="2400" dirty="0" smtClean="0"/>
              <a:t>：索引</a:t>
            </a:r>
            <a:r>
              <a:rPr lang="en-US" altLang="zh-CN" sz="2400" dirty="0" smtClean="0"/>
              <a:t>(</a:t>
            </a:r>
            <a:r>
              <a:rPr lang="zh-CN" altLang="en-US" sz="2400" dirty="0" smtClean="0"/>
              <a:t>分片与副本</a:t>
            </a:r>
            <a:r>
              <a:rPr lang="en-US" altLang="zh-CN" sz="2400" dirty="0" smtClean="0"/>
              <a:t>)/</a:t>
            </a:r>
            <a:r>
              <a:rPr lang="zh-CN" altLang="en-US" sz="2400" dirty="0" smtClean="0"/>
              <a:t>类型</a:t>
            </a:r>
            <a:r>
              <a:rPr lang="en-US" altLang="zh-CN" sz="2400" dirty="0" smtClean="0"/>
              <a:t>/</a:t>
            </a:r>
            <a:r>
              <a:rPr lang="zh-CN" altLang="en-US" sz="2400" dirty="0" smtClean="0"/>
              <a:t>文件</a:t>
            </a:r>
            <a:r>
              <a:rPr lang="en-US" altLang="zh-CN" sz="2400" dirty="0" smtClean="0"/>
              <a:t>/</a:t>
            </a:r>
            <a:r>
              <a:rPr lang="zh-CN" altLang="en-US" sz="2400" dirty="0" smtClean="0"/>
              <a:t>字段</a:t>
            </a:r>
            <a:endParaRPr lang="en-US" altLang="zh-CN" sz="2400" dirty="0" smtClean="0"/>
          </a:p>
          <a:p>
            <a:pPr>
              <a:lnSpc>
                <a:spcPct val="150000"/>
              </a:lnSpc>
              <a:buFont typeface="Wingdings" pitchFamily="2" charset="2"/>
              <a:buChar char="u"/>
            </a:pPr>
            <a:r>
              <a:rPr lang="en-US" sz="2400" dirty="0" smtClean="0"/>
              <a:t>  </a:t>
            </a:r>
            <a:r>
              <a:rPr lang="zh-CN" altLang="en-US" sz="2800" b="1" dirty="0" smtClean="0"/>
              <a:t>容错机制</a:t>
            </a:r>
            <a:r>
              <a:rPr lang="zh-CN" altLang="en-US" sz="2400" dirty="0" smtClean="0"/>
              <a:t>：横向扩容与容错</a:t>
            </a:r>
            <a:endParaRPr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32</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pic>
        <p:nvPicPr>
          <p:cNvPr id="33794" name="Picture 2" descr="http://5b0988e595225.cdn.sohucs.com/images/20191025/863212d7cd7747a7b0f09521d5caa12a.png"/>
          <p:cNvPicPr>
            <a:picLocks noChangeAspect="1" noChangeArrowheads="1"/>
          </p:cNvPicPr>
          <p:nvPr/>
        </p:nvPicPr>
        <p:blipFill>
          <a:blip r:embed="rId4" cstate="print"/>
          <a:srcRect/>
          <a:stretch>
            <a:fillRect/>
          </a:stretch>
        </p:blipFill>
        <p:spPr bwMode="auto">
          <a:xfrm>
            <a:off x="762000" y="3048000"/>
            <a:ext cx="7539473" cy="3429000"/>
          </a:xfrm>
          <a:prstGeom prst="rect">
            <a:avLst/>
          </a:prstGeom>
          <a:noFill/>
        </p:spPr>
      </p:pic>
      <p:sp>
        <p:nvSpPr>
          <p:cNvPr id="11" name="矩形 10"/>
          <p:cNvSpPr/>
          <p:nvPr/>
        </p:nvSpPr>
        <p:spPr>
          <a:xfrm>
            <a:off x="685800" y="1295400"/>
            <a:ext cx="7772400" cy="1415772"/>
          </a:xfrm>
          <a:prstGeom prst="rect">
            <a:avLst/>
          </a:prstGeom>
        </p:spPr>
        <p:txBody>
          <a:bodyPr wrap="square">
            <a:spAutoFit/>
          </a:bodyPr>
          <a:lstStyle/>
          <a:p>
            <a:r>
              <a:rPr lang="zh-CN" altLang="en-US" sz="2800" b="1" dirty="0" smtClean="0"/>
              <a:t>系统架构</a:t>
            </a:r>
            <a:r>
              <a:rPr lang="zh-CN" altLang="en-US" sz="2800" dirty="0" smtClean="0"/>
              <a:t>：主从架构（</a:t>
            </a:r>
            <a:r>
              <a:rPr lang="en-US" altLang="zh-CN" sz="2800" dirty="0" smtClean="0"/>
              <a:t>Master/Slave</a:t>
            </a:r>
            <a:r>
              <a:rPr lang="zh-CN" altLang="en-US" sz="2800" dirty="0" smtClean="0"/>
              <a:t>）</a:t>
            </a:r>
            <a:endParaRPr lang="en-US" altLang="zh-CN" sz="2800" dirty="0" smtClean="0"/>
          </a:p>
          <a:p>
            <a:pPr>
              <a:spcBef>
                <a:spcPts val="1200"/>
              </a:spcBef>
            </a:pPr>
            <a:r>
              <a:rPr lang="en-US" altLang="zh-CN" sz="2400" dirty="0" smtClean="0"/>
              <a:t>      ES</a:t>
            </a:r>
            <a:r>
              <a:rPr lang="zh-CN" altLang="en-US" sz="2400" dirty="0" smtClean="0"/>
              <a:t>集群由多个节点（</a:t>
            </a:r>
            <a:r>
              <a:rPr lang="en-US" altLang="zh-CN" sz="2400" dirty="0" smtClean="0"/>
              <a:t>node</a:t>
            </a:r>
            <a:r>
              <a:rPr lang="zh-CN" altLang="en-US" sz="2400" dirty="0" smtClean="0"/>
              <a:t>）组成，每个节点上运行一个</a:t>
            </a:r>
            <a:r>
              <a:rPr lang="en-US" altLang="zh-CN" sz="2400" dirty="0" smtClean="0"/>
              <a:t>ES</a:t>
            </a:r>
            <a:r>
              <a:rPr lang="zh-CN" altLang="en-US" sz="2400" dirty="0" smtClean="0"/>
              <a:t>进程。节点有主从之分。</a:t>
            </a:r>
            <a:endParaRPr lang="zh-CN" altLang="en-US" sz="2400" dirty="0"/>
          </a:p>
        </p:txBody>
      </p:sp>
    </p:spTree>
    <p:extLst>
      <p:ext uri="{BB962C8B-B14F-4D97-AF65-F5344CB8AC3E}">
        <p14:creationId xmlns:p14="http://schemas.microsoft.com/office/powerpoint/2010/main" xmlns="" val="30262329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33</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82946" name="Picture 2" descr="å¨è¿éæå¥å¾çæè¿°"/>
          <p:cNvPicPr>
            <a:picLocks noChangeAspect="1" noChangeArrowheads="1"/>
          </p:cNvPicPr>
          <p:nvPr/>
        </p:nvPicPr>
        <p:blipFill>
          <a:blip r:embed="rId4" cstate="print"/>
          <a:srcRect/>
          <a:stretch>
            <a:fillRect/>
          </a:stretch>
        </p:blipFill>
        <p:spPr bwMode="auto">
          <a:xfrm>
            <a:off x="762000" y="2286000"/>
            <a:ext cx="7620000" cy="3994728"/>
          </a:xfrm>
          <a:prstGeom prst="rect">
            <a:avLst/>
          </a:prstGeom>
          <a:noFill/>
        </p:spPr>
      </p:pic>
      <p:sp>
        <p:nvSpPr>
          <p:cNvPr id="11" name="TextBox 12"/>
          <p:cNvSpPr txBox="1">
            <a:spLocks noChangeArrowheads="1"/>
          </p:cNvSpPr>
          <p:nvPr/>
        </p:nvSpPr>
        <p:spPr bwMode="auto">
          <a:xfrm>
            <a:off x="838200" y="1219200"/>
            <a:ext cx="7467600" cy="646331"/>
          </a:xfrm>
          <a:prstGeom prst="rect">
            <a:avLst/>
          </a:prstGeom>
          <a:noFill/>
          <a:ln w="9525">
            <a:noFill/>
            <a:miter lim="800000"/>
          </a:ln>
        </p:spPr>
        <p:txBody>
          <a:bodyPr wrap="square">
            <a:spAutoFit/>
          </a:bodyPr>
          <a:lstStyle/>
          <a:p>
            <a:r>
              <a:rPr lang="en-US" altLang="zh-CN" sz="3600" b="1" dirty="0" smtClean="0">
                <a:solidFill>
                  <a:srgbClr val="0823A8"/>
                </a:solidFill>
                <a:latin typeface="Calibri" panose="020F0502020204030204" pitchFamily="34" charset="0"/>
              </a:rPr>
              <a:t>ES</a:t>
            </a:r>
            <a:r>
              <a:rPr lang="zh-CN" altLang="en-US" sz="3600" b="1" dirty="0" smtClean="0">
                <a:solidFill>
                  <a:srgbClr val="0823A8"/>
                </a:solidFill>
                <a:latin typeface="Calibri" panose="020F0502020204030204" pitchFamily="34" charset="0"/>
              </a:rPr>
              <a:t>集群架构</a:t>
            </a:r>
          </a:p>
        </p:txBody>
      </p:sp>
      <p:sp>
        <p:nvSpPr>
          <p:cNvPr id="12" name="矩形 11"/>
          <p:cNvSpPr/>
          <p:nvPr/>
        </p:nvSpPr>
        <p:spPr>
          <a:xfrm>
            <a:off x="2743200" y="2057400"/>
            <a:ext cx="6019800" cy="4419600"/>
          </a:xfrm>
          <a:prstGeom prst="rect">
            <a:avLst/>
          </a:prstGeom>
          <a:noFill/>
          <a:ln w="222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34</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8" name="文本框 2"/>
          <p:cNvSpPr txBox="1"/>
          <p:nvPr/>
        </p:nvSpPr>
        <p:spPr>
          <a:xfrm>
            <a:off x="685800" y="1371600"/>
            <a:ext cx="7848600" cy="4816703"/>
          </a:xfrm>
          <a:prstGeom prst="rect">
            <a:avLst/>
          </a:prstGeom>
          <a:noFill/>
        </p:spPr>
        <p:txBody>
          <a:bodyPr wrap="square" rtlCol="0">
            <a:spAutoFit/>
          </a:bodyPr>
          <a:lstStyle/>
          <a:p>
            <a:pPr>
              <a:spcAft>
                <a:spcPts val="600"/>
              </a:spcAft>
            </a:pPr>
            <a:r>
              <a:rPr lang="en-US" altLang="zh-CN" sz="2800" b="1" dirty="0" smtClean="0"/>
              <a:t>ES</a:t>
            </a:r>
            <a:r>
              <a:rPr lang="zh-CN" altLang="en-US" sz="2800" b="1" dirty="0" smtClean="0"/>
              <a:t>集群包含</a:t>
            </a:r>
            <a:r>
              <a:rPr lang="en-US" altLang="zh-CN" sz="2800" b="1" dirty="0" smtClean="0"/>
              <a:t>4</a:t>
            </a:r>
            <a:r>
              <a:rPr lang="zh-CN" altLang="en-US" sz="2800" b="1" dirty="0" smtClean="0"/>
              <a:t>种节点</a:t>
            </a:r>
            <a:endParaRPr lang="zh-CN" altLang="en-US" sz="2800" b="1" dirty="0"/>
          </a:p>
          <a:p>
            <a:pPr lvl="0">
              <a:spcBef>
                <a:spcPts val="600"/>
              </a:spcBef>
              <a:buFont typeface="Wingdings" pitchFamily="2" charset="2"/>
              <a:buChar char="l"/>
            </a:pPr>
            <a:r>
              <a:rPr lang="zh-CN" altLang="en-US" sz="2000" dirty="0" smtClean="0"/>
              <a:t>  </a:t>
            </a:r>
            <a:r>
              <a:rPr lang="en-US" altLang="zh-CN" sz="2000" dirty="0" smtClean="0"/>
              <a:t>Master</a:t>
            </a:r>
            <a:r>
              <a:rPr lang="zh-CN" altLang="en-US" sz="2000" dirty="0" smtClean="0"/>
              <a:t>节点：负责保存更新集群的元数据信息（配置信息、节点信息、索引信息、关联信息、分片信息等），并同步到所有节点</a:t>
            </a:r>
            <a:endParaRPr lang="en-US" altLang="zh-CN" sz="2000" dirty="0"/>
          </a:p>
          <a:p>
            <a:pPr lvl="0">
              <a:spcBef>
                <a:spcPts val="600"/>
              </a:spcBef>
              <a:buFont typeface="Wingdings" pitchFamily="2" charset="2"/>
              <a:buChar char="l"/>
            </a:pPr>
            <a:r>
              <a:rPr lang="zh-CN" altLang="en-US" sz="2000" dirty="0" smtClean="0"/>
              <a:t>  </a:t>
            </a:r>
            <a:r>
              <a:rPr lang="en-US" altLang="zh-CN" sz="2000" dirty="0" err="1" smtClean="0"/>
              <a:t>Datanode</a:t>
            </a:r>
            <a:r>
              <a:rPr lang="zh-CN" altLang="en-US" sz="2000" dirty="0" smtClean="0"/>
              <a:t>节点：负责数据存储和查询</a:t>
            </a:r>
            <a:endParaRPr lang="en-US" altLang="zh-CN" sz="2000" dirty="0" smtClean="0"/>
          </a:p>
          <a:p>
            <a:pPr lvl="0">
              <a:spcBef>
                <a:spcPts val="600"/>
              </a:spcBef>
              <a:buFont typeface="Wingdings" pitchFamily="2" charset="2"/>
              <a:buChar char="l"/>
            </a:pPr>
            <a:r>
              <a:rPr lang="en-US" altLang="zh-CN" sz="2000" dirty="0" smtClean="0"/>
              <a:t>  Coordinator</a:t>
            </a:r>
            <a:r>
              <a:rPr lang="zh-CN" altLang="en-US" sz="2000" dirty="0" smtClean="0"/>
              <a:t>节点：负责路由索引请求、分发批量索引请求、聚合搜索结果</a:t>
            </a:r>
            <a:endParaRPr lang="en-US" altLang="zh-CN" sz="2000" dirty="0" smtClean="0"/>
          </a:p>
          <a:p>
            <a:pPr lvl="0">
              <a:spcBef>
                <a:spcPts val="600"/>
              </a:spcBef>
              <a:buFont typeface="Wingdings" pitchFamily="2" charset="2"/>
              <a:buChar char="l"/>
            </a:pPr>
            <a:r>
              <a:rPr lang="en-US" altLang="zh-CN" sz="2000" dirty="0" smtClean="0"/>
              <a:t>  </a:t>
            </a:r>
            <a:r>
              <a:rPr lang="en-US" altLang="zh-CN" sz="2000" dirty="0" err="1" smtClean="0"/>
              <a:t>Ingestor</a:t>
            </a:r>
            <a:r>
              <a:rPr lang="zh-CN" altLang="en-US" sz="2000" dirty="0" smtClean="0"/>
              <a:t>节点：负责输入数据的处理和转换</a:t>
            </a:r>
            <a:endParaRPr lang="en-US" altLang="zh-CN" sz="2000" dirty="0" smtClean="0"/>
          </a:p>
          <a:p>
            <a:pPr lvl="0">
              <a:spcBef>
                <a:spcPts val="1800"/>
              </a:spcBef>
            </a:pPr>
            <a:r>
              <a:rPr lang="zh-CN" altLang="en-US" sz="2400" b="1" dirty="0" smtClean="0"/>
              <a:t>集群节点配置</a:t>
            </a:r>
            <a:endParaRPr lang="en-US" altLang="zh-CN" sz="2400" b="1" dirty="0" smtClean="0"/>
          </a:p>
          <a:p>
            <a:pPr lvl="0">
              <a:spcBef>
                <a:spcPts val="600"/>
              </a:spcBef>
              <a:buFont typeface="Wingdings" pitchFamily="2" charset="2"/>
              <a:buChar char="l"/>
            </a:pPr>
            <a:r>
              <a:rPr lang="en-US" altLang="zh-CN" sz="2000" dirty="0" smtClean="0"/>
              <a:t>  </a:t>
            </a:r>
            <a:r>
              <a:rPr lang="zh-CN" altLang="en-US" sz="2000" dirty="0" smtClean="0"/>
              <a:t>对于小规模集群（</a:t>
            </a:r>
            <a:r>
              <a:rPr lang="en-US" altLang="zh-CN" sz="2000" dirty="0" smtClean="0"/>
              <a:t>&lt;10</a:t>
            </a:r>
            <a:r>
              <a:rPr lang="zh-CN" altLang="en-US" sz="2000" dirty="0" smtClean="0"/>
              <a:t>节点），让所有节点具备</a:t>
            </a:r>
            <a:r>
              <a:rPr lang="en-US" altLang="zh-CN" sz="2000" dirty="0" err="1" smtClean="0"/>
              <a:t>datanode</a:t>
            </a:r>
            <a:r>
              <a:rPr lang="zh-CN" altLang="en-US" sz="2000" dirty="0" smtClean="0"/>
              <a:t>属性并且是</a:t>
            </a:r>
            <a:r>
              <a:rPr lang="en-US" altLang="zh-CN" sz="2000" dirty="0" smtClean="0"/>
              <a:t>master candidate</a:t>
            </a:r>
            <a:r>
              <a:rPr lang="zh-CN" altLang="en-US" sz="2000" dirty="0" smtClean="0"/>
              <a:t>（在</a:t>
            </a:r>
            <a:r>
              <a:rPr lang="en-US" altLang="zh-CN" sz="2000" dirty="0" smtClean="0"/>
              <a:t>elasticsearch.yml</a:t>
            </a:r>
            <a:r>
              <a:rPr lang="zh-CN" altLang="en-US" sz="2000" dirty="0" smtClean="0"/>
              <a:t>中，将</a:t>
            </a:r>
            <a:r>
              <a:rPr lang="en-US" altLang="zh-CN" sz="2000" dirty="0" err="1" smtClean="0"/>
              <a:t>nodes.master</a:t>
            </a:r>
            <a:r>
              <a:rPr lang="zh-CN" altLang="en-US" sz="2000" dirty="0" smtClean="0"/>
              <a:t>属性设置为</a:t>
            </a:r>
            <a:r>
              <a:rPr lang="en-US" altLang="zh-CN" sz="2000" dirty="0" smtClean="0"/>
              <a:t>true</a:t>
            </a:r>
            <a:r>
              <a:rPr lang="zh-CN" altLang="en-US" sz="2000" dirty="0" smtClean="0"/>
              <a:t>）</a:t>
            </a:r>
            <a:endParaRPr lang="en-US" altLang="zh-CN" sz="2000" dirty="0" smtClean="0"/>
          </a:p>
          <a:p>
            <a:pPr lvl="0">
              <a:spcBef>
                <a:spcPts val="600"/>
              </a:spcBef>
              <a:buFont typeface="Wingdings" pitchFamily="2" charset="2"/>
              <a:buChar char="l"/>
            </a:pPr>
            <a:r>
              <a:rPr lang="en-US" altLang="zh-CN" sz="2000" dirty="0" smtClean="0"/>
              <a:t>  </a:t>
            </a:r>
            <a:r>
              <a:rPr lang="zh-CN" altLang="en-US" sz="2000" dirty="0" smtClean="0"/>
              <a:t>对于大规模集群，再增配</a:t>
            </a:r>
            <a:r>
              <a:rPr lang="en-US" altLang="zh-CN" sz="2000" dirty="0" smtClean="0"/>
              <a:t>coordinator</a:t>
            </a:r>
            <a:r>
              <a:rPr lang="zh-CN" altLang="en-US" sz="2000" dirty="0" smtClean="0"/>
              <a:t>节点（也称为路由节点）</a:t>
            </a:r>
            <a:endParaRPr lang="en-US" altLang="zh-CN" sz="20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35</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838200" y="1295400"/>
            <a:ext cx="7772400" cy="2646878"/>
          </a:xfrm>
          <a:prstGeom prst="rect">
            <a:avLst/>
          </a:prstGeom>
        </p:spPr>
        <p:txBody>
          <a:bodyPr wrap="square">
            <a:spAutoFit/>
          </a:bodyPr>
          <a:lstStyle/>
          <a:p>
            <a:r>
              <a:rPr lang="en-US" altLang="zh-CN" sz="2800" dirty="0" smtClean="0">
                <a:latin typeface="微软雅黑" pitchFamily="34" charset="-122"/>
                <a:ea typeface="微软雅黑" pitchFamily="34" charset="-122"/>
              </a:rPr>
              <a:t>ES</a:t>
            </a:r>
            <a:r>
              <a:rPr lang="zh-CN" altLang="en-US" sz="2800" dirty="0" smtClean="0">
                <a:latin typeface="微软雅黑" pitchFamily="34" charset="-122"/>
                <a:ea typeface="微软雅黑" pitchFamily="34" charset="-122"/>
              </a:rPr>
              <a:t>集群节点有三种角色</a:t>
            </a:r>
          </a:p>
          <a:p>
            <a:pPr>
              <a:spcBef>
                <a:spcPts val="1200"/>
              </a:spcBef>
            </a:pPr>
            <a:r>
              <a:rPr lang="en-US" altLang="zh-CN" sz="2400" dirty="0" smtClean="0"/>
              <a:t>master node</a:t>
            </a:r>
            <a:r>
              <a:rPr lang="zh-CN" altLang="en-US" dirty="0" smtClean="0"/>
              <a:t>：主要用于元数据</a:t>
            </a:r>
            <a:r>
              <a:rPr lang="en-US" altLang="zh-CN" dirty="0" smtClean="0"/>
              <a:t>(metadata)</a:t>
            </a:r>
            <a:r>
              <a:rPr lang="zh-CN" altLang="en-US" dirty="0" smtClean="0"/>
              <a:t>的处理，比如索引的新增、删除、分片分配等。</a:t>
            </a:r>
            <a:endParaRPr lang="en-US" altLang="zh-CN" dirty="0" smtClean="0"/>
          </a:p>
          <a:p>
            <a:pPr>
              <a:spcBef>
                <a:spcPts val="1200"/>
              </a:spcBef>
            </a:pPr>
            <a:r>
              <a:rPr lang="en-US" altLang="zh-CN" sz="2400" dirty="0" smtClean="0"/>
              <a:t>data node</a:t>
            </a:r>
            <a:r>
              <a:rPr lang="zh-CN" altLang="en-US" dirty="0" smtClean="0"/>
              <a:t>：保存数据分片，负责数据相关操作，比如分片的 </a:t>
            </a:r>
            <a:r>
              <a:rPr lang="en-US" altLang="zh-CN" dirty="0" smtClean="0"/>
              <a:t>CRUD</a:t>
            </a:r>
            <a:r>
              <a:rPr lang="zh-CN" altLang="en-US" dirty="0" smtClean="0"/>
              <a:t>，以及搜索和整合操作。这些操作都比较消耗 </a:t>
            </a:r>
            <a:r>
              <a:rPr lang="en-US" altLang="zh-CN" dirty="0" smtClean="0"/>
              <a:t>CPU</a:t>
            </a:r>
            <a:r>
              <a:rPr lang="zh-CN" altLang="en-US" dirty="0" smtClean="0"/>
              <a:t>、内存和 </a:t>
            </a:r>
            <a:r>
              <a:rPr lang="en-US" altLang="zh-CN" dirty="0" smtClean="0"/>
              <a:t>I/O </a:t>
            </a:r>
            <a:r>
              <a:rPr lang="zh-CN" altLang="en-US" dirty="0" smtClean="0"/>
              <a:t>资源。</a:t>
            </a:r>
            <a:endParaRPr lang="en-US" altLang="zh-CN" dirty="0" smtClean="0"/>
          </a:p>
          <a:p>
            <a:pPr>
              <a:spcBef>
                <a:spcPts val="1200"/>
              </a:spcBef>
            </a:pPr>
            <a:r>
              <a:rPr lang="en-US" altLang="zh-CN" sz="2400" dirty="0" smtClean="0"/>
              <a:t>client node</a:t>
            </a:r>
            <a:r>
              <a:rPr lang="zh-CN" altLang="en-US" dirty="0" smtClean="0"/>
              <a:t>：起到路由请求的作用，实际上可以看做负载均衡器。</a:t>
            </a:r>
            <a:endParaRPr lang="zh-CN" altLang="en-US" dirty="0"/>
          </a:p>
        </p:txBody>
      </p:sp>
      <p:pic>
        <p:nvPicPr>
          <p:cNvPr id="12" name="Picture 2" descr="https://img-blog.csdnimg.cn/20200224193028200.png?x-oss-process=image/watermark,type_ZmFuZ3poZW5naGVpdGk,shadow_10,text_aHR0cHM6Ly9ibG9nLmNzZG4ubmV0L3dlaXhpbl80NTc4ODg0OA==,size_16,color_FFFFFF,t_70"/>
          <p:cNvPicPr>
            <a:picLocks noChangeAspect="1" noChangeArrowheads="1"/>
          </p:cNvPicPr>
          <p:nvPr/>
        </p:nvPicPr>
        <p:blipFill>
          <a:blip r:embed="rId4" cstate="print"/>
          <a:srcRect/>
          <a:stretch>
            <a:fillRect/>
          </a:stretch>
        </p:blipFill>
        <p:spPr bwMode="auto">
          <a:xfrm>
            <a:off x="2133600" y="4114800"/>
            <a:ext cx="4772025" cy="2466975"/>
          </a:xfrm>
          <a:prstGeom prst="rect">
            <a:avLst/>
          </a:prstGeom>
          <a:noFill/>
        </p:spPr>
      </p:pic>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36</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pic>
        <p:nvPicPr>
          <p:cNvPr id="84994" name="Picture 2" descr="https://img-blog.csdn.net/20170118142543820?watermark/2/text/aHR0cDovL2Jsb2cuY3Nkbi5uZXQvendnZGZ0/font/5a6L5L2T/fontsize/400/fill/I0JBQkFCMA==/dissolve/70/gravity/SouthEast"/>
          <p:cNvPicPr>
            <a:picLocks noChangeAspect="1" noChangeArrowheads="1"/>
          </p:cNvPicPr>
          <p:nvPr/>
        </p:nvPicPr>
        <p:blipFill>
          <a:blip r:embed="rId4" cstate="print"/>
          <a:srcRect/>
          <a:stretch>
            <a:fillRect/>
          </a:stretch>
        </p:blipFill>
        <p:spPr bwMode="auto">
          <a:xfrm>
            <a:off x="1295400" y="3276600"/>
            <a:ext cx="6705600" cy="2705101"/>
          </a:xfrm>
          <a:prstGeom prst="rect">
            <a:avLst/>
          </a:prstGeom>
          <a:noFill/>
        </p:spPr>
      </p:pic>
      <p:sp>
        <p:nvSpPr>
          <p:cNvPr id="8" name="矩形 7"/>
          <p:cNvSpPr/>
          <p:nvPr/>
        </p:nvSpPr>
        <p:spPr>
          <a:xfrm>
            <a:off x="838200" y="1371600"/>
            <a:ext cx="7848600" cy="1600438"/>
          </a:xfrm>
          <a:prstGeom prst="rect">
            <a:avLst/>
          </a:prstGeom>
        </p:spPr>
        <p:txBody>
          <a:bodyPr wrap="square">
            <a:spAutoFit/>
          </a:bodyPr>
          <a:lstStyle/>
          <a:p>
            <a:r>
              <a:rPr lang="zh-CN" altLang="en-US" sz="2800" dirty="0" smtClean="0">
                <a:latin typeface="微软雅黑" pitchFamily="34" charset="-122"/>
                <a:ea typeface="微软雅黑" pitchFamily="34" charset="-122"/>
              </a:rPr>
              <a:t>简单集群部署</a:t>
            </a:r>
            <a:endParaRPr lang="en-US" altLang="zh-CN" sz="2800" dirty="0" smtClean="0">
              <a:latin typeface="微软雅黑" pitchFamily="34" charset="-122"/>
              <a:ea typeface="微软雅黑" pitchFamily="34" charset="-122"/>
            </a:endParaRPr>
          </a:p>
          <a:p>
            <a:pPr>
              <a:spcBef>
                <a:spcPts val="1200"/>
              </a:spcBef>
            </a:pPr>
            <a:r>
              <a:rPr lang="en-US" altLang="zh-CN" sz="2000" dirty="0" smtClean="0">
                <a:latin typeface="宋体" pitchFamily="2" charset="-122"/>
              </a:rPr>
              <a:t>   3</a:t>
            </a:r>
            <a:r>
              <a:rPr lang="zh-CN" altLang="en-US" sz="2000" dirty="0" smtClean="0">
                <a:latin typeface="宋体" pitchFamily="2" charset="-122"/>
              </a:rPr>
              <a:t>个节点都可作为候选主节点，可以设置最少候选主节点个数为</a:t>
            </a:r>
            <a:r>
              <a:rPr lang="en-US" altLang="zh-CN" sz="2000" dirty="0" smtClean="0">
                <a:latin typeface="宋体" pitchFamily="2" charset="-122"/>
              </a:rPr>
              <a:t>2</a:t>
            </a:r>
            <a:r>
              <a:rPr lang="zh-CN" altLang="en-US" sz="2000" dirty="0" smtClean="0">
                <a:latin typeface="宋体" pitchFamily="2" charset="-122"/>
              </a:rPr>
              <a:t>，节点</a:t>
            </a:r>
            <a:r>
              <a:rPr lang="en-US" altLang="zh-CN" sz="2000" dirty="0" smtClean="0">
                <a:latin typeface="宋体" pitchFamily="2" charset="-122"/>
              </a:rPr>
              <a:t>1</a:t>
            </a:r>
            <a:r>
              <a:rPr lang="zh-CN" altLang="en-US" sz="2000" dirty="0" smtClean="0">
                <a:latin typeface="宋体" pitchFamily="2" charset="-122"/>
              </a:rPr>
              <a:t>和</a:t>
            </a:r>
            <a:r>
              <a:rPr lang="en-US" altLang="zh-CN" sz="2000" dirty="0" smtClean="0">
                <a:latin typeface="宋体" pitchFamily="2" charset="-122"/>
              </a:rPr>
              <a:t>2</a:t>
            </a:r>
            <a:r>
              <a:rPr lang="zh-CN" altLang="en-US" sz="2000" dirty="0" smtClean="0">
                <a:latin typeface="宋体" pitchFamily="2" charset="-122"/>
              </a:rPr>
              <a:t>同时作为数据节点，两个节点的数据相互备份。后面</a:t>
            </a:r>
            <a:r>
              <a:rPr lang="zh-CN" altLang="en-US" sz="2000" dirty="0" smtClean="0"/>
              <a:t>根据需要逐步加入专用的数据节点。</a:t>
            </a:r>
            <a:endParaRPr lang="zh-CN" altLang="en-US" sz="2000" dirty="0">
              <a:latin typeface="宋体" pitchFamily="2" charset="-122"/>
            </a:endParaRPr>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37</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8" name="矩形 7"/>
          <p:cNvSpPr/>
          <p:nvPr/>
        </p:nvSpPr>
        <p:spPr>
          <a:xfrm>
            <a:off x="762000" y="1295400"/>
            <a:ext cx="8001000" cy="1815882"/>
          </a:xfrm>
          <a:prstGeom prst="rect">
            <a:avLst/>
          </a:prstGeom>
        </p:spPr>
        <p:txBody>
          <a:bodyPr wrap="square">
            <a:spAutoFit/>
          </a:bodyPr>
          <a:lstStyle/>
          <a:p>
            <a:r>
              <a:rPr lang="zh-CN" altLang="en-US" sz="2800" dirty="0" smtClean="0">
                <a:latin typeface="微软雅黑" pitchFamily="34" charset="-122"/>
                <a:ea typeface="微软雅黑" pitchFamily="34" charset="-122"/>
              </a:rPr>
              <a:t>大规模集群部署</a:t>
            </a:r>
            <a:endParaRPr lang="en-US" altLang="zh-CN" sz="2800" dirty="0" smtClean="0">
              <a:latin typeface="微软雅黑" pitchFamily="34" charset="-122"/>
              <a:ea typeface="微软雅黑" pitchFamily="34" charset="-122"/>
            </a:endParaRPr>
          </a:p>
          <a:p>
            <a:pPr>
              <a:spcBef>
                <a:spcPts val="1200"/>
              </a:spcBef>
            </a:pPr>
            <a:r>
              <a:rPr lang="zh-CN" altLang="en-US" sz="2000" dirty="0" smtClean="0"/>
              <a:t>      </a:t>
            </a:r>
            <a:r>
              <a:rPr lang="zh-CN" altLang="en-US" dirty="0" smtClean="0"/>
              <a:t>将候选主节点（节点</a:t>
            </a:r>
            <a:r>
              <a:rPr lang="en-US" altLang="zh-CN" dirty="0" smtClean="0"/>
              <a:t>1</a:t>
            </a:r>
            <a:r>
              <a:rPr lang="zh-CN" altLang="en-US" dirty="0" smtClean="0"/>
              <a:t>，节点</a:t>
            </a:r>
            <a:r>
              <a:rPr lang="en-US" altLang="zh-CN" dirty="0" smtClean="0"/>
              <a:t>2</a:t>
            </a:r>
            <a:r>
              <a:rPr lang="zh-CN" altLang="en-US" dirty="0" smtClean="0"/>
              <a:t>，节点</a:t>
            </a:r>
            <a:r>
              <a:rPr lang="en-US" altLang="zh-CN" dirty="0" smtClean="0"/>
              <a:t>3</a:t>
            </a:r>
            <a:r>
              <a:rPr lang="zh-CN" altLang="en-US" dirty="0" smtClean="0"/>
              <a:t>）和数据节点（节点</a:t>
            </a:r>
            <a:r>
              <a:rPr lang="en-US" altLang="zh-CN" dirty="0" smtClean="0"/>
              <a:t>4</a:t>
            </a:r>
            <a:r>
              <a:rPr lang="zh-CN" altLang="en-US" dirty="0" smtClean="0"/>
              <a:t>，节点</a:t>
            </a:r>
            <a:r>
              <a:rPr lang="en-US" altLang="zh-CN" dirty="0" smtClean="0"/>
              <a:t>5</a:t>
            </a:r>
            <a:r>
              <a:rPr lang="zh-CN" altLang="en-US" dirty="0" smtClean="0"/>
              <a:t> 。。。节点</a:t>
            </a:r>
            <a:r>
              <a:rPr lang="en-US" altLang="zh-CN" dirty="0" smtClean="0"/>
              <a:t>n</a:t>
            </a:r>
            <a:r>
              <a:rPr lang="zh-CN" altLang="en-US" dirty="0" smtClean="0"/>
              <a:t>）分离。候选主节点群（</a:t>
            </a:r>
            <a:r>
              <a:rPr lang="en-US" altLang="zh-CN" dirty="0" smtClean="0"/>
              <a:t>1</a:t>
            </a:r>
            <a:r>
              <a:rPr lang="zh-CN" altLang="en-US" dirty="0" smtClean="0"/>
              <a:t>， </a:t>
            </a:r>
            <a:r>
              <a:rPr lang="en-US" altLang="zh-CN" dirty="0" smtClean="0"/>
              <a:t>2</a:t>
            </a:r>
            <a:r>
              <a:rPr lang="zh-CN" altLang="en-US" dirty="0" smtClean="0"/>
              <a:t>， </a:t>
            </a:r>
            <a:r>
              <a:rPr lang="en-US" altLang="zh-CN" dirty="0" smtClean="0"/>
              <a:t>3</a:t>
            </a:r>
            <a:r>
              <a:rPr lang="zh-CN" altLang="en-US" dirty="0" smtClean="0"/>
              <a:t>组成）通过选举机制确定一个主节点。当一个新节点启动，会使用</a:t>
            </a:r>
            <a:r>
              <a:rPr lang="en-US" altLang="zh-CN" dirty="0" smtClean="0"/>
              <a:t>Zen Discovery</a:t>
            </a:r>
            <a:r>
              <a:rPr lang="zh-CN" altLang="en-US" dirty="0" smtClean="0"/>
              <a:t>机制去寻找主节点及集群其他节点，并在主节点处注册加入</a:t>
            </a:r>
            <a:r>
              <a:rPr lang="en-US" altLang="zh-CN" dirty="0" smtClean="0"/>
              <a:t>ES</a:t>
            </a:r>
            <a:r>
              <a:rPr lang="zh-CN" altLang="en-US" dirty="0" smtClean="0"/>
              <a:t>集群。</a:t>
            </a:r>
            <a:endParaRPr lang="zh-CN" altLang="en-US" dirty="0">
              <a:latin typeface="宋体" pitchFamily="2" charset="-122"/>
            </a:endParaRPr>
          </a:p>
        </p:txBody>
      </p:sp>
      <p:pic>
        <p:nvPicPr>
          <p:cNvPr id="9" name="Picture 2" descr="https://img-blog.csdn.net/20170118142729790?watermark/2/text/aHR0cDovL2Jsb2cuY3Nkbi5uZXQvendnZGZ0/font/5a6L5L2T/fontsize/400/fill/I0JBQkFCMA==/dissolve/70/gravity/SouthEast"/>
          <p:cNvPicPr>
            <a:picLocks noChangeAspect="1" noChangeArrowheads="1"/>
          </p:cNvPicPr>
          <p:nvPr/>
        </p:nvPicPr>
        <p:blipFill>
          <a:blip r:embed="rId4" cstate="print"/>
          <a:srcRect/>
          <a:stretch>
            <a:fillRect/>
          </a:stretch>
        </p:blipFill>
        <p:spPr bwMode="auto">
          <a:xfrm>
            <a:off x="2133600" y="3352800"/>
            <a:ext cx="5029200" cy="3352800"/>
          </a:xfrm>
          <a:prstGeom prst="rect">
            <a:avLst/>
          </a:prstGeom>
          <a:noFill/>
        </p:spPr>
      </p:pic>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38</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 name="矩形 6"/>
          <p:cNvSpPr/>
          <p:nvPr/>
        </p:nvSpPr>
        <p:spPr>
          <a:xfrm>
            <a:off x="304800" y="1371600"/>
            <a:ext cx="4343400" cy="3200876"/>
          </a:xfrm>
          <a:prstGeom prst="rect">
            <a:avLst/>
          </a:prstGeom>
        </p:spPr>
        <p:txBody>
          <a:bodyPr wrap="square">
            <a:spAutoFit/>
          </a:bodyPr>
          <a:lstStyle/>
          <a:p>
            <a:r>
              <a:rPr lang="en-US" altLang="zh-CN" sz="2400" dirty="0" smtClean="0"/>
              <a:t>Master</a:t>
            </a:r>
            <a:r>
              <a:rPr lang="zh-CN" altLang="en-US" sz="2400" dirty="0" smtClean="0"/>
              <a:t>选举算法</a:t>
            </a:r>
            <a:endParaRPr lang="en-US" altLang="zh-CN" sz="2400" dirty="0" smtClean="0"/>
          </a:p>
          <a:p>
            <a:pPr lvl="1">
              <a:lnSpc>
                <a:spcPct val="150000"/>
              </a:lnSpc>
              <a:spcBef>
                <a:spcPts val="1200"/>
              </a:spcBef>
              <a:buFont typeface="Wingdings" pitchFamily="2" charset="2"/>
              <a:buChar char="Ø"/>
            </a:pPr>
            <a:r>
              <a:rPr lang="en-US" altLang="zh-CN" sz="2000" dirty="0" smtClean="0"/>
              <a:t>  </a:t>
            </a:r>
            <a:r>
              <a:rPr lang="zh-CN" altLang="en-US" sz="2000" dirty="0" smtClean="0"/>
              <a:t>如果集群有</a:t>
            </a:r>
            <a:r>
              <a:rPr lang="en-US" altLang="zh-CN" sz="2000" dirty="0" smtClean="0"/>
              <a:t>master</a:t>
            </a:r>
            <a:r>
              <a:rPr lang="zh-CN" altLang="en-US" sz="2000" dirty="0" smtClean="0"/>
              <a:t>，认可</a:t>
            </a:r>
            <a:r>
              <a:rPr lang="en-US" altLang="zh-CN" sz="2000" dirty="0" smtClean="0"/>
              <a:t>master</a:t>
            </a:r>
            <a:r>
              <a:rPr lang="zh-CN" altLang="en-US" sz="2000" dirty="0" smtClean="0"/>
              <a:t>并加入集群</a:t>
            </a:r>
            <a:endParaRPr lang="en-US" altLang="zh-CN" sz="2000" dirty="0" smtClean="0"/>
          </a:p>
          <a:p>
            <a:pPr lvl="1">
              <a:lnSpc>
                <a:spcPct val="150000"/>
              </a:lnSpc>
              <a:buFont typeface="Wingdings" pitchFamily="2" charset="2"/>
              <a:buChar char="Ø"/>
            </a:pPr>
            <a:r>
              <a:rPr lang="en-US" altLang="zh-CN" sz="2000" dirty="0" smtClean="0"/>
              <a:t>  </a:t>
            </a:r>
            <a:r>
              <a:rPr lang="zh-CN" altLang="en-US" sz="2000" dirty="0" smtClean="0"/>
              <a:t>如果集群没有</a:t>
            </a:r>
            <a:r>
              <a:rPr lang="en-US" altLang="zh-CN" sz="2000" dirty="0" smtClean="0"/>
              <a:t>master</a:t>
            </a:r>
            <a:r>
              <a:rPr lang="zh-CN" altLang="en-US" sz="2000" dirty="0" smtClean="0"/>
              <a:t>，从</a:t>
            </a:r>
            <a:r>
              <a:rPr lang="en-US" altLang="zh-CN" sz="2000" dirty="0" smtClean="0"/>
              <a:t>master candidates</a:t>
            </a:r>
            <a:r>
              <a:rPr lang="zh-CN" altLang="en-US" sz="2000" dirty="0" smtClean="0"/>
              <a:t>中选取节点</a:t>
            </a:r>
            <a:r>
              <a:rPr lang="en-US" altLang="zh-CN" sz="2000" dirty="0" smtClean="0"/>
              <a:t>ID</a:t>
            </a:r>
            <a:r>
              <a:rPr lang="zh-CN" altLang="en-US" sz="2000" dirty="0" smtClean="0"/>
              <a:t>最小者作为</a:t>
            </a:r>
            <a:r>
              <a:rPr lang="en-US" altLang="zh-CN" sz="2000" dirty="0" smtClean="0"/>
              <a:t>master</a:t>
            </a:r>
            <a:r>
              <a:rPr lang="zh-CN" altLang="en-US" sz="2000" dirty="0" smtClean="0"/>
              <a:t>节点</a:t>
            </a:r>
            <a:endParaRPr lang="en-US" altLang="zh-CN" sz="2000" dirty="0" smtClean="0"/>
          </a:p>
          <a:p>
            <a:endParaRPr lang="zh-CN" altLang="en-US" dirty="0"/>
          </a:p>
        </p:txBody>
      </p:sp>
      <p:pic>
        <p:nvPicPr>
          <p:cNvPr id="35842" name="Picture 2" descr="clipboard.png"/>
          <p:cNvPicPr>
            <a:picLocks noChangeAspect="1" noChangeArrowheads="1"/>
          </p:cNvPicPr>
          <p:nvPr/>
        </p:nvPicPr>
        <p:blipFill>
          <a:blip r:embed="rId4" cstate="print"/>
          <a:srcRect/>
          <a:stretch>
            <a:fillRect/>
          </a:stretch>
        </p:blipFill>
        <p:spPr bwMode="auto">
          <a:xfrm>
            <a:off x="4876800" y="1295400"/>
            <a:ext cx="3505200" cy="5361682"/>
          </a:xfrm>
          <a:prstGeom prst="rect">
            <a:avLst/>
          </a:prstGeom>
          <a:noFill/>
        </p:spPr>
      </p:pic>
    </p:spTree>
    <p:extLst>
      <p:ext uri="{BB962C8B-B14F-4D97-AF65-F5344CB8AC3E}">
        <p14:creationId xmlns:p14="http://schemas.microsoft.com/office/powerpoint/2010/main" xmlns="" val="37305184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39</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pic>
        <p:nvPicPr>
          <p:cNvPr id="70660" name="Picture 4" descr="https://ss2.bdstatic.com/70cFvnSh_Q1YnxGkpoWK1HF6hhy/it/u=3859347224,2027463682&amp;fm=26&amp;gp=0.jpg"/>
          <p:cNvPicPr>
            <a:picLocks noChangeAspect="1" noChangeArrowheads="1"/>
          </p:cNvPicPr>
          <p:nvPr/>
        </p:nvPicPr>
        <p:blipFill>
          <a:blip r:embed="rId4" cstate="print"/>
          <a:srcRect/>
          <a:stretch>
            <a:fillRect/>
          </a:stretch>
        </p:blipFill>
        <p:spPr bwMode="auto">
          <a:xfrm>
            <a:off x="838200" y="2286000"/>
            <a:ext cx="7483569" cy="3962400"/>
          </a:xfrm>
          <a:prstGeom prst="rect">
            <a:avLst/>
          </a:prstGeom>
          <a:noFill/>
        </p:spPr>
      </p:pic>
      <p:sp>
        <p:nvSpPr>
          <p:cNvPr id="7" name="矩形 6"/>
          <p:cNvSpPr/>
          <p:nvPr/>
        </p:nvSpPr>
        <p:spPr>
          <a:xfrm>
            <a:off x="762000" y="1371600"/>
            <a:ext cx="8001000" cy="523220"/>
          </a:xfrm>
          <a:prstGeom prst="rect">
            <a:avLst/>
          </a:prstGeom>
        </p:spPr>
        <p:txBody>
          <a:bodyPr wrap="square">
            <a:spAutoFit/>
          </a:bodyPr>
          <a:lstStyle/>
          <a:p>
            <a:r>
              <a:rPr lang="en-US" altLang="zh-CN" sz="2800" dirty="0" smtClean="0">
                <a:latin typeface="微软雅黑" pitchFamily="34" charset="-122"/>
                <a:ea typeface="微软雅黑" pitchFamily="34" charset="-122"/>
              </a:rPr>
              <a:t>ES</a:t>
            </a:r>
            <a:r>
              <a:rPr lang="zh-CN" altLang="en-US" sz="2800" dirty="0" smtClean="0">
                <a:latin typeface="微软雅黑" pitchFamily="34" charset="-122"/>
                <a:ea typeface="微软雅黑" pitchFamily="34" charset="-122"/>
              </a:rPr>
              <a:t>集群应用架构</a:t>
            </a: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4</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914400" y="1219200"/>
            <a:ext cx="7467600" cy="646331"/>
          </a:xfrm>
          <a:prstGeom prst="rect">
            <a:avLst/>
          </a:prstGeom>
          <a:noFill/>
          <a:ln w="9525">
            <a:noFill/>
            <a:miter lim="800000"/>
          </a:ln>
        </p:spPr>
        <p:txBody>
          <a:bodyPr wrap="square">
            <a:spAutoFit/>
          </a:bodyPr>
          <a:lstStyle/>
          <a:p>
            <a:r>
              <a:rPr lang="en-US" altLang="zh-CN" sz="3600" b="1" dirty="0" err="1" smtClean="0">
                <a:solidFill>
                  <a:srgbClr val="0823A8"/>
                </a:solidFill>
                <a:latin typeface="Calibri" panose="020F0502020204030204" pitchFamily="34" charset="0"/>
              </a:rPr>
              <a:t>ElasticSearch</a:t>
            </a:r>
            <a:r>
              <a:rPr lang="en-US" altLang="zh-CN" sz="3600" b="1" dirty="0" smtClean="0">
                <a:solidFill>
                  <a:srgbClr val="0823A8"/>
                </a:solidFill>
                <a:latin typeface="Calibri" panose="020F0502020204030204" pitchFamily="34" charset="0"/>
              </a:rPr>
              <a:t> </a:t>
            </a:r>
            <a:r>
              <a:rPr lang="zh-CN" altLang="en-US" sz="3600" b="1" dirty="0" smtClean="0">
                <a:solidFill>
                  <a:srgbClr val="0823A8"/>
                </a:solidFill>
                <a:latin typeface="Calibri" panose="020F0502020204030204" pitchFamily="34" charset="0"/>
              </a:rPr>
              <a:t>资源</a:t>
            </a:r>
          </a:p>
        </p:txBody>
      </p:sp>
      <p:sp>
        <p:nvSpPr>
          <p:cNvPr id="7" name="文本框 6"/>
          <p:cNvSpPr txBox="1"/>
          <p:nvPr/>
        </p:nvSpPr>
        <p:spPr>
          <a:xfrm>
            <a:off x="914400" y="1828800"/>
            <a:ext cx="7848600" cy="1685846"/>
          </a:xfrm>
          <a:prstGeom prst="rect">
            <a:avLst/>
          </a:prstGeom>
          <a:noFill/>
        </p:spPr>
        <p:txBody>
          <a:bodyPr wrap="square" rtlCol="0">
            <a:spAutoFit/>
          </a:bodyPr>
          <a:lstStyle/>
          <a:p>
            <a:pPr>
              <a:lnSpc>
                <a:spcPct val="150000"/>
              </a:lnSpc>
            </a:pPr>
            <a:r>
              <a:rPr lang="zh-CN" altLang="en-US" sz="2400" dirty="0" smtClean="0"/>
              <a:t>官网   </a:t>
            </a:r>
            <a:r>
              <a:rPr lang="en-US" altLang="zh-CN" sz="2400" dirty="0" smtClean="0">
                <a:hlinkClick r:id="rId4"/>
              </a:rPr>
              <a:t>https://www.elastic.co</a:t>
            </a:r>
            <a:endParaRPr lang="en-US" altLang="zh-CN" sz="2400" dirty="0" smtClean="0"/>
          </a:p>
          <a:p>
            <a:pPr>
              <a:lnSpc>
                <a:spcPct val="150000"/>
              </a:lnSpc>
            </a:pPr>
            <a:r>
              <a:rPr lang="zh-CN" altLang="en-US" sz="2400" dirty="0" smtClean="0"/>
              <a:t>文档   </a:t>
            </a:r>
            <a:r>
              <a:rPr lang="en-US" altLang="zh-CN" sz="2400" dirty="0" smtClean="0">
                <a:hlinkClick r:id="rId5"/>
              </a:rPr>
              <a:t>https://www.elastic.co/guide/index.html</a:t>
            </a:r>
            <a:endParaRPr lang="en-US" altLang="zh-CN" sz="2400" dirty="0" smtClean="0"/>
          </a:p>
          <a:p>
            <a:pPr>
              <a:lnSpc>
                <a:spcPct val="150000"/>
              </a:lnSpc>
            </a:pPr>
            <a:r>
              <a:rPr lang="en-US" altLang="zh-CN" sz="2400" dirty="0" err="1" smtClean="0"/>
              <a:t>GitHub</a:t>
            </a:r>
            <a:r>
              <a:rPr lang="en-US" altLang="zh-CN" sz="2400" dirty="0" smtClean="0"/>
              <a:t>  </a:t>
            </a:r>
            <a:r>
              <a:rPr lang="en-US" altLang="zh-CN" sz="2400" dirty="0" smtClean="0">
                <a:hlinkClick r:id="rId6"/>
              </a:rPr>
              <a:t>https://github.com/elastic/elasticsearch</a:t>
            </a:r>
            <a:r>
              <a:rPr lang="zh-CN" altLang="en-US" sz="2400" dirty="0" smtClean="0"/>
              <a:t>   </a:t>
            </a:r>
            <a:endParaRPr sz="2400" dirty="0"/>
          </a:p>
        </p:txBody>
      </p:sp>
      <p:sp>
        <p:nvSpPr>
          <p:cNvPr id="8" name="矩形 7"/>
          <p:cNvSpPr/>
          <p:nvPr/>
        </p:nvSpPr>
        <p:spPr>
          <a:xfrm>
            <a:off x="990600" y="4572000"/>
            <a:ext cx="7543800" cy="1723549"/>
          </a:xfrm>
          <a:prstGeom prst="rect">
            <a:avLst/>
          </a:prstGeom>
        </p:spPr>
        <p:txBody>
          <a:bodyPr wrap="square">
            <a:spAutoFit/>
          </a:bodyPr>
          <a:lstStyle/>
          <a:p>
            <a:pPr>
              <a:spcBef>
                <a:spcPts val="600"/>
              </a:spcBef>
              <a:spcAft>
                <a:spcPts val="0"/>
              </a:spcAft>
            </a:pPr>
            <a:r>
              <a:rPr lang="en-US" altLang="zh-CN" sz="2400" b="1" dirty="0" smtClean="0">
                <a:latin typeface="宋体" pitchFamily="2" charset="-122"/>
              </a:rPr>
              <a:t>ELK</a:t>
            </a:r>
            <a:r>
              <a:rPr lang="en-US" altLang="zh-CN" sz="2400" dirty="0" smtClean="0">
                <a:latin typeface="宋体" pitchFamily="2" charset="-122"/>
              </a:rPr>
              <a:t> = </a:t>
            </a:r>
            <a:r>
              <a:rPr lang="en-US" altLang="zh-CN" sz="2400" dirty="0" err="1" smtClean="0">
                <a:latin typeface="宋体" pitchFamily="2" charset="-122"/>
              </a:rPr>
              <a:t>ElasticSearch</a:t>
            </a:r>
            <a:r>
              <a:rPr lang="en-US" altLang="zh-CN" sz="2400" dirty="0" smtClean="0">
                <a:latin typeface="宋体" pitchFamily="2" charset="-122"/>
              </a:rPr>
              <a:t> + </a:t>
            </a:r>
            <a:r>
              <a:rPr lang="en-US" altLang="zh-CN" sz="2400" dirty="0" err="1" smtClean="0">
                <a:latin typeface="宋体" pitchFamily="2" charset="-122"/>
              </a:rPr>
              <a:t>Logstash</a:t>
            </a:r>
            <a:r>
              <a:rPr lang="en-US" altLang="zh-CN" sz="2400" dirty="0" smtClean="0">
                <a:latin typeface="宋体" pitchFamily="2" charset="-122"/>
              </a:rPr>
              <a:t> + </a:t>
            </a:r>
            <a:r>
              <a:rPr lang="en-US" altLang="zh-CN" sz="2400" dirty="0" err="1" smtClean="0">
                <a:latin typeface="宋体" pitchFamily="2" charset="-122"/>
              </a:rPr>
              <a:t>Kibana</a:t>
            </a:r>
            <a:r>
              <a:rPr lang="en-US" altLang="zh-CN" sz="2400" dirty="0" smtClean="0">
                <a:latin typeface="宋体" pitchFamily="2" charset="-122"/>
              </a:rPr>
              <a:t> </a:t>
            </a:r>
          </a:p>
          <a:p>
            <a:pPr>
              <a:spcBef>
                <a:spcPts val="1200"/>
              </a:spcBef>
              <a:spcAft>
                <a:spcPts val="0"/>
              </a:spcAft>
            </a:pPr>
            <a:r>
              <a:rPr lang="en-US" altLang="zh-CN" sz="2400" dirty="0" err="1" smtClean="0">
                <a:latin typeface="宋体" pitchFamily="2" charset="-122"/>
              </a:rPr>
              <a:t>ElasticSearch</a:t>
            </a:r>
            <a:r>
              <a:rPr lang="zh-CN" altLang="en-US" sz="2400" dirty="0" smtClean="0">
                <a:latin typeface="宋体" pitchFamily="2" charset="-122"/>
              </a:rPr>
              <a:t>：后台分布式存储以及全文检索 </a:t>
            </a:r>
            <a:br>
              <a:rPr lang="zh-CN" altLang="en-US" sz="2400" dirty="0" smtClean="0">
                <a:latin typeface="宋体" pitchFamily="2" charset="-122"/>
              </a:rPr>
            </a:br>
            <a:r>
              <a:rPr lang="en-US" altLang="zh-CN" sz="2400" dirty="0" err="1" smtClean="0">
                <a:latin typeface="宋体" pitchFamily="2" charset="-122"/>
              </a:rPr>
              <a:t>Logstash</a:t>
            </a:r>
            <a:r>
              <a:rPr lang="en-US" altLang="zh-CN" sz="2400" dirty="0" smtClean="0">
                <a:latin typeface="宋体" pitchFamily="2" charset="-122"/>
              </a:rPr>
              <a:t>: </a:t>
            </a:r>
            <a:r>
              <a:rPr lang="zh-CN" altLang="en-US" sz="2400" dirty="0" smtClean="0">
                <a:latin typeface="宋体" pitchFamily="2" charset="-122"/>
              </a:rPr>
              <a:t>日志加工、“搬运工” </a:t>
            </a:r>
            <a:br>
              <a:rPr lang="zh-CN" altLang="en-US" sz="2400" dirty="0" smtClean="0">
                <a:latin typeface="宋体" pitchFamily="2" charset="-122"/>
              </a:rPr>
            </a:br>
            <a:r>
              <a:rPr lang="en-US" altLang="zh-CN" sz="2400" dirty="0" err="1" smtClean="0">
                <a:latin typeface="宋体" pitchFamily="2" charset="-122"/>
              </a:rPr>
              <a:t>Kibana</a:t>
            </a:r>
            <a:r>
              <a:rPr lang="zh-CN" altLang="en-US" sz="2400" dirty="0" smtClean="0">
                <a:latin typeface="宋体" pitchFamily="2" charset="-122"/>
              </a:rPr>
              <a:t>：数据可视化展示</a:t>
            </a:r>
            <a:endParaRPr lang="zh-CN" altLang="en-US" sz="2400" dirty="0">
              <a:latin typeface="宋体" pitchFamily="2" charset="-122"/>
            </a:endParaRPr>
          </a:p>
        </p:txBody>
      </p:sp>
      <p:sp>
        <p:nvSpPr>
          <p:cNvPr id="9" name="TextBox 12"/>
          <p:cNvSpPr txBox="1">
            <a:spLocks noChangeArrowheads="1"/>
          </p:cNvSpPr>
          <p:nvPr/>
        </p:nvSpPr>
        <p:spPr bwMode="auto">
          <a:xfrm>
            <a:off x="990600" y="3886200"/>
            <a:ext cx="7467600" cy="646331"/>
          </a:xfrm>
          <a:prstGeom prst="rect">
            <a:avLst/>
          </a:prstGeom>
          <a:noFill/>
          <a:ln w="9525">
            <a:noFill/>
            <a:miter lim="800000"/>
          </a:ln>
        </p:spPr>
        <p:txBody>
          <a:bodyPr wrap="square">
            <a:spAutoFit/>
          </a:bodyPr>
          <a:lstStyle/>
          <a:p>
            <a:r>
              <a:rPr lang="en-US" altLang="zh-CN" sz="3600" b="1" dirty="0" smtClean="0">
                <a:solidFill>
                  <a:srgbClr val="0823A8"/>
                </a:solidFill>
                <a:latin typeface="Calibri" panose="020F0502020204030204" pitchFamily="34" charset="0"/>
              </a:rPr>
              <a:t>ELK </a:t>
            </a:r>
            <a:r>
              <a:rPr lang="zh-CN" altLang="en-US" sz="3200" b="1" dirty="0" smtClean="0">
                <a:solidFill>
                  <a:srgbClr val="0823A8"/>
                </a:solidFill>
                <a:latin typeface="Calibri" panose="020F0502020204030204" pitchFamily="34" charset="0"/>
              </a:rPr>
              <a:t>开发框架</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40</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685800" y="1981200"/>
            <a:ext cx="8001000" cy="4431983"/>
          </a:xfrm>
          <a:prstGeom prst="rect">
            <a:avLst/>
          </a:prstGeom>
        </p:spPr>
        <p:txBody>
          <a:bodyPr wrap="square">
            <a:spAutoFit/>
          </a:bodyPr>
          <a:lstStyle/>
          <a:p>
            <a:r>
              <a:rPr lang="zh-CN" altLang="en-US" sz="2400" b="1" dirty="0" smtClean="0">
                <a:latin typeface="微软雅黑" pitchFamily="34" charset="-122"/>
                <a:ea typeface="微软雅黑" pitchFamily="34" charset="-122"/>
              </a:rPr>
              <a:t>索引（</a:t>
            </a:r>
            <a:r>
              <a:rPr lang="en-US" altLang="zh-CN" sz="2400" b="1" dirty="0" smtClean="0">
                <a:latin typeface="微软雅黑" pitchFamily="34" charset="-122"/>
                <a:ea typeface="微软雅黑" pitchFamily="34" charset="-122"/>
              </a:rPr>
              <a:t>Index</a:t>
            </a:r>
            <a:r>
              <a:rPr lang="zh-CN" altLang="en-US" sz="2400" b="1" dirty="0" smtClean="0">
                <a:latin typeface="微软雅黑" pitchFamily="34" charset="-122"/>
                <a:ea typeface="微软雅黑" pitchFamily="34" charset="-122"/>
              </a:rPr>
              <a:t>）</a:t>
            </a:r>
          </a:p>
          <a:p>
            <a:pPr>
              <a:spcBef>
                <a:spcPts val="600"/>
              </a:spcBef>
            </a:pPr>
            <a:r>
              <a:rPr lang="en-US" altLang="zh-CN" dirty="0" smtClean="0"/>
              <a:t>      ES</a:t>
            </a:r>
            <a:r>
              <a:rPr lang="zh-CN" altLang="en-US" dirty="0" smtClean="0"/>
              <a:t>将数据存储于一个或多个索引中，索引是具有类似特性的文档的集合，类比传统关系型数据库的一个数据库（</a:t>
            </a:r>
            <a:r>
              <a:rPr lang="en-US" altLang="zh-CN" dirty="0" smtClean="0"/>
              <a:t>database</a:t>
            </a:r>
            <a:r>
              <a:rPr lang="zh-CN" altLang="en-US" dirty="0" smtClean="0"/>
              <a:t>），或者一个数据存储方案（</a:t>
            </a:r>
            <a:r>
              <a:rPr lang="en-US" altLang="zh-CN" dirty="0" smtClean="0"/>
              <a:t>schema</a:t>
            </a:r>
            <a:r>
              <a:rPr lang="zh-CN" altLang="en-US" dirty="0" smtClean="0"/>
              <a:t>）。索引由其名称（必须全小写字符）进行标识，并通过引用此名称完成文档的创建、搜索、更新及删除操作。</a:t>
            </a:r>
          </a:p>
          <a:p>
            <a:pPr>
              <a:spcBef>
                <a:spcPts val="1200"/>
              </a:spcBef>
            </a:pPr>
            <a:r>
              <a:rPr lang="zh-CN" altLang="en-US" sz="2400" b="1" dirty="0" smtClean="0">
                <a:latin typeface="微软雅黑" pitchFamily="34" charset="-122"/>
                <a:ea typeface="微软雅黑" pitchFamily="34" charset="-122"/>
              </a:rPr>
              <a:t>类型（</a:t>
            </a:r>
            <a:r>
              <a:rPr lang="en-US" altLang="zh-CN" sz="2400" b="1" dirty="0" smtClean="0">
                <a:latin typeface="微软雅黑" pitchFamily="34" charset="-122"/>
                <a:ea typeface="微软雅黑" pitchFamily="34" charset="-122"/>
              </a:rPr>
              <a:t>Type</a:t>
            </a:r>
            <a:r>
              <a:rPr lang="zh-CN" altLang="en-US" sz="2400" b="1" dirty="0" smtClean="0">
                <a:latin typeface="微软雅黑" pitchFamily="34" charset="-122"/>
                <a:ea typeface="微软雅黑" pitchFamily="34" charset="-122"/>
              </a:rPr>
              <a:t>）</a:t>
            </a:r>
          </a:p>
          <a:p>
            <a:pPr>
              <a:spcBef>
                <a:spcPts val="600"/>
              </a:spcBef>
            </a:pPr>
            <a:r>
              <a:rPr lang="zh-CN" altLang="en-US" dirty="0" smtClean="0"/>
              <a:t>      类型是索引内部的逻辑分区（</a:t>
            </a:r>
            <a:r>
              <a:rPr lang="en-US" altLang="zh-CN" dirty="0" smtClean="0"/>
              <a:t>category/partition</a:t>
            </a:r>
            <a:r>
              <a:rPr lang="zh-CN" altLang="en-US" dirty="0" smtClean="0"/>
              <a:t>），一个索引内部可定义一个或多个类型（</a:t>
            </a:r>
            <a:r>
              <a:rPr lang="en-US" altLang="zh-CN" dirty="0" smtClean="0"/>
              <a:t>type</a:t>
            </a:r>
            <a:r>
              <a:rPr lang="zh-CN" altLang="en-US" dirty="0" smtClean="0"/>
              <a:t>）。类比传统关系型数据库的一张表。</a:t>
            </a:r>
          </a:p>
          <a:p>
            <a:pPr>
              <a:spcBef>
                <a:spcPts val="1200"/>
              </a:spcBef>
            </a:pPr>
            <a:r>
              <a:rPr lang="zh-CN" altLang="en-US" sz="2400" b="1" dirty="0" smtClean="0">
                <a:latin typeface="微软雅黑" pitchFamily="34" charset="-122"/>
                <a:ea typeface="微软雅黑" pitchFamily="34" charset="-122"/>
              </a:rPr>
              <a:t>文档（</a:t>
            </a:r>
            <a:r>
              <a:rPr lang="en-US" altLang="zh-CN" sz="2400" b="1" dirty="0" smtClean="0">
                <a:latin typeface="微软雅黑" pitchFamily="34" charset="-122"/>
                <a:ea typeface="微软雅黑" pitchFamily="34" charset="-122"/>
              </a:rPr>
              <a:t>Document</a:t>
            </a:r>
            <a:r>
              <a:rPr lang="zh-CN" altLang="en-US" sz="2400" b="1" dirty="0" smtClean="0">
                <a:latin typeface="微软雅黑" pitchFamily="34" charset="-122"/>
                <a:ea typeface="微软雅黑" pitchFamily="34" charset="-122"/>
              </a:rPr>
              <a:t>）</a:t>
            </a:r>
          </a:p>
          <a:p>
            <a:r>
              <a:rPr lang="zh-CN" altLang="en-US" dirty="0" smtClean="0"/>
              <a:t>      文档是</a:t>
            </a:r>
            <a:r>
              <a:rPr lang="en-US" altLang="zh-CN" dirty="0" err="1" smtClean="0"/>
              <a:t>es</a:t>
            </a:r>
            <a:r>
              <a:rPr lang="zh-CN" altLang="en-US" dirty="0" smtClean="0"/>
              <a:t>中可搜索的最小单位，由一个或多个字段组成，类似于关系型数据库中的一行记录。</a:t>
            </a:r>
            <a:r>
              <a:rPr lang="en-US" altLang="zh-CN" dirty="0" err="1" smtClean="0"/>
              <a:t>es</a:t>
            </a:r>
            <a:r>
              <a:rPr lang="zh-CN" altLang="en-US" dirty="0" smtClean="0"/>
              <a:t>的文档是以</a:t>
            </a:r>
            <a:r>
              <a:rPr lang="en-US" altLang="zh-CN" dirty="0" smtClean="0"/>
              <a:t>JSON</a:t>
            </a:r>
            <a:r>
              <a:rPr lang="zh-CN" altLang="en-US" dirty="0" smtClean="0"/>
              <a:t>格式保存，每个</a:t>
            </a:r>
            <a:r>
              <a:rPr lang="en-US" altLang="zh-CN" dirty="0" smtClean="0"/>
              <a:t>JSON</a:t>
            </a:r>
            <a:r>
              <a:rPr lang="zh-CN" altLang="en-US" dirty="0" smtClean="0"/>
              <a:t>对象由一个或多个字段组成，字段类型可以是布尔，数值，字符串、二进制、日期等数据类型。每个文档都有唯一的</a:t>
            </a:r>
            <a:r>
              <a:rPr lang="en-US" altLang="zh-CN" dirty="0" smtClean="0"/>
              <a:t>id,</a:t>
            </a:r>
            <a:r>
              <a:rPr lang="zh-CN" altLang="en-US" dirty="0" smtClean="0"/>
              <a:t> 可以由我们自己指定，也可以由</a:t>
            </a:r>
            <a:r>
              <a:rPr lang="en-US" altLang="zh-CN" dirty="0" err="1" smtClean="0"/>
              <a:t>es</a:t>
            </a:r>
            <a:r>
              <a:rPr lang="zh-CN" altLang="en-US" dirty="0" smtClean="0"/>
              <a:t>自动生成。</a:t>
            </a:r>
          </a:p>
        </p:txBody>
      </p:sp>
      <p:sp>
        <p:nvSpPr>
          <p:cNvPr id="12" name="TextBox 12"/>
          <p:cNvSpPr txBox="1">
            <a:spLocks noChangeArrowheads="1"/>
          </p:cNvSpPr>
          <p:nvPr/>
        </p:nvSpPr>
        <p:spPr bwMode="auto">
          <a:xfrm>
            <a:off x="685800" y="1219200"/>
            <a:ext cx="7467600" cy="646331"/>
          </a:xfrm>
          <a:prstGeom prst="rect">
            <a:avLst/>
          </a:prstGeom>
          <a:noFill/>
          <a:ln w="9525">
            <a:noFill/>
            <a:miter lim="800000"/>
          </a:ln>
        </p:spPr>
        <p:txBody>
          <a:bodyPr wrap="square">
            <a:spAutoFit/>
          </a:bodyPr>
          <a:lstStyle/>
          <a:p>
            <a:r>
              <a:rPr lang="en-US" altLang="zh-CN" sz="3600" b="1" dirty="0" err="1" smtClean="0">
                <a:solidFill>
                  <a:srgbClr val="0823A8"/>
                </a:solidFill>
                <a:latin typeface="Calibri" panose="020F0502020204030204" pitchFamily="34" charset="0"/>
              </a:rPr>
              <a:t>ElasticSearch</a:t>
            </a:r>
            <a:r>
              <a:rPr lang="en-US" altLang="zh-CN" sz="3600" b="1" dirty="0" smtClean="0">
                <a:solidFill>
                  <a:srgbClr val="0823A8"/>
                </a:solidFill>
                <a:latin typeface="Calibri" panose="020F0502020204030204" pitchFamily="34" charset="0"/>
              </a:rPr>
              <a:t> </a:t>
            </a:r>
            <a:r>
              <a:rPr lang="zh-CN" altLang="en-US" sz="3600" b="1" dirty="0" smtClean="0">
                <a:solidFill>
                  <a:srgbClr val="0823A8"/>
                </a:solidFill>
                <a:latin typeface="Calibri" panose="020F0502020204030204" pitchFamily="34" charset="0"/>
              </a:rPr>
              <a:t>存储架构</a:t>
            </a:r>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41</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685800" y="1981200"/>
            <a:ext cx="8001000" cy="2800767"/>
          </a:xfrm>
          <a:prstGeom prst="rect">
            <a:avLst/>
          </a:prstGeom>
        </p:spPr>
        <p:txBody>
          <a:bodyPr wrap="square">
            <a:spAutoFit/>
          </a:bodyPr>
          <a:lstStyle/>
          <a:p>
            <a:r>
              <a:rPr lang="zh-CN" altLang="en-US" sz="2400" b="1" dirty="0" smtClean="0">
                <a:latin typeface="微软雅黑" pitchFamily="34" charset="-122"/>
                <a:ea typeface="微软雅黑" pitchFamily="34" charset="-122"/>
              </a:rPr>
              <a:t>字段（</a:t>
            </a:r>
            <a:r>
              <a:rPr lang="en-US" altLang="zh-CN" sz="2400" b="1" dirty="0" smtClean="0">
                <a:latin typeface="微软雅黑" pitchFamily="34" charset="-122"/>
                <a:ea typeface="微软雅黑" pitchFamily="34" charset="-122"/>
              </a:rPr>
              <a:t>Field</a:t>
            </a:r>
            <a:r>
              <a:rPr lang="zh-CN" altLang="en-US" sz="2400" b="1" dirty="0" smtClean="0">
                <a:latin typeface="微软雅黑" pitchFamily="34" charset="-122"/>
                <a:ea typeface="微软雅黑" pitchFamily="34" charset="-122"/>
              </a:rPr>
              <a:t>）</a:t>
            </a:r>
            <a:endParaRPr lang="en-US" altLang="zh-CN" b="1" dirty="0" smtClean="0"/>
          </a:p>
          <a:p>
            <a:pPr>
              <a:spcBef>
                <a:spcPts val="600"/>
              </a:spcBef>
            </a:pPr>
            <a:r>
              <a:rPr lang="zh-CN" altLang="en-US" dirty="0" smtClean="0"/>
              <a:t>      相当于数据库中的</a:t>
            </a:r>
            <a:r>
              <a:rPr lang="en-US" altLang="zh-CN" dirty="0" smtClean="0"/>
              <a:t>column</a:t>
            </a:r>
            <a:r>
              <a:rPr lang="zh-CN" altLang="en-US" dirty="0" smtClean="0"/>
              <a:t>。</a:t>
            </a:r>
            <a:r>
              <a:rPr lang="en-US" altLang="zh-CN" dirty="0" smtClean="0"/>
              <a:t>ES</a:t>
            </a:r>
            <a:r>
              <a:rPr lang="zh-CN" altLang="en-US" dirty="0" smtClean="0"/>
              <a:t>中，每个文档，其实是以</a:t>
            </a:r>
            <a:r>
              <a:rPr lang="en-US" altLang="zh-CN" dirty="0" err="1" smtClean="0"/>
              <a:t>json</a:t>
            </a:r>
            <a:r>
              <a:rPr lang="zh-CN" altLang="en-US" dirty="0" smtClean="0"/>
              <a:t>形式存储的。而一个文档可以被视为多个字段的集合。比如一篇文章，可能包括了主题、摘要、正文、作者、时间等信息，每个信息都是一个字段，最后被整合成一个</a:t>
            </a:r>
            <a:r>
              <a:rPr lang="en-US" altLang="zh-CN" dirty="0" smtClean="0"/>
              <a:t>JSON</a:t>
            </a:r>
            <a:r>
              <a:rPr lang="zh-CN" altLang="en-US" dirty="0" smtClean="0"/>
              <a:t>串，落地到磁盘。</a:t>
            </a:r>
          </a:p>
          <a:p>
            <a:pPr>
              <a:spcBef>
                <a:spcPts val="1200"/>
              </a:spcBef>
            </a:pPr>
            <a:r>
              <a:rPr lang="zh-CN" altLang="en-US" sz="2400" b="1" dirty="0" smtClean="0">
                <a:latin typeface="微软雅黑" pitchFamily="34" charset="-122"/>
                <a:ea typeface="微软雅黑" pitchFamily="34" charset="-122"/>
              </a:rPr>
              <a:t>映射（</a:t>
            </a:r>
            <a:r>
              <a:rPr lang="en-US" altLang="zh-CN" sz="2400" b="1" dirty="0" smtClean="0">
                <a:latin typeface="微软雅黑" pitchFamily="34" charset="-122"/>
                <a:ea typeface="微软雅黑" pitchFamily="34" charset="-122"/>
              </a:rPr>
              <a:t>Mapping</a:t>
            </a:r>
            <a:r>
              <a:rPr lang="zh-CN" altLang="en-US" sz="2400" b="1" dirty="0" smtClean="0">
                <a:latin typeface="微软雅黑" pitchFamily="34" charset="-122"/>
                <a:ea typeface="微软雅黑" pitchFamily="34" charset="-122"/>
              </a:rPr>
              <a:t>）</a:t>
            </a:r>
            <a:endParaRPr lang="en-US" altLang="zh-CN" b="1" dirty="0" smtClean="0"/>
          </a:p>
          <a:p>
            <a:pPr>
              <a:spcBef>
                <a:spcPts val="600"/>
              </a:spcBef>
            </a:pPr>
            <a:r>
              <a:rPr lang="en-US" altLang="zh-CN" b="1" dirty="0" smtClean="0"/>
              <a:t>      </a:t>
            </a:r>
            <a:r>
              <a:rPr lang="zh-CN" altLang="en-US" dirty="0" smtClean="0"/>
              <a:t>相当于数据库中的</a:t>
            </a:r>
            <a:r>
              <a:rPr lang="en-US" altLang="zh-CN" dirty="0" smtClean="0"/>
              <a:t>schema</a:t>
            </a:r>
            <a:r>
              <a:rPr lang="zh-CN" altLang="en-US" dirty="0" smtClean="0"/>
              <a:t>，用来约束字段的类型，不过 </a:t>
            </a:r>
            <a:r>
              <a:rPr lang="en-US" altLang="zh-CN" dirty="0" err="1" smtClean="0"/>
              <a:t>Elasticsearch</a:t>
            </a:r>
            <a:r>
              <a:rPr lang="en-US" altLang="zh-CN" dirty="0" smtClean="0"/>
              <a:t> </a:t>
            </a:r>
            <a:r>
              <a:rPr lang="zh-CN" altLang="en-US" dirty="0" smtClean="0"/>
              <a:t>的 </a:t>
            </a:r>
            <a:r>
              <a:rPr lang="en-US" altLang="zh-CN" dirty="0" smtClean="0"/>
              <a:t>mapping </a:t>
            </a:r>
            <a:r>
              <a:rPr lang="zh-CN" altLang="en-US" dirty="0" smtClean="0"/>
              <a:t>可以不显示地指定、自动根据文档数据创建。</a:t>
            </a:r>
          </a:p>
        </p:txBody>
      </p:sp>
      <p:sp>
        <p:nvSpPr>
          <p:cNvPr id="12" name="TextBox 12"/>
          <p:cNvSpPr txBox="1">
            <a:spLocks noChangeArrowheads="1"/>
          </p:cNvSpPr>
          <p:nvPr/>
        </p:nvSpPr>
        <p:spPr bwMode="auto">
          <a:xfrm>
            <a:off x="685800" y="1219200"/>
            <a:ext cx="7467600" cy="646331"/>
          </a:xfrm>
          <a:prstGeom prst="rect">
            <a:avLst/>
          </a:prstGeom>
          <a:noFill/>
          <a:ln w="9525">
            <a:noFill/>
            <a:miter lim="800000"/>
          </a:ln>
        </p:spPr>
        <p:txBody>
          <a:bodyPr wrap="square">
            <a:spAutoFit/>
          </a:bodyPr>
          <a:lstStyle/>
          <a:p>
            <a:r>
              <a:rPr lang="en-US" altLang="zh-CN" sz="3600" b="1" dirty="0" err="1" smtClean="0">
                <a:solidFill>
                  <a:srgbClr val="0823A8"/>
                </a:solidFill>
                <a:latin typeface="Calibri" panose="020F0502020204030204" pitchFamily="34" charset="0"/>
              </a:rPr>
              <a:t>ElasticSearch</a:t>
            </a:r>
            <a:r>
              <a:rPr lang="en-US" altLang="zh-CN" sz="3600" b="1" dirty="0" smtClean="0">
                <a:solidFill>
                  <a:srgbClr val="0823A8"/>
                </a:solidFill>
                <a:latin typeface="Calibri" panose="020F0502020204030204" pitchFamily="34" charset="0"/>
              </a:rPr>
              <a:t> </a:t>
            </a:r>
            <a:r>
              <a:rPr lang="zh-CN" altLang="en-US" sz="3600" b="1" dirty="0" smtClean="0">
                <a:solidFill>
                  <a:srgbClr val="0823A8"/>
                </a:solidFill>
                <a:latin typeface="Calibri" panose="020F0502020204030204" pitchFamily="34" charset="0"/>
              </a:rPr>
              <a:t>存储架构（续）</a:t>
            </a:r>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42</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10" name="表格 9"/>
          <p:cNvGraphicFramePr>
            <a:graphicFrameLocks noGrp="1"/>
          </p:cNvGraphicFramePr>
          <p:nvPr/>
        </p:nvGraphicFramePr>
        <p:xfrm>
          <a:off x="914400" y="1600200"/>
          <a:ext cx="6934200" cy="3200400"/>
        </p:xfrm>
        <a:graphic>
          <a:graphicData uri="http://schemas.openxmlformats.org/drawingml/2006/table">
            <a:tbl>
              <a:tblPr/>
              <a:tblGrid>
                <a:gridCol w="3467100"/>
                <a:gridCol w="3467100"/>
              </a:tblGrid>
              <a:tr h="533400">
                <a:tc>
                  <a:txBody>
                    <a:bodyPr/>
                    <a:lstStyle/>
                    <a:p>
                      <a:pPr algn="ctr"/>
                      <a:r>
                        <a:rPr lang="zh-CN" altLang="en-US" b="1" dirty="0">
                          <a:latin typeface="微软雅黑" pitchFamily="34" charset="-122"/>
                          <a:ea typeface="微软雅黑" pitchFamily="34" charset="-122"/>
                        </a:rPr>
                        <a:t>关系型数据库</a:t>
                      </a:r>
                    </a:p>
                  </a:txBody>
                  <a:tcPr anchor="ctr">
                    <a:lnL>
                      <a:noFill/>
                    </a:lnL>
                    <a:lnR>
                      <a:noFill/>
                    </a:lnR>
                    <a:lnT>
                      <a:noFill/>
                    </a:lnT>
                    <a:lnB>
                      <a:noFill/>
                    </a:lnB>
                    <a:solidFill>
                      <a:srgbClr val="FFFFFF"/>
                    </a:solidFill>
                  </a:tcPr>
                </a:tc>
                <a:tc>
                  <a:txBody>
                    <a:bodyPr/>
                    <a:lstStyle/>
                    <a:p>
                      <a:pPr algn="ctr"/>
                      <a:r>
                        <a:rPr lang="en-US" b="1" dirty="0" err="1">
                          <a:latin typeface="微软雅黑" pitchFamily="34" charset="-122"/>
                          <a:ea typeface="微软雅黑" pitchFamily="34" charset="-122"/>
                        </a:rPr>
                        <a:t>ElasticSearch</a:t>
                      </a:r>
                      <a:endParaRPr lang="en-US" b="1" dirty="0">
                        <a:latin typeface="微软雅黑" pitchFamily="34" charset="-122"/>
                        <a:ea typeface="微软雅黑" pitchFamily="34" charset="-122"/>
                      </a:endParaRPr>
                    </a:p>
                  </a:txBody>
                  <a:tcPr anchor="ctr">
                    <a:lnL>
                      <a:noFill/>
                    </a:lnL>
                    <a:lnR>
                      <a:noFill/>
                    </a:lnR>
                    <a:lnT>
                      <a:noFill/>
                    </a:lnT>
                    <a:lnB>
                      <a:noFill/>
                    </a:lnB>
                    <a:solidFill>
                      <a:srgbClr val="FFFFFF"/>
                    </a:solidFill>
                  </a:tcPr>
                </a:tc>
              </a:tr>
              <a:tr h="533400">
                <a:tc>
                  <a:txBody>
                    <a:bodyPr/>
                    <a:lstStyle/>
                    <a:p>
                      <a:pPr algn="ctr"/>
                      <a:r>
                        <a:rPr lang="en-US"/>
                        <a:t>Database</a:t>
                      </a:r>
                    </a:p>
                  </a:txBody>
                  <a:tcPr anchor="ctr">
                    <a:lnL>
                      <a:noFill/>
                    </a:lnL>
                    <a:lnR>
                      <a:noFill/>
                    </a:lnR>
                    <a:lnT>
                      <a:noFill/>
                    </a:lnT>
                    <a:lnB>
                      <a:noFill/>
                    </a:lnB>
                    <a:solidFill>
                      <a:srgbClr val="FFFFFF"/>
                    </a:solidFill>
                  </a:tcPr>
                </a:tc>
                <a:tc>
                  <a:txBody>
                    <a:bodyPr/>
                    <a:lstStyle/>
                    <a:p>
                      <a:pPr algn="ctr"/>
                      <a:r>
                        <a:rPr lang="en-US"/>
                        <a:t>Index</a:t>
                      </a:r>
                    </a:p>
                  </a:txBody>
                  <a:tcPr anchor="ctr">
                    <a:lnL>
                      <a:noFill/>
                    </a:lnL>
                    <a:lnR>
                      <a:noFill/>
                    </a:lnR>
                    <a:lnT>
                      <a:noFill/>
                    </a:lnT>
                    <a:lnB>
                      <a:noFill/>
                    </a:lnB>
                    <a:solidFill>
                      <a:srgbClr val="FFFFFF"/>
                    </a:solidFill>
                  </a:tcPr>
                </a:tc>
              </a:tr>
              <a:tr h="533400">
                <a:tc>
                  <a:txBody>
                    <a:bodyPr/>
                    <a:lstStyle/>
                    <a:p>
                      <a:pPr algn="ctr"/>
                      <a:r>
                        <a:rPr lang="en-US"/>
                        <a:t>Table</a:t>
                      </a:r>
                    </a:p>
                  </a:txBody>
                  <a:tcPr anchor="ctr">
                    <a:lnL>
                      <a:noFill/>
                    </a:lnL>
                    <a:lnR>
                      <a:noFill/>
                    </a:lnR>
                    <a:lnT>
                      <a:noFill/>
                    </a:lnT>
                    <a:lnB>
                      <a:noFill/>
                    </a:lnB>
                    <a:solidFill>
                      <a:srgbClr val="FFFFFF"/>
                    </a:solidFill>
                  </a:tcPr>
                </a:tc>
                <a:tc>
                  <a:txBody>
                    <a:bodyPr/>
                    <a:lstStyle/>
                    <a:p>
                      <a:pPr algn="ctr"/>
                      <a:r>
                        <a:rPr lang="en-US"/>
                        <a:t>Type</a:t>
                      </a:r>
                    </a:p>
                  </a:txBody>
                  <a:tcPr anchor="ctr">
                    <a:lnL>
                      <a:noFill/>
                    </a:lnL>
                    <a:lnR>
                      <a:noFill/>
                    </a:lnR>
                    <a:lnT>
                      <a:noFill/>
                    </a:lnT>
                    <a:lnB>
                      <a:noFill/>
                    </a:lnB>
                    <a:solidFill>
                      <a:srgbClr val="FFFFFF"/>
                    </a:solidFill>
                  </a:tcPr>
                </a:tc>
              </a:tr>
              <a:tr h="533400">
                <a:tc>
                  <a:txBody>
                    <a:bodyPr/>
                    <a:lstStyle/>
                    <a:p>
                      <a:pPr algn="ctr"/>
                      <a:r>
                        <a:rPr lang="en-US" dirty="0"/>
                        <a:t>Row</a:t>
                      </a:r>
                    </a:p>
                  </a:txBody>
                  <a:tcPr anchor="ctr">
                    <a:lnL>
                      <a:noFill/>
                    </a:lnL>
                    <a:lnR>
                      <a:noFill/>
                    </a:lnR>
                    <a:lnT>
                      <a:noFill/>
                    </a:lnT>
                    <a:lnB>
                      <a:noFill/>
                    </a:lnB>
                    <a:solidFill>
                      <a:srgbClr val="FFFFFF"/>
                    </a:solidFill>
                  </a:tcPr>
                </a:tc>
                <a:tc>
                  <a:txBody>
                    <a:bodyPr/>
                    <a:lstStyle/>
                    <a:p>
                      <a:pPr algn="ctr"/>
                      <a:r>
                        <a:rPr lang="en-US" dirty="0"/>
                        <a:t>Document</a:t>
                      </a:r>
                    </a:p>
                  </a:txBody>
                  <a:tcPr anchor="ctr">
                    <a:lnL>
                      <a:noFill/>
                    </a:lnL>
                    <a:lnR>
                      <a:noFill/>
                    </a:lnR>
                    <a:lnT>
                      <a:noFill/>
                    </a:lnT>
                    <a:lnB>
                      <a:noFill/>
                    </a:lnB>
                    <a:solidFill>
                      <a:srgbClr val="FFFFFF"/>
                    </a:solidFill>
                  </a:tcPr>
                </a:tc>
              </a:tr>
              <a:tr h="533400">
                <a:tc>
                  <a:txBody>
                    <a:bodyPr/>
                    <a:lstStyle/>
                    <a:p>
                      <a:pPr algn="ctr"/>
                      <a:r>
                        <a:rPr lang="en-US"/>
                        <a:t>Column</a:t>
                      </a:r>
                    </a:p>
                  </a:txBody>
                  <a:tcPr anchor="ctr">
                    <a:lnL>
                      <a:noFill/>
                    </a:lnL>
                    <a:lnR>
                      <a:noFill/>
                    </a:lnR>
                    <a:lnT>
                      <a:noFill/>
                    </a:lnT>
                    <a:lnB>
                      <a:noFill/>
                    </a:lnB>
                    <a:solidFill>
                      <a:srgbClr val="FFFFFF"/>
                    </a:solidFill>
                  </a:tcPr>
                </a:tc>
                <a:tc>
                  <a:txBody>
                    <a:bodyPr/>
                    <a:lstStyle/>
                    <a:p>
                      <a:pPr algn="ctr"/>
                      <a:r>
                        <a:rPr lang="en-US" dirty="0"/>
                        <a:t>Field</a:t>
                      </a:r>
                    </a:p>
                  </a:txBody>
                  <a:tcPr anchor="ctr">
                    <a:lnL>
                      <a:noFill/>
                    </a:lnL>
                    <a:lnR>
                      <a:noFill/>
                    </a:lnR>
                    <a:lnT>
                      <a:noFill/>
                    </a:lnT>
                    <a:lnB>
                      <a:noFill/>
                    </a:lnB>
                    <a:solidFill>
                      <a:srgbClr val="FFFFFF"/>
                    </a:solidFill>
                  </a:tcPr>
                </a:tc>
              </a:tr>
              <a:tr h="533400">
                <a:tc>
                  <a:txBody>
                    <a:bodyPr/>
                    <a:lstStyle/>
                    <a:p>
                      <a:pPr algn="ctr"/>
                      <a:r>
                        <a:rPr lang="en-US"/>
                        <a:t>Schema</a:t>
                      </a:r>
                    </a:p>
                  </a:txBody>
                  <a:tcPr anchor="ctr">
                    <a:lnL>
                      <a:noFill/>
                    </a:lnL>
                    <a:lnR>
                      <a:noFill/>
                    </a:lnR>
                    <a:lnT>
                      <a:noFill/>
                    </a:lnT>
                    <a:lnB>
                      <a:noFill/>
                    </a:lnB>
                    <a:solidFill>
                      <a:srgbClr val="FFFFFF"/>
                    </a:solidFill>
                  </a:tcPr>
                </a:tc>
                <a:tc>
                  <a:txBody>
                    <a:bodyPr/>
                    <a:lstStyle/>
                    <a:p>
                      <a:pPr algn="ctr"/>
                      <a:r>
                        <a:rPr lang="en-US" dirty="0"/>
                        <a:t>Mapping</a:t>
                      </a:r>
                    </a:p>
                  </a:txBody>
                  <a:tcPr anchor="ctr">
                    <a:lnL>
                      <a:noFill/>
                    </a:lnL>
                    <a:lnR>
                      <a:noFill/>
                    </a:lnR>
                    <a:lnT>
                      <a:noFill/>
                    </a:lnT>
                    <a:lnB>
                      <a:noFill/>
                    </a:lnB>
                    <a:solidFill>
                      <a:srgbClr val="FFFFFF"/>
                    </a:solidFill>
                  </a:tcPr>
                </a:tc>
              </a:tr>
            </a:tbl>
          </a:graphicData>
        </a:graphic>
      </p:graphicFrame>
      <p:sp>
        <p:nvSpPr>
          <p:cNvPr id="11" name="矩形 10"/>
          <p:cNvSpPr/>
          <p:nvPr/>
        </p:nvSpPr>
        <p:spPr>
          <a:xfrm>
            <a:off x="914400" y="5181600"/>
            <a:ext cx="7239000" cy="923330"/>
          </a:xfrm>
          <a:prstGeom prst="rect">
            <a:avLst/>
          </a:prstGeom>
        </p:spPr>
        <p:txBody>
          <a:bodyPr wrap="square">
            <a:spAutoFit/>
          </a:bodyPr>
          <a:lstStyle/>
          <a:p>
            <a:r>
              <a:rPr lang="en-US" altLang="zh-CN" b="1" dirty="0" smtClean="0"/>
              <a:t>Relational DB  </a:t>
            </a:r>
            <a:r>
              <a:rPr lang="en-US" altLang="zh-CN" dirty="0" smtClean="0"/>
              <a:t>-&gt; Databases -&gt; Tables  -&gt; Rows           -&gt; Columns</a:t>
            </a:r>
          </a:p>
          <a:p>
            <a:pPr>
              <a:lnSpc>
                <a:spcPct val="200000"/>
              </a:lnSpc>
            </a:pPr>
            <a:r>
              <a:rPr lang="en-US" altLang="zh-CN" b="1" dirty="0" err="1" smtClean="0"/>
              <a:t>ElasticSearch</a:t>
            </a:r>
            <a:r>
              <a:rPr lang="en-US" altLang="zh-CN" dirty="0" smtClean="0"/>
              <a:t>  -&gt; Indices       -&gt; Types  -&gt;  Documents  -&gt; Fields</a:t>
            </a:r>
            <a:endParaRPr lang="en-US" altLang="zh-CN" dirty="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43</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http://791202.com/wp-content/uploads/2020/03/1470814-20180912204704839-1400665876.png"/>
          <p:cNvPicPr>
            <a:picLocks noChangeAspect="1" noChangeArrowheads="1"/>
          </p:cNvPicPr>
          <p:nvPr/>
        </p:nvPicPr>
        <p:blipFill>
          <a:blip r:embed="rId4" cstate="print"/>
          <a:srcRect/>
          <a:stretch>
            <a:fillRect/>
          </a:stretch>
        </p:blipFill>
        <p:spPr bwMode="auto">
          <a:xfrm>
            <a:off x="762000" y="1676400"/>
            <a:ext cx="7743825" cy="4410075"/>
          </a:xfrm>
          <a:prstGeom prst="rect">
            <a:avLst/>
          </a:prstGeom>
          <a:noFill/>
        </p:spPr>
      </p:pic>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44</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533400" y="1447800"/>
            <a:ext cx="4572000" cy="3247043"/>
          </a:xfrm>
          <a:prstGeom prst="rect">
            <a:avLst/>
          </a:prstGeom>
        </p:spPr>
        <p:txBody>
          <a:bodyPr wrap="square">
            <a:spAutoFit/>
          </a:bodyPr>
          <a:lstStyle/>
          <a:p>
            <a:r>
              <a:rPr lang="zh-CN" altLang="en-US" sz="2400" b="1" dirty="0" smtClean="0">
                <a:latin typeface="微软雅黑" pitchFamily="34" charset="-122"/>
                <a:ea typeface="微软雅黑" pitchFamily="34" charset="-122"/>
              </a:rPr>
              <a:t>类型举例：</a:t>
            </a:r>
            <a:endParaRPr lang="en-US" altLang="zh-CN" sz="2400" b="1" dirty="0" smtClean="0">
              <a:latin typeface="微软雅黑" pitchFamily="34" charset="-122"/>
              <a:ea typeface="微软雅黑" pitchFamily="34" charset="-122"/>
            </a:endParaRPr>
          </a:p>
          <a:p>
            <a:pPr>
              <a:spcBef>
                <a:spcPts val="600"/>
              </a:spcBef>
            </a:pPr>
            <a:r>
              <a:rPr lang="en-US" altLang="zh-CN" dirty="0" smtClean="0"/>
              <a:t>     </a:t>
            </a:r>
            <a:r>
              <a:rPr lang="zh-CN" altLang="en-US" dirty="0" smtClean="0"/>
              <a:t>比如一首诗，有诗题、作者、朝代、字数、诗内容等字段，那么首先可以建立一个名叫 </a:t>
            </a:r>
            <a:r>
              <a:rPr lang="en-US" altLang="zh-CN" dirty="0" smtClean="0"/>
              <a:t>Poems </a:t>
            </a:r>
            <a:r>
              <a:rPr lang="zh-CN" altLang="en-US" dirty="0" smtClean="0"/>
              <a:t>的索引</a:t>
            </a:r>
            <a:r>
              <a:rPr lang="en-US" altLang="zh-CN" dirty="0" smtClean="0"/>
              <a:t>(index)</a:t>
            </a:r>
            <a:r>
              <a:rPr lang="zh-CN" altLang="en-US" dirty="0" smtClean="0"/>
              <a:t>。</a:t>
            </a:r>
            <a:endParaRPr lang="en-US" altLang="zh-CN" dirty="0" smtClean="0"/>
          </a:p>
          <a:p>
            <a:pPr>
              <a:spcBef>
                <a:spcPts val="600"/>
              </a:spcBef>
            </a:pPr>
            <a:r>
              <a:rPr lang="en-US" altLang="zh-CN" dirty="0" smtClean="0"/>
              <a:t>     </a:t>
            </a:r>
            <a:r>
              <a:rPr lang="zh-CN" altLang="en-US" dirty="0" smtClean="0"/>
              <a:t>然后创建一个名叫 </a:t>
            </a:r>
            <a:r>
              <a:rPr lang="en-US" altLang="zh-CN" dirty="0" smtClean="0"/>
              <a:t>Poem </a:t>
            </a:r>
            <a:r>
              <a:rPr lang="zh-CN" altLang="en-US" dirty="0" smtClean="0"/>
              <a:t>的类型</a:t>
            </a:r>
            <a:r>
              <a:rPr lang="en-US" altLang="zh-CN" dirty="0" smtClean="0"/>
              <a:t>(type)</a:t>
            </a:r>
            <a:r>
              <a:rPr lang="zh-CN" altLang="en-US" dirty="0" smtClean="0"/>
              <a:t>，类型是通过 </a:t>
            </a:r>
            <a:r>
              <a:rPr lang="en-US" altLang="zh-CN" dirty="0" smtClean="0"/>
              <a:t>Mapping </a:t>
            </a:r>
            <a:r>
              <a:rPr lang="zh-CN" altLang="en-US" dirty="0" smtClean="0"/>
              <a:t>来定义每个字段</a:t>
            </a:r>
            <a:r>
              <a:rPr lang="en-US" altLang="zh-CN" dirty="0" smtClean="0"/>
              <a:t>(field)</a:t>
            </a:r>
            <a:r>
              <a:rPr lang="zh-CN" altLang="en-US" dirty="0" smtClean="0"/>
              <a:t>的类型。</a:t>
            </a:r>
          </a:p>
          <a:p>
            <a:pPr>
              <a:spcBef>
                <a:spcPts val="600"/>
              </a:spcBef>
            </a:pPr>
            <a:r>
              <a:rPr lang="zh-CN" altLang="en-US" dirty="0" smtClean="0"/>
              <a:t>     比如诗题、作者、朝代都是 </a:t>
            </a:r>
            <a:r>
              <a:rPr lang="en-US" altLang="zh-CN" dirty="0" smtClean="0"/>
              <a:t>keyword </a:t>
            </a:r>
            <a:r>
              <a:rPr lang="zh-CN" altLang="en-US" dirty="0" smtClean="0"/>
              <a:t>类型，诗内容是 </a:t>
            </a:r>
            <a:r>
              <a:rPr lang="en-US" altLang="zh-CN" dirty="0" smtClean="0"/>
              <a:t>text </a:t>
            </a:r>
            <a:r>
              <a:rPr lang="zh-CN" altLang="en-US" dirty="0" smtClean="0"/>
              <a:t>类型，而字数是 </a:t>
            </a:r>
            <a:r>
              <a:rPr lang="en-US" altLang="zh-CN" dirty="0" smtClean="0"/>
              <a:t>integer </a:t>
            </a:r>
            <a:r>
              <a:rPr lang="zh-CN" altLang="en-US" dirty="0" smtClean="0"/>
              <a:t>类型，最后就是把数据以 </a:t>
            </a:r>
            <a:r>
              <a:rPr lang="en-US" altLang="zh-CN" dirty="0" smtClean="0"/>
              <a:t>JSON</a:t>
            </a:r>
            <a:r>
              <a:rPr lang="zh-CN" altLang="en-US" dirty="0" smtClean="0"/>
              <a:t>格式存入。</a:t>
            </a:r>
            <a:endParaRPr lang="zh-CN" altLang="en-US" dirty="0"/>
          </a:p>
        </p:txBody>
      </p:sp>
      <p:pic>
        <p:nvPicPr>
          <p:cNvPr id="113667" name="Picture 3" descr="C:\Users\qyzc\Desktop\图片1.jpg"/>
          <p:cNvPicPr>
            <a:picLocks noChangeAspect="1" noChangeArrowheads="1"/>
          </p:cNvPicPr>
          <p:nvPr/>
        </p:nvPicPr>
        <p:blipFill>
          <a:blip r:embed="rId4" cstate="print"/>
          <a:srcRect/>
          <a:stretch>
            <a:fillRect/>
          </a:stretch>
        </p:blipFill>
        <p:spPr bwMode="auto">
          <a:xfrm>
            <a:off x="5638800" y="1219200"/>
            <a:ext cx="2362200" cy="5562600"/>
          </a:xfrm>
          <a:prstGeom prst="rect">
            <a:avLst/>
          </a:prstGeom>
          <a:noFill/>
        </p:spPr>
      </p:pic>
      <p:sp>
        <p:nvSpPr>
          <p:cNvPr id="13" name="矩形 12"/>
          <p:cNvSpPr/>
          <p:nvPr/>
        </p:nvSpPr>
        <p:spPr>
          <a:xfrm>
            <a:off x="533400" y="4800600"/>
            <a:ext cx="4572000" cy="1200329"/>
          </a:xfrm>
          <a:prstGeom prst="rect">
            <a:avLst/>
          </a:prstGeom>
        </p:spPr>
        <p:txBody>
          <a:bodyPr>
            <a:spAutoFit/>
          </a:bodyPr>
          <a:lstStyle/>
          <a:p>
            <a:r>
              <a:rPr lang="zh-CN" altLang="en-US" dirty="0" smtClean="0"/>
              <a:t>分词：</a:t>
            </a:r>
            <a:r>
              <a:rPr lang="en-US" altLang="zh-CN" dirty="0" smtClean="0"/>
              <a:t>keyword </a:t>
            </a:r>
            <a:r>
              <a:rPr lang="zh-CN" altLang="en-US" dirty="0" smtClean="0"/>
              <a:t>类型不需分词的，直接根据字符串建立反向索引；</a:t>
            </a:r>
            <a:r>
              <a:rPr lang="en-US" altLang="zh-CN" dirty="0" smtClean="0"/>
              <a:t>Text </a:t>
            </a:r>
            <a:r>
              <a:rPr lang="zh-CN" altLang="en-US" dirty="0" smtClean="0"/>
              <a:t>类型在存入时需要先分词，然后根据分词后的内容建立反向索引。</a:t>
            </a:r>
            <a:endParaRPr lang="zh-CN" altLang="en-US" dirty="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45</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685800" y="1447800"/>
            <a:ext cx="2971800" cy="461665"/>
          </a:xfrm>
          <a:prstGeom prst="rect">
            <a:avLst/>
          </a:prstGeom>
        </p:spPr>
        <p:txBody>
          <a:bodyPr wrap="square">
            <a:spAutoFit/>
          </a:bodyPr>
          <a:lstStyle/>
          <a:p>
            <a:r>
              <a:rPr lang="zh-CN" altLang="en-US" sz="2400" b="1" dirty="0" smtClean="0">
                <a:latin typeface="微软雅黑" pitchFamily="34" charset="-122"/>
                <a:ea typeface="微软雅黑" pitchFamily="34" charset="-122"/>
              </a:rPr>
              <a:t>文档举例：</a:t>
            </a:r>
          </a:p>
        </p:txBody>
      </p:sp>
      <p:sp>
        <p:nvSpPr>
          <p:cNvPr id="11" name="矩形 10"/>
          <p:cNvSpPr/>
          <p:nvPr/>
        </p:nvSpPr>
        <p:spPr>
          <a:xfrm>
            <a:off x="685800" y="1981200"/>
            <a:ext cx="7924800" cy="1354217"/>
          </a:xfrm>
          <a:prstGeom prst="rect">
            <a:avLst/>
          </a:prstGeom>
        </p:spPr>
        <p:txBody>
          <a:bodyPr wrap="square">
            <a:spAutoFit/>
          </a:bodyPr>
          <a:lstStyle/>
          <a:p>
            <a:r>
              <a:rPr lang="en-US" altLang="zh-CN" dirty="0" smtClean="0"/>
              <a:t>      ES</a:t>
            </a:r>
            <a:r>
              <a:rPr lang="zh-CN" altLang="en-US" dirty="0" smtClean="0"/>
              <a:t>中的一个</a:t>
            </a:r>
            <a:r>
              <a:rPr lang="en-US" altLang="zh-CN" dirty="0" smtClean="0"/>
              <a:t>document</a:t>
            </a:r>
            <a:r>
              <a:rPr lang="zh-CN" altLang="en-US" dirty="0" smtClean="0"/>
              <a:t>可以是一条客户数据，一条商品分类数据，一条订单数据，通常用</a:t>
            </a:r>
            <a:r>
              <a:rPr lang="en-US" altLang="zh-CN" dirty="0" smtClean="0"/>
              <a:t>JSON</a:t>
            </a:r>
            <a:r>
              <a:rPr lang="zh-CN" altLang="en-US" dirty="0" smtClean="0"/>
              <a:t>数据结构表示。一个</a:t>
            </a:r>
            <a:r>
              <a:rPr lang="en-US" altLang="zh-CN" dirty="0" smtClean="0"/>
              <a:t>document</a:t>
            </a:r>
            <a:r>
              <a:rPr lang="zh-CN" altLang="en-US" dirty="0" smtClean="0"/>
              <a:t>里面有多个</a:t>
            </a:r>
            <a:r>
              <a:rPr lang="en-US" altLang="zh-CN" dirty="0" smtClean="0"/>
              <a:t>field</a:t>
            </a:r>
            <a:r>
              <a:rPr lang="zh-CN" altLang="en-US" dirty="0" smtClean="0"/>
              <a:t>，每个</a:t>
            </a:r>
            <a:r>
              <a:rPr lang="en-US" altLang="zh-CN" dirty="0" smtClean="0"/>
              <a:t>field</a:t>
            </a:r>
            <a:r>
              <a:rPr lang="zh-CN" altLang="en-US" dirty="0" smtClean="0"/>
              <a:t>就是一个数据字段。</a:t>
            </a:r>
            <a:endParaRPr lang="en-US" altLang="zh-CN" dirty="0" smtClean="0"/>
          </a:p>
          <a:p>
            <a:pPr>
              <a:spcBef>
                <a:spcPts val="1200"/>
              </a:spcBef>
            </a:pPr>
            <a:r>
              <a:rPr lang="zh-CN" altLang="en-US" dirty="0" smtClean="0"/>
              <a:t>比如：</a:t>
            </a:r>
            <a:endParaRPr lang="zh-CN" altLang="en-US" dirty="0"/>
          </a:p>
        </p:txBody>
      </p:sp>
      <p:sp>
        <p:nvSpPr>
          <p:cNvPr id="12" name="矩形 11"/>
          <p:cNvSpPr/>
          <p:nvPr/>
        </p:nvSpPr>
        <p:spPr>
          <a:xfrm>
            <a:off x="1524000" y="3200400"/>
            <a:ext cx="5791200" cy="3046988"/>
          </a:xfrm>
          <a:prstGeom prst="rect">
            <a:avLst/>
          </a:prstGeom>
        </p:spPr>
        <p:txBody>
          <a:bodyPr wrap="square">
            <a:spAutoFit/>
          </a:bodyPr>
          <a:lstStyle/>
          <a:p>
            <a:r>
              <a:rPr lang="en-US" altLang="zh-CN" sz="2400" dirty="0" smtClean="0"/>
              <a:t>product document</a:t>
            </a:r>
          </a:p>
          <a:p>
            <a:r>
              <a:rPr lang="en-US" altLang="zh-CN" sz="2400" dirty="0" smtClean="0"/>
              <a:t>{</a:t>
            </a:r>
            <a:br>
              <a:rPr lang="en-US" altLang="zh-CN" sz="2400" dirty="0" smtClean="0"/>
            </a:br>
            <a:r>
              <a:rPr lang="en-US" altLang="zh-CN" sz="2400" dirty="0" smtClean="0"/>
              <a:t>  "</a:t>
            </a:r>
            <a:r>
              <a:rPr lang="en-US" altLang="zh-CN" sz="2400" dirty="0" err="1" smtClean="0"/>
              <a:t>product_id</a:t>
            </a:r>
            <a:r>
              <a:rPr lang="en-US" altLang="zh-CN" sz="2400" dirty="0" smtClean="0"/>
              <a:t>":  "1",</a:t>
            </a:r>
            <a:br>
              <a:rPr lang="en-US" altLang="zh-CN" sz="2400" dirty="0" smtClean="0"/>
            </a:br>
            <a:r>
              <a:rPr lang="en-US" altLang="zh-CN" sz="2400" dirty="0" smtClean="0"/>
              <a:t>  "</a:t>
            </a:r>
            <a:r>
              <a:rPr lang="en-US" altLang="zh-CN" sz="2400" dirty="0" err="1" smtClean="0"/>
              <a:t>product_name</a:t>
            </a:r>
            <a:r>
              <a:rPr lang="en-US" altLang="zh-CN" sz="2400" dirty="0" smtClean="0"/>
              <a:t>":  "</a:t>
            </a:r>
            <a:r>
              <a:rPr lang="zh-CN" altLang="en-US" sz="2400" dirty="0" smtClean="0"/>
              <a:t>高露洁牙膏</a:t>
            </a:r>
            <a:r>
              <a:rPr lang="en-US" altLang="zh-CN" sz="2400" dirty="0" smtClean="0"/>
              <a:t>",</a:t>
            </a:r>
            <a:br>
              <a:rPr lang="en-US" altLang="zh-CN" sz="2400" dirty="0" smtClean="0"/>
            </a:br>
            <a:r>
              <a:rPr lang="en-US" altLang="zh-CN" sz="2400" dirty="0" smtClean="0"/>
              <a:t>  "</a:t>
            </a:r>
            <a:r>
              <a:rPr lang="en-US" altLang="zh-CN" sz="2400" dirty="0" err="1" smtClean="0"/>
              <a:t>product_desc</a:t>
            </a:r>
            <a:r>
              <a:rPr lang="en-US" altLang="zh-CN" sz="2400" dirty="0" smtClean="0"/>
              <a:t>":  "</a:t>
            </a:r>
            <a:r>
              <a:rPr lang="zh-CN" altLang="en-US" sz="2400" dirty="0" smtClean="0"/>
              <a:t>高效美白</a:t>
            </a:r>
            <a:r>
              <a:rPr lang="en-US" altLang="zh-CN" sz="2400" dirty="0" smtClean="0"/>
              <a:t>",</a:t>
            </a:r>
            <a:br>
              <a:rPr lang="en-US" altLang="zh-CN" sz="2400" dirty="0" smtClean="0"/>
            </a:br>
            <a:r>
              <a:rPr lang="en-US" altLang="zh-CN" sz="2400" dirty="0" smtClean="0"/>
              <a:t>  "</a:t>
            </a:r>
            <a:r>
              <a:rPr lang="en-US" altLang="zh-CN" sz="2400" dirty="0" err="1" smtClean="0"/>
              <a:t>category_id</a:t>
            </a:r>
            <a:r>
              <a:rPr lang="en-US" altLang="zh-CN" sz="2400" dirty="0" smtClean="0"/>
              <a:t>":  "2",</a:t>
            </a:r>
            <a:br>
              <a:rPr lang="en-US" altLang="zh-CN" sz="2400" dirty="0" smtClean="0"/>
            </a:br>
            <a:r>
              <a:rPr lang="en-US" altLang="zh-CN" sz="2400" dirty="0" smtClean="0"/>
              <a:t>  "</a:t>
            </a:r>
            <a:r>
              <a:rPr lang="en-US" altLang="zh-CN" sz="2400" dirty="0" err="1" smtClean="0"/>
              <a:t>category_name</a:t>
            </a:r>
            <a:r>
              <a:rPr lang="en-US" altLang="zh-CN" sz="2400" dirty="0" smtClean="0"/>
              <a:t>":  "</a:t>
            </a:r>
            <a:r>
              <a:rPr lang="zh-CN" altLang="en-US" sz="2400" dirty="0" smtClean="0"/>
              <a:t>日化用品</a:t>
            </a:r>
            <a:r>
              <a:rPr lang="en-US" altLang="zh-CN" sz="2400" dirty="0" smtClean="0"/>
              <a:t>"</a:t>
            </a:r>
            <a:br>
              <a:rPr lang="en-US" altLang="zh-CN" sz="2400" dirty="0" smtClean="0"/>
            </a:br>
            <a:r>
              <a:rPr lang="en-US" altLang="zh-CN" sz="2400" dirty="0" smtClean="0"/>
              <a:t>}</a:t>
            </a:r>
            <a:endParaRPr lang="en-US" altLang="zh-CN" sz="2400" dirty="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46</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54626" name="Picture 2" descr="1_3xcgM8oZUTSV5ZVEjCRnNA.png-10.2kB"/>
          <p:cNvPicPr>
            <a:picLocks noChangeAspect="1" noChangeArrowheads="1"/>
          </p:cNvPicPr>
          <p:nvPr/>
        </p:nvPicPr>
        <p:blipFill>
          <a:blip r:embed="rId4" cstate="print"/>
          <a:srcRect/>
          <a:stretch>
            <a:fillRect/>
          </a:stretch>
        </p:blipFill>
        <p:spPr bwMode="auto">
          <a:xfrm>
            <a:off x="1066800" y="2209800"/>
            <a:ext cx="6858000" cy="3810000"/>
          </a:xfrm>
          <a:prstGeom prst="rect">
            <a:avLst/>
          </a:prstGeom>
          <a:noFill/>
        </p:spPr>
      </p:pic>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47</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685800" y="1905000"/>
            <a:ext cx="7924800" cy="1477328"/>
          </a:xfrm>
          <a:prstGeom prst="rect">
            <a:avLst/>
          </a:prstGeom>
        </p:spPr>
        <p:txBody>
          <a:bodyPr wrap="square">
            <a:spAutoFit/>
          </a:bodyPr>
          <a:lstStyle/>
          <a:p>
            <a:r>
              <a:rPr lang="en-US" altLang="zh-CN" dirty="0" smtClean="0"/>
              <a:t>       ES</a:t>
            </a:r>
            <a:r>
              <a:rPr lang="zh-CN" altLang="en-US" dirty="0" smtClean="0"/>
              <a:t>的索引数据按照分布式存储原理切分成</a:t>
            </a:r>
            <a:r>
              <a:rPr lang="en-US" altLang="zh-CN" dirty="0" smtClean="0"/>
              <a:t>1</a:t>
            </a:r>
            <a:r>
              <a:rPr lang="zh-CN" altLang="en-US" dirty="0" smtClean="0"/>
              <a:t>个或多个分片</a:t>
            </a:r>
            <a:r>
              <a:rPr lang="en-US" altLang="zh-CN" dirty="0" smtClean="0"/>
              <a:t>(shard)</a:t>
            </a:r>
            <a:r>
              <a:rPr lang="zh-CN" altLang="en-US" dirty="0" smtClean="0"/>
              <a:t>（默认为</a:t>
            </a:r>
            <a:r>
              <a:rPr lang="en-US" altLang="zh-CN" dirty="0" smtClean="0"/>
              <a:t>5</a:t>
            </a:r>
            <a:r>
              <a:rPr lang="zh-CN" altLang="en-US" dirty="0" smtClean="0"/>
              <a:t>）。</a:t>
            </a:r>
            <a:r>
              <a:rPr lang="en-US" altLang="zh-CN" dirty="0" smtClean="0"/>
              <a:t>shard</a:t>
            </a:r>
            <a:r>
              <a:rPr lang="zh-CN" altLang="en-US" dirty="0" smtClean="0"/>
              <a:t>就是实际存储数据的</a:t>
            </a:r>
            <a:r>
              <a:rPr lang="en-US" altLang="zh-CN" dirty="0" err="1" smtClean="0"/>
              <a:t>Lucene</a:t>
            </a:r>
            <a:r>
              <a:rPr lang="zh-CN" altLang="en-US" dirty="0" smtClean="0"/>
              <a:t>索引，它本身就是一个搜索引擎。每个</a:t>
            </a:r>
            <a:r>
              <a:rPr lang="en-US" altLang="zh-CN" dirty="0" smtClean="0"/>
              <a:t>shard</a:t>
            </a:r>
            <a:r>
              <a:rPr lang="zh-CN" altLang="en-US" dirty="0" smtClean="0"/>
              <a:t>可以有</a:t>
            </a:r>
            <a:r>
              <a:rPr lang="en-US" altLang="zh-CN" dirty="0" smtClean="0"/>
              <a:t>1</a:t>
            </a:r>
            <a:r>
              <a:rPr lang="zh-CN" altLang="en-US" dirty="0" smtClean="0"/>
              <a:t>个或多个副本</a:t>
            </a:r>
            <a:r>
              <a:rPr lang="en-US" altLang="zh-CN" dirty="0" smtClean="0"/>
              <a:t>(replicas)</a:t>
            </a:r>
            <a:r>
              <a:rPr lang="zh-CN" altLang="en-US" dirty="0" smtClean="0"/>
              <a:t>（默认为</a:t>
            </a:r>
            <a:r>
              <a:rPr lang="en-US" altLang="zh-CN" dirty="0" smtClean="0"/>
              <a:t>1</a:t>
            </a:r>
            <a:r>
              <a:rPr lang="zh-CN" altLang="en-US" dirty="0" smtClean="0"/>
              <a:t>）。</a:t>
            </a:r>
            <a:endParaRPr lang="en-US" altLang="zh-CN" dirty="0" smtClean="0"/>
          </a:p>
          <a:p>
            <a:r>
              <a:rPr lang="en-US" altLang="zh-CN" dirty="0" smtClean="0"/>
              <a:t>       </a:t>
            </a:r>
            <a:r>
              <a:rPr lang="zh-CN" altLang="en-US" dirty="0" smtClean="0"/>
              <a:t>每个原分片称为</a:t>
            </a:r>
            <a:r>
              <a:rPr lang="en-US" altLang="zh-CN" dirty="0" smtClean="0"/>
              <a:t>primary shard</a:t>
            </a:r>
            <a:r>
              <a:rPr lang="zh-CN" altLang="en-US" dirty="0" smtClean="0"/>
              <a:t>（下图中的</a:t>
            </a:r>
            <a:r>
              <a:rPr lang="en-US" altLang="zh-CN" dirty="0" smtClean="0"/>
              <a:t>P1, P2, P3</a:t>
            </a:r>
            <a:r>
              <a:rPr lang="zh-CN" altLang="en-US" dirty="0" smtClean="0"/>
              <a:t>），用于存储索引信息；副本称为</a:t>
            </a:r>
            <a:r>
              <a:rPr lang="en-US" altLang="zh-CN" dirty="0" smtClean="0"/>
              <a:t>replica shard</a:t>
            </a:r>
            <a:r>
              <a:rPr lang="zh-CN" altLang="en-US" dirty="0" smtClean="0"/>
              <a:t>（</a:t>
            </a:r>
            <a:r>
              <a:rPr lang="en-US" altLang="zh-CN" dirty="0" smtClean="0"/>
              <a:t>R1, R2, R3</a:t>
            </a:r>
            <a:r>
              <a:rPr lang="zh-CN" altLang="en-US" dirty="0" smtClean="0"/>
              <a:t>），用于数据备份和提高查询效率。</a:t>
            </a:r>
            <a:endParaRPr lang="zh-CN" altLang="en-US" dirty="0"/>
          </a:p>
        </p:txBody>
      </p:sp>
      <p:sp>
        <p:nvSpPr>
          <p:cNvPr id="12" name="矩形 11"/>
          <p:cNvSpPr/>
          <p:nvPr/>
        </p:nvSpPr>
        <p:spPr>
          <a:xfrm>
            <a:off x="685800" y="1295400"/>
            <a:ext cx="5029200" cy="461665"/>
          </a:xfrm>
          <a:prstGeom prst="rect">
            <a:avLst/>
          </a:prstGeom>
        </p:spPr>
        <p:txBody>
          <a:bodyPr wrap="square">
            <a:spAutoFit/>
          </a:bodyPr>
          <a:lstStyle/>
          <a:p>
            <a:r>
              <a:rPr lang="zh-CN" altLang="en-US" sz="2400" b="1" dirty="0" smtClean="0">
                <a:latin typeface="微软雅黑" pitchFamily="34" charset="-122"/>
                <a:ea typeface="微软雅黑" pitchFamily="34" charset="-122"/>
              </a:rPr>
              <a:t>分片（</a:t>
            </a:r>
            <a:r>
              <a:rPr lang="en-US" altLang="zh-CN" sz="2400" b="1" dirty="0" smtClean="0">
                <a:latin typeface="微软雅黑" pitchFamily="34" charset="-122"/>
                <a:ea typeface="微软雅黑" pitchFamily="34" charset="-122"/>
              </a:rPr>
              <a:t>Shard</a:t>
            </a:r>
            <a:r>
              <a:rPr lang="zh-CN" altLang="en-US" sz="2400" b="1" dirty="0" smtClean="0">
                <a:latin typeface="微软雅黑" pitchFamily="34" charset="-122"/>
                <a:ea typeface="微软雅黑" pitchFamily="34" charset="-122"/>
              </a:rPr>
              <a:t>）与副本（</a:t>
            </a:r>
            <a:r>
              <a:rPr lang="en-US" altLang="zh-CN" sz="2400" b="1" dirty="0" smtClean="0">
                <a:latin typeface="微软雅黑" pitchFamily="34" charset="-122"/>
                <a:ea typeface="微软雅黑" pitchFamily="34" charset="-122"/>
              </a:rPr>
              <a:t>Replica</a:t>
            </a:r>
            <a:r>
              <a:rPr lang="zh-CN" altLang="en-US" sz="2400" b="1" dirty="0" smtClean="0">
                <a:latin typeface="微软雅黑" pitchFamily="34" charset="-122"/>
                <a:ea typeface="微软雅黑" pitchFamily="34" charset="-122"/>
              </a:rPr>
              <a:t>）</a:t>
            </a:r>
          </a:p>
        </p:txBody>
      </p:sp>
      <p:pic>
        <p:nvPicPr>
          <p:cNvPr id="13" name="Picture 2" descr="è¿éåå¾çæè¿°"/>
          <p:cNvPicPr>
            <a:picLocks noChangeAspect="1" noChangeArrowheads="1"/>
          </p:cNvPicPr>
          <p:nvPr/>
        </p:nvPicPr>
        <p:blipFill>
          <a:blip r:embed="rId4" cstate="print"/>
          <a:srcRect/>
          <a:stretch>
            <a:fillRect/>
          </a:stretch>
        </p:blipFill>
        <p:spPr bwMode="auto">
          <a:xfrm>
            <a:off x="990600" y="3505200"/>
            <a:ext cx="7315200" cy="3057754"/>
          </a:xfrm>
          <a:prstGeom prst="rect">
            <a:avLst/>
          </a:prstGeom>
          <a:noFill/>
        </p:spPr>
      </p:pic>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48</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pic>
        <p:nvPicPr>
          <p:cNvPr id="74754" name="Picture 2" descr="https://ss3.bdstatic.com/70cFv8Sh_Q1YnxGkpoWK1HF6hhy/it/u=2212482563,1225338952&amp;fm=26&amp;gp=0.jpg"/>
          <p:cNvPicPr>
            <a:picLocks noChangeAspect="1" noChangeArrowheads="1"/>
          </p:cNvPicPr>
          <p:nvPr/>
        </p:nvPicPr>
        <p:blipFill>
          <a:blip r:embed="rId4" cstate="print"/>
          <a:srcRect/>
          <a:stretch>
            <a:fillRect/>
          </a:stretch>
        </p:blipFill>
        <p:spPr bwMode="auto">
          <a:xfrm>
            <a:off x="1905000" y="2400250"/>
            <a:ext cx="5486400" cy="4113021"/>
          </a:xfrm>
          <a:prstGeom prst="rect">
            <a:avLst/>
          </a:prstGeom>
          <a:noFill/>
        </p:spPr>
      </p:pic>
      <p:sp>
        <p:nvSpPr>
          <p:cNvPr id="7" name="矩形 6"/>
          <p:cNvSpPr/>
          <p:nvPr/>
        </p:nvSpPr>
        <p:spPr>
          <a:xfrm>
            <a:off x="762000" y="1371600"/>
            <a:ext cx="7620000" cy="830997"/>
          </a:xfrm>
          <a:prstGeom prst="rect">
            <a:avLst/>
          </a:prstGeom>
        </p:spPr>
        <p:txBody>
          <a:bodyPr wrap="square">
            <a:spAutoFit/>
          </a:bodyPr>
          <a:lstStyle/>
          <a:p>
            <a:r>
              <a:rPr lang="en-US" altLang="zh-CN" sz="2400" dirty="0" smtClean="0"/>
              <a:t>     ES</a:t>
            </a:r>
            <a:r>
              <a:rPr lang="zh-CN" altLang="en-US" sz="2400" dirty="0" smtClean="0"/>
              <a:t>集群由多个节点</a:t>
            </a:r>
            <a:r>
              <a:rPr lang="en-US" altLang="zh-CN" sz="2400" dirty="0" smtClean="0"/>
              <a:t>(node) </a:t>
            </a:r>
            <a:r>
              <a:rPr lang="zh-CN" altLang="en-US" sz="2400" dirty="0" smtClean="0"/>
              <a:t>组成，各</a:t>
            </a:r>
            <a:r>
              <a:rPr lang="en-US" altLang="zh-CN" sz="2400" dirty="0" smtClean="0"/>
              <a:t>shard</a:t>
            </a:r>
            <a:r>
              <a:rPr lang="zh-CN" altLang="en-US" sz="2400" dirty="0" smtClean="0"/>
              <a:t>分布存储于这些节点上。</a:t>
            </a:r>
            <a:endParaRPr lang="zh-CN" altLang="en-US" sz="2400" dirty="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49</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38242" name="Picture 2" descr="wKiom1ZMoAiRtgT_AACPe7v-Dhw038.jpg"/>
          <p:cNvPicPr>
            <a:picLocks noChangeAspect="1" noChangeArrowheads="1"/>
          </p:cNvPicPr>
          <p:nvPr/>
        </p:nvPicPr>
        <p:blipFill>
          <a:blip r:embed="rId4" cstate="print"/>
          <a:srcRect/>
          <a:stretch>
            <a:fillRect/>
          </a:stretch>
        </p:blipFill>
        <p:spPr bwMode="auto">
          <a:xfrm>
            <a:off x="914400" y="2743200"/>
            <a:ext cx="7391400" cy="3084576"/>
          </a:xfrm>
          <a:prstGeom prst="rect">
            <a:avLst/>
          </a:prstGeom>
          <a:noFill/>
        </p:spPr>
      </p:pic>
      <p:sp>
        <p:nvSpPr>
          <p:cNvPr id="12" name="矩形 11"/>
          <p:cNvSpPr/>
          <p:nvPr/>
        </p:nvSpPr>
        <p:spPr>
          <a:xfrm>
            <a:off x="762000" y="1447800"/>
            <a:ext cx="8077200" cy="830997"/>
          </a:xfrm>
          <a:prstGeom prst="rect">
            <a:avLst/>
          </a:prstGeom>
        </p:spPr>
        <p:txBody>
          <a:bodyPr wrap="square">
            <a:spAutoFit/>
          </a:bodyPr>
          <a:lstStyle/>
          <a:p>
            <a:r>
              <a:rPr lang="en-US" altLang="zh-CN" sz="2400" dirty="0" smtClean="0"/>
              <a:t>     ES</a:t>
            </a:r>
            <a:r>
              <a:rPr lang="zh-CN" altLang="en-US" sz="2400" dirty="0" smtClean="0"/>
              <a:t>可自动在节点间按需要移动</a:t>
            </a:r>
            <a:r>
              <a:rPr lang="en-US" altLang="zh-CN" sz="2400" dirty="0" smtClean="0"/>
              <a:t>shards</a:t>
            </a:r>
            <a:r>
              <a:rPr lang="zh-CN" altLang="en-US" sz="2400" dirty="0" smtClean="0"/>
              <a:t>，例如增加新节点或节点发生故障时。</a:t>
            </a:r>
            <a:endParaRPr lang="zh-CN" altLang="en-US" sz="2400" dirty="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5</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914400" y="1295400"/>
            <a:ext cx="7467600" cy="646331"/>
          </a:xfrm>
          <a:prstGeom prst="rect">
            <a:avLst/>
          </a:prstGeom>
          <a:noFill/>
          <a:ln w="9525">
            <a:noFill/>
            <a:miter lim="800000"/>
          </a:ln>
        </p:spPr>
        <p:txBody>
          <a:bodyPr wrap="square">
            <a:spAutoFit/>
          </a:bodyPr>
          <a:lstStyle/>
          <a:p>
            <a:r>
              <a:rPr lang="en-US" altLang="zh-CN" sz="3600" b="1" dirty="0" err="1" smtClean="0">
                <a:solidFill>
                  <a:srgbClr val="0823A8"/>
                </a:solidFill>
                <a:latin typeface="Calibri" panose="020F0502020204030204" pitchFamily="34" charset="0"/>
              </a:rPr>
              <a:t>ElasticSearch</a:t>
            </a:r>
            <a:r>
              <a:rPr lang="en-US" altLang="zh-CN" sz="3600" b="1" dirty="0" smtClean="0">
                <a:solidFill>
                  <a:srgbClr val="0823A8"/>
                </a:solidFill>
                <a:latin typeface="Calibri" panose="020F0502020204030204" pitchFamily="34" charset="0"/>
              </a:rPr>
              <a:t> </a:t>
            </a:r>
            <a:r>
              <a:rPr lang="zh-CN" altLang="en-US" sz="3600" b="1" dirty="0" smtClean="0">
                <a:solidFill>
                  <a:srgbClr val="0823A8"/>
                </a:solidFill>
                <a:latin typeface="Calibri" panose="020F0502020204030204" pitchFamily="34" charset="0"/>
              </a:rPr>
              <a:t>核心技术</a:t>
            </a:r>
          </a:p>
        </p:txBody>
      </p:sp>
      <p:sp>
        <p:nvSpPr>
          <p:cNvPr id="11" name="矩形 10"/>
          <p:cNvSpPr/>
          <p:nvPr/>
        </p:nvSpPr>
        <p:spPr>
          <a:xfrm>
            <a:off x="914400" y="2133600"/>
            <a:ext cx="7696200" cy="2554545"/>
          </a:xfrm>
          <a:prstGeom prst="rect">
            <a:avLst/>
          </a:prstGeom>
        </p:spPr>
        <p:txBody>
          <a:bodyPr wrap="square">
            <a:spAutoFit/>
          </a:bodyPr>
          <a:lstStyle/>
          <a:p>
            <a:pPr>
              <a:spcBef>
                <a:spcPts val="600"/>
              </a:spcBef>
              <a:spcAft>
                <a:spcPts val="0"/>
              </a:spcAft>
              <a:buFont typeface="Wingdings" pitchFamily="2" charset="2"/>
              <a:buChar char="l"/>
            </a:pPr>
            <a:r>
              <a:rPr lang="en-US" altLang="zh-CN" sz="2400" b="1" dirty="0" smtClean="0">
                <a:latin typeface="宋体" pitchFamily="2" charset="-122"/>
              </a:rPr>
              <a:t> </a:t>
            </a:r>
            <a:r>
              <a:rPr lang="zh-CN" altLang="en-US" sz="2400" b="1" dirty="0" smtClean="0">
                <a:latin typeface="宋体" pitchFamily="2" charset="-122"/>
              </a:rPr>
              <a:t>分布式文档数据库</a:t>
            </a:r>
            <a:r>
              <a:rPr lang="zh-CN" altLang="en-US" sz="2400" dirty="0" smtClean="0">
                <a:latin typeface="宋体" pitchFamily="2" charset="-122"/>
              </a:rPr>
              <a:t>，</a:t>
            </a:r>
            <a:r>
              <a:rPr lang="zh-CN" altLang="en-US" sz="2000" dirty="0" smtClean="0">
                <a:latin typeface="宋体" pitchFamily="2" charset="-122"/>
              </a:rPr>
              <a:t>便于存储结构化和非结构化数据</a:t>
            </a:r>
            <a:endParaRPr lang="en-US" altLang="zh-CN" sz="2000" dirty="0" smtClean="0">
              <a:latin typeface="宋体" pitchFamily="2" charset="-122"/>
            </a:endParaRPr>
          </a:p>
          <a:p>
            <a:pPr>
              <a:spcBef>
                <a:spcPts val="1200"/>
              </a:spcBef>
              <a:spcAft>
                <a:spcPts val="0"/>
              </a:spcAft>
              <a:buFont typeface="Wingdings" pitchFamily="2" charset="2"/>
              <a:buChar char="l"/>
            </a:pPr>
            <a:r>
              <a:rPr lang="zh-CN" altLang="en-US" sz="2400" dirty="0" smtClean="0">
                <a:latin typeface="宋体" pitchFamily="2" charset="-122"/>
              </a:rPr>
              <a:t> </a:t>
            </a:r>
            <a:r>
              <a:rPr lang="zh-CN" altLang="en-US" sz="2400" b="1" dirty="0" smtClean="0">
                <a:latin typeface="宋体" pitchFamily="2" charset="-122"/>
              </a:rPr>
              <a:t>倒排索引算法</a:t>
            </a:r>
            <a:r>
              <a:rPr lang="zh-CN" altLang="en-US" sz="2000" dirty="0" smtClean="0">
                <a:latin typeface="宋体" pitchFamily="2" charset="-122"/>
              </a:rPr>
              <a:t>，支持近实时（</a:t>
            </a:r>
            <a:r>
              <a:rPr lang="en-US" altLang="zh-CN" sz="2000" dirty="0" smtClean="0">
                <a:latin typeface="宋体" pitchFamily="2" charset="-122"/>
              </a:rPr>
              <a:t>near real-time</a:t>
            </a:r>
            <a:r>
              <a:rPr lang="zh-CN" altLang="en-US" sz="2000" dirty="0" smtClean="0">
                <a:latin typeface="宋体" pitchFamily="2" charset="-122"/>
              </a:rPr>
              <a:t>）快速查询</a:t>
            </a:r>
            <a:endParaRPr lang="en-US" altLang="zh-CN" sz="2400" dirty="0" smtClean="0">
              <a:latin typeface="宋体" pitchFamily="2" charset="-122"/>
            </a:endParaRPr>
          </a:p>
          <a:p>
            <a:pPr>
              <a:spcBef>
                <a:spcPts val="1200"/>
              </a:spcBef>
              <a:spcAft>
                <a:spcPts val="0"/>
              </a:spcAft>
              <a:buFont typeface="Wingdings" pitchFamily="2" charset="2"/>
              <a:buChar char="l"/>
            </a:pPr>
            <a:r>
              <a:rPr lang="zh-CN" altLang="en-US" sz="2400" b="1" dirty="0" smtClean="0">
                <a:latin typeface="宋体" pitchFamily="2" charset="-122"/>
              </a:rPr>
              <a:t> 内存高效索引表压缩存储</a:t>
            </a:r>
            <a:r>
              <a:rPr lang="zh-CN" altLang="en-US" sz="2000" dirty="0" smtClean="0">
                <a:latin typeface="宋体" pitchFamily="2" charset="-122"/>
              </a:rPr>
              <a:t>，避免磁盘读写，高速查询</a:t>
            </a:r>
            <a:endParaRPr lang="en-US" altLang="zh-CN" sz="2000" dirty="0" smtClean="0">
              <a:latin typeface="宋体" pitchFamily="2" charset="-122"/>
            </a:endParaRPr>
          </a:p>
          <a:p>
            <a:pPr>
              <a:spcBef>
                <a:spcPts val="1200"/>
              </a:spcBef>
              <a:spcAft>
                <a:spcPts val="0"/>
              </a:spcAft>
              <a:buFont typeface="Wingdings" pitchFamily="2" charset="2"/>
              <a:buChar char="l"/>
            </a:pPr>
            <a:r>
              <a:rPr lang="en-US" altLang="zh-CN" sz="2400" b="1" dirty="0" smtClean="0">
                <a:latin typeface="宋体" pitchFamily="2" charset="-122"/>
              </a:rPr>
              <a:t> </a:t>
            </a:r>
            <a:r>
              <a:rPr lang="zh-CN" altLang="en-US" sz="2400" b="1" dirty="0" smtClean="0">
                <a:latin typeface="宋体" pitchFamily="2" charset="-122"/>
              </a:rPr>
              <a:t>极好的水平扩展性</a:t>
            </a:r>
            <a:endParaRPr lang="en-US" altLang="zh-CN" sz="2400" b="1" dirty="0" smtClean="0">
              <a:latin typeface="宋体" pitchFamily="2" charset="-122"/>
            </a:endParaRPr>
          </a:p>
          <a:p>
            <a:pPr>
              <a:spcBef>
                <a:spcPts val="1200"/>
              </a:spcBef>
              <a:spcAft>
                <a:spcPts val="0"/>
              </a:spcAft>
              <a:buFont typeface="Wingdings" pitchFamily="2" charset="2"/>
              <a:buChar char="l"/>
            </a:pPr>
            <a:r>
              <a:rPr lang="en-US" altLang="zh-CN" sz="2400" b="1" dirty="0" smtClean="0">
                <a:latin typeface="宋体" pitchFamily="2" charset="-122"/>
              </a:rPr>
              <a:t> Restful</a:t>
            </a:r>
            <a:r>
              <a:rPr lang="zh-CN" altLang="en-US" sz="2400" b="1" dirty="0" smtClean="0">
                <a:latin typeface="宋体" pitchFamily="2" charset="-122"/>
              </a:rPr>
              <a:t>格式数据库访问接口</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50</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99330" name="Picture 2" descr="https://img-blog.csdnimg.cn/20181205090741346.jpg?x-oss-process=image/watermark,type_ZmFuZ3poZW5naGVpdGk,shadow_10,text_aHR0cHM6Ly9ibG9nLmNzZG4ubmV0L3psMXpsMnpsMw==,size_16,color_FFFFFF,t_70"/>
          <p:cNvPicPr>
            <a:picLocks noChangeAspect="1" noChangeArrowheads="1"/>
          </p:cNvPicPr>
          <p:nvPr/>
        </p:nvPicPr>
        <p:blipFill>
          <a:blip r:embed="rId4" cstate="print"/>
          <a:srcRect/>
          <a:stretch>
            <a:fillRect/>
          </a:stretch>
        </p:blipFill>
        <p:spPr bwMode="auto">
          <a:xfrm>
            <a:off x="381000" y="1524000"/>
            <a:ext cx="3951298" cy="2209800"/>
          </a:xfrm>
          <a:prstGeom prst="rect">
            <a:avLst/>
          </a:prstGeom>
          <a:noFill/>
        </p:spPr>
      </p:pic>
      <p:pic>
        <p:nvPicPr>
          <p:cNvPr id="99332" name="Picture 4" descr="https://img-blog.csdnimg.cn/20181205090825550.jpg?x-oss-process=image/watermark,type_ZmFuZ3poZW5naGVpdGk,shadow_10,text_aHR0cHM6Ly9ibG9nLmNzZG4ubmV0L3psMXpsMnpsMw==,size_16,color_FFFFFF,t_70"/>
          <p:cNvPicPr>
            <a:picLocks noChangeAspect="1" noChangeArrowheads="1"/>
          </p:cNvPicPr>
          <p:nvPr/>
        </p:nvPicPr>
        <p:blipFill>
          <a:blip r:embed="rId5" cstate="print"/>
          <a:srcRect/>
          <a:stretch>
            <a:fillRect/>
          </a:stretch>
        </p:blipFill>
        <p:spPr bwMode="auto">
          <a:xfrm>
            <a:off x="4800600" y="1524000"/>
            <a:ext cx="3957849" cy="2209800"/>
          </a:xfrm>
          <a:prstGeom prst="rect">
            <a:avLst/>
          </a:prstGeom>
          <a:noFill/>
        </p:spPr>
      </p:pic>
      <p:pic>
        <p:nvPicPr>
          <p:cNvPr id="99334" name="Picture 6" descr="https://img-blog.csdnimg.cn/20181205091011984.jpg?x-oss-process=image/watermark,type_ZmFuZ3poZW5naGVpdGk,shadow_10,text_aHR0cHM6Ly9ibG9nLmNzZG4ubmV0L3psMXpsMnpsMw==,size_16,color_FFFFFF,t_70"/>
          <p:cNvPicPr>
            <a:picLocks noChangeAspect="1" noChangeArrowheads="1"/>
          </p:cNvPicPr>
          <p:nvPr/>
        </p:nvPicPr>
        <p:blipFill>
          <a:blip r:embed="rId6" cstate="print"/>
          <a:srcRect/>
          <a:stretch>
            <a:fillRect/>
          </a:stretch>
        </p:blipFill>
        <p:spPr bwMode="auto">
          <a:xfrm>
            <a:off x="381000" y="4038599"/>
            <a:ext cx="3962400" cy="2343355"/>
          </a:xfrm>
          <a:prstGeom prst="rect">
            <a:avLst/>
          </a:prstGeom>
          <a:noFill/>
        </p:spPr>
      </p:pic>
      <p:pic>
        <p:nvPicPr>
          <p:cNvPr id="99336" name="Picture 8" descr="https://img-blog.csdnimg.cn/20181205091041263.jpg?x-oss-process=image/watermark,type_ZmFuZ3poZW5naGVpdGk,shadow_10,text_aHR0cHM6Ly9ibG9nLmNzZG4ubmV0L3psMXpsMnpsMw==,size_16,color_FFFFFF,t_70"/>
          <p:cNvPicPr>
            <a:picLocks noChangeAspect="1" noChangeArrowheads="1"/>
          </p:cNvPicPr>
          <p:nvPr/>
        </p:nvPicPr>
        <p:blipFill>
          <a:blip r:embed="rId7" cstate="print"/>
          <a:srcRect/>
          <a:stretch>
            <a:fillRect/>
          </a:stretch>
        </p:blipFill>
        <p:spPr bwMode="auto">
          <a:xfrm>
            <a:off x="4800599" y="4114800"/>
            <a:ext cx="3971021" cy="2286000"/>
          </a:xfrm>
          <a:prstGeom prst="rect">
            <a:avLst/>
          </a:prstGeom>
          <a:noFill/>
        </p:spPr>
      </p:pic>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51</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pic>
        <p:nvPicPr>
          <p:cNvPr id="68612" name="Picture 4" descr="https://img2020.cnblogs.com/blog/1331592/202008/1331592-20200825080834954-1386263035.png"/>
          <p:cNvPicPr>
            <a:picLocks noChangeAspect="1" noChangeArrowheads="1"/>
          </p:cNvPicPr>
          <p:nvPr/>
        </p:nvPicPr>
        <p:blipFill>
          <a:blip r:embed="rId4" cstate="print"/>
          <a:srcRect/>
          <a:stretch>
            <a:fillRect/>
          </a:stretch>
        </p:blipFill>
        <p:spPr bwMode="auto">
          <a:xfrm>
            <a:off x="1066800" y="3048000"/>
            <a:ext cx="7010400" cy="3163856"/>
          </a:xfrm>
          <a:prstGeom prst="rect">
            <a:avLst/>
          </a:prstGeom>
          <a:noFill/>
        </p:spPr>
      </p:pic>
      <p:sp>
        <p:nvSpPr>
          <p:cNvPr id="7" name="矩形 6"/>
          <p:cNvSpPr/>
          <p:nvPr/>
        </p:nvSpPr>
        <p:spPr>
          <a:xfrm>
            <a:off x="533400" y="1371600"/>
            <a:ext cx="8229600" cy="1477328"/>
          </a:xfrm>
          <a:prstGeom prst="rect">
            <a:avLst/>
          </a:prstGeom>
        </p:spPr>
        <p:txBody>
          <a:bodyPr wrap="square">
            <a:spAutoFit/>
          </a:bodyPr>
          <a:lstStyle/>
          <a:p>
            <a:pPr marL="357188" indent="-357188">
              <a:buFont typeface="Wingdings" pitchFamily="2" charset="2"/>
              <a:buChar char="l"/>
            </a:pPr>
            <a:r>
              <a:rPr lang="zh-CN" altLang="en-US" sz="2000" dirty="0" smtClean="0"/>
              <a:t>客户端</a:t>
            </a:r>
            <a:r>
              <a:rPr lang="zh-CN" altLang="en-US" sz="2000" dirty="0" smtClean="0">
                <a:solidFill>
                  <a:srgbClr val="FF0000"/>
                </a:solidFill>
              </a:rPr>
              <a:t>写数据（索引一个文档）需通过主节点</a:t>
            </a:r>
            <a:r>
              <a:rPr lang="zh-CN" altLang="en-US" sz="2000" dirty="0" smtClean="0"/>
              <a:t>（</a:t>
            </a:r>
            <a:r>
              <a:rPr lang="en-US" altLang="zh-CN" sz="2000" dirty="0" smtClean="0"/>
              <a:t>Node1</a:t>
            </a:r>
            <a:r>
              <a:rPr lang="zh-CN" altLang="en-US" sz="2000" dirty="0" smtClean="0"/>
              <a:t>）完成，主节点会将</a:t>
            </a:r>
            <a:r>
              <a:rPr lang="en-US" altLang="zh-CN" sz="2000" dirty="0" smtClean="0"/>
              <a:t>shard</a:t>
            </a:r>
            <a:r>
              <a:rPr lang="zh-CN" altLang="en-US" sz="2000" dirty="0" smtClean="0"/>
              <a:t>和</a:t>
            </a:r>
            <a:r>
              <a:rPr lang="en-US" altLang="zh-CN" sz="2000" dirty="0" smtClean="0"/>
              <a:t>replica</a:t>
            </a:r>
            <a:r>
              <a:rPr lang="zh-CN" altLang="en-US" sz="2000" dirty="0" smtClean="0"/>
              <a:t>分发到不同节点完成</a:t>
            </a:r>
            <a:endParaRPr lang="en-US" altLang="zh-CN" sz="2000" dirty="0" smtClean="0"/>
          </a:p>
          <a:p>
            <a:pPr marL="357188" indent="-357188">
              <a:spcBef>
                <a:spcPts val="1200"/>
              </a:spcBef>
              <a:buFont typeface="Wingdings" pitchFamily="2" charset="2"/>
              <a:buChar char="l"/>
            </a:pPr>
            <a:r>
              <a:rPr lang="zh-CN" altLang="en-US" sz="2000" dirty="0" smtClean="0"/>
              <a:t>客户端</a:t>
            </a:r>
            <a:r>
              <a:rPr lang="zh-CN" altLang="en-US" sz="2000" dirty="0" smtClean="0">
                <a:solidFill>
                  <a:srgbClr val="FF0000"/>
                </a:solidFill>
              </a:rPr>
              <a:t>读数据（查询请求）可以通过任何一个节点</a:t>
            </a:r>
            <a:r>
              <a:rPr lang="zh-CN" altLang="en-US" sz="2000" dirty="0" smtClean="0"/>
              <a:t>来完成，提高查询效率</a:t>
            </a:r>
            <a:endParaRPr lang="zh-CN" altLang="en-US" sz="2000" dirty="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52</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100" name="AutoShape 4" descr="https://ask.qcloudimg.com/http-save/yehe-1217611/7imyrpvbg8.png?imageView2/2/w/162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102" name="AutoShape 6" descr="https://ask.qcloudimg.com/http-save/yehe-1217611/7imyrpvbg8.png?imageView2/2/w/162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103" name="Picture 7" descr="C:\Users\qyzc\Desktop\7imyrpvbg8.png"/>
          <p:cNvPicPr>
            <a:picLocks noChangeAspect="1" noChangeArrowheads="1"/>
          </p:cNvPicPr>
          <p:nvPr/>
        </p:nvPicPr>
        <p:blipFill>
          <a:blip r:embed="rId4" cstate="print"/>
          <a:srcRect/>
          <a:stretch>
            <a:fillRect/>
          </a:stretch>
        </p:blipFill>
        <p:spPr bwMode="auto">
          <a:xfrm>
            <a:off x="2514600" y="1295400"/>
            <a:ext cx="5943600" cy="3099964"/>
          </a:xfrm>
          <a:prstGeom prst="rect">
            <a:avLst/>
          </a:prstGeom>
          <a:noFill/>
        </p:spPr>
      </p:pic>
      <p:sp>
        <p:nvSpPr>
          <p:cNvPr id="14" name="矩形 13"/>
          <p:cNvSpPr/>
          <p:nvPr/>
        </p:nvSpPr>
        <p:spPr>
          <a:xfrm>
            <a:off x="533400" y="1219200"/>
            <a:ext cx="6477000" cy="400110"/>
          </a:xfrm>
          <a:prstGeom prst="rect">
            <a:avLst/>
          </a:prstGeom>
        </p:spPr>
        <p:txBody>
          <a:bodyPr wrap="square">
            <a:spAutoFit/>
          </a:bodyPr>
          <a:lstStyle/>
          <a:p>
            <a:pPr marL="357188" indent="-357188"/>
            <a:r>
              <a:rPr lang="zh-CN" altLang="en-US" sz="2000" b="1" dirty="0" smtClean="0"/>
              <a:t>索引文档步骤</a:t>
            </a:r>
            <a:endParaRPr lang="en-US" altLang="zh-CN" sz="2000" b="1" dirty="0" smtClean="0"/>
          </a:p>
        </p:txBody>
      </p:sp>
      <p:sp>
        <p:nvSpPr>
          <p:cNvPr id="15" name="矩形 14"/>
          <p:cNvSpPr/>
          <p:nvPr/>
        </p:nvSpPr>
        <p:spPr>
          <a:xfrm>
            <a:off x="609600" y="4724400"/>
            <a:ext cx="8001000" cy="1723549"/>
          </a:xfrm>
          <a:prstGeom prst="rect">
            <a:avLst/>
          </a:prstGeom>
        </p:spPr>
        <p:txBody>
          <a:bodyPr wrap="square">
            <a:spAutoFit/>
          </a:bodyPr>
          <a:lstStyle/>
          <a:p>
            <a:r>
              <a:rPr lang="zh-CN" altLang="en-US" sz="1600" dirty="0" smtClean="0"/>
              <a:t>①  客户端向</a:t>
            </a:r>
            <a:r>
              <a:rPr lang="en-US" altLang="zh-CN" sz="1600" dirty="0" smtClean="0"/>
              <a:t>Node1 </a:t>
            </a:r>
            <a:r>
              <a:rPr lang="en-US" altLang="zh-CN" sz="1600" dirty="0" smtClean="0"/>
              <a:t>(master) </a:t>
            </a:r>
            <a:r>
              <a:rPr lang="zh-CN" altLang="en-US" sz="1600" dirty="0" smtClean="0"/>
              <a:t>发送</a:t>
            </a:r>
            <a:r>
              <a:rPr lang="zh-CN" altLang="en-US" sz="1600" dirty="0" smtClean="0"/>
              <a:t>索引文档请求</a:t>
            </a:r>
          </a:p>
          <a:p>
            <a:pPr>
              <a:spcBef>
                <a:spcPts val="600"/>
              </a:spcBef>
            </a:pPr>
            <a:r>
              <a:rPr lang="en-US" altLang="zh-CN" sz="1600" dirty="0" smtClean="0"/>
              <a:t>②  Node1 </a:t>
            </a:r>
            <a:r>
              <a:rPr lang="zh-CN" altLang="en-US" sz="1600" dirty="0" smtClean="0"/>
              <a:t>根据文档</a:t>
            </a:r>
            <a:r>
              <a:rPr lang="en-US" altLang="zh-CN" sz="1600" dirty="0" smtClean="0"/>
              <a:t>ID(_id</a:t>
            </a:r>
            <a:r>
              <a:rPr lang="zh-CN" altLang="en-US" sz="1600" dirty="0" smtClean="0"/>
              <a:t>字段</a:t>
            </a:r>
            <a:r>
              <a:rPr lang="en-US" altLang="zh-CN" sz="1600" dirty="0" smtClean="0"/>
              <a:t>)</a:t>
            </a:r>
            <a:r>
              <a:rPr lang="zh-CN" altLang="en-US" sz="1600" dirty="0" smtClean="0"/>
              <a:t>计算出该文档应该属于</a:t>
            </a:r>
            <a:r>
              <a:rPr lang="en-US" altLang="zh-CN" sz="1600" dirty="0" smtClean="0"/>
              <a:t>shard0</a:t>
            </a:r>
            <a:r>
              <a:rPr lang="zh-CN" altLang="en-US" sz="1600" dirty="0" smtClean="0"/>
              <a:t>，然后请求路由到</a:t>
            </a:r>
            <a:r>
              <a:rPr lang="en-US" altLang="zh-CN" sz="1600" dirty="0" smtClean="0"/>
              <a:t>Node3</a:t>
            </a:r>
            <a:r>
              <a:rPr lang="zh-CN" altLang="en-US" sz="1600" dirty="0" smtClean="0"/>
              <a:t>的</a:t>
            </a:r>
            <a:r>
              <a:rPr lang="en-US" altLang="zh-CN" sz="1600" dirty="0" smtClean="0"/>
              <a:t>P0</a:t>
            </a:r>
            <a:r>
              <a:rPr lang="zh-CN" altLang="en-US" sz="1600" dirty="0" smtClean="0"/>
              <a:t>分片上</a:t>
            </a:r>
          </a:p>
          <a:p>
            <a:pPr>
              <a:spcBef>
                <a:spcPts val="600"/>
              </a:spcBef>
            </a:pPr>
            <a:r>
              <a:rPr lang="en-US" altLang="zh-CN" sz="1600" dirty="0" smtClean="0"/>
              <a:t>③  Node3</a:t>
            </a:r>
            <a:r>
              <a:rPr lang="zh-CN" altLang="en-US" sz="1600" dirty="0" smtClean="0"/>
              <a:t>在</a:t>
            </a:r>
            <a:r>
              <a:rPr lang="en-US" altLang="zh-CN" sz="1600" dirty="0" smtClean="0"/>
              <a:t>P0</a:t>
            </a:r>
            <a:r>
              <a:rPr lang="zh-CN" altLang="en-US" sz="1600" dirty="0" smtClean="0"/>
              <a:t>上执行了请求。如果请求成功，则将请求并行的路由至</a:t>
            </a:r>
            <a:r>
              <a:rPr lang="en-US" altLang="zh-CN" sz="1600" dirty="0" smtClean="0"/>
              <a:t>Node1</a:t>
            </a:r>
            <a:r>
              <a:rPr lang="zh-CN" altLang="en-US" sz="1600" dirty="0" smtClean="0"/>
              <a:t>，</a:t>
            </a:r>
            <a:r>
              <a:rPr lang="en-US" altLang="zh-CN" sz="1600" dirty="0" smtClean="0"/>
              <a:t>Node2</a:t>
            </a:r>
            <a:r>
              <a:rPr lang="zh-CN" altLang="en-US" sz="1600" dirty="0" smtClean="0"/>
              <a:t>的</a:t>
            </a:r>
            <a:r>
              <a:rPr lang="en-US" altLang="zh-CN" sz="1600" dirty="0" smtClean="0"/>
              <a:t>R0</a:t>
            </a:r>
            <a:r>
              <a:rPr lang="zh-CN" altLang="en-US" sz="1600" dirty="0" smtClean="0"/>
              <a:t>上。当所有的</a:t>
            </a:r>
            <a:r>
              <a:rPr lang="en-US" altLang="zh-CN" sz="1600" dirty="0" smtClean="0"/>
              <a:t>Replicas</a:t>
            </a:r>
            <a:r>
              <a:rPr lang="zh-CN" altLang="en-US" sz="1600" dirty="0" smtClean="0"/>
              <a:t>报告成功后，</a:t>
            </a:r>
            <a:r>
              <a:rPr lang="en-US" altLang="zh-CN" sz="1600" dirty="0" smtClean="0"/>
              <a:t>Node3</a:t>
            </a:r>
            <a:r>
              <a:rPr lang="zh-CN" altLang="en-US" sz="1600" dirty="0" smtClean="0"/>
              <a:t>向请求的</a:t>
            </a:r>
            <a:r>
              <a:rPr lang="en-US" altLang="zh-CN" sz="1600" dirty="0" smtClean="0"/>
              <a:t>Node(Node1)</a:t>
            </a:r>
            <a:r>
              <a:rPr lang="zh-CN" altLang="en-US" sz="1600" dirty="0" smtClean="0"/>
              <a:t>发送成功报告，</a:t>
            </a:r>
            <a:r>
              <a:rPr lang="en-US" altLang="zh-CN" sz="1600" dirty="0" smtClean="0"/>
              <a:t>Node1</a:t>
            </a:r>
            <a:r>
              <a:rPr lang="zh-CN" altLang="en-US" sz="1600" dirty="0" smtClean="0"/>
              <a:t>再报告至</a:t>
            </a:r>
            <a:r>
              <a:rPr lang="en-US" altLang="zh-CN" sz="1600" dirty="0" smtClean="0"/>
              <a:t>Client</a:t>
            </a:r>
            <a:r>
              <a:rPr lang="zh-CN" altLang="en-US" sz="1600" dirty="0" smtClean="0"/>
              <a:t>。</a:t>
            </a:r>
            <a:endParaRPr lang="zh-CN" altLang="en-US" sz="1600" dirty="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53</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100" name="AutoShape 4" descr="https://ask.qcloudimg.com/http-save/yehe-1217611/7imyrpvbg8.png?imageView2/2/w/162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102" name="AutoShape 6" descr="https://ask.qcloudimg.com/http-save/yehe-1217611/7imyrpvbg8.png?imageView2/2/w/162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33400" y="1219200"/>
            <a:ext cx="6477000" cy="400110"/>
          </a:xfrm>
          <a:prstGeom prst="rect">
            <a:avLst/>
          </a:prstGeom>
        </p:spPr>
        <p:txBody>
          <a:bodyPr wrap="square">
            <a:spAutoFit/>
          </a:bodyPr>
          <a:lstStyle/>
          <a:p>
            <a:pPr marL="357188" indent="-357188"/>
            <a:r>
              <a:rPr lang="zh-CN" altLang="en-US" sz="2000" b="1" dirty="0" smtClean="0"/>
              <a:t>读取文档步骤</a:t>
            </a:r>
            <a:endParaRPr lang="en-US" altLang="zh-CN" sz="2000" b="1" dirty="0" smtClean="0"/>
          </a:p>
        </p:txBody>
      </p:sp>
      <p:sp>
        <p:nvSpPr>
          <p:cNvPr id="15" name="矩形 14"/>
          <p:cNvSpPr/>
          <p:nvPr/>
        </p:nvSpPr>
        <p:spPr>
          <a:xfrm>
            <a:off x="685800" y="4419600"/>
            <a:ext cx="8001000" cy="1508105"/>
          </a:xfrm>
          <a:prstGeom prst="rect">
            <a:avLst/>
          </a:prstGeom>
        </p:spPr>
        <p:txBody>
          <a:bodyPr wrap="square">
            <a:spAutoFit/>
          </a:bodyPr>
          <a:lstStyle/>
          <a:p>
            <a:r>
              <a:rPr lang="zh-CN" altLang="en-US" sz="1600" dirty="0" smtClean="0"/>
              <a:t>①  客户端发送</a:t>
            </a:r>
            <a:r>
              <a:rPr lang="en-US" altLang="zh-CN" sz="1600" dirty="0" smtClean="0"/>
              <a:t>Get</a:t>
            </a:r>
            <a:r>
              <a:rPr lang="zh-CN" altLang="en-US" sz="1600" dirty="0" smtClean="0"/>
              <a:t>请求到</a:t>
            </a:r>
            <a:r>
              <a:rPr lang="en-US" altLang="zh-CN" sz="1600" dirty="0" smtClean="0"/>
              <a:t>NODE1</a:t>
            </a:r>
            <a:r>
              <a:rPr lang="zh-CN" altLang="en-US" sz="1600" dirty="0" smtClean="0"/>
              <a:t>。</a:t>
            </a:r>
          </a:p>
          <a:p>
            <a:pPr>
              <a:spcBef>
                <a:spcPts val="600"/>
              </a:spcBef>
            </a:pPr>
            <a:r>
              <a:rPr lang="en-US" altLang="zh-CN" sz="1600" dirty="0" smtClean="0"/>
              <a:t>②  NODE1</a:t>
            </a:r>
            <a:r>
              <a:rPr lang="zh-CN" altLang="en-US" sz="1600" dirty="0" smtClean="0"/>
              <a:t>使用文档的</a:t>
            </a:r>
            <a:r>
              <a:rPr lang="en-US" altLang="zh-CN" sz="1600" dirty="0" smtClean="0"/>
              <a:t>_id</a:t>
            </a:r>
            <a:r>
              <a:rPr lang="zh-CN" altLang="en-US" sz="1600" dirty="0" smtClean="0"/>
              <a:t>决定文档属于</a:t>
            </a:r>
            <a:r>
              <a:rPr lang="en-US" altLang="zh-CN" sz="1600" dirty="0" smtClean="0"/>
              <a:t>shard0. shard0</a:t>
            </a:r>
            <a:r>
              <a:rPr lang="zh-CN" altLang="en-US" sz="1600" dirty="0" smtClean="0"/>
              <a:t>的所有拷贝存在于所有</a:t>
            </a:r>
            <a:r>
              <a:rPr lang="en-US" altLang="zh-CN" sz="1600" dirty="0" smtClean="0"/>
              <a:t>3</a:t>
            </a:r>
            <a:r>
              <a:rPr lang="zh-CN" altLang="en-US" sz="1600" dirty="0" smtClean="0"/>
              <a:t>个节点上。这次，它将请求路由至</a:t>
            </a:r>
            <a:r>
              <a:rPr lang="en-US" altLang="zh-CN" sz="1600" dirty="0" smtClean="0"/>
              <a:t>NODE2</a:t>
            </a:r>
            <a:r>
              <a:rPr lang="zh-CN" altLang="en-US" sz="1600" dirty="0" smtClean="0"/>
              <a:t>。</a:t>
            </a:r>
          </a:p>
          <a:p>
            <a:pPr>
              <a:spcBef>
                <a:spcPts val="600"/>
              </a:spcBef>
            </a:pPr>
            <a:r>
              <a:rPr lang="en-US" altLang="zh-CN" sz="1600" dirty="0" smtClean="0"/>
              <a:t>③  NODE2</a:t>
            </a:r>
            <a:r>
              <a:rPr lang="zh-CN" altLang="en-US" sz="1600" dirty="0" smtClean="0"/>
              <a:t>将文档返回给</a:t>
            </a:r>
            <a:r>
              <a:rPr lang="en-US" altLang="zh-CN" sz="1600" dirty="0" smtClean="0"/>
              <a:t>NODE1</a:t>
            </a:r>
            <a:r>
              <a:rPr lang="zh-CN" altLang="en-US" sz="1600" dirty="0" smtClean="0"/>
              <a:t>，</a:t>
            </a:r>
            <a:r>
              <a:rPr lang="en-US" altLang="zh-CN" sz="1600" dirty="0" smtClean="0"/>
              <a:t>NODE1</a:t>
            </a:r>
            <a:r>
              <a:rPr lang="zh-CN" altLang="en-US" sz="1600" dirty="0" smtClean="0"/>
              <a:t>将文档返回给客户端。 对于读请求，请求节点</a:t>
            </a:r>
            <a:r>
              <a:rPr lang="en-US" altLang="zh-CN" sz="1600" dirty="0" smtClean="0"/>
              <a:t>(NODE1)</a:t>
            </a:r>
            <a:r>
              <a:rPr lang="zh-CN" altLang="en-US" sz="1600" dirty="0" smtClean="0"/>
              <a:t>将在每次请求到来时都选择一个不同的</a:t>
            </a:r>
            <a:r>
              <a:rPr lang="en-US" altLang="zh-CN" sz="1600" dirty="0" smtClean="0"/>
              <a:t>replica</a:t>
            </a:r>
            <a:r>
              <a:rPr lang="zh-CN" altLang="en-US" sz="1600" dirty="0" smtClean="0"/>
              <a:t>，来达到负载均衡</a:t>
            </a:r>
            <a:endParaRPr lang="zh-CN" altLang="en-US" sz="1600" dirty="0"/>
          </a:p>
        </p:txBody>
      </p:sp>
      <p:sp>
        <p:nvSpPr>
          <p:cNvPr id="148482" name="AutoShape 2" descr="https://ask.qcloudimg.com/http-save/yehe-1217611/djcyu1nlta.png?imageView2/2/w/162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48483" name="Picture 3" descr="C:\Users\qyzc\Desktop\djcyu1nlta.png"/>
          <p:cNvPicPr>
            <a:picLocks noChangeAspect="1" noChangeArrowheads="1"/>
          </p:cNvPicPr>
          <p:nvPr/>
        </p:nvPicPr>
        <p:blipFill>
          <a:blip r:embed="rId4" cstate="print"/>
          <a:srcRect/>
          <a:stretch>
            <a:fillRect/>
          </a:stretch>
        </p:blipFill>
        <p:spPr bwMode="auto">
          <a:xfrm>
            <a:off x="2362200" y="1295400"/>
            <a:ext cx="6343650" cy="2609623"/>
          </a:xfrm>
          <a:prstGeom prst="rect">
            <a:avLst/>
          </a:prstGeom>
          <a:noFill/>
        </p:spPr>
      </p:pic>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54</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381000" y="1143000"/>
            <a:ext cx="5029200" cy="461665"/>
          </a:xfrm>
          <a:prstGeom prst="rect">
            <a:avLst/>
          </a:prstGeom>
        </p:spPr>
        <p:txBody>
          <a:bodyPr wrap="square">
            <a:spAutoFit/>
          </a:bodyPr>
          <a:lstStyle/>
          <a:p>
            <a:r>
              <a:rPr lang="en-US" altLang="zh-CN" sz="2400" b="1" dirty="0" smtClean="0">
                <a:latin typeface="微软雅黑" pitchFamily="34" charset="-122"/>
                <a:ea typeface="微软雅黑" pitchFamily="34" charset="-122"/>
              </a:rPr>
              <a:t>Shard</a:t>
            </a:r>
            <a:r>
              <a:rPr lang="zh-CN" altLang="en-US" sz="2400" b="1" dirty="0" smtClean="0">
                <a:latin typeface="微软雅黑" pitchFamily="34" charset="-122"/>
                <a:ea typeface="微软雅黑" pitchFamily="34" charset="-122"/>
              </a:rPr>
              <a:t>上的</a:t>
            </a:r>
            <a:r>
              <a:rPr lang="en-US" altLang="zh-CN" sz="2400" b="1" dirty="0" smtClean="0">
                <a:latin typeface="微软雅黑" pitchFamily="34" charset="-122"/>
                <a:ea typeface="微软雅黑" pitchFamily="34" charset="-122"/>
              </a:rPr>
              <a:t>write/create</a:t>
            </a:r>
            <a:r>
              <a:rPr lang="zh-CN" altLang="en-US" sz="2400" b="1" dirty="0" smtClean="0">
                <a:latin typeface="微软雅黑" pitchFamily="34" charset="-122"/>
                <a:ea typeface="微软雅黑" pitchFamily="34" charset="-122"/>
              </a:rPr>
              <a:t>实现原理</a:t>
            </a:r>
          </a:p>
        </p:txBody>
      </p:sp>
      <p:pic>
        <p:nvPicPr>
          <p:cNvPr id="144386" name="Picture 2" descr="è¿éåå¾çæè¿°"/>
          <p:cNvPicPr>
            <a:picLocks noChangeAspect="1" noChangeArrowheads="1"/>
          </p:cNvPicPr>
          <p:nvPr/>
        </p:nvPicPr>
        <p:blipFill>
          <a:blip r:embed="rId4" cstate="print"/>
          <a:srcRect/>
          <a:stretch>
            <a:fillRect/>
          </a:stretch>
        </p:blipFill>
        <p:spPr bwMode="auto">
          <a:xfrm>
            <a:off x="381000" y="1828800"/>
            <a:ext cx="8466665" cy="3581400"/>
          </a:xfrm>
          <a:prstGeom prst="rect">
            <a:avLst/>
          </a:prstGeom>
          <a:noFill/>
        </p:spPr>
      </p:pic>
      <p:sp>
        <p:nvSpPr>
          <p:cNvPr id="12" name="矩形 11"/>
          <p:cNvSpPr/>
          <p:nvPr/>
        </p:nvSpPr>
        <p:spPr>
          <a:xfrm>
            <a:off x="304800" y="5638800"/>
            <a:ext cx="8382000" cy="1015663"/>
          </a:xfrm>
          <a:prstGeom prst="rect">
            <a:avLst/>
          </a:prstGeom>
        </p:spPr>
        <p:txBody>
          <a:bodyPr wrap="square">
            <a:spAutoFit/>
          </a:bodyPr>
          <a:lstStyle/>
          <a:p>
            <a:r>
              <a:rPr lang="en-US" altLang="zh-CN" sz="2000" dirty="0" smtClean="0"/>
              <a:t>Transaction Log</a:t>
            </a:r>
            <a:r>
              <a:rPr lang="zh-CN" altLang="en-US" sz="2000" dirty="0" smtClean="0"/>
              <a:t>是</a:t>
            </a:r>
            <a:r>
              <a:rPr lang="en-US" altLang="zh-CN" sz="2000" dirty="0" smtClean="0"/>
              <a:t>ES</a:t>
            </a:r>
            <a:r>
              <a:rPr lang="zh-CN" altLang="en-US" sz="2000" dirty="0" smtClean="0"/>
              <a:t>的</a:t>
            </a:r>
            <a:r>
              <a:rPr lang="zh-CN" altLang="en-US" sz="2000" dirty="0" smtClean="0"/>
              <a:t>事务日志文件，它记录了所有对索引分片的事务操作（</a:t>
            </a:r>
            <a:r>
              <a:rPr lang="en-US" altLang="zh-CN" sz="2000" dirty="0" smtClean="0"/>
              <a:t>add/update/delete</a:t>
            </a:r>
            <a:r>
              <a:rPr lang="zh-CN" altLang="en-US" sz="2000" dirty="0" smtClean="0"/>
              <a:t>），用于分片的数据恢复。每个</a:t>
            </a:r>
            <a:r>
              <a:rPr lang="zh-CN" altLang="en-US" sz="2000" dirty="0" smtClean="0"/>
              <a:t>分片对应一个</a:t>
            </a:r>
            <a:r>
              <a:rPr lang="en-US" altLang="zh-CN" sz="2000" dirty="0" err="1" smtClean="0"/>
              <a:t>translog</a:t>
            </a:r>
            <a:r>
              <a:rPr lang="zh-CN" altLang="en-US" sz="2000" dirty="0" smtClean="0"/>
              <a:t>文件。</a:t>
            </a:r>
            <a:endParaRPr lang="zh-CN" altLang="en-US" sz="2000" dirty="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55</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42338" name="Rectangle 2"/>
          <p:cNvSpPr>
            <a:spLocks noChangeArrowheads="1"/>
          </p:cNvSpPr>
          <p:nvPr/>
        </p:nvSpPr>
        <p:spPr bwMode="auto">
          <a:xfrm>
            <a:off x="533400" y="1295400"/>
            <a:ext cx="8077200" cy="5077601"/>
          </a:xfrm>
          <a:prstGeom prst="rect">
            <a:avLst/>
          </a:prstGeom>
          <a:noFill/>
          <a:ln w="9525">
            <a:noFill/>
            <a:miter lim="800000"/>
            <a:headEnd/>
            <a:tailEnd/>
          </a:ln>
          <a:effectLst/>
        </p:spPr>
        <p:txBody>
          <a:bodyPr vert="horz" wrap="square" lIns="0" tIns="0" rIns="0" bIns="152352" numCol="1" anchor="ctr" anchorCtr="0" compatLnSpc="1">
            <a:prstTxWarp prst="textNoShape">
              <a:avLst/>
            </a:prstTxWarp>
            <a:spAutoFit/>
          </a:bodyPr>
          <a:lstStyle/>
          <a:p>
            <a:pPr marL="265113" marR="0" lvl="0" indent="-265113" algn="l" defTabSz="914400" rtl="0" eaLnBrk="0" fontAlgn="base" latinLnBrk="0" hangingPunct="0">
              <a:lnSpc>
                <a:spcPct val="100000"/>
              </a:lnSpc>
              <a:spcBef>
                <a:spcPct val="0"/>
              </a:spcBef>
              <a:spcAft>
                <a:spcPct val="0"/>
              </a:spcAft>
              <a:buClrTx/>
              <a:buSzTx/>
              <a:buFont typeface="Wingdings" pitchFamily="2" charset="2"/>
              <a:buChar char="l"/>
              <a:tabLst/>
            </a:pPr>
            <a:r>
              <a:rPr kumimoji="0" lang="zh-CN" b="0" i="0" u="none" strike="noStrike" cap="none" normalizeH="0" baseline="0" dirty="0" smtClean="0">
                <a:ln>
                  <a:noFill/>
                </a:ln>
                <a:effectLst/>
                <a:latin typeface="宋体" pitchFamily="2" charset="-122"/>
                <a:cs typeface="宋体" pitchFamily="2" charset="-122"/>
              </a:rPr>
              <a:t>所有</a:t>
            </a:r>
            <a:r>
              <a:rPr kumimoji="0" lang="zh-CN" altLang="zh-CN" b="0" i="0" u="none" strike="noStrike" cap="none" normalizeH="0" baseline="0" dirty="0" smtClean="0">
                <a:ln>
                  <a:noFill/>
                </a:ln>
                <a:effectLst/>
                <a:latin typeface="宋体" pitchFamily="2" charset="-122"/>
                <a:cs typeface="宋体" pitchFamily="2" charset="-122"/>
              </a:rPr>
              <a:t>E</a:t>
            </a:r>
            <a:r>
              <a:rPr kumimoji="0" lang="en-US" altLang="zh-CN" b="0" i="0" u="none" strike="noStrike" cap="none" normalizeH="0" baseline="0" dirty="0" smtClean="0">
                <a:ln>
                  <a:noFill/>
                </a:ln>
                <a:effectLst/>
                <a:latin typeface="宋体" pitchFamily="2" charset="-122"/>
                <a:cs typeface="宋体" pitchFamily="2" charset="-122"/>
              </a:rPr>
              <a:t>S</a:t>
            </a:r>
            <a:r>
              <a:rPr kumimoji="0" lang="zh-CN" b="0" i="0" u="none" strike="noStrike" cap="none" normalizeH="0" baseline="0" dirty="0" smtClean="0">
                <a:ln>
                  <a:noFill/>
                </a:ln>
                <a:effectLst/>
                <a:latin typeface="宋体" pitchFamily="2" charset="-122"/>
                <a:cs typeface="宋体" pitchFamily="2" charset="-122"/>
              </a:rPr>
              <a:t>集群节点都包含哪个分片存在于哪个节点上的元数据。协调节点</a:t>
            </a:r>
            <a:r>
              <a:rPr kumimoji="0" lang="zh-CN" altLang="zh-CN" b="0" i="0" u="none" strike="noStrike" cap="none" normalizeH="0" baseline="0" dirty="0" smtClean="0">
                <a:ln>
                  <a:noFill/>
                </a:ln>
                <a:effectLst/>
                <a:latin typeface="宋体" pitchFamily="2" charset="-122"/>
                <a:cs typeface="宋体" pitchFamily="2" charset="-122"/>
              </a:rPr>
              <a:t>(coordinating node)</a:t>
            </a:r>
            <a:r>
              <a:rPr kumimoji="0" lang="zh-CN" b="0" i="0" u="none" strike="noStrike" cap="none" normalizeH="0" baseline="0" dirty="0" smtClean="0">
                <a:ln>
                  <a:noFill/>
                </a:ln>
                <a:effectLst/>
                <a:latin typeface="宋体" pitchFamily="2" charset="-122"/>
                <a:cs typeface="宋体" pitchFamily="2" charset="-122"/>
              </a:rPr>
              <a:t>使用文档</a:t>
            </a:r>
            <a:r>
              <a:rPr kumimoji="0" lang="zh-CN" altLang="zh-CN" b="0" i="0" u="none" strike="noStrike" cap="none" normalizeH="0" baseline="0" dirty="0" smtClean="0">
                <a:ln>
                  <a:noFill/>
                </a:ln>
                <a:effectLst/>
                <a:latin typeface="宋体" pitchFamily="2" charset="-122"/>
                <a:cs typeface="宋体" pitchFamily="2" charset="-122"/>
              </a:rPr>
              <a:t>ID</a:t>
            </a:r>
            <a:r>
              <a:rPr kumimoji="0" lang="zh-CN" b="0" i="0" u="none" strike="noStrike" cap="none" normalizeH="0" baseline="0" dirty="0" smtClean="0">
                <a:ln>
                  <a:noFill/>
                </a:ln>
                <a:effectLst/>
                <a:latin typeface="宋体" pitchFamily="2" charset="-122"/>
                <a:cs typeface="宋体" pitchFamily="2" charset="-122"/>
              </a:rPr>
              <a:t>（默认）将文档路由到对应的分片</a:t>
            </a:r>
            <a:r>
              <a:rPr kumimoji="0" lang="zh-CN" altLang="en-US" b="0" i="0" u="none" strike="noStrike" cap="none" normalizeH="0" baseline="0" dirty="0" smtClean="0">
                <a:ln>
                  <a:noFill/>
                </a:ln>
                <a:effectLst/>
                <a:latin typeface="宋体" pitchFamily="2" charset="-122"/>
                <a:cs typeface="宋体" pitchFamily="2" charset="-122"/>
              </a:rPr>
              <a:t>；</a:t>
            </a:r>
            <a:endParaRPr kumimoji="0" lang="en-US" altLang="zh-CN" b="0" i="0" u="none" strike="noStrike" cap="none" normalizeH="0" baseline="0" dirty="0" smtClean="0">
              <a:ln>
                <a:noFill/>
              </a:ln>
              <a:effectLst/>
              <a:latin typeface="宋体" pitchFamily="2" charset="-122"/>
              <a:cs typeface="宋体" pitchFamily="2" charset="-122"/>
            </a:endParaRPr>
          </a:p>
          <a:p>
            <a:pPr marL="265113" marR="0" lvl="0" indent="-265113" algn="l" defTabSz="914400" rtl="0" eaLnBrk="0" fontAlgn="base" latinLnBrk="0" hangingPunct="0">
              <a:lnSpc>
                <a:spcPct val="100000"/>
              </a:lnSpc>
              <a:spcBef>
                <a:spcPts val="600"/>
              </a:spcBef>
              <a:spcAft>
                <a:spcPct val="0"/>
              </a:spcAft>
              <a:buClrTx/>
              <a:buSzTx/>
              <a:buFont typeface="Wingdings" pitchFamily="2" charset="2"/>
              <a:buChar char="l"/>
              <a:tabLst/>
            </a:pPr>
            <a:r>
              <a:rPr kumimoji="0" lang="zh-CN" altLang="zh-CN" b="0" i="0" u="none" strike="noStrike" cap="none" normalizeH="0" baseline="0" dirty="0" smtClean="0">
                <a:ln>
                  <a:noFill/>
                </a:ln>
                <a:effectLst/>
                <a:latin typeface="宋体" pitchFamily="2" charset="-122"/>
                <a:cs typeface="宋体" pitchFamily="2" charset="-122"/>
              </a:rPr>
              <a:t>E</a:t>
            </a:r>
            <a:r>
              <a:rPr kumimoji="0" lang="en-US" altLang="zh-CN" b="0" i="0" u="none" strike="noStrike" cap="none" normalizeH="0" baseline="0" dirty="0" smtClean="0">
                <a:ln>
                  <a:noFill/>
                </a:ln>
                <a:effectLst/>
                <a:latin typeface="宋体" pitchFamily="2" charset="-122"/>
                <a:cs typeface="宋体" pitchFamily="2" charset="-122"/>
              </a:rPr>
              <a:t>S</a:t>
            </a:r>
            <a:r>
              <a:rPr kumimoji="0" lang="zh-CN" b="0" i="0" u="none" strike="noStrike" cap="none" normalizeH="0" baseline="0" dirty="0" smtClean="0">
                <a:ln>
                  <a:noFill/>
                </a:ln>
                <a:effectLst/>
                <a:latin typeface="宋体" pitchFamily="2" charset="-122"/>
                <a:cs typeface="宋体" pitchFamily="2" charset="-122"/>
              </a:rPr>
              <a:t>将文档</a:t>
            </a:r>
            <a:r>
              <a:rPr kumimoji="0" lang="zh-CN" altLang="zh-CN" b="0" i="0" u="none" strike="noStrike" cap="none" normalizeH="0" baseline="0" dirty="0" smtClean="0">
                <a:ln>
                  <a:noFill/>
                </a:ln>
                <a:effectLst/>
                <a:latin typeface="宋体" pitchFamily="2" charset="-122"/>
                <a:cs typeface="宋体" pitchFamily="2" charset="-122"/>
              </a:rPr>
              <a:t>ID</a:t>
            </a:r>
            <a:r>
              <a:rPr kumimoji="0" lang="zh-CN" altLang="en-US" b="0" i="0" u="none" strike="noStrike" cap="none" normalizeH="0" baseline="0" dirty="0" smtClean="0">
                <a:ln>
                  <a:noFill/>
                </a:ln>
                <a:effectLst/>
                <a:latin typeface="宋体" pitchFamily="2" charset="-122"/>
                <a:cs typeface="宋体" pitchFamily="2" charset="-122"/>
              </a:rPr>
              <a:t>用</a:t>
            </a:r>
            <a:r>
              <a:rPr kumimoji="0" lang="zh-CN" b="0" i="0" u="none" strike="noStrike" cap="none" normalizeH="0" baseline="0" dirty="0" smtClean="0">
                <a:ln>
                  <a:noFill/>
                </a:ln>
                <a:effectLst/>
                <a:latin typeface="宋体" pitchFamily="2" charset="-122"/>
                <a:cs typeface="宋体" pitchFamily="2" charset="-122"/>
              </a:rPr>
              <a:t>主分片数量进行取模运算，以确定文档应被索引到哪个分片</a:t>
            </a:r>
            <a:r>
              <a:rPr kumimoji="0" lang="en-US" altLang="zh-CN" b="0" i="0" u="none" strike="noStrike" cap="none" normalizeH="0" dirty="0" smtClean="0">
                <a:ln>
                  <a:noFill/>
                </a:ln>
                <a:effectLst/>
                <a:latin typeface="宋体" pitchFamily="2" charset="-122"/>
                <a:cs typeface="宋体" pitchFamily="2" charset="-122"/>
              </a:rPr>
              <a:t>  </a:t>
            </a:r>
            <a:r>
              <a:rPr kumimoji="0" lang="zh-CN" b="0" i="0" u="none" strike="noStrike" cap="none" normalizeH="0" baseline="0" dirty="0" smtClean="0">
                <a:ln>
                  <a:noFill/>
                </a:ln>
                <a:effectLst/>
                <a:latin typeface="宋体" pitchFamily="2" charset="-122"/>
                <a:cs typeface="宋体" pitchFamily="2" charset="-122"/>
              </a:rPr>
              <a:t> </a:t>
            </a:r>
            <a:br>
              <a:rPr kumimoji="0" lang="zh-CN" b="0" i="0" u="none" strike="noStrike" cap="none" normalizeH="0" baseline="0" dirty="0" smtClean="0">
                <a:ln>
                  <a:noFill/>
                </a:ln>
                <a:effectLst/>
                <a:latin typeface="宋体" pitchFamily="2" charset="-122"/>
                <a:cs typeface="宋体" pitchFamily="2" charset="-122"/>
              </a:rPr>
            </a:br>
            <a:r>
              <a:rPr kumimoji="0" lang="en-US" altLang="zh-CN" b="0" i="0" u="none" strike="noStrike" cap="none" normalizeH="0" baseline="0" dirty="0" smtClean="0">
                <a:ln>
                  <a:noFill/>
                </a:ln>
                <a:effectLst/>
                <a:latin typeface="宋体" pitchFamily="2" charset="-122"/>
                <a:cs typeface="宋体" pitchFamily="2" charset="-122"/>
              </a:rPr>
              <a:t>        </a:t>
            </a:r>
            <a:r>
              <a:rPr kumimoji="0" lang="zh-CN" altLang="zh-CN" b="0" i="0" u="none" strike="noStrike" cap="none" normalizeH="0" baseline="0" dirty="0" smtClean="0">
                <a:ln>
                  <a:noFill/>
                </a:ln>
                <a:effectLst/>
                <a:latin typeface="宋体" pitchFamily="2" charset="-122"/>
                <a:cs typeface="宋体" pitchFamily="2" charset="-122"/>
              </a:rPr>
              <a:t>shard = hash(document_id) % (num_of_primary_shards)</a:t>
            </a:r>
          </a:p>
          <a:p>
            <a:pPr marL="265113" marR="0" lvl="0" indent="-265113" algn="l" defTabSz="914400" rtl="0" eaLnBrk="0" fontAlgn="base" latinLnBrk="0" hangingPunct="0">
              <a:lnSpc>
                <a:spcPct val="100000"/>
              </a:lnSpc>
              <a:spcBef>
                <a:spcPts val="600"/>
              </a:spcBef>
              <a:spcAft>
                <a:spcPct val="0"/>
              </a:spcAft>
              <a:buClrTx/>
              <a:buSzTx/>
              <a:buFont typeface="Wingdings" pitchFamily="2" charset="2"/>
              <a:buChar char="l"/>
              <a:tabLst/>
            </a:pPr>
            <a:r>
              <a:rPr kumimoji="0" lang="zh-CN" b="0" i="0" u="none" strike="noStrike" cap="none" normalizeH="0" baseline="0" dirty="0" smtClean="0">
                <a:ln>
                  <a:noFill/>
                </a:ln>
                <a:effectLst/>
                <a:latin typeface="宋体" pitchFamily="2" charset="-122"/>
                <a:cs typeface="宋体" pitchFamily="2" charset="-122"/>
              </a:rPr>
              <a:t>当节点接收到来自协调节点的请求时，请求被写入到</a:t>
            </a:r>
            <a:r>
              <a:rPr kumimoji="0" lang="zh-CN" altLang="zh-CN" b="0" i="0" u="none" strike="noStrike" cap="none" normalizeH="0" baseline="0" dirty="0" smtClean="0">
                <a:ln>
                  <a:noFill/>
                </a:ln>
                <a:effectLst/>
                <a:latin typeface="宋体" pitchFamily="2" charset="-122"/>
                <a:cs typeface="宋体" pitchFamily="2" charset="-122"/>
              </a:rPr>
              <a:t>translog</a:t>
            </a:r>
            <a:r>
              <a:rPr kumimoji="0" lang="zh-CN" b="0" i="0" u="none" strike="noStrike" cap="none" normalizeH="0" baseline="0" dirty="0" smtClean="0">
                <a:ln>
                  <a:noFill/>
                </a:ln>
                <a:effectLst/>
                <a:latin typeface="宋体" pitchFamily="2" charset="-122"/>
                <a:cs typeface="宋体" pitchFamily="2" charset="-122"/>
              </a:rPr>
              <a:t>并将该文档添加到内存缓冲区。如果请求在主分片上成功，则请求将并行发送到副本分片。只有在所有主分片和副本分片上的</a:t>
            </a:r>
            <a:r>
              <a:rPr kumimoji="0" lang="zh-CN" altLang="zh-CN" b="0" i="0" u="none" strike="noStrike" cap="none" normalizeH="0" baseline="0" dirty="0" smtClean="0">
                <a:ln>
                  <a:noFill/>
                </a:ln>
                <a:effectLst/>
                <a:latin typeface="宋体" pitchFamily="2" charset="-122"/>
                <a:cs typeface="宋体" pitchFamily="2" charset="-122"/>
              </a:rPr>
              <a:t>translog</a:t>
            </a:r>
            <a:r>
              <a:rPr kumimoji="0" lang="zh-CN" b="0" i="0" u="none" strike="noStrike" cap="none" normalizeH="0" baseline="0" dirty="0" smtClean="0">
                <a:ln>
                  <a:noFill/>
                </a:ln>
                <a:effectLst/>
                <a:latin typeface="宋体" pitchFamily="2" charset="-122"/>
                <a:cs typeface="宋体" pitchFamily="2" charset="-122"/>
              </a:rPr>
              <a:t>被</a:t>
            </a:r>
            <a:r>
              <a:rPr kumimoji="0" lang="zh-CN" altLang="zh-CN" b="0" i="0" u="none" strike="noStrike" cap="none" normalizeH="0" baseline="0" dirty="0" smtClean="0">
                <a:ln>
                  <a:noFill/>
                </a:ln>
                <a:effectLst/>
                <a:latin typeface="宋体" pitchFamily="2" charset="-122"/>
                <a:cs typeface="宋体" pitchFamily="2" charset="-122"/>
              </a:rPr>
              <a:t>fsync</a:t>
            </a:r>
            <a:r>
              <a:rPr kumimoji="0" lang="en-US" altLang="zh-CN" b="0" i="0" u="none" strike="noStrike" cap="none" normalizeH="0" baseline="0" dirty="0" smtClean="0">
                <a:ln>
                  <a:noFill/>
                </a:ln>
                <a:effectLst/>
                <a:latin typeface="宋体" pitchFamily="2" charset="-122"/>
                <a:cs typeface="宋体" pitchFamily="2" charset="-122"/>
              </a:rPr>
              <a:t>’</a:t>
            </a:r>
            <a:r>
              <a:rPr kumimoji="0" lang="zh-CN" altLang="zh-CN" b="0" i="0" u="none" strike="noStrike" cap="none" normalizeH="0" baseline="0" dirty="0" smtClean="0">
                <a:ln>
                  <a:noFill/>
                </a:ln>
                <a:effectLst/>
                <a:latin typeface="宋体" pitchFamily="2" charset="-122"/>
                <a:cs typeface="宋体" pitchFamily="2" charset="-122"/>
              </a:rPr>
              <a:t>ed</a:t>
            </a:r>
            <a:r>
              <a:rPr kumimoji="0" lang="zh-CN" b="0" i="0" u="none" strike="noStrike" cap="none" normalizeH="0" baseline="0" dirty="0" smtClean="0">
                <a:ln>
                  <a:noFill/>
                </a:ln>
                <a:effectLst/>
                <a:latin typeface="宋体" pitchFamily="2" charset="-122"/>
                <a:cs typeface="宋体" pitchFamily="2" charset="-122"/>
              </a:rPr>
              <a:t>后，客户端才会收到该请求成功的确认</a:t>
            </a:r>
            <a:r>
              <a:rPr kumimoji="0" lang="en-US" altLang="zh-CN" b="0" i="0" u="none" strike="noStrike" cap="none" normalizeH="0" baseline="0" dirty="0" smtClean="0">
                <a:ln>
                  <a:noFill/>
                </a:ln>
                <a:effectLst/>
                <a:latin typeface="宋体" pitchFamily="2" charset="-122"/>
                <a:cs typeface="宋体" pitchFamily="2" charset="-122"/>
              </a:rPr>
              <a:t>;</a:t>
            </a:r>
            <a:endParaRPr lang="en-US" altLang="zh-CN" dirty="0" smtClean="0">
              <a:latin typeface="宋体" pitchFamily="2" charset="-122"/>
              <a:cs typeface="宋体" pitchFamily="2" charset="-122"/>
            </a:endParaRPr>
          </a:p>
          <a:p>
            <a:pPr marL="265113" marR="0" lvl="0" indent="-265113" algn="l" defTabSz="914400" rtl="0" eaLnBrk="0" fontAlgn="base" latinLnBrk="0" hangingPunct="0">
              <a:lnSpc>
                <a:spcPct val="100000"/>
              </a:lnSpc>
              <a:spcBef>
                <a:spcPts val="600"/>
              </a:spcBef>
              <a:spcAft>
                <a:spcPct val="0"/>
              </a:spcAft>
              <a:buClrTx/>
              <a:buSzTx/>
              <a:buFont typeface="Wingdings" pitchFamily="2" charset="2"/>
              <a:buChar char="l"/>
              <a:tabLst/>
            </a:pPr>
            <a:r>
              <a:rPr kumimoji="0" lang="zh-CN" b="0" i="0" u="none" strike="noStrike" cap="none" normalizeH="0" baseline="0" dirty="0" smtClean="0">
                <a:ln>
                  <a:noFill/>
                </a:ln>
                <a:effectLst/>
                <a:latin typeface="宋体" pitchFamily="2" charset="-122"/>
                <a:cs typeface="宋体" pitchFamily="2" charset="-122"/>
              </a:rPr>
              <a:t>内存缓冲区以固定的间隔刷新（默认为</a:t>
            </a:r>
            <a:r>
              <a:rPr kumimoji="0" lang="zh-CN" altLang="zh-CN" b="0" i="0" u="none" strike="noStrike" cap="none" normalizeH="0" baseline="0" dirty="0" smtClean="0">
                <a:ln>
                  <a:noFill/>
                </a:ln>
                <a:effectLst/>
                <a:latin typeface="宋体" pitchFamily="2" charset="-122"/>
                <a:cs typeface="宋体" pitchFamily="2" charset="-122"/>
              </a:rPr>
              <a:t>1</a:t>
            </a:r>
            <a:r>
              <a:rPr kumimoji="0" lang="zh-CN" b="0" i="0" u="none" strike="noStrike" cap="none" normalizeH="0" baseline="0" dirty="0" smtClean="0">
                <a:ln>
                  <a:noFill/>
                </a:ln>
                <a:effectLst/>
                <a:latin typeface="宋体" pitchFamily="2" charset="-122"/>
                <a:cs typeface="宋体" pitchFamily="2" charset="-122"/>
              </a:rPr>
              <a:t>秒），并将内容写入文件系统缓存中的新段。此分段的内容更尚未被</a:t>
            </a:r>
            <a:r>
              <a:rPr kumimoji="0" lang="zh-CN" altLang="zh-CN" b="0" i="0" u="none" strike="noStrike" cap="none" normalizeH="0" baseline="0" dirty="0" smtClean="0">
                <a:ln>
                  <a:noFill/>
                </a:ln>
                <a:effectLst/>
                <a:latin typeface="宋体" pitchFamily="2" charset="-122"/>
                <a:cs typeface="宋体" pitchFamily="2" charset="-122"/>
              </a:rPr>
              <a:t>fsync</a:t>
            </a:r>
            <a:r>
              <a:rPr kumimoji="0" lang="en-US" altLang="zh-CN" b="0" i="0" u="none" strike="noStrike" cap="none" normalizeH="0" baseline="0" dirty="0" smtClean="0">
                <a:ln>
                  <a:noFill/>
                </a:ln>
                <a:effectLst/>
                <a:latin typeface="宋体" pitchFamily="2" charset="-122"/>
                <a:cs typeface="宋体" pitchFamily="2" charset="-122"/>
              </a:rPr>
              <a:t>’</a:t>
            </a:r>
            <a:r>
              <a:rPr kumimoji="0" lang="zh-CN" altLang="zh-CN" b="0" i="0" u="none" strike="noStrike" cap="none" normalizeH="0" baseline="0" dirty="0" smtClean="0">
                <a:ln>
                  <a:noFill/>
                </a:ln>
                <a:effectLst/>
                <a:latin typeface="宋体" pitchFamily="2" charset="-122"/>
                <a:cs typeface="宋体" pitchFamily="2" charset="-122"/>
              </a:rPr>
              <a:t>ed(</a:t>
            </a:r>
            <a:r>
              <a:rPr kumimoji="0" lang="zh-CN" b="0" i="0" u="none" strike="noStrike" cap="none" normalizeH="0" baseline="0" dirty="0" smtClean="0">
                <a:ln>
                  <a:noFill/>
                </a:ln>
                <a:effectLst/>
                <a:latin typeface="宋体" pitchFamily="2" charset="-122"/>
                <a:cs typeface="宋体" pitchFamily="2" charset="-122"/>
              </a:rPr>
              <a:t>未被写入文件系统</a:t>
            </a:r>
            <a:r>
              <a:rPr kumimoji="0" lang="zh-CN" altLang="zh-CN" b="0" i="0" u="none" strike="noStrike" cap="none" normalizeH="0" baseline="0" dirty="0" smtClean="0">
                <a:ln>
                  <a:noFill/>
                </a:ln>
                <a:effectLst/>
                <a:latin typeface="宋体" pitchFamily="2" charset="-122"/>
                <a:cs typeface="宋体" pitchFamily="2" charset="-122"/>
              </a:rPr>
              <a:t>)</a:t>
            </a:r>
            <a:r>
              <a:rPr kumimoji="0" lang="zh-CN" b="0" i="0" u="none" strike="noStrike" cap="none" normalizeH="0" baseline="0" dirty="0" smtClean="0">
                <a:ln>
                  <a:noFill/>
                </a:ln>
                <a:effectLst/>
                <a:latin typeface="宋体" pitchFamily="2" charset="-122"/>
                <a:cs typeface="宋体" pitchFamily="2" charset="-122"/>
              </a:rPr>
              <a:t>，分段是打开的，内容可用于搜索</a:t>
            </a:r>
            <a:r>
              <a:rPr kumimoji="0" lang="en-US" altLang="zh-CN" b="0" i="0" u="none" strike="noStrike" cap="none" normalizeH="0" baseline="0" dirty="0" smtClean="0">
                <a:ln>
                  <a:noFill/>
                </a:ln>
                <a:effectLst/>
                <a:latin typeface="宋体" pitchFamily="2" charset="-122"/>
                <a:cs typeface="宋体" pitchFamily="2" charset="-122"/>
              </a:rPr>
              <a:t>;</a:t>
            </a:r>
            <a:endParaRPr lang="en-US" altLang="zh-CN" dirty="0" smtClean="0">
              <a:latin typeface="宋体" pitchFamily="2" charset="-122"/>
              <a:cs typeface="宋体" pitchFamily="2" charset="-122"/>
            </a:endParaRPr>
          </a:p>
          <a:p>
            <a:pPr marL="265113" marR="0" lvl="0" indent="-265113" algn="l" defTabSz="914400" rtl="0" eaLnBrk="0" fontAlgn="base" latinLnBrk="0" hangingPunct="0">
              <a:lnSpc>
                <a:spcPct val="100000"/>
              </a:lnSpc>
              <a:spcBef>
                <a:spcPts val="600"/>
              </a:spcBef>
              <a:spcAft>
                <a:spcPct val="0"/>
              </a:spcAft>
              <a:buClrTx/>
              <a:buSzTx/>
              <a:buFont typeface="Wingdings" pitchFamily="2" charset="2"/>
              <a:buChar char="l"/>
              <a:tabLst/>
            </a:pPr>
            <a:r>
              <a:rPr kumimoji="0" lang="zh-CN" altLang="zh-CN" b="0" i="0" u="none" strike="noStrike" cap="none" normalizeH="0" baseline="0" dirty="0" smtClean="0">
                <a:ln>
                  <a:noFill/>
                </a:ln>
                <a:effectLst/>
                <a:latin typeface="宋体" pitchFamily="2" charset="-122"/>
                <a:cs typeface="宋体" pitchFamily="2" charset="-122"/>
              </a:rPr>
              <a:t>translog</a:t>
            </a:r>
            <a:r>
              <a:rPr kumimoji="0" lang="zh-CN" b="0" i="0" u="none" strike="noStrike" cap="none" normalizeH="0" baseline="0" dirty="0" smtClean="0">
                <a:ln>
                  <a:noFill/>
                </a:ln>
                <a:effectLst/>
                <a:latin typeface="宋体" pitchFamily="2" charset="-122"/>
                <a:cs typeface="宋体" pitchFamily="2" charset="-122"/>
              </a:rPr>
              <a:t>被清空，并且文件系统缓存每隔</a:t>
            </a:r>
            <a:r>
              <a:rPr kumimoji="0" lang="zh-CN" altLang="zh-CN" b="0" i="0" u="none" strike="noStrike" cap="none" normalizeH="0" baseline="0" dirty="0" smtClean="0">
                <a:ln>
                  <a:noFill/>
                </a:ln>
                <a:effectLst/>
                <a:latin typeface="宋体" pitchFamily="2" charset="-122"/>
                <a:cs typeface="宋体" pitchFamily="2" charset="-122"/>
              </a:rPr>
              <a:t>30</a:t>
            </a:r>
            <a:r>
              <a:rPr kumimoji="0" lang="zh-CN" b="0" i="0" u="none" strike="noStrike" cap="none" normalizeH="0" baseline="0" dirty="0" smtClean="0">
                <a:ln>
                  <a:noFill/>
                </a:ln>
                <a:effectLst/>
                <a:latin typeface="宋体" pitchFamily="2" charset="-122"/>
                <a:cs typeface="宋体" pitchFamily="2" charset="-122"/>
              </a:rPr>
              <a:t>分钟进行一次</a:t>
            </a:r>
            <a:r>
              <a:rPr kumimoji="0" lang="zh-CN" altLang="zh-CN" b="0" i="0" u="none" strike="noStrike" cap="none" normalizeH="0" baseline="0" dirty="0" smtClean="0">
                <a:ln>
                  <a:noFill/>
                </a:ln>
                <a:effectLst/>
                <a:latin typeface="宋体" pitchFamily="2" charset="-122"/>
                <a:cs typeface="宋体" pitchFamily="2" charset="-122"/>
              </a:rPr>
              <a:t>fsync</a:t>
            </a:r>
            <a:r>
              <a:rPr kumimoji="0" lang="zh-CN" b="0" i="0" u="none" strike="noStrike" cap="none" normalizeH="0" baseline="0" dirty="0" smtClean="0">
                <a:ln>
                  <a:noFill/>
                </a:ln>
                <a:effectLst/>
                <a:latin typeface="宋体" pitchFamily="2" charset="-122"/>
                <a:cs typeface="宋体" pitchFamily="2" charset="-122"/>
              </a:rPr>
              <a:t>，或者当</a:t>
            </a:r>
            <a:r>
              <a:rPr kumimoji="0" lang="zh-CN" altLang="zh-CN" b="0" i="0" u="none" strike="noStrike" cap="none" normalizeH="0" baseline="0" dirty="0" smtClean="0">
                <a:ln>
                  <a:noFill/>
                </a:ln>
                <a:effectLst/>
                <a:latin typeface="宋体" pitchFamily="2" charset="-122"/>
                <a:cs typeface="宋体" pitchFamily="2" charset="-122"/>
              </a:rPr>
              <a:t>translog</a:t>
            </a:r>
            <a:r>
              <a:rPr kumimoji="0" lang="zh-CN" b="0" i="0" u="none" strike="noStrike" cap="none" normalizeH="0" baseline="0" dirty="0" smtClean="0">
                <a:ln>
                  <a:noFill/>
                </a:ln>
                <a:effectLst/>
                <a:latin typeface="宋体" pitchFamily="2" charset="-122"/>
                <a:cs typeface="宋体" pitchFamily="2" charset="-122"/>
              </a:rPr>
              <a:t>变得太大时进行一次</a:t>
            </a:r>
            <a:r>
              <a:rPr kumimoji="0" lang="zh-CN" altLang="zh-CN" b="0" i="0" u="none" strike="noStrike" cap="none" normalizeH="0" baseline="0" dirty="0" smtClean="0">
                <a:ln>
                  <a:noFill/>
                </a:ln>
                <a:effectLst/>
                <a:latin typeface="宋体" pitchFamily="2" charset="-122"/>
                <a:cs typeface="宋体" pitchFamily="2" charset="-122"/>
              </a:rPr>
              <a:t>fsync</a:t>
            </a:r>
            <a:r>
              <a:rPr kumimoji="0" lang="zh-CN" b="0" i="0" u="none" strike="noStrike" cap="none" normalizeH="0" baseline="0" dirty="0" smtClean="0">
                <a:ln>
                  <a:noFill/>
                </a:ln>
                <a:effectLst/>
                <a:latin typeface="宋体" pitchFamily="2" charset="-122"/>
                <a:cs typeface="宋体" pitchFamily="2" charset="-122"/>
              </a:rPr>
              <a:t>。这个过程在</a:t>
            </a:r>
            <a:r>
              <a:rPr kumimoji="0" lang="zh-CN" altLang="zh-CN" b="0" i="0" u="none" strike="noStrike" cap="none" normalizeH="0" baseline="0" dirty="0" smtClean="0">
                <a:ln>
                  <a:noFill/>
                </a:ln>
                <a:effectLst/>
                <a:latin typeface="宋体" pitchFamily="2" charset="-122"/>
                <a:cs typeface="宋体" pitchFamily="2" charset="-122"/>
              </a:rPr>
              <a:t>E</a:t>
            </a:r>
            <a:r>
              <a:rPr kumimoji="0" lang="en-US" altLang="zh-CN" b="0" i="0" u="none" strike="noStrike" cap="none" normalizeH="0" baseline="0" dirty="0" smtClean="0">
                <a:ln>
                  <a:noFill/>
                </a:ln>
                <a:effectLst/>
                <a:latin typeface="宋体" pitchFamily="2" charset="-122"/>
                <a:cs typeface="宋体" pitchFamily="2" charset="-122"/>
              </a:rPr>
              <a:t>S</a:t>
            </a:r>
            <a:r>
              <a:rPr kumimoji="0" lang="zh-CN" b="0" i="0" u="none" strike="noStrike" cap="none" normalizeH="0" baseline="0" dirty="0" smtClean="0">
                <a:ln>
                  <a:noFill/>
                </a:ln>
                <a:effectLst/>
                <a:latin typeface="宋体" pitchFamily="2" charset="-122"/>
                <a:cs typeface="宋体" pitchFamily="2" charset="-122"/>
              </a:rPr>
              <a:t>中称为</a:t>
            </a:r>
            <a:r>
              <a:rPr kumimoji="0" lang="zh-CN" altLang="zh-CN" b="0" i="0" u="none" strike="noStrike" cap="none" normalizeH="0" baseline="0" dirty="0" smtClean="0">
                <a:ln>
                  <a:noFill/>
                </a:ln>
                <a:effectLst/>
                <a:latin typeface="宋体" pitchFamily="2" charset="-122"/>
                <a:cs typeface="宋体" pitchFamily="2" charset="-122"/>
              </a:rPr>
              <a:t>flush</a:t>
            </a:r>
            <a:r>
              <a:rPr lang="en-US" altLang="zh-CN" dirty="0" smtClean="0">
                <a:latin typeface="宋体" pitchFamily="2" charset="-122"/>
                <a:cs typeface="宋体" pitchFamily="2" charset="-122"/>
              </a:rPr>
              <a:t>,</a:t>
            </a:r>
            <a:r>
              <a:rPr kumimoji="0" lang="zh-CN" b="0" i="0" u="none" strike="noStrike" cap="none" normalizeH="0" baseline="0" dirty="0" smtClean="0">
                <a:ln>
                  <a:noFill/>
                </a:ln>
                <a:effectLst/>
                <a:latin typeface="宋体" pitchFamily="2" charset="-122"/>
                <a:cs typeface="宋体" pitchFamily="2" charset="-122"/>
              </a:rPr>
              <a:t> 过程中内存缓冲区被清除，内容被写入新的文件分段</a:t>
            </a:r>
            <a:r>
              <a:rPr kumimoji="0" lang="zh-CN" altLang="zh-CN" b="0" i="0" u="none" strike="noStrike" cap="none" normalizeH="0" baseline="0" dirty="0" smtClean="0">
                <a:ln>
                  <a:noFill/>
                </a:ln>
                <a:effectLst/>
                <a:latin typeface="宋体" pitchFamily="2" charset="-122"/>
                <a:cs typeface="宋体" pitchFamily="2" charset="-122"/>
              </a:rPr>
              <a:t>(segment)</a:t>
            </a:r>
            <a:r>
              <a:rPr kumimoji="0" lang="zh-CN" b="0" i="0" u="none" strike="noStrike" cap="none" normalizeH="0" baseline="0" dirty="0" smtClean="0">
                <a:ln>
                  <a:noFill/>
                </a:ln>
                <a:effectLst/>
                <a:latin typeface="宋体" pitchFamily="2" charset="-122"/>
                <a:cs typeface="宋体" pitchFamily="2" charset="-122"/>
              </a:rPr>
              <a:t>。当文件分段被</a:t>
            </a:r>
            <a:r>
              <a:rPr kumimoji="0" lang="zh-CN" altLang="zh-CN" b="0" i="0" u="none" strike="noStrike" cap="none" normalizeH="0" baseline="0" dirty="0" smtClean="0">
                <a:ln>
                  <a:noFill/>
                </a:ln>
                <a:effectLst/>
                <a:latin typeface="宋体" pitchFamily="2" charset="-122"/>
                <a:cs typeface="宋体" pitchFamily="2" charset="-122"/>
              </a:rPr>
              <a:t>fsync</a:t>
            </a:r>
            <a:r>
              <a:rPr kumimoji="0" lang="en-US" altLang="zh-CN" b="0" i="0" u="none" strike="noStrike" cap="none" normalizeH="0" baseline="0" dirty="0" smtClean="0">
                <a:ln>
                  <a:noFill/>
                </a:ln>
                <a:effectLst/>
                <a:latin typeface="宋体" pitchFamily="2" charset="-122"/>
                <a:cs typeface="宋体" pitchFamily="2" charset="-122"/>
              </a:rPr>
              <a:t>’</a:t>
            </a:r>
            <a:r>
              <a:rPr kumimoji="0" lang="zh-CN" altLang="zh-CN" b="0" i="0" u="none" strike="noStrike" cap="none" normalizeH="0" baseline="0" dirty="0" smtClean="0">
                <a:ln>
                  <a:noFill/>
                </a:ln>
                <a:effectLst/>
                <a:latin typeface="宋体" pitchFamily="2" charset="-122"/>
                <a:cs typeface="宋体" pitchFamily="2" charset="-122"/>
              </a:rPr>
              <a:t>ed</a:t>
            </a:r>
            <a:r>
              <a:rPr kumimoji="0" lang="zh-CN" b="0" i="0" u="none" strike="noStrike" cap="none" normalizeH="0" baseline="0" dirty="0" smtClean="0">
                <a:ln>
                  <a:noFill/>
                </a:ln>
                <a:effectLst/>
                <a:latin typeface="宋体" pitchFamily="2" charset="-122"/>
                <a:cs typeface="宋体" pitchFamily="2" charset="-122"/>
              </a:rPr>
              <a:t>并刷新到磁盘，会创建一个新的提交点（其实就是会更新文件偏移量，文件系统会自动做这个操作）。旧的</a:t>
            </a:r>
            <a:r>
              <a:rPr kumimoji="0" lang="zh-CN" altLang="zh-CN" b="0" i="0" u="none" strike="noStrike" cap="none" normalizeH="0" baseline="0" dirty="0" smtClean="0">
                <a:ln>
                  <a:noFill/>
                </a:ln>
                <a:effectLst/>
                <a:latin typeface="宋体" pitchFamily="2" charset="-122"/>
                <a:cs typeface="宋体" pitchFamily="2" charset="-122"/>
              </a:rPr>
              <a:t>translog</a:t>
            </a:r>
            <a:r>
              <a:rPr kumimoji="0" lang="zh-CN" b="0" i="0" u="none" strike="noStrike" cap="none" normalizeH="0" baseline="0" dirty="0" smtClean="0">
                <a:ln>
                  <a:noFill/>
                </a:ln>
                <a:effectLst/>
                <a:latin typeface="宋体" pitchFamily="2" charset="-122"/>
                <a:cs typeface="宋体" pitchFamily="2" charset="-122"/>
              </a:rPr>
              <a:t>被删除，一个新的开始</a:t>
            </a:r>
            <a:r>
              <a:rPr lang="zh-CN" altLang="en-US" dirty="0" smtClean="0">
                <a:latin typeface="宋体" pitchFamily="2" charset="-122"/>
                <a:cs typeface="宋体" pitchFamily="2" charset="-122"/>
              </a:rPr>
              <a:t>。</a:t>
            </a:r>
            <a:endParaRPr kumimoji="0" lang="zh-CN" b="0" i="0" u="none" strike="noStrike" cap="none" normalizeH="0" baseline="0" dirty="0" smtClean="0">
              <a:ln>
                <a:noFill/>
              </a:ln>
              <a:effectLst/>
              <a:latin typeface="宋体" pitchFamily="2" charset="-122"/>
              <a:cs typeface="宋体" pitchFamily="2" charset="-122"/>
            </a:endParaRPr>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56</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685800" y="1143000"/>
            <a:ext cx="5029200" cy="461665"/>
          </a:xfrm>
          <a:prstGeom prst="rect">
            <a:avLst/>
          </a:prstGeom>
        </p:spPr>
        <p:txBody>
          <a:bodyPr wrap="square">
            <a:spAutoFit/>
          </a:bodyPr>
          <a:lstStyle/>
          <a:p>
            <a:r>
              <a:rPr lang="en-US" altLang="zh-CN" sz="2400" b="1" dirty="0" smtClean="0">
                <a:latin typeface="微软雅黑" pitchFamily="34" charset="-122"/>
                <a:ea typeface="微软雅黑" pitchFamily="34" charset="-122"/>
              </a:rPr>
              <a:t>Shard</a:t>
            </a:r>
            <a:r>
              <a:rPr lang="zh-CN" altLang="en-US" sz="2400" b="1" dirty="0" smtClean="0">
                <a:latin typeface="微软雅黑" pitchFamily="34" charset="-122"/>
                <a:ea typeface="微软雅黑" pitchFamily="34" charset="-122"/>
              </a:rPr>
              <a:t>上的</a:t>
            </a:r>
            <a:r>
              <a:rPr lang="en-US" altLang="zh-CN" sz="2400" b="1" dirty="0" smtClean="0">
                <a:latin typeface="微软雅黑" pitchFamily="34" charset="-122"/>
                <a:ea typeface="微软雅黑" pitchFamily="34" charset="-122"/>
              </a:rPr>
              <a:t>read</a:t>
            </a:r>
            <a:r>
              <a:rPr lang="zh-CN" altLang="en-US" sz="2400" b="1" dirty="0" smtClean="0">
                <a:latin typeface="微软雅黑" pitchFamily="34" charset="-122"/>
                <a:ea typeface="微软雅黑" pitchFamily="34" charset="-122"/>
              </a:rPr>
              <a:t>实现原理</a:t>
            </a:r>
          </a:p>
        </p:txBody>
      </p:sp>
      <p:sp>
        <p:nvSpPr>
          <p:cNvPr id="12" name="矩形 11"/>
          <p:cNvSpPr/>
          <p:nvPr/>
        </p:nvSpPr>
        <p:spPr>
          <a:xfrm>
            <a:off x="1066800" y="1600200"/>
            <a:ext cx="6629400" cy="646331"/>
          </a:xfrm>
          <a:prstGeom prst="rect">
            <a:avLst/>
          </a:prstGeom>
        </p:spPr>
        <p:txBody>
          <a:bodyPr wrap="square">
            <a:spAutoFit/>
          </a:bodyPr>
          <a:lstStyle/>
          <a:p>
            <a:pPr>
              <a:buFont typeface="Wingdings" pitchFamily="2" charset="2"/>
              <a:buChar char="l"/>
            </a:pPr>
            <a:r>
              <a:rPr lang="zh-CN" altLang="en-US" dirty="0" smtClean="0"/>
              <a:t>  查询阶段（</a:t>
            </a:r>
            <a:r>
              <a:rPr lang="en-US" altLang="zh-CN" dirty="0" smtClean="0"/>
              <a:t>Query Phase</a:t>
            </a:r>
            <a:r>
              <a:rPr lang="zh-CN" altLang="en-US" dirty="0" smtClean="0"/>
              <a:t>）</a:t>
            </a:r>
            <a:endParaRPr lang="en-US" altLang="zh-CN" dirty="0" smtClean="0"/>
          </a:p>
          <a:p>
            <a:pPr>
              <a:buFont typeface="Wingdings" pitchFamily="2" charset="2"/>
              <a:buChar char="l"/>
            </a:pPr>
            <a:r>
              <a:rPr lang="en-US" altLang="zh-CN" dirty="0" smtClean="0"/>
              <a:t>  </a:t>
            </a:r>
            <a:r>
              <a:rPr lang="zh-CN" altLang="en-US" dirty="0" smtClean="0"/>
              <a:t>获取阶段（</a:t>
            </a:r>
            <a:r>
              <a:rPr lang="en-US" altLang="zh-CN" dirty="0" smtClean="0"/>
              <a:t>Fetch Phase</a:t>
            </a:r>
            <a:r>
              <a:rPr lang="zh-CN" altLang="en-US" dirty="0" smtClean="0"/>
              <a:t>）</a:t>
            </a:r>
            <a:endParaRPr lang="zh-CN" altLang="en-US" dirty="0"/>
          </a:p>
        </p:txBody>
      </p:sp>
      <p:pic>
        <p:nvPicPr>
          <p:cNvPr id="152578" name="Picture 2" descr="è¿éåå¾çæè¿°"/>
          <p:cNvPicPr>
            <a:picLocks noChangeAspect="1" noChangeArrowheads="1"/>
          </p:cNvPicPr>
          <p:nvPr/>
        </p:nvPicPr>
        <p:blipFill>
          <a:blip r:embed="rId4" cstate="print"/>
          <a:srcRect/>
          <a:stretch>
            <a:fillRect/>
          </a:stretch>
        </p:blipFill>
        <p:spPr bwMode="auto">
          <a:xfrm>
            <a:off x="457200" y="2438400"/>
            <a:ext cx="8130124" cy="3886200"/>
          </a:xfrm>
          <a:prstGeom prst="rect">
            <a:avLst/>
          </a:prstGeom>
          <a:noFill/>
        </p:spPr>
      </p:pic>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57</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609600" y="1295400"/>
            <a:ext cx="8001000" cy="2108269"/>
          </a:xfrm>
          <a:prstGeom prst="rect">
            <a:avLst/>
          </a:prstGeom>
        </p:spPr>
        <p:txBody>
          <a:bodyPr wrap="square">
            <a:spAutoFit/>
          </a:bodyPr>
          <a:lstStyle/>
          <a:p>
            <a:r>
              <a:rPr lang="zh-CN" altLang="en-US" b="1" dirty="0" smtClean="0"/>
              <a:t>查询阶段 </a:t>
            </a:r>
            <a:r>
              <a:rPr lang="en-US" altLang="zh-CN" b="1" dirty="0" smtClean="0"/>
              <a:t>(Query Phase)</a:t>
            </a:r>
          </a:p>
          <a:p>
            <a:pPr>
              <a:spcBef>
                <a:spcPts val="600"/>
              </a:spcBef>
            </a:pPr>
            <a:r>
              <a:rPr lang="zh-CN" altLang="en-US" dirty="0" smtClean="0"/>
              <a:t>    在此阶段，协调节点将搜索请求路由到索引</a:t>
            </a:r>
            <a:r>
              <a:rPr lang="en-US" altLang="zh-CN" dirty="0" smtClean="0"/>
              <a:t>(index)</a:t>
            </a:r>
            <a:r>
              <a:rPr lang="zh-CN" altLang="en-US" dirty="0" smtClean="0"/>
              <a:t>中的所有分片</a:t>
            </a:r>
            <a:r>
              <a:rPr lang="en-US" altLang="zh-CN" dirty="0" smtClean="0"/>
              <a:t>(shards), </a:t>
            </a:r>
            <a:r>
              <a:rPr lang="zh-CN" altLang="en-US" dirty="0" smtClean="0"/>
              <a:t>分片独立执行搜索，并根据相关性分数创建一个优先级排序结果（稍后我们将介绍相关性分数）。所有分片将匹配的文档和相关分数的文档</a:t>
            </a:r>
            <a:r>
              <a:rPr lang="en-US" altLang="zh-CN" dirty="0" smtClean="0"/>
              <a:t>ID</a:t>
            </a:r>
            <a:r>
              <a:rPr lang="zh-CN" altLang="en-US" dirty="0" smtClean="0"/>
              <a:t>返回给协调节点。协调节点创建一个新的优先级队列，并对全局结果进行排序。可以有很多文档匹配结果，但默认情况下，每个分片将前</a:t>
            </a:r>
            <a:r>
              <a:rPr lang="en-US" altLang="zh-CN" dirty="0" smtClean="0"/>
              <a:t>10</a:t>
            </a:r>
            <a:r>
              <a:rPr lang="zh-CN" altLang="en-US" dirty="0" smtClean="0"/>
              <a:t>个结果发送到协调节点，协调创建优先级队列，从所有分片中分选结果并返回前</a:t>
            </a:r>
            <a:r>
              <a:rPr lang="en-US" altLang="zh-CN" dirty="0" smtClean="0"/>
              <a:t>10</a:t>
            </a:r>
            <a:r>
              <a:rPr lang="zh-CN" altLang="en-US" dirty="0" smtClean="0"/>
              <a:t>个匹配。</a:t>
            </a:r>
            <a:endParaRPr lang="zh-CN" altLang="en-US" dirty="0"/>
          </a:p>
        </p:txBody>
      </p:sp>
      <p:sp>
        <p:nvSpPr>
          <p:cNvPr id="11" name="矩形 10"/>
          <p:cNvSpPr/>
          <p:nvPr/>
        </p:nvSpPr>
        <p:spPr>
          <a:xfrm>
            <a:off x="685800" y="3505200"/>
            <a:ext cx="8001000" cy="1000274"/>
          </a:xfrm>
          <a:prstGeom prst="rect">
            <a:avLst/>
          </a:prstGeom>
        </p:spPr>
        <p:txBody>
          <a:bodyPr wrap="square">
            <a:spAutoFit/>
          </a:bodyPr>
          <a:lstStyle/>
          <a:p>
            <a:r>
              <a:rPr lang="zh-CN" altLang="en-US" b="1" dirty="0" smtClean="0"/>
              <a:t>获取阶段 </a:t>
            </a:r>
            <a:r>
              <a:rPr lang="en-US" altLang="zh-CN" b="1" dirty="0" smtClean="0"/>
              <a:t>(Fetch Phase)</a:t>
            </a:r>
          </a:p>
          <a:p>
            <a:pPr>
              <a:spcBef>
                <a:spcPts val="600"/>
              </a:spcBef>
            </a:pPr>
            <a:r>
              <a:rPr lang="zh-CN" altLang="en-US" dirty="0" smtClean="0"/>
              <a:t>    在协调节点对所有结果进行排序，已生成全局排序的文档列表后，它将从所有分片请求原始文档。所有的分片都会丰富文档并将其返回到协调节点。</a:t>
            </a:r>
            <a:endParaRPr lang="zh-CN" altLang="en-US" dirty="0"/>
          </a:p>
        </p:txBody>
      </p:sp>
      <p:sp>
        <p:nvSpPr>
          <p:cNvPr id="12" name="矩形 11"/>
          <p:cNvSpPr/>
          <p:nvPr/>
        </p:nvSpPr>
        <p:spPr>
          <a:xfrm>
            <a:off x="685800" y="4648200"/>
            <a:ext cx="8001000" cy="1831271"/>
          </a:xfrm>
          <a:prstGeom prst="rect">
            <a:avLst/>
          </a:prstGeom>
        </p:spPr>
        <p:txBody>
          <a:bodyPr wrap="square">
            <a:spAutoFit/>
          </a:bodyPr>
          <a:lstStyle/>
          <a:p>
            <a:r>
              <a:rPr lang="zh-CN" altLang="en-US" b="1" dirty="0" smtClean="0"/>
              <a:t>搜索相关性 </a:t>
            </a:r>
            <a:r>
              <a:rPr lang="en-US" altLang="zh-CN" b="1" dirty="0" smtClean="0"/>
              <a:t>(Search Relevance)</a:t>
            </a:r>
          </a:p>
          <a:p>
            <a:pPr>
              <a:spcBef>
                <a:spcPts val="600"/>
              </a:spcBef>
            </a:pPr>
            <a:r>
              <a:rPr lang="zh-CN" altLang="en-US" dirty="0" smtClean="0"/>
              <a:t>    相关性由</a:t>
            </a:r>
            <a:r>
              <a:rPr lang="en-US" altLang="zh-CN" dirty="0" smtClean="0"/>
              <a:t>ES</a:t>
            </a:r>
            <a:r>
              <a:rPr lang="zh-CN" altLang="en-US" dirty="0" smtClean="0"/>
              <a:t>给搜索返回的每个文档的分数确定。用于评分的默认算法为</a:t>
            </a:r>
            <a:r>
              <a:rPr lang="en-US" altLang="zh-CN" dirty="0" err="1" smtClean="0"/>
              <a:t>tf</a:t>
            </a:r>
            <a:r>
              <a:rPr lang="en-US" altLang="zh-CN" dirty="0" smtClean="0"/>
              <a:t> / </a:t>
            </a:r>
            <a:r>
              <a:rPr lang="en-US" altLang="zh-CN" dirty="0" err="1" smtClean="0"/>
              <a:t>idf</a:t>
            </a:r>
            <a:r>
              <a:rPr lang="zh-CN" altLang="en-US" dirty="0" smtClean="0"/>
              <a:t>（术语频率</a:t>
            </a:r>
            <a:r>
              <a:rPr lang="en-US" altLang="zh-CN" dirty="0" smtClean="0"/>
              <a:t>/</a:t>
            </a:r>
            <a:r>
              <a:rPr lang="zh-CN" altLang="en-US" dirty="0" smtClean="0"/>
              <a:t>逆文档频率）。该术语频率测量术语出现在文档中的次数（更高频率</a:t>
            </a:r>
            <a:r>
              <a:rPr lang="en-US" altLang="zh-CN" dirty="0" smtClean="0"/>
              <a:t>=</a:t>
            </a:r>
            <a:r>
              <a:rPr lang="zh-CN" altLang="en-US" dirty="0" smtClean="0"/>
              <a:t>更高的相关性），逆文档频率测量术语在整个索引中出现的频率占索引中文档总数的百分比（更高的频率 </a:t>
            </a:r>
            <a:r>
              <a:rPr lang="en-US" altLang="zh-CN" dirty="0" smtClean="0"/>
              <a:t>==</a:t>
            </a:r>
            <a:r>
              <a:rPr lang="zh-CN" altLang="en-US" dirty="0" smtClean="0"/>
              <a:t>较少的相关性）。最终得分是</a:t>
            </a:r>
            <a:r>
              <a:rPr lang="en-US" altLang="zh-CN" dirty="0" err="1" smtClean="0"/>
              <a:t>tf-idf</a:t>
            </a:r>
            <a:r>
              <a:rPr lang="zh-CN" altLang="en-US" dirty="0" smtClean="0"/>
              <a:t>分数与其他因素的组合。</a:t>
            </a:r>
            <a:endParaRPr lang="zh-CN" altLang="en-US" dirty="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58</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 name="TextBox 12"/>
          <p:cNvSpPr txBox="1">
            <a:spLocks noChangeArrowheads="1"/>
          </p:cNvSpPr>
          <p:nvPr/>
        </p:nvSpPr>
        <p:spPr bwMode="auto">
          <a:xfrm>
            <a:off x="838200" y="1143000"/>
            <a:ext cx="7467600" cy="584775"/>
          </a:xfrm>
          <a:prstGeom prst="rect">
            <a:avLst/>
          </a:prstGeom>
          <a:noFill/>
          <a:ln w="9525">
            <a:noFill/>
            <a:miter lim="800000"/>
          </a:ln>
        </p:spPr>
        <p:txBody>
          <a:bodyPr wrap="square">
            <a:spAutoFit/>
          </a:bodyPr>
          <a:lstStyle/>
          <a:p>
            <a:r>
              <a:rPr lang="en-US" altLang="zh-CN" sz="3200" b="1" dirty="0" smtClean="0">
                <a:solidFill>
                  <a:srgbClr val="0823A8"/>
                </a:solidFill>
                <a:latin typeface="Calibri" panose="020F0502020204030204" pitchFamily="34" charset="0"/>
              </a:rPr>
              <a:t>ES</a:t>
            </a:r>
            <a:r>
              <a:rPr lang="zh-CN" altLang="en-US" sz="3200" b="1" dirty="0" smtClean="0">
                <a:solidFill>
                  <a:srgbClr val="0823A8"/>
                </a:solidFill>
                <a:latin typeface="Calibri" panose="020F0502020204030204" pitchFamily="34" charset="0"/>
              </a:rPr>
              <a:t>容错机制</a:t>
            </a:r>
          </a:p>
        </p:txBody>
      </p:sp>
      <p:sp>
        <p:nvSpPr>
          <p:cNvPr id="8" name="矩形 7"/>
          <p:cNvSpPr/>
          <p:nvPr/>
        </p:nvSpPr>
        <p:spPr>
          <a:xfrm>
            <a:off x="914400" y="1828800"/>
            <a:ext cx="5029200" cy="523220"/>
          </a:xfrm>
          <a:prstGeom prst="rect">
            <a:avLst/>
          </a:prstGeom>
        </p:spPr>
        <p:txBody>
          <a:bodyPr wrap="square">
            <a:spAutoFit/>
          </a:bodyPr>
          <a:lstStyle/>
          <a:p>
            <a:r>
              <a:rPr lang="en-US" altLang="zh-CN" sz="2800" dirty="0" smtClean="0">
                <a:latin typeface="微软雅黑" pitchFamily="34" charset="-122"/>
                <a:ea typeface="微软雅黑" pitchFamily="34" charset="-122"/>
              </a:rPr>
              <a:t>ES</a:t>
            </a:r>
            <a:r>
              <a:rPr lang="zh-CN" altLang="en-US" sz="2800" dirty="0" smtClean="0">
                <a:latin typeface="微软雅黑" pitchFamily="34" charset="-122"/>
                <a:ea typeface="微软雅黑" pitchFamily="34" charset="-122"/>
              </a:rPr>
              <a:t>集群横向扩容</a:t>
            </a:r>
          </a:p>
        </p:txBody>
      </p:sp>
      <p:sp>
        <p:nvSpPr>
          <p:cNvPr id="9" name="矩形 8"/>
          <p:cNvSpPr/>
          <p:nvPr/>
        </p:nvSpPr>
        <p:spPr>
          <a:xfrm>
            <a:off x="914400" y="2362200"/>
            <a:ext cx="8001000" cy="846386"/>
          </a:xfrm>
          <a:prstGeom prst="rect">
            <a:avLst/>
          </a:prstGeom>
        </p:spPr>
        <p:txBody>
          <a:bodyPr wrap="square">
            <a:spAutoFit/>
          </a:bodyPr>
          <a:lstStyle/>
          <a:p>
            <a:pPr>
              <a:buFont typeface="Wingdings" pitchFamily="2" charset="2"/>
              <a:buChar char="u"/>
            </a:pPr>
            <a:r>
              <a:rPr lang="en-US" altLang="zh-CN" sz="2400" b="1" dirty="0" smtClean="0"/>
              <a:t>  primary shard </a:t>
            </a:r>
            <a:r>
              <a:rPr lang="zh-CN" altLang="en-US" sz="2400" b="1" dirty="0" smtClean="0"/>
              <a:t>和 </a:t>
            </a:r>
            <a:r>
              <a:rPr lang="en-US" altLang="zh-CN" sz="2400" b="1" dirty="0" smtClean="0"/>
              <a:t>replica shard</a:t>
            </a:r>
            <a:r>
              <a:rPr lang="zh-CN" altLang="en-US" sz="2400" b="1" dirty="0" smtClean="0"/>
              <a:t>自动负载均衡</a:t>
            </a:r>
            <a:endParaRPr lang="zh-CN" altLang="en-US" sz="2400" dirty="0" smtClean="0"/>
          </a:p>
          <a:p>
            <a:pPr>
              <a:spcBef>
                <a:spcPts val="600"/>
              </a:spcBef>
            </a:pPr>
            <a:r>
              <a:rPr lang="zh-CN" altLang="en-US" sz="2000" dirty="0" smtClean="0"/>
              <a:t>     目前集群状态：</a:t>
            </a:r>
            <a:r>
              <a:rPr lang="en-US" altLang="zh-CN" sz="2000" dirty="0" smtClean="0"/>
              <a:t>2</a:t>
            </a:r>
            <a:r>
              <a:rPr lang="zh-CN" altLang="en-US" sz="2000" dirty="0" smtClean="0"/>
              <a:t>个</a:t>
            </a:r>
            <a:r>
              <a:rPr lang="en-US" altLang="zh-CN" sz="2000" dirty="0" smtClean="0"/>
              <a:t>node</a:t>
            </a:r>
            <a:r>
              <a:rPr lang="zh-CN" altLang="en-US" sz="2000" dirty="0" smtClean="0"/>
              <a:t>，</a:t>
            </a:r>
            <a:r>
              <a:rPr lang="en-US" altLang="zh-CN" sz="2000" dirty="0" smtClean="0"/>
              <a:t>3</a:t>
            </a:r>
            <a:r>
              <a:rPr lang="zh-CN" altLang="en-US" sz="2000" dirty="0" smtClean="0"/>
              <a:t>个</a:t>
            </a:r>
            <a:r>
              <a:rPr lang="en-US" altLang="zh-CN" sz="2000" dirty="0" smtClean="0"/>
              <a:t>primary shard</a:t>
            </a:r>
            <a:r>
              <a:rPr lang="zh-CN" altLang="en-US" sz="2000" dirty="0" smtClean="0"/>
              <a:t>，</a:t>
            </a:r>
            <a:r>
              <a:rPr lang="en-US" altLang="zh-CN" sz="2000" dirty="0" smtClean="0"/>
              <a:t>3</a:t>
            </a:r>
            <a:r>
              <a:rPr lang="zh-CN" altLang="en-US" sz="2000" dirty="0" smtClean="0"/>
              <a:t>个</a:t>
            </a:r>
            <a:r>
              <a:rPr lang="en-US" altLang="zh-CN" sz="2000" dirty="0" smtClean="0"/>
              <a:t>replica shard</a:t>
            </a:r>
            <a:endParaRPr lang="en-US" altLang="zh-CN" sz="2000" dirty="0"/>
          </a:p>
        </p:txBody>
      </p:sp>
      <p:pic>
        <p:nvPicPr>
          <p:cNvPr id="27650" name="Picture 2" descr="https://images2017.cnblogs.com/blog/549850/201802/549850-20180216113122562-621433310.png"/>
          <p:cNvPicPr>
            <a:picLocks noChangeAspect="1" noChangeArrowheads="1"/>
          </p:cNvPicPr>
          <p:nvPr/>
        </p:nvPicPr>
        <p:blipFill>
          <a:blip r:embed="rId4" cstate="print"/>
          <a:srcRect/>
          <a:stretch>
            <a:fillRect/>
          </a:stretch>
        </p:blipFill>
        <p:spPr bwMode="auto">
          <a:xfrm>
            <a:off x="2286000" y="3276600"/>
            <a:ext cx="5181600" cy="3377127"/>
          </a:xfrm>
          <a:prstGeom prst="rect">
            <a:avLst/>
          </a:prstGeom>
          <a:noFill/>
        </p:spPr>
      </p:pic>
    </p:spTree>
    <p:extLst>
      <p:ext uri="{BB962C8B-B14F-4D97-AF65-F5344CB8AC3E}">
        <p14:creationId xmlns:p14="http://schemas.microsoft.com/office/powerpoint/2010/main" xmlns="" val="21234978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59</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9" name="矩形 8"/>
          <p:cNvSpPr/>
          <p:nvPr/>
        </p:nvSpPr>
        <p:spPr>
          <a:xfrm>
            <a:off x="762000" y="1219200"/>
            <a:ext cx="8001000" cy="830997"/>
          </a:xfrm>
          <a:prstGeom prst="rect">
            <a:avLst/>
          </a:prstGeom>
        </p:spPr>
        <p:txBody>
          <a:bodyPr wrap="square">
            <a:spAutoFit/>
          </a:bodyPr>
          <a:lstStyle/>
          <a:p>
            <a:pPr>
              <a:buFont typeface="Wingdings" pitchFamily="2" charset="2"/>
              <a:buChar char="u"/>
            </a:pPr>
            <a:r>
              <a:rPr lang="zh-CN" altLang="en-US" sz="2400" dirty="0" smtClean="0"/>
              <a:t> </a:t>
            </a:r>
            <a:r>
              <a:rPr lang="zh-CN" altLang="en-US" sz="2400" b="1" dirty="0" smtClean="0"/>
              <a:t>给</a:t>
            </a:r>
            <a:r>
              <a:rPr lang="en-US" altLang="zh-CN" sz="2400" b="1" dirty="0" smtClean="0"/>
              <a:t>ES</a:t>
            </a:r>
            <a:r>
              <a:rPr lang="zh-CN" altLang="en-US" sz="2400" b="1" dirty="0" smtClean="0"/>
              <a:t>集群增加一个节点</a:t>
            </a:r>
            <a:r>
              <a:rPr lang="en-US" altLang="zh-CN" sz="2400" b="1" dirty="0" smtClean="0"/>
              <a:t>(node)</a:t>
            </a:r>
          </a:p>
          <a:p>
            <a:r>
              <a:rPr lang="en-US" altLang="zh-CN" sz="2400" dirty="0" smtClean="0"/>
              <a:t>     </a:t>
            </a:r>
            <a:r>
              <a:rPr lang="en-US" altLang="zh-CN" sz="2000" dirty="0" smtClean="0"/>
              <a:t>ES</a:t>
            </a:r>
            <a:r>
              <a:rPr lang="zh-CN" altLang="en-US" sz="2000" dirty="0" smtClean="0"/>
              <a:t>会自动对</a:t>
            </a:r>
            <a:r>
              <a:rPr lang="en-US" altLang="zh-CN" sz="2000" dirty="0" smtClean="0"/>
              <a:t>primary shard</a:t>
            </a:r>
            <a:r>
              <a:rPr lang="zh-CN" altLang="en-US" sz="2000" dirty="0" smtClean="0"/>
              <a:t>和</a:t>
            </a:r>
            <a:r>
              <a:rPr lang="en-US" altLang="zh-CN" sz="2000" dirty="0" smtClean="0"/>
              <a:t>replica shard</a:t>
            </a:r>
            <a:r>
              <a:rPr lang="zh-CN" altLang="en-US" sz="2000" dirty="0" smtClean="0"/>
              <a:t>进行负载均衡。</a:t>
            </a:r>
          </a:p>
        </p:txBody>
      </p:sp>
      <p:pic>
        <p:nvPicPr>
          <p:cNvPr id="179202" name="Picture 2" descr="https://images2017.cnblogs.com/blog/549850/201802/549850-20180216113546093-1906460292.png"/>
          <p:cNvPicPr>
            <a:picLocks noChangeAspect="1" noChangeArrowheads="1"/>
          </p:cNvPicPr>
          <p:nvPr/>
        </p:nvPicPr>
        <p:blipFill>
          <a:blip r:embed="rId4" cstate="print"/>
          <a:srcRect/>
          <a:stretch>
            <a:fillRect/>
          </a:stretch>
        </p:blipFill>
        <p:spPr bwMode="auto">
          <a:xfrm>
            <a:off x="1676400" y="2133600"/>
            <a:ext cx="6019800" cy="4458779"/>
          </a:xfrm>
          <a:prstGeom prst="rect">
            <a:avLst/>
          </a:prstGeom>
          <a:noFill/>
        </p:spPr>
      </p:pic>
    </p:spTree>
    <p:extLst>
      <p:ext uri="{BB962C8B-B14F-4D97-AF65-F5344CB8AC3E}">
        <p14:creationId xmlns:p14="http://schemas.microsoft.com/office/powerpoint/2010/main" xmlns="" val="2123497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6</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TextBox 12"/>
          <p:cNvSpPr txBox="1">
            <a:spLocks noChangeArrowheads="1"/>
          </p:cNvSpPr>
          <p:nvPr/>
        </p:nvSpPr>
        <p:spPr bwMode="auto">
          <a:xfrm>
            <a:off x="685800" y="1219200"/>
            <a:ext cx="7467600" cy="646331"/>
          </a:xfrm>
          <a:prstGeom prst="rect">
            <a:avLst/>
          </a:prstGeom>
          <a:noFill/>
          <a:ln w="9525">
            <a:noFill/>
            <a:miter lim="800000"/>
          </a:ln>
        </p:spPr>
        <p:txBody>
          <a:bodyPr wrap="square">
            <a:spAutoFit/>
          </a:bodyPr>
          <a:lstStyle/>
          <a:p>
            <a:r>
              <a:rPr lang="en-US" altLang="zh-CN" sz="3600" b="1" dirty="0" err="1" smtClean="0">
                <a:solidFill>
                  <a:srgbClr val="0823A8"/>
                </a:solidFill>
                <a:latin typeface="Calibri" panose="020F0502020204030204" pitchFamily="34" charset="0"/>
              </a:rPr>
              <a:t>ElasticSearch</a:t>
            </a:r>
            <a:r>
              <a:rPr lang="en-US" altLang="zh-CN" sz="3600" b="1" dirty="0" smtClean="0">
                <a:solidFill>
                  <a:srgbClr val="0823A8"/>
                </a:solidFill>
                <a:latin typeface="Calibri" panose="020F0502020204030204" pitchFamily="34" charset="0"/>
              </a:rPr>
              <a:t> </a:t>
            </a:r>
            <a:r>
              <a:rPr lang="zh-CN" altLang="en-US" sz="3600" b="1" dirty="0" smtClean="0">
                <a:solidFill>
                  <a:srgbClr val="0823A8"/>
                </a:solidFill>
                <a:latin typeface="Calibri" panose="020F0502020204030204" pitchFamily="34" charset="0"/>
              </a:rPr>
              <a:t>计算模型</a:t>
            </a:r>
          </a:p>
        </p:txBody>
      </p:sp>
      <p:sp>
        <p:nvSpPr>
          <p:cNvPr id="11" name="矩形 10"/>
          <p:cNvSpPr/>
          <p:nvPr/>
        </p:nvSpPr>
        <p:spPr>
          <a:xfrm>
            <a:off x="685800" y="2057400"/>
            <a:ext cx="7924800" cy="4154984"/>
          </a:xfrm>
          <a:prstGeom prst="rect">
            <a:avLst/>
          </a:prstGeom>
        </p:spPr>
        <p:txBody>
          <a:bodyPr wrap="square">
            <a:spAutoFit/>
          </a:bodyPr>
          <a:lstStyle/>
          <a:p>
            <a:r>
              <a:rPr lang="en-US" altLang="zh-CN" sz="2800" b="1" dirty="0" smtClean="0"/>
              <a:t>ES</a:t>
            </a:r>
            <a:r>
              <a:rPr lang="zh-CN" altLang="en-US" sz="2800" b="1" dirty="0" smtClean="0"/>
              <a:t>计算模型分为两层</a:t>
            </a:r>
            <a:endParaRPr lang="en-US" altLang="zh-CN" sz="2800" b="1" dirty="0" smtClean="0"/>
          </a:p>
          <a:p>
            <a:pPr lvl="1">
              <a:spcBef>
                <a:spcPts val="1200"/>
              </a:spcBef>
              <a:buFont typeface="Wingdings" pitchFamily="2" charset="2"/>
              <a:buChar char="l"/>
            </a:pPr>
            <a:r>
              <a:rPr lang="en-US" altLang="zh-CN" sz="2400" b="1" dirty="0" smtClean="0"/>
              <a:t>  ES</a:t>
            </a:r>
            <a:r>
              <a:rPr lang="zh-CN" altLang="en-US" sz="2400" b="1" dirty="0" smtClean="0"/>
              <a:t>逻辑架构：</a:t>
            </a:r>
            <a:r>
              <a:rPr lang="zh-CN" altLang="en-US" sz="2400" dirty="0" smtClean="0"/>
              <a:t>索引</a:t>
            </a:r>
            <a:r>
              <a:rPr lang="en-US" altLang="zh-CN" sz="2400" dirty="0" smtClean="0"/>
              <a:t>(index)</a:t>
            </a:r>
            <a:r>
              <a:rPr lang="zh-CN" altLang="en-US" sz="2400" dirty="0" smtClean="0"/>
              <a:t>、类型</a:t>
            </a:r>
            <a:r>
              <a:rPr lang="en-US" altLang="zh-CN" sz="2400" dirty="0" smtClean="0"/>
              <a:t>(type)</a:t>
            </a:r>
            <a:r>
              <a:rPr lang="zh-CN" altLang="en-US" sz="2400" dirty="0" smtClean="0"/>
              <a:t>、文档</a:t>
            </a:r>
            <a:r>
              <a:rPr lang="en-US" altLang="zh-CN" sz="2400" dirty="0" smtClean="0"/>
              <a:t>(document)</a:t>
            </a:r>
            <a:r>
              <a:rPr lang="zh-CN" altLang="en-US" sz="2400" dirty="0" smtClean="0"/>
              <a:t>、分词</a:t>
            </a:r>
            <a:r>
              <a:rPr lang="en-US" altLang="zh-CN" sz="2400" dirty="0" smtClean="0"/>
              <a:t>(term)</a:t>
            </a:r>
            <a:r>
              <a:rPr lang="zh-CN" altLang="en-US" sz="2400" dirty="0" smtClean="0"/>
              <a:t>、字段</a:t>
            </a:r>
            <a:r>
              <a:rPr lang="en-US" altLang="zh-CN" sz="2400" dirty="0" smtClean="0"/>
              <a:t>(field)</a:t>
            </a:r>
            <a:r>
              <a:rPr lang="zh-CN" altLang="en-US" sz="2400" dirty="0" smtClean="0"/>
              <a:t>、倒排索引</a:t>
            </a:r>
            <a:r>
              <a:rPr lang="en-US" altLang="zh-CN" sz="2400" dirty="0" smtClean="0"/>
              <a:t>(inverted index)</a:t>
            </a:r>
            <a:r>
              <a:rPr lang="zh-CN" altLang="en-US" sz="2400" dirty="0" smtClean="0"/>
              <a:t>、倒排列表</a:t>
            </a:r>
            <a:r>
              <a:rPr lang="en-US" altLang="zh-CN" sz="2400" dirty="0" smtClean="0"/>
              <a:t>(posting list)</a:t>
            </a:r>
            <a:r>
              <a:rPr lang="zh-CN" altLang="en-US" sz="2400" dirty="0" smtClean="0"/>
              <a:t>、索引表内存压缩</a:t>
            </a:r>
            <a:r>
              <a:rPr lang="en-US" altLang="zh-CN" sz="2400" dirty="0" smtClean="0"/>
              <a:t>(term index hashed in memory)</a:t>
            </a:r>
            <a:r>
              <a:rPr lang="zh-CN" altLang="en-US" sz="2400" dirty="0" smtClean="0"/>
              <a:t>、</a:t>
            </a:r>
            <a:r>
              <a:rPr lang="en-US" altLang="zh-CN" sz="2400" dirty="0" smtClean="0"/>
              <a:t>FST(finite state transducers) ……</a:t>
            </a:r>
          </a:p>
          <a:p>
            <a:pPr lvl="1">
              <a:spcBef>
                <a:spcPts val="1200"/>
              </a:spcBef>
              <a:buFont typeface="Wingdings" pitchFamily="2" charset="2"/>
              <a:buChar char="l"/>
            </a:pPr>
            <a:r>
              <a:rPr lang="en-US" altLang="zh-CN" sz="2400" b="1" dirty="0" smtClean="0"/>
              <a:t>  ES</a:t>
            </a:r>
            <a:r>
              <a:rPr lang="zh-CN" altLang="en-US" sz="2400" b="1" dirty="0" smtClean="0"/>
              <a:t>物理架构：</a:t>
            </a:r>
            <a:r>
              <a:rPr lang="en-US" altLang="zh-CN" sz="2400" dirty="0" smtClean="0"/>
              <a:t>ES</a:t>
            </a:r>
            <a:r>
              <a:rPr lang="zh-CN" altLang="en-US" sz="2400" dirty="0" smtClean="0"/>
              <a:t>集群节点</a:t>
            </a:r>
            <a:r>
              <a:rPr lang="en-US" altLang="zh-CN" sz="2400" dirty="0" smtClean="0"/>
              <a:t>(node)</a:t>
            </a:r>
            <a:r>
              <a:rPr lang="zh-CN" altLang="en-US" sz="2400" dirty="0" smtClean="0"/>
              <a:t>、主节点选举</a:t>
            </a:r>
            <a:r>
              <a:rPr lang="en-US" altLang="zh-CN" sz="2400" dirty="0" smtClean="0"/>
              <a:t>(master)</a:t>
            </a:r>
            <a:r>
              <a:rPr lang="zh-CN" altLang="en-US" sz="2400" dirty="0" smtClean="0"/>
              <a:t>、分片</a:t>
            </a:r>
            <a:r>
              <a:rPr lang="en-US" altLang="zh-CN" sz="2400" dirty="0" smtClean="0"/>
              <a:t>(shard)</a:t>
            </a:r>
            <a:r>
              <a:rPr lang="zh-CN" altLang="en-US" sz="2400" dirty="0" smtClean="0"/>
              <a:t>、副本</a:t>
            </a:r>
            <a:r>
              <a:rPr lang="en-US" altLang="zh-CN" sz="2400" dirty="0" smtClean="0"/>
              <a:t>(replica)</a:t>
            </a:r>
            <a:r>
              <a:rPr lang="zh-CN" altLang="en-US" sz="2400" dirty="0" smtClean="0"/>
              <a:t>、路由算法</a:t>
            </a:r>
            <a:r>
              <a:rPr lang="en-US" altLang="zh-CN" sz="2400" dirty="0" smtClean="0"/>
              <a:t>(routing)</a:t>
            </a:r>
            <a:r>
              <a:rPr lang="zh-CN" altLang="en-US" sz="2400" dirty="0" smtClean="0"/>
              <a:t>、索引</a:t>
            </a:r>
            <a:r>
              <a:rPr lang="en-US" altLang="zh-CN" sz="2400" dirty="0" smtClean="0"/>
              <a:t>(write doc)</a:t>
            </a:r>
            <a:r>
              <a:rPr lang="zh-CN" altLang="en-US" sz="2400" dirty="0" smtClean="0"/>
              <a:t>、查询</a:t>
            </a:r>
            <a:r>
              <a:rPr lang="en-US" altLang="zh-CN" sz="2400" dirty="0" smtClean="0"/>
              <a:t>(query phase)</a:t>
            </a:r>
            <a:r>
              <a:rPr lang="zh-CN" altLang="en-US" sz="2400" dirty="0" smtClean="0"/>
              <a:t>、 获取</a:t>
            </a:r>
            <a:r>
              <a:rPr lang="en-US" altLang="zh-CN" sz="2400" dirty="0" smtClean="0"/>
              <a:t>(fetch phase) </a:t>
            </a:r>
            <a:r>
              <a:rPr lang="zh-CN" altLang="en-US" sz="2400" dirty="0" smtClean="0"/>
              <a:t>、容错机制、</a:t>
            </a:r>
            <a:r>
              <a:rPr lang="en-US" altLang="zh-CN" sz="2400" dirty="0" smtClean="0"/>
              <a:t>……</a:t>
            </a:r>
            <a:endParaRPr lang="zh-CN" altLang="en-US" sz="2400" dirty="0" smtClean="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60</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 name="矩形 6"/>
          <p:cNvSpPr/>
          <p:nvPr/>
        </p:nvSpPr>
        <p:spPr>
          <a:xfrm>
            <a:off x="762000" y="1295400"/>
            <a:ext cx="5029200" cy="523220"/>
          </a:xfrm>
          <a:prstGeom prst="rect">
            <a:avLst/>
          </a:prstGeom>
        </p:spPr>
        <p:txBody>
          <a:bodyPr wrap="square">
            <a:spAutoFit/>
          </a:bodyPr>
          <a:lstStyle/>
          <a:p>
            <a:r>
              <a:rPr lang="en-US" altLang="zh-CN" sz="2800" dirty="0" smtClean="0">
                <a:latin typeface="微软雅黑" pitchFamily="34" charset="-122"/>
                <a:ea typeface="微软雅黑" pitchFamily="34" charset="-122"/>
              </a:rPr>
              <a:t>ES</a:t>
            </a:r>
            <a:r>
              <a:rPr lang="zh-CN" altLang="en-US" sz="2800" dirty="0" smtClean="0">
                <a:latin typeface="微软雅黑" pitchFamily="34" charset="-122"/>
                <a:ea typeface="微软雅黑" pitchFamily="34" charset="-122"/>
              </a:rPr>
              <a:t>容错</a:t>
            </a:r>
            <a:r>
              <a:rPr lang="zh-CN" altLang="en-US" sz="2800" dirty="0" smtClean="0">
                <a:latin typeface="微软雅黑" pitchFamily="34" charset="-122"/>
                <a:ea typeface="微软雅黑" pitchFamily="34" charset="-122"/>
              </a:rPr>
              <a:t>机制（续）</a:t>
            </a:r>
            <a:endParaRPr lang="zh-CN" altLang="en-US" sz="2800" dirty="0" smtClean="0">
              <a:latin typeface="微软雅黑" pitchFamily="34" charset="-122"/>
              <a:ea typeface="微软雅黑" pitchFamily="34" charset="-122"/>
            </a:endParaRPr>
          </a:p>
        </p:txBody>
      </p:sp>
      <p:sp>
        <p:nvSpPr>
          <p:cNvPr id="8" name="矩形 7"/>
          <p:cNvSpPr/>
          <p:nvPr/>
        </p:nvSpPr>
        <p:spPr>
          <a:xfrm>
            <a:off x="762000" y="1828800"/>
            <a:ext cx="8001000" cy="846386"/>
          </a:xfrm>
          <a:prstGeom prst="rect">
            <a:avLst/>
          </a:prstGeom>
        </p:spPr>
        <p:txBody>
          <a:bodyPr wrap="square">
            <a:spAutoFit/>
          </a:bodyPr>
          <a:lstStyle/>
          <a:p>
            <a:pPr>
              <a:buFont typeface="Wingdings" pitchFamily="2" charset="2"/>
              <a:buChar char="u"/>
            </a:pPr>
            <a:r>
              <a:rPr lang="zh-CN" altLang="en-US" sz="2400" dirty="0" smtClean="0"/>
              <a:t>  </a:t>
            </a:r>
            <a:r>
              <a:rPr lang="en-US" altLang="zh-CN" sz="2400" b="1" dirty="0" smtClean="0"/>
              <a:t>master</a:t>
            </a:r>
            <a:r>
              <a:rPr lang="zh-CN" altLang="en-US" sz="2400" b="1" dirty="0" smtClean="0"/>
              <a:t>选举、</a:t>
            </a:r>
            <a:r>
              <a:rPr lang="en-US" altLang="zh-CN" sz="2400" b="1" dirty="0" smtClean="0"/>
              <a:t>replica</a:t>
            </a:r>
            <a:r>
              <a:rPr lang="zh-CN" altLang="en-US" sz="2400" b="1" dirty="0" smtClean="0"/>
              <a:t>容错、数据恢复</a:t>
            </a:r>
            <a:endParaRPr lang="en-US" altLang="zh-CN" sz="2400" b="1" dirty="0" smtClean="0"/>
          </a:p>
          <a:p>
            <a:pPr>
              <a:spcBef>
                <a:spcPts val="600"/>
              </a:spcBef>
            </a:pPr>
            <a:r>
              <a:rPr lang="zh-CN" altLang="en-US" sz="2000" dirty="0" smtClean="0"/>
              <a:t>      目前</a:t>
            </a:r>
            <a:r>
              <a:rPr lang="en-US" altLang="zh-CN" sz="2000" dirty="0" err="1" smtClean="0"/>
              <a:t>es</a:t>
            </a:r>
            <a:r>
              <a:rPr lang="zh-CN" altLang="en-US" sz="2000" dirty="0" smtClean="0"/>
              <a:t>集群状况：</a:t>
            </a:r>
            <a:r>
              <a:rPr lang="en-US" altLang="zh-CN" sz="2000" dirty="0" smtClean="0"/>
              <a:t>3</a:t>
            </a:r>
            <a:r>
              <a:rPr lang="zh-CN" altLang="en-US" sz="2000" dirty="0" smtClean="0"/>
              <a:t>个</a:t>
            </a:r>
            <a:r>
              <a:rPr lang="en-US" altLang="zh-CN" sz="2000" dirty="0" smtClean="0"/>
              <a:t>node</a:t>
            </a:r>
            <a:r>
              <a:rPr lang="zh-CN" altLang="en-US" sz="2000" dirty="0" smtClean="0"/>
              <a:t>，</a:t>
            </a:r>
            <a:r>
              <a:rPr lang="en-US" altLang="zh-CN" sz="2000" dirty="0" smtClean="0"/>
              <a:t>9</a:t>
            </a:r>
            <a:r>
              <a:rPr lang="zh-CN" altLang="en-US" sz="2000" dirty="0" smtClean="0"/>
              <a:t>个</a:t>
            </a:r>
            <a:r>
              <a:rPr lang="en-US" altLang="zh-CN" sz="2000" dirty="0" smtClean="0"/>
              <a:t>shard (3</a:t>
            </a:r>
            <a:r>
              <a:rPr lang="zh-CN" altLang="en-US" sz="2000" dirty="0" smtClean="0"/>
              <a:t>个</a:t>
            </a:r>
            <a:r>
              <a:rPr lang="en-US" altLang="zh-CN" sz="2000" dirty="0" smtClean="0"/>
              <a:t>primary</a:t>
            </a:r>
            <a:r>
              <a:rPr lang="zh-CN" altLang="en-US" sz="2000" dirty="0" smtClean="0"/>
              <a:t>，</a:t>
            </a:r>
            <a:r>
              <a:rPr lang="en-US" altLang="zh-CN" sz="2000" dirty="0" smtClean="0"/>
              <a:t>6</a:t>
            </a:r>
            <a:r>
              <a:rPr lang="zh-CN" altLang="en-US" sz="2000" dirty="0" smtClean="0"/>
              <a:t>个</a:t>
            </a:r>
            <a:r>
              <a:rPr lang="en-US" altLang="zh-CN" sz="2000" dirty="0" smtClean="0"/>
              <a:t>replica )</a:t>
            </a:r>
            <a:endParaRPr lang="zh-CN" altLang="en-US" sz="2000" dirty="0" smtClean="0"/>
          </a:p>
        </p:txBody>
      </p:sp>
      <p:pic>
        <p:nvPicPr>
          <p:cNvPr id="5122" name="Picture 2" descr="https://images2017.cnblogs.com/blog/549850/201802/549850-20180216133001937-1953651200.png"/>
          <p:cNvPicPr>
            <a:picLocks noChangeAspect="1" noChangeArrowheads="1"/>
          </p:cNvPicPr>
          <p:nvPr/>
        </p:nvPicPr>
        <p:blipFill>
          <a:blip r:embed="rId4" cstate="print"/>
          <a:srcRect/>
          <a:stretch>
            <a:fillRect/>
          </a:stretch>
        </p:blipFill>
        <p:spPr bwMode="auto">
          <a:xfrm>
            <a:off x="1676400" y="2819400"/>
            <a:ext cx="5791199" cy="3866824"/>
          </a:xfrm>
          <a:prstGeom prst="rect">
            <a:avLst/>
          </a:prstGeom>
          <a:noFill/>
        </p:spPr>
      </p:pic>
    </p:spTree>
    <p:extLst>
      <p:ext uri="{BB962C8B-B14F-4D97-AF65-F5344CB8AC3E}">
        <p14:creationId xmlns:p14="http://schemas.microsoft.com/office/powerpoint/2010/main" xmlns="" val="23397220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61</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8" name="矩形 7"/>
          <p:cNvSpPr/>
          <p:nvPr/>
        </p:nvSpPr>
        <p:spPr>
          <a:xfrm>
            <a:off x="685800" y="1219200"/>
            <a:ext cx="8001000" cy="1154162"/>
          </a:xfrm>
          <a:prstGeom prst="rect">
            <a:avLst/>
          </a:prstGeom>
        </p:spPr>
        <p:txBody>
          <a:bodyPr wrap="square">
            <a:spAutoFit/>
          </a:bodyPr>
          <a:lstStyle/>
          <a:p>
            <a:pPr>
              <a:buFont typeface="Wingdings" pitchFamily="2" charset="2"/>
              <a:buChar char="u"/>
            </a:pPr>
            <a:r>
              <a:rPr lang="zh-CN" altLang="en-US" sz="2400" dirty="0" smtClean="0"/>
              <a:t>  如果</a:t>
            </a:r>
            <a:r>
              <a:rPr lang="en-US" altLang="zh-CN" sz="2400" b="1" dirty="0" smtClean="0"/>
              <a:t>master node</a:t>
            </a:r>
            <a:r>
              <a:rPr lang="zh-CN" altLang="en-US" sz="2400" b="1" dirty="0" smtClean="0"/>
              <a:t>宕机</a:t>
            </a:r>
            <a:endParaRPr lang="en-US" altLang="zh-CN" sz="2400" b="1" dirty="0" smtClean="0"/>
          </a:p>
          <a:p>
            <a:pPr>
              <a:spcBef>
                <a:spcPts val="600"/>
              </a:spcBef>
            </a:pPr>
            <a:r>
              <a:rPr lang="zh-CN" altLang="en-US" sz="2000" dirty="0" smtClean="0"/>
              <a:t>       </a:t>
            </a:r>
            <a:r>
              <a:rPr lang="en-US" altLang="zh-CN" sz="2000" dirty="0" smtClean="0"/>
              <a:t>primary shard0</a:t>
            </a:r>
            <a:r>
              <a:rPr lang="zh-CN" altLang="en-US" sz="2000" dirty="0" smtClean="0"/>
              <a:t>、</a:t>
            </a:r>
            <a:r>
              <a:rPr lang="en-US" altLang="zh-CN" sz="2000" dirty="0" smtClean="0"/>
              <a:t>replica shard1</a:t>
            </a:r>
            <a:r>
              <a:rPr lang="zh-CN" altLang="en-US" sz="2000" dirty="0" smtClean="0"/>
              <a:t>、</a:t>
            </a:r>
            <a:r>
              <a:rPr lang="en-US" altLang="zh-CN" sz="2000" dirty="0" smtClean="0"/>
              <a:t>replica shard2 </a:t>
            </a:r>
            <a:r>
              <a:rPr lang="zh-CN" altLang="en-US" sz="2000" dirty="0" smtClean="0"/>
              <a:t>这三个</a:t>
            </a:r>
            <a:r>
              <a:rPr lang="en-US" altLang="zh-CN" sz="2000" dirty="0" smtClean="0"/>
              <a:t>shard</a:t>
            </a:r>
            <a:r>
              <a:rPr lang="zh-CN" altLang="en-US" sz="2000" dirty="0" smtClean="0"/>
              <a:t>就丢失了</a:t>
            </a:r>
          </a:p>
        </p:txBody>
      </p:sp>
      <p:pic>
        <p:nvPicPr>
          <p:cNvPr id="183298" name="Picture 2" descr="https://images2017.cnblogs.com/blog/549850/201802/549850-20180216133310202-1737733047.png"/>
          <p:cNvPicPr>
            <a:picLocks noChangeAspect="1" noChangeArrowheads="1"/>
          </p:cNvPicPr>
          <p:nvPr/>
        </p:nvPicPr>
        <p:blipFill>
          <a:blip r:embed="rId4" cstate="print"/>
          <a:srcRect/>
          <a:stretch>
            <a:fillRect/>
          </a:stretch>
        </p:blipFill>
        <p:spPr bwMode="auto">
          <a:xfrm>
            <a:off x="1752600" y="2362200"/>
            <a:ext cx="5931126" cy="4038600"/>
          </a:xfrm>
          <a:prstGeom prst="rect">
            <a:avLst/>
          </a:prstGeom>
          <a:noFill/>
        </p:spPr>
      </p:pic>
    </p:spTree>
    <p:extLst>
      <p:ext uri="{BB962C8B-B14F-4D97-AF65-F5344CB8AC3E}">
        <p14:creationId xmlns:p14="http://schemas.microsoft.com/office/powerpoint/2010/main" xmlns="" val="23397220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62</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8" name="矩形 7"/>
          <p:cNvSpPr/>
          <p:nvPr/>
        </p:nvSpPr>
        <p:spPr>
          <a:xfrm>
            <a:off x="762000" y="1295400"/>
            <a:ext cx="8001000" cy="830997"/>
          </a:xfrm>
          <a:prstGeom prst="rect">
            <a:avLst/>
          </a:prstGeom>
        </p:spPr>
        <p:txBody>
          <a:bodyPr wrap="square">
            <a:spAutoFit/>
          </a:bodyPr>
          <a:lstStyle/>
          <a:p>
            <a:pPr>
              <a:buFont typeface="Wingdings" pitchFamily="2" charset="2"/>
              <a:buChar char="u"/>
            </a:pPr>
            <a:r>
              <a:rPr lang="zh-CN" altLang="en-US" sz="2400" dirty="0" smtClean="0"/>
              <a:t>  容错第一步：</a:t>
            </a:r>
            <a:r>
              <a:rPr lang="zh-CN" altLang="en-US" sz="2400" b="1" dirty="0" smtClean="0"/>
              <a:t> </a:t>
            </a:r>
            <a:r>
              <a:rPr lang="en-US" altLang="zh-CN" sz="2400" b="1" dirty="0" smtClean="0"/>
              <a:t>master</a:t>
            </a:r>
            <a:r>
              <a:rPr lang="zh-CN" altLang="en-US" sz="2400" b="1" dirty="0" smtClean="0"/>
              <a:t>选举，自动选举另外一个</a:t>
            </a:r>
            <a:r>
              <a:rPr lang="en-US" altLang="zh-CN" sz="2400" b="1" dirty="0" smtClean="0"/>
              <a:t>node</a:t>
            </a:r>
            <a:r>
              <a:rPr lang="zh-CN" altLang="en-US" sz="2400" b="1" dirty="0" smtClean="0"/>
              <a:t>成为新的</a:t>
            </a:r>
            <a:r>
              <a:rPr lang="en-US" altLang="zh-CN" sz="2400" b="1" dirty="0" smtClean="0"/>
              <a:t>master</a:t>
            </a:r>
            <a:r>
              <a:rPr lang="zh-CN" altLang="en-US" sz="2400" b="1" dirty="0" smtClean="0"/>
              <a:t>，承担起</a:t>
            </a:r>
            <a:r>
              <a:rPr lang="en-US" altLang="zh-CN" sz="2400" b="1" dirty="0" smtClean="0"/>
              <a:t>master</a:t>
            </a:r>
            <a:r>
              <a:rPr lang="zh-CN" altLang="en-US" sz="2400" b="1" dirty="0" smtClean="0"/>
              <a:t>的责任</a:t>
            </a:r>
            <a:endParaRPr lang="en-US" altLang="zh-CN" sz="2400" b="1" dirty="0" smtClean="0"/>
          </a:p>
        </p:txBody>
      </p:sp>
      <p:pic>
        <p:nvPicPr>
          <p:cNvPr id="185346" name="Picture 2" descr="https://images2017.cnblogs.com/blog/549850/201802/549850-20180216133632046-58355297.png"/>
          <p:cNvPicPr>
            <a:picLocks noChangeAspect="1" noChangeArrowheads="1"/>
          </p:cNvPicPr>
          <p:nvPr/>
        </p:nvPicPr>
        <p:blipFill>
          <a:blip r:embed="rId4" cstate="print"/>
          <a:srcRect/>
          <a:stretch>
            <a:fillRect/>
          </a:stretch>
        </p:blipFill>
        <p:spPr bwMode="auto">
          <a:xfrm>
            <a:off x="1752600" y="2286000"/>
            <a:ext cx="6115050" cy="4067176"/>
          </a:xfrm>
          <a:prstGeom prst="rect">
            <a:avLst/>
          </a:prstGeom>
          <a:noFill/>
        </p:spPr>
      </p:pic>
    </p:spTree>
    <p:extLst>
      <p:ext uri="{BB962C8B-B14F-4D97-AF65-F5344CB8AC3E}">
        <p14:creationId xmlns:p14="http://schemas.microsoft.com/office/powerpoint/2010/main" xmlns="" val="23397220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63</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8" name="矩形 7"/>
          <p:cNvSpPr/>
          <p:nvPr/>
        </p:nvSpPr>
        <p:spPr>
          <a:xfrm>
            <a:off x="762000" y="1295400"/>
            <a:ext cx="8001000" cy="830997"/>
          </a:xfrm>
          <a:prstGeom prst="rect">
            <a:avLst/>
          </a:prstGeom>
        </p:spPr>
        <p:txBody>
          <a:bodyPr wrap="square">
            <a:spAutoFit/>
          </a:bodyPr>
          <a:lstStyle/>
          <a:p>
            <a:pPr>
              <a:buFont typeface="Wingdings" pitchFamily="2" charset="2"/>
              <a:buChar char="u"/>
            </a:pPr>
            <a:r>
              <a:rPr lang="zh-CN" altLang="en-US" sz="2400" dirty="0" smtClean="0"/>
              <a:t>  容错第二步：</a:t>
            </a:r>
            <a:r>
              <a:rPr lang="zh-CN" altLang="en-US" sz="2400" b="1" dirty="0" smtClean="0"/>
              <a:t>新</a:t>
            </a:r>
            <a:r>
              <a:rPr lang="en-US" altLang="zh-CN" sz="2400" b="1" dirty="0" smtClean="0"/>
              <a:t>master</a:t>
            </a:r>
            <a:r>
              <a:rPr lang="zh-CN" altLang="en-US" sz="2400" b="1" dirty="0" smtClean="0"/>
              <a:t>将丢失的</a:t>
            </a:r>
            <a:r>
              <a:rPr lang="en-US" altLang="zh-CN" sz="2400" b="1" dirty="0" smtClean="0"/>
              <a:t>primary shard</a:t>
            </a:r>
            <a:r>
              <a:rPr lang="zh-CN" altLang="en-US" sz="2400" b="1" dirty="0" smtClean="0"/>
              <a:t>的某个</a:t>
            </a:r>
            <a:r>
              <a:rPr lang="en-US" altLang="zh-CN" sz="2400" b="1" dirty="0" smtClean="0"/>
              <a:t>replica</a:t>
            </a:r>
            <a:r>
              <a:rPr lang="zh-CN" altLang="en-US" sz="2400" b="1" dirty="0" smtClean="0"/>
              <a:t>提升为</a:t>
            </a:r>
            <a:r>
              <a:rPr lang="en-US" altLang="zh-CN" sz="2400" b="1" dirty="0" smtClean="0"/>
              <a:t>primary</a:t>
            </a:r>
          </a:p>
        </p:txBody>
      </p:sp>
      <p:pic>
        <p:nvPicPr>
          <p:cNvPr id="187394" name="Picture 2" descr="https://images2017.cnblogs.com/blog/549850/201802/549850-20180216133907249-11082661.png"/>
          <p:cNvPicPr>
            <a:picLocks noChangeAspect="1" noChangeArrowheads="1"/>
          </p:cNvPicPr>
          <p:nvPr/>
        </p:nvPicPr>
        <p:blipFill>
          <a:blip r:embed="rId4" cstate="print"/>
          <a:srcRect/>
          <a:stretch>
            <a:fillRect/>
          </a:stretch>
        </p:blipFill>
        <p:spPr bwMode="auto">
          <a:xfrm>
            <a:off x="1524000" y="2286000"/>
            <a:ext cx="6172200" cy="4200526"/>
          </a:xfrm>
          <a:prstGeom prst="rect">
            <a:avLst/>
          </a:prstGeom>
          <a:noFill/>
        </p:spPr>
      </p:pic>
    </p:spTree>
    <p:extLst>
      <p:ext uri="{BB962C8B-B14F-4D97-AF65-F5344CB8AC3E}">
        <p14:creationId xmlns:p14="http://schemas.microsoft.com/office/powerpoint/2010/main" xmlns="" val="23397220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64</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8" name="矩形 7"/>
          <p:cNvSpPr/>
          <p:nvPr/>
        </p:nvSpPr>
        <p:spPr>
          <a:xfrm>
            <a:off x="762000" y="1295400"/>
            <a:ext cx="8001000" cy="1523494"/>
          </a:xfrm>
          <a:prstGeom prst="rect">
            <a:avLst/>
          </a:prstGeom>
        </p:spPr>
        <p:txBody>
          <a:bodyPr wrap="square">
            <a:spAutoFit/>
          </a:bodyPr>
          <a:lstStyle/>
          <a:p>
            <a:pPr>
              <a:buFont typeface="Wingdings" pitchFamily="2" charset="2"/>
              <a:buChar char="u"/>
            </a:pPr>
            <a:r>
              <a:rPr lang="zh-CN" altLang="en-US" sz="2400" dirty="0" smtClean="0"/>
              <a:t>  容错第三步：</a:t>
            </a:r>
            <a:r>
              <a:rPr lang="zh-CN" altLang="en-US" sz="2400" b="1" dirty="0" smtClean="0"/>
              <a:t>重启故障</a:t>
            </a:r>
            <a:r>
              <a:rPr lang="en-US" altLang="zh-CN" sz="2400" b="1" dirty="0" smtClean="0"/>
              <a:t>node, new master</a:t>
            </a:r>
            <a:r>
              <a:rPr lang="zh-CN" altLang="en-US" sz="2400" b="1" dirty="0" smtClean="0"/>
              <a:t>节点会把缺失的副本都</a:t>
            </a:r>
            <a:r>
              <a:rPr lang="en-US" altLang="zh-CN" sz="2400" b="1" dirty="0" smtClean="0"/>
              <a:t>copy</a:t>
            </a:r>
            <a:r>
              <a:rPr lang="zh-CN" altLang="en-US" sz="2400" b="1" dirty="0" smtClean="0"/>
              <a:t>一份到该</a:t>
            </a:r>
            <a:r>
              <a:rPr lang="en-US" altLang="zh-CN" sz="2400" b="1" dirty="0" smtClean="0"/>
              <a:t>node</a:t>
            </a:r>
            <a:r>
              <a:rPr lang="zh-CN" altLang="en-US" sz="2400" b="1" dirty="0" smtClean="0"/>
              <a:t>上去</a:t>
            </a:r>
            <a:endParaRPr lang="en-US" altLang="zh-CN" sz="2400" b="1" dirty="0" smtClean="0"/>
          </a:p>
          <a:p>
            <a:pPr>
              <a:spcBef>
                <a:spcPts val="600"/>
              </a:spcBef>
            </a:pPr>
            <a:r>
              <a:rPr lang="zh-CN" altLang="en-US" sz="2000" dirty="0" smtClean="0"/>
              <a:t>       而且该</a:t>
            </a:r>
            <a:r>
              <a:rPr lang="en-US" altLang="zh-CN" sz="2000" dirty="0" smtClean="0"/>
              <a:t>node</a:t>
            </a:r>
            <a:r>
              <a:rPr lang="zh-CN" altLang="en-US" sz="2000" dirty="0" smtClean="0"/>
              <a:t>会使用之前已有的</a:t>
            </a:r>
            <a:r>
              <a:rPr lang="en-US" altLang="zh-CN" sz="2000" dirty="0" smtClean="0"/>
              <a:t>shard</a:t>
            </a:r>
            <a:r>
              <a:rPr lang="zh-CN" altLang="en-US" sz="2000" dirty="0" smtClean="0"/>
              <a:t>数据，只是同步一下宕机之后发生的改变</a:t>
            </a:r>
            <a:endParaRPr lang="en-US" altLang="zh-CN" sz="2000" dirty="0" smtClean="0"/>
          </a:p>
        </p:txBody>
      </p:sp>
      <p:pic>
        <p:nvPicPr>
          <p:cNvPr id="189442" name="Picture 2" descr="https://images2017.cnblogs.com/blog/549850/201802/549850-20180216134355593-680544156.png"/>
          <p:cNvPicPr>
            <a:picLocks noChangeAspect="1" noChangeArrowheads="1"/>
          </p:cNvPicPr>
          <p:nvPr/>
        </p:nvPicPr>
        <p:blipFill>
          <a:blip r:embed="rId4" cstate="print"/>
          <a:srcRect/>
          <a:stretch>
            <a:fillRect/>
          </a:stretch>
        </p:blipFill>
        <p:spPr bwMode="auto">
          <a:xfrm>
            <a:off x="1828800" y="2895600"/>
            <a:ext cx="5743575" cy="3771901"/>
          </a:xfrm>
          <a:prstGeom prst="rect">
            <a:avLst/>
          </a:prstGeom>
          <a:noFill/>
        </p:spPr>
      </p:pic>
    </p:spTree>
    <p:extLst>
      <p:ext uri="{BB962C8B-B14F-4D97-AF65-F5344CB8AC3E}">
        <p14:creationId xmlns:p14="http://schemas.microsoft.com/office/powerpoint/2010/main" xmlns="" val="23397220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65</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 name="TextBox 6"/>
          <p:cNvSpPr txBox="1"/>
          <p:nvPr/>
        </p:nvSpPr>
        <p:spPr>
          <a:xfrm>
            <a:off x="1600200" y="2057400"/>
            <a:ext cx="6096000" cy="906915"/>
          </a:xfrm>
          <a:prstGeom prst="rect">
            <a:avLst/>
          </a:prstGeom>
          <a:noFill/>
        </p:spPr>
        <p:txBody>
          <a:bodyPr wrap="square" rtlCol="0">
            <a:spAutoFit/>
          </a:bodyPr>
          <a:lstStyle/>
          <a:p>
            <a:pPr algn="ctr">
              <a:lnSpc>
                <a:spcPct val="150000"/>
              </a:lnSpc>
            </a:pPr>
            <a:r>
              <a:rPr lang="en-US" altLang="zh-CN" sz="4000" b="1" dirty="0" smtClean="0">
                <a:solidFill>
                  <a:srgbClr val="3F21F1"/>
                </a:solidFill>
                <a:latin typeface="微软雅黑" pitchFamily="34" charset="-122"/>
                <a:ea typeface="微软雅黑" pitchFamily="34" charset="-122"/>
              </a:rPr>
              <a:t>Thank you!</a:t>
            </a:r>
            <a:endParaRPr lang="zh-CN" altLang="en-US" sz="4000" b="1" dirty="0">
              <a:solidFill>
                <a:srgbClr val="3F21F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339722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7</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62000" y="1143000"/>
            <a:ext cx="7467600" cy="646331"/>
          </a:xfrm>
          <a:prstGeom prst="rect">
            <a:avLst/>
          </a:prstGeom>
          <a:noFill/>
          <a:ln w="9525">
            <a:noFill/>
            <a:miter lim="800000"/>
          </a:ln>
        </p:spPr>
        <p:txBody>
          <a:bodyPr wrap="square">
            <a:spAutoFit/>
          </a:bodyPr>
          <a:lstStyle/>
          <a:p>
            <a:r>
              <a:rPr lang="en-US" altLang="zh-CN" sz="3600" b="1" dirty="0" err="1" smtClean="0">
                <a:solidFill>
                  <a:srgbClr val="0823A8"/>
                </a:solidFill>
                <a:latin typeface="Calibri" panose="020F0502020204030204" pitchFamily="34" charset="0"/>
              </a:rPr>
              <a:t>ElasticSearch</a:t>
            </a:r>
            <a:r>
              <a:rPr lang="en-US" altLang="zh-CN" sz="3600" b="1" dirty="0" smtClean="0">
                <a:solidFill>
                  <a:srgbClr val="0823A8"/>
                </a:solidFill>
                <a:latin typeface="Calibri" panose="020F0502020204030204" pitchFamily="34" charset="0"/>
              </a:rPr>
              <a:t> </a:t>
            </a:r>
            <a:r>
              <a:rPr lang="zh-CN" altLang="en-US" sz="3600" b="1" dirty="0" smtClean="0">
                <a:solidFill>
                  <a:srgbClr val="0823A8"/>
                </a:solidFill>
                <a:latin typeface="Calibri" panose="020F0502020204030204" pitchFamily="34" charset="0"/>
              </a:rPr>
              <a:t>软件架构</a:t>
            </a:r>
            <a:endParaRPr lang="zh-CN" altLang="en-US" sz="3600" b="1" dirty="0" smtClean="0">
              <a:solidFill>
                <a:srgbClr val="0823A8"/>
              </a:solidFill>
              <a:latin typeface="Calibri" panose="020F0502020204030204" pitchFamily="34" charset="0"/>
            </a:endParaRPr>
          </a:p>
        </p:txBody>
      </p:sp>
      <p:pic>
        <p:nvPicPr>
          <p:cNvPr id="2054" name="Picture 6" descr="https://img2020.cnblogs.com/blog/1331592/202008/1331592-20200825080823935-1814264353.png"/>
          <p:cNvPicPr>
            <a:picLocks noChangeAspect="1" noChangeArrowheads="1"/>
          </p:cNvPicPr>
          <p:nvPr/>
        </p:nvPicPr>
        <p:blipFill>
          <a:blip r:embed="rId4" cstate="print"/>
          <a:srcRect/>
          <a:stretch>
            <a:fillRect/>
          </a:stretch>
        </p:blipFill>
        <p:spPr bwMode="auto">
          <a:xfrm>
            <a:off x="1219200" y="1905000"/>
            <a:ext cx="7044030" cy="459105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8</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9" name="矩形 8"/>
          <p:cNvSpPr/>
          <p:nvPr/>
        </p:nvSpPr>
        <p:spPr>
          <a:xfrm>
            <a:off x="533400" y="1295400"/>
            <a:ext cx="8153400" cy="5262979"/>
          </a:xfrm>
          <a:prstGeom prst="rect">
            <a:avLst/>
          </a:prstGeom>
        </p:spPr>
        <p:txBody>
          <a:bodyPr wrap="square">
            <a:spAutoFit/>
          </a:bodyPr>
          <a:lstStyle/>
          <a:p>
            <a:pPr marL="1792288" indent="-1792288"/>
            <a:r>
              <a:rPr lang="en-US" altLang="zh-CN" sz="1600" b="1" dirty="0" smtClean="0"/>
              <a:t>Gateway</a:t>
            </a:r>
            <a:r>
              <a:rPr lang="zh-CN" altLang="en-US" sz="1600" dirty="0" smtClean="0"/>
              <a:t> </a:t>
            </a:r>
            <a:r>
              <a:rPr lang="en-US" altLang="zh-CN" sz="1600" dirty="0" smtClean="0"/>
              <a:t>	 </a:t>
            </a:r>
            <a:r>
              <a:rPr lang="en-US" altLang="zh-CN" sz="1600" dirty="0" err="1" smtClean="0"/>
              <a:t>ElasticSearch</a:t>
            </a:r>
            <a:r>
              <a:rPr lang="zh-CN" altLang="en-US" sz="1600" dirty="0" smtClean="0"/>
              <a:t>索引的持久化存储方式。默认先把索引存储在内存中，  </a:t>
            </a:r>
            <a:r>
              <a:rPr lang="en-US" altLang="zh-CN" sz="1600" dirty="0" smtClean="0"/>
              <a:t>	</a:t>
            </a:r>
            <a:r>
              <a:rPr lang="zh-CN" altLang="en-US" sz="1600" dirty="0" smtClean="0"/>
              <a:t>然后当内存满的时候，再持久化到</a:t>
            </a:r>
            <a:r>
              <a:rPr lang="en-US" altLang="zh-CN" sz="1600" dirty="0" smtClean="0"/>
              <a:t>Gateway</a:t>
            </a:r>
            <a:r>
              <a:rPr lang="zh-CN" altLang="en-US" sz="1600" dirty="0" smtClean="0"/>
              <a:t>（如</a:t>
            </a:r>
            <a:r>
              <a:rPr lang="en-US" altLang="zh-CN" sz="1600" dirty="0" err="1" smtClean="0"/>
              <a:t>LocalFileSystem</a:t>
            </a:r>
            <a:r>
              <a:rPr lang="zh-CN" altLang="en-US" sz="1600" dirty="0" smtClean="0"/>
              <a:t>和  </a:t>
            </a:r>
            <a:r>
              <a:rPr lang="en-US" altLang="zh-CN" sz="1600" dirty="0" smtClean="0"/>
              <a:t>	HDFS</a:t>
            </a:r>
            <a:r>
              <a:rPr lang="zh-CN" altLang="en-US" sz="1600" dirty="0" smtClean="0"/>
              <a:t>、</a:t>
            </a:r>
            <a:r>
              <a:rPr lang="en-US" altLang="zh-CN" sz="1600" dirty="0" smtClean="0"/>
              <a:t>AS3</a:t>
            </a:r>
            <a:r>
              <a:rPr lang="zh-CN" altLang="en-US" sz="1600" dirty="0" smtClean="0"/>
              <a:t>等）</a:t>
            </a:r>
          </a:p>
          <a:p>
            <a:pPr>
              <a:lnSpc>
                <a:spcPct val="150000"/>
              </a:lnSpc>
            </a:pPr>
            <a:r>
              <a:rPr lang="en-US" altLang="zh-CN" sz="1600" b="1" dirty="0" smtClean="0"/>
              <a:t>Distributed </a:t>
            </a:r>
            <a:r>
              <a:rPr lang="en-US" altLang="zh-CN" sz="1600" b="1" dirty="0" err="1" smtClean="0"/>
              <a:t>Lucene</a:t>
            </a:r>
            <a:r>
              <a:rPr lang="en-US" altLang="zh-CN" sz="1600" b="1" dirty="0" smtClean="0"/>
              <a:t> Directory  </a:t>
            </a:r>
            <a:r>
              <a:rPr lang="en-US" altLang="zh-CN" sz="1600" dirty="0" err="1" smtClean="0"/>
              <a:t>Lucene</a:t>
            </a:r>
            <a:r>
              <a:rPr lang="zh-CN" altLang="en-US" sz="1600" dirty="0" smtClean="0"/>
              <a:t>索引文件组成的目录</a:t>
            </a:r>
          </a:p>
          <a:p>
            <a:pPr>
              <a:lnSpc>
                <a:spcPct val="150000"/>
              </a:lnSpc>
            </a:pPr>
            <a:r>
              <a:rPr lang="en-US" altLang="zh-CN" sz="1600" b="1" dirty="0" smtClean="0"/>
              <a:t>River</a:t>
            </a:r>
            <a:r>
              <a:rPr lang="en-US" altLang="zh-CN" sz="1600" dirty="0" smtClean="0"/>
              <a:t>		</a:t>
            </a:r>
            <a:r>
              <a:rPr lang="zh-CN" altLang="en-US" sz="1600" dirty="0" smtClean="0"/>
              <a:t>插件形式的数据源　</a:t>
            </a:r>
          </a:p>
          <a:p>
            <a:pPr marL="1792288" indent="-1792288">
              <a:lnSpc>
                <a:spcPct val="150000"/>
              </a:lnSpc>
            </a:pPr>
            <a:r>
              <a:rPr lang="en-US" altLang="zh-CN" sz="1600" b="1" dirty="0" smtClean="0"/>
              <a:t>Mapping</a:t>
            </a:r>
            <a:r>
              <a:rPr lang="en-US" altLang="zh-CN" sz="1600" dirty="0" smtClean="0"/>
              <a:t>		</a:t>
            </a:r>
            <a:r>
              <a:rPr lang="zh-CN" altLang="en-US" sz="1600" dirty="0" smtClean="0"/>
              <a:t>类似于静态语言中的数据类型，　　　　　　　　</a:t>
            </a:r>
            <a:r>
              <a:rPr lang="zh-CN" altLang="en-US" sz="1600" b="1" dirty="0" smtClean="0"/>
              <a:t>　　</a:t>
            </a:r>
            <a:endParaRPr lang="en-US" altLang="zh-CN" sz="1600" b="1" dirty="0" smtClean="0"/>
          </a:p>
          <a:p>
            <a:pPr>
              <a:lnSpc>
                <a:spcPct val="150000"/>
              </a:lnSpc>
            </a:pPr>
            <a:r>
              <a:rPr lang="en-US" altLang="zh-CN" sz="1600" b="1" dirty="0" smtClean="0"/>
              <a:t>Search Module</a:t>
            </a:r>
            <a:r>
              <a:rPr lang="en-US" altLang="zh-CN" sz="1600" dirty="0" smtClean="0"/>
              <a:t>	</a:t>
            </a:r>
            <a:r>
              <a:rPr lang="zh-CN" altLang="en-US" sz="1600" dirty="0" smtClean="0"/>
              <a:t>这个很简单</a:t>
            </a:r>
          </a:p>
          <a:p>
            <a:pPr>
              <a:lnSpc>
                <a:spcPct val="150000"/>
              </a:lnSpc>
            </a:pPr>
            <a:r>
              <a:rPr lang="en-US" altLang="zh-CN" sz="1600" b="1" dirty="0" smtClean="0"/>
              <a:t>Index Module</a:t>
            </a:r>
            <a:r>
              <a:rPr lang="en-US" altLang="zh-CN" sz="1600" dirty="0" smtClean="0"/>
              <a:t>	</a:t>
            </a:r>
            <a:r>
              <a:rPr lang="zh-CN" altLang="en-US" sz="1600" dirty="0" smtClean="0"/>
              <a:t>这个很简单</a:t>
            </a:r>
          </a:p>
          <a:p>
            <a:pPr>
              <a:lnSpc>
                <a:spcPct val="150000"/>
              </a:lnSpc>
            </a:pPr>
            <a:r>
              <a:rPr lang="en-US" altLang="zh-CN" sz="1600" b="1" dirty="0" smtClean="0"/>
              <a:t>Discovery</a:t>
            </a:r>
            <a:r>
              <a:rPr lang="en-US" altLang="zh-CN" sz="1600" dirty="0" smtClean="0"/>
              <a:t>	</a:t>
            </a:r>
            <a:r>
              <a:rPr lang="zh-CN" altLang="en-US" sz="1600" dirty="0" smtClean="0"/>
              <a:t>主要是负责集群的</a:t>
            </a:r>
            <a:r>
              <a:rPr lang="en-US" altLang="zh-CN" sz="1600" dirty="0" smtClean="0"/>
              <a:t>master</a:t>
            </a:r>
            <a:r>
              <a:rPr lang="zh-CN" altLang="en-US" sz="1600" dirty="0" smtClean="0"/>
              <a:t>节点发现及分片机制（</a:t>
            </a:r>
            <a:r>
              <a:rPr lang="en-US" altLang="zh-CN" sz="1600" dirty="0" smtClean="0"/>
              <a:t>Zen, EC2</a:t>
            </a:r>
            <a:r>
              <a:rPr lang="zh-CN" altLang="en-US" sz="1600" dirty="0" smtClean="0"/>
              <a:t>）</a:t>
            </a:r>
          </a:p>
          <a:p>
            <a:pPr>
              <a:lnSpc>
                <a:spcPct val="150000"/>
              </a:lnSpc>
            </a:pPr>
            <a:r>
              <a:rPr lang="en-US" altLang="zh-CN" sz="1600" b="1" dirty="0" smtClean="0"/>
              <a:t>Scripting</a:t>
            </a:r>
            <a:r>
              <a:rPr lang="en-US" altLang="zh-CN" sz="1600" dirty="0" smtClean="0"/>
              <a:t>		</a:t>
            </a:r>
            <a:r>
              <a:rPr lang="zh-CN" altLang="en-US" sz="1600" dirty="0" smtClean="0"/>
              <a:t>即脚本语言。包括</a:t>
            </a:r>
            <a:r>
              <a:rPr lang="en-US" altLang="zh-CN" sz="1600" dirty="0" err="1" smtClean="0"/>
              <a:t>mvel</a:t>
            </a:r>
            <a:r>
              <a:rPr lang="zh-CN" altLang="en-US" sz="1600" dirty="0" smtClean="0"/>
              <a:t>、</a:t>
            </a:r>
            <a:r>
              <a:rPr lang="en-US" altLang="zh-CN" sz="1600" dirty="0" err="1" smtClean="0"/>
              <a:t>js</a:t>
            </a:r>
            <a:r>
              <a:rPr lang="zh-CN" altLang="en-US" sz="1600" dirty="0" smtClean="0"/>
              <a:t>、</a:t>
            </a:r>
            <a:r>
              <a:rPr lang="en-US" altLang="zh-CN" sz="1600" dirty="0" smtClean="0"/>
              <a:t>python</a:t>
            </a:r>
            <a:r>
              <a:rPr lang="zh-CN" altLang="en-US" sz="1600" dirty="0" smtClean="0"/>
              <a:t>等　　　</a:t>
            </a:r>
          </a:p>
          <a:p>
            <a:pPr>
              <a:lnSpc>
                <a:spcPct val="150000"/>
              </a:lnSpc>
            </a:pPr>
            <a:r>
              <a:rPr lang="en-US" altLang="zh-CN" sz="1600" b="1" dirty="0" smtClean="0"/>
              <a:t>Transport</a:t>
            </a:r>
            <a:r>
              <a:rPr lang="en-US" altLang="zh-CN" sz="1600" dirty="0" smtClean="0"/>
              <a:t>	</a:t>
            </a:r>
            <a:r>
              <a:rPr lang="en-US" altLang="zh-CN" sz="1600" dirty="0" err="1" smtClean="0"/>
              <a:t>ElasticSearch</a:t>
            </a:r>
            <a:r>
              <a:rPr lang="zh-CN" altLang="en-US" sz="1600" dirty="0" smtClean="0"/>
              <a:t>节点与客户端的交互，包括</a:t>
            </a:r>
            <a:r>
              <a:rPr lang="en-US" altLang="zh-CN" sz="1600" dirty="0" smtClean="0"/>
              <a:t>Thrift</a:t>
            </a:r>
            <a:r>
              <a:rPr lang="zh-CN" altLang="en-US" sz="1600" dirty="0" smtClean="0"/>
              <a:t>、</a:t>
            </a:r>
            <a:r>
              <a:rPr lang="en-US" altLang="zh-CN" sz="1600" dirty="0" err="1" smtClean="0"/>
              <a:t>Memcached</a:t>
            </a:r>
            <a:r>
              <a:rPr lang="zh-CN" altLang="en-US" sz="1600" dirty="0" smtClean="0"/>
              <a:t>、</a:t>
            </a:r>
            <a:r>
              <a:rPr lang="en-US" altLang="zh-CN" sz="1600" dirty="0" smtClean="0"/>
              <a:t>Http</a:t>
            </a:r>
            <a:endParaRPr lang="zh-CN" altLang="en-US" sz="1600" dirty="0" smtClean="0"/>
          </a:p>
          <a:p>
            <a:pPr>
              <a:lnSpc>
                <a:spcPct val="150000"/>
              </a:lnSpc>
            </a:pPr>
            <a:r>
              <a:rPr lang="en-US" altLang="zh-CN" sz="1600" b="1" dirty="0" err="1" smtClean="0"/>
              <a:t>RESTful</a:t>
            </a:r>
            <a:r>
              <a:rPr lang="en-US" altLang="zh-CN" sz="1600" b="1" dirty="0" smtClean="0"/>
              <a:t> API</a:t>
            </a:r>
            <a:r>
              <a:rPr lang="en-US" altLang="zh-CN" sz="1600" dirty="0" smtClean="0"/>
              <a:t>	</a:t>
            </a:r>
            <a:r>
              <a:rPr lang="zh-CN" altLang="en-US" sz="1600" dirty="0" smtClean="0"/>
              <a:t>以</a:t>
            </a:r>
            <a:r>
              <a:rPr lang="en-US" altLang="zh-CN" sz="1600" dirty="0" err="1" smtClean="0"/>
              <a:t>RESTful</a:t>
            </a:r>
            <a:r>
              <a:rPr lang="zh-CN" altLang="en-US" sz="1600" dirty="0" smtClean="0"/>
              <a:t>方式来实现</a:t>
            </a:r>
            <a:r>
              <a:rPr lang="en-US" altLang="zh-CN" sz="1600" dirty="0" smtClean="0"/>
              <a:t>API</a:t>
            </a:r>
            <a:r>
              <a:rPr lang="zh-CN" altLang="en-US" sz="1600" dirty="0" smtClean="0"/>
              <a:t>编程</a:t>
            </a:r>
          </a:p>
          <a:p>
            <a:pPr>
              <a:lnSpc>
                <a:spcPct val="150000"/>
              </a:lnSpc>
            </a:pPr>
            <a:r>
              <a:rPr lang="en-US" altLang="zh-CN" sz="1600" b="1" dirty="0" smtClean="0"/>
              <a:t>3rd </a:t>
            </a:r>
            <a:r>
              <a:rPr lang="en-US" altLang="zh-CN" sz="1600" b="1" dirty="0" err="1" smtClean="0"/>
              <a:t>plugins</a:t>
            </a:r>
            <a:r>
              <a:rPr lang="en-US" altLang="zh-CN" sz="1600" dirty="0" smtClean="0"/>
              <a:t>	</a:t>
            </a:r>
            <a:r>
              <a:rPr lang="zh-CN" altLang="en-US" sz="1600" dirty="0" smtClean="0"/>
              <a:t>代表第三方插件</a:t>
            </a:r>
          </a:p>
          <a:p>
            <a:pPr>
              <a:lnSpc>
                <a:spcPct val="150000"/>
              </a:lnSpc>
            </a:pPr>
            <a:r>
              <a:rPr lang="en-US" altLang="zh-CN" sz="1600" b="1" dirty="0" smtClean="0"/>
              <a:t>Java(</a:t>
            </a:r>
            <a:r>
              <a:rPr lang="en-US" altLang="zh-CN" sz="1600" b="1" dirty="0" err="1" smtClean="0"/>
              <a:t>Netty</a:t>
            </a:r>
            <a:r>
              <a:rPr lang="en-US" altLang="zh-CN" sz="1600" b="1" dirty="0" smtClean="0"/>
              <a:t>)</a:t>
            </a:r>
            <a:r>
              <a:rPr lang="en-US" altLang="zh-CN" sz="1600" dirty="0" smtClean="0"/>
              <a:t>	</a:t>
            </a:r>
            <a:r>
              <a:rPr lang="zh-CN" altLang="en-US" sz="1600" dirty="0" smtClean="0"/>
              <a:t>是开发框架</a:t>
            </a:r>
          </a:p>
          <a:p>
            <a:pPr>
              <a:lnSpc>
                <a:spcPct val="150000"/>
              </a:lnSpc>
            </a:pPr>
            <a:r>
              <a:rPr lang="en-US" altLang="zh-CN" sz="1600" b="1" dirty="0" smtClean="0"/>
              <a:t>JMX</a:t>
            </a:r>
            <a:r>
              <a:rPr lang="en-US" altLang="zh-CN" sz="1600" dirty="0" smtClean="0"/>
              <a:t>		</a:t>
            </a:r>
            <a:r>
              <a:rPr lang="zh-CN" altLang="en-US" sz="1600" dirty="0" smtClean="0"/>
              <a:t>系统监控</a:t>
            </a:r>
            <a:endParaRPr lang="zh-CN" altLang="en-US" sz="1600" dirty="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9</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76802" name="AutoShape 2"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6" name="AutoShape 6"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8" name="AutoShape 8" descr="https://i0.hdslb.com/bfs/article/3cfde8890e611a5d3cfdaa9b57f149ff4bdbd368.png@1320w_920h.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TextBox 12"/>
          <p:cNvSpPr txBox="1">
            <a:spLocks noChangeArrowheads="1"/>
          </p:cNvSpPr>
          <p:nvPr/>
        </p:nvSpPr>
        <p:spPr bwMode="auto">
          <a:xfrm>
            <a:off x="685800" y="1219200"/>
            <a:ext cx="7467600" cy="646331"/>
          </a:xfrm>
          <a:prstGeom prst="rect">
            <a:avLst/>
          </a:prstGeom>
          <a:noFill/>
          <a:ln w="9525">
            <a:noFill/>
            <a:miter lim="800000"/>
          </a:ln>
        </p:spPr>
        <p:txBody>
          <a:bodyPr wrap="square">
            <a:spAutoFit/>
          </a:bodyPr>
          <a:lstStyle/>
          <a:p>
            <a:r>
              <a:rPr lang="en-US" altLang="zh-CN" sz="3600" b="1" dirty="0" err="1" smtClean="0">
                <a:solidFill>
                  <a:srgbClr val="0823A8"/>
                </a:solidFill>
                <a:latin typeface="Calibri" panose="020F0502020204030204" pitchFamily="34" charset="0"/>
              </a:rPr>
              <a:t>ElasticSearch</a:t>
            </a:r>
            <a:r>
              <a:rPr lang="en-US" altLang="zh-CN" sz="3600" b="1" dirty="0" smtClean="0">
                <a:solidFill>
                  <a:srgbClr val="0823A8"/>
                </a:solidFill>
                <a:latin typeface="Calibri" panose="020F0502020204030204" pitchFamily="34" charset="0"/>
              </a:rPr>
              <a:t> </a:t>
            </a:r>
            <a:r>
              <a:rPr lang="zh-CN" altLang="en-US" sz="3600" b="1" dirty="0" smtClean="0">
                <a:solidFill>
                  <a:srgbClr val="0823A8"/>
                </a:solidFill>
                <a:latin typeface="Calibri" panose="020F0502020204030204" pitchFamily="34" charset="0"/>
              </a:rPr>
              <a:t>逻辑架构</a:t>
            </a:r>
          </a:p>
        </p:txBody>
      </p:sp>
      <p:sp>
        <p:nvSpPr>
          <p:cNvPr id="11" name="矩形 10"/>
          <p:cNvSpPr/>
          <p:nvPr/>
        </p:nvSpPr>
        <p:spPr>
          <a:xfrm>
            <a:off x="685800" y="2057400"/>
            <a:ext cx="4191000" cy="523220"/>
          </a:xfrm>
          <a:prstGeom prst="rect">
            <a:avLst/>
          </a:prstGeom>
        </p:spPr>
        <p:txBody>
          <a:bodyPr wrap="square">
            <a:spAutoFit/>
          </a:bodyPr>
          <a:lstStyle/>
          <a:p>
            <a:r>
              <a:rPr lang="zh-CN" altLang="en-US" sz="2800" b="1" dirty="0" smtClean="0"/>
              <a:t>正向索引（</a:t>
            </a:r>
            <a:r>
              <a:rPr lang="en-US" altLang="zh-CN" sz="2800" dirty="0" smtClean="0"/>
              <a:t>forward index</a:t>
            </a:r>
            <a:r>
              <a:rPr lang="zh-CN" altLang="en-US" sz="2800" b="1" dirty="0" smtClean="0"/>
              <a:t>）</a:t>
            </a:r>
            <a:endParaRPr lang="zh-CN" altLang="en-US" sz="2800" b="1" dirty="0"/>
          </a:p>
        </p:txBody>
      </p:sp>
      <p:pic>
        <p:nvPicPr>
          <p:cNvPr id="117762" name="Picture 2" descr="https://images2015.cnblogs.com/blog/855959/201707/855959-20170706154309815-1724421988.png"/>
          <p:cNvPicPr>
            <a:picLocks noChangeAspect="1" noChangeArrowheads="1"/>
          </p:cNvPicPr>
          <p:nvPr/>
        </p:nvPicPr>
        <p:blipFill>
          <a:blip r:embed="rId4" cstate="print"/>
          <a:srcRect/>
          <a:stretch>
            <a:fillRect/>
          </a:stretch>
        </p:blipFill>
        <p:spPr bwMode="auto">
          <a:xfrm>
            <a:off x="1447800" y="3810000"/>
            <a:ext cx="6124575" cy="2731343"/>
          </a:xfrm>
          <a:prstGeom prst="rect">
            <a:avLst/>
          </a:prstGeom>
          <a:noFill/>
        </p:spPr>
      </p:pic>
      <p:sp>
        <p:nvSpPr>
          <p:cNvPr id="13" name="矩形 12"/>
          <p:cNvSpPr/>
          <p:nvPr/>
        </p:nvSpPr>
        <p:spPr>
          <a:xfrm>
            <a:off x="762000" y="2667000"/>
            <a:ext cx="8001000" cy="1000274"/>
          </a:xfrm>
          <a:prstGeom prst="rect">
            <a:avLst/>
          </a:prstGeom>
        </p:spPr>
        <p:txBody>
          <a:bodyPr wrap="square">
            <a:spAutoFit/>
          </a:bodyPr>
          <a:lstStyle/>
          <a:p>
            <a:r>
              <a:rPr lang="zh-CN" altLang="en-US" b="1" dirty="0" smtClean="0"/>
              <a:t>正向索引</a:t>
            </a:r>
            <a:r>
              <a:rPr lang="zh-CN" altLang="en-US" dirty="0" smtClean="0"/>
              <a:t>结构如下：</a:t>
            </a:r>
            <a:endParaRPr lang="en-US" altLang="zh-CN" dirty="0" smtClean="0"/>
          </a:p>
          <a:p>
            <a:pPr marL="1619250" indent="-1619250">
              <a:spcBef>
                <a:spcPts val="600"/>
              </a:spcBef>
            </a:pPr>
            <a:r>
              <a:rPr lang="zh-CN" altLang="en-US" dirty="0" smtClean="0"/>
              <a:t>“文档</a:t>
            </a:r>
            <a:r>
              <a:rPr lang="en-US" altLang="zh-CN" dirty="0" smtClean="0"/>
              <a:t>1”</a:t>
            </a:r>
            <a:r>
              <a:rPr lang="zh-CN" altLang="en-US" dirty="0" smtClean="0"/>
              <a:t>的</a:t>
            </a:r>
            <a:r>
              <a:rPr lang="en-US" altLang="zh-CN" dirty="0" smtClean="0"/>
              <a:t>ID &gt; </a:t>
            </a:r>
            <a:r>
              <a:rPr lang="zh-CN" altLang="en-US" dirty="0" smtClean="0"/>
              <a:t>单词</a:t>
            </a:r>
            <a:r>
              <a:rPr lang="en-US" altLang="zh-CN" dirty="0" smtClean="0"/>
              <a:t>1</a:t>
            </a:r>
            <a:r>
              <a:rPr lang="zh-CN" altLang="en-US" dirty="0" smtClean="0"/>
              <a:t>：出现次数，出现位置列表；单词</a:t>
            </a:r>
            <a:r>
              <a:rPr lang="en-US" altLang="zh-CN" dirty="0" smtClean="0"/>
              <a:t>2</a:t>
            </a:r>
            <a:r>
              <a:rPr lang="zh-CN" altLang="en-US" dirty="0" smtClean="0"/>
              <a:t>：出现次数，出现位置列表；</a:t>
            </a:r>
            <a:r>
              <a:rPr lang="en-US" altLang="zh-CN" dirty="0" smtClean="0"/>
              <a:t>……</a:t>
            </a:r>
            <a:endParaRPr lang="zh-CN" altLang="en-US" dirty="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9829</TotalTime>
  <Words>3758</Words>
  <Application>Microsoft Office PowerPoint</Application>
  <PresentationFormat>全屏显示(4:3)</PresentationFormat>
  <Paragraphs>468</Paragraphs>
  <Slides>65</Slides>
  <Notes>65</Notes>
  <HiddenSlides>0</HiddenSlides>
  <MMClips>0</MMClips>
  <ScaleCrop>false</ScaleCrop>
  <HeadingPairs>
    <vt:vector size="4" baseType="variant">
      <vt:variant>
        <vt:lpstr>主题</vt:lpstr>
      </vt:variant>
      <vt:variant>
        <vt:i4>1</vt:i4>
      </vt:variant>
      <vt:variant>
        <vt:lpstr>幻灯片标题</vt:lpstr>
      </vt:variant>
      <vt:variant>
        <vt:i4>65</vt:i4>
      </vt:variant>
    </vt:vector>
  </HeadingPairs>
  <TitlesOfParts>
    <vt:vector size="6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qyzc</cp:lastModifiedBy>
  <cp:revision>380</cp:revision>
  <dcterms:created xsi:type="dcterms:W3CDTF">2010-07-16T22:48:00Z</dcterms:created>
  <dcterms:modified xsi:type="dcterms:W3CDTF">2022-11-25T07:53:27Z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