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handoutMasterIdLst>
    <p:handoutMasterId r:id="rId36"/>
  </p:handoutMasterIdLst>
  <p:sldIdLst>
    <p:sldId id="257" r:id="rId2"/>
    <p:sldId id="258" r:id="rId3"/>
    <p:sldId id="291" r:id="rId4"/>
    <p:sldId id="260" r:id="rId5"/>
    <p:sldId id="290" r:id="rId6"/>
    <p:sldId id="262" r:id="rId7"/>
    <p:sldId id="263" r:id="rId8"/>
    <p:sldId id="264" r:id="rId9"/>
    <p:sldId id="265" r:id="rId10"/>
    <p:sldId id="266" r:id="rId11"/>
    <p:sldId id="267" r:id="rId12"/>
    <p:sldId id="268" r:id="rId13"/>
    <p:sldId id="269" r:id="rId14"/>
    <p:sldId id="270" r:id="rId15"/>
    <p:sldId id="271" r:id="rId16"/>
    <p:sldId id="272" r:id="rId17"/>
    <p:sldId id="275" r:id="rId18"/>
    <p:sldId id="292" r:id="rId19"/>
    <p:sldId id="276" r:id="rId20"/>
    <p:sldId id="277" r:id="rId21"/>
    <p:sldId id="278" r:id="rId22"/>
    <p:sldId id="279" r:id="rId23"/>
    <p:sldId id="294" r:id="rId24"/>
    <p:sldId id="295" r:id="rId25"/>
    <p:sldId id="293" r:id="rId26"/>
    <p:sldId id="280" r:id="rId27"/>
    <p:sldId id="281" r:id="rId28"/>
    <p:sldId id="282" r:id="rId29"/>
    <p:sldId id="283" r:id="rId30"/>
    <p:sldId id="284" r:id="rId31"/>
    <p:sldId id="285" r:id="rId32"/>
    <p:sldId id="286" r:id="rId33"/>
    <p:sldId id="287" r:id="rId3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F21F1"/>
    <a:srgbClr val="00FFFF"/>
    <a:srgbClr val="0046D2"/>
    <a:srgbClr val="4F81BD"/>
    <a:srgbClr val="0823A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678"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876"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519A841-229C-4536-9187-C2ADFE99B617}" type="datetimeFigureOut">
              <a:rPr lang="zh-CN" altLang="en-US"/>
              <a:pPr>
                <a:defRPr/>
              </a:pPr>
              <a:t>2021/12/2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95BE26F-04B8-415D-B1CD-C9BB6047607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7AC1450-904E-4FA6-8761-E4FAC0837620}" type="datetimeFigureOut">
              <a:rPr lang="zh-CN" altLang="en-US"/>
              <a:pPr>
                <a:defRPr/>
              </a:pPr>
              <a:t>2021/12/2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0564BA8-0B8C-47CD-BCA4-1448C8AFB81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5679017-E762-414D-9C83-A5E0103DC6B8}" type="slidenum">
              <a:rPr lang="en-US" altLang="zh-CN"/>
              <a:pPr/>
              <a:t>25</a:t>
            </a:fld>
            <a:endParaRPr lang="en-US" altLang="zh-CN"/>
          </a:p>
        </p:txBody>
      </p:sp>
      <p:sp>
        <p:nvSpPr>
          <p:cNvPr id="31747" name="幻灯片图像占位符 1"/>
          <p:cNvSpPr>
            <a:spLocks noGrp="1" noRot="1" noChangeAspect="1" noTextEdit="1"/>
          </p:cNvSpPr>
          <p:nvPr>
            <p:ph type="sldImg"/>
          </p:nvPr>
        </p:nvSpPr>
        <p:spPr bwMode="auto">
          <a:xfrm>
            <a:off x="915988" y="739775"/>
            <a:ext cx="4938712" cy="37036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8" name="备注占位符 2"/>
          <p:cNvSpPr>
            <a:spLocks noGrp="1"/>
          </p:cNvSpPr>
          <p:nvPr>
            <p:ph type="body" idx="1"/>
          </p:nvPr>
        </p:nvSpPr>
        <p:spPr bwMode="auto">
          <a:xfrm>
            <a:off x="903288" y="4689475"/>
            <a:ext cx="4962525" cy="44434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p>
        </p:txBody>
      </p:sp>
      <p:sp>
        <p:nvSpPr>
          <p:cNvPr id="31749" name="灯片编号占位符 3"/>
          <p:cNvSpPr txBox="1">
            <a:spLocks noGrp="1"/>
          </p:cNvSpPr>
          <p:nvPr/>
        </p:nvSpPr>
        <p:spPr bwMode="auto">
          <a:xfrm>
            <a:off x="3835400" y="9378950"/>
            <a:ext cx="2933700" cy="493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CF5FA768-1D87-441D-B8AB-8D1E985F41BD}" type="slidenum">
              <a:rPr lang="en-US" altLang="zh-CN" sz="1200">
                <a:latin typeface="Times New Roman" panose="02020603050405020304" pitchFamily="18" charset="0"/>
                <a:cs typeface="Arial" panose="020B0604020202020204" pitchFamily="34" charset="0"/>
              </a:rPr>
              <a:pPr algn="r" eaLnBrk="1" hangingPunct="1"/>
              <a:t>25</a:t>
            </a:fld>
            <a:endParaRPr lang="en-US" altLang="zh-CN" sz="12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xmlns="" val="1843113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D44FCF5-AD57-4450-94B4-41D43E8CE798}" type="slidenum">
              <a:rPr lang="en-US" altLang="zh-CN"/>
              <a:pPr/>
              <a:t>32</a:t>
            </a:fld>
            <a:endParaRPr lang="en-US" altLang="zh-CN"/>
          </a:p>
        </p:txBody>
      </p:sp>
      <p:sp>
        <p:nvSpPr>
          <p:cNvPr id="39939" name="幻灯片图像占位符 1"/>
          <p:cNvSpPr>
            <a:spLocks noGrp="1" noRot="1" noChangeAspect="1" noTextEdit="1"/>
          </p:cNvSpPr>
          <p:nvPr>
            <p:ph type="sldImg"/>
          </p:nvPr>
        </p:nvSpPr>
        <p:spPr bwMode="auto">
          <a:xfrm>
            <a:off x="915988" y="739775"/>
            <a:ext cx="4938712" cy="37036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9940" name="备注占位符 2"/>
          <p:cNvSpPr>
            <a:spLocks noGrp="1"/>
          </p:cNvSpPr>
          <p:nvPr>
            <p:ph type="body" idx="1"/>
          </p:nvPr>
        </p:nvSpPr>
        <p:spPr bwMode="auto">
          <a:xfrm>
            <a:off x="903288" y="4689475"/>
            <a:ext cx="4962525" cy="44434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p>
        </p:txBody>
      </p:sp>
      <p:sp>
        <p:nvSpPr>
          <p:cNvPr id="39941" name="灯片编号占位符 3"/>
          <p:cNvSpPr txBox="1">
            <a:spLocks noGrp="1"/>
          </p:cNvSpPr>
          <p:nvPr/>
        </p:nvSpPr>
        <p:spPr bwMode="auto">
          <a:xfrm>
            <a:off x="3835400" y="9378950"/>
            <a:ext cx="2933700" cy="493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16E79306-B66D-41A1-A373-2B0EEC67E0AE}" type="slidenum">
              <a:rPr lang="en-US" altLang="zh-CN" sz="1200">
                <a:latin typeface="Times New Roman" panose="02020603050405020304" pitchFamily="18" charset="0"/>
                <a:cs typeface="Arial" panose="020B0604020202020204" pitchFamily="34" charset="0"/>
              </a:rPr>
              <a:pPr algn="r" eaLnBrk="1" hangingPunct="1"/>
              <a:t>32</a:t>
            </a:fld>
            <a:endParaRPr lang="en-US" altLang="zh-CN" sz="12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xmlns="" val="3765059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DACCD64-56C9-4095-88FF-7588471C75CA}" type="slidenum">
              <a:rPr lang="en-US" altLang="zh-CN"/>
              <a:pPr/>
              <a:t>8</a:t>
            </a:fld>
            <a:endParaRPr lang="en-US" altLang="zh-CN"/>
          </a:p>
        </p:txBody>
      </p:sp>
      <p:sp>
        <p:nvSpPr>
          <p:cNvPr id="11267" name="幻灯片图像占位符 1"/>
          <p:cNvSpPr>
            <a:spLocks noGrp="1" noRot="1" noChangeAspect="1" noTextEdit="1"/>
          </p:cNvSpPr>
          <p:nvPr>
            <p:ph type="sldImg"/>
          </p:nvPr>
        </p:nvSpPr>
        <p:spPr bwMode="auto">
          <a:xfrm>
            <a:off x="915988" y="739775"/>
            <a:ext cx="4938712" cy="37036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268"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p>
        </p:txBody>
      </p:sp>
      <p:sp>
        <p:nvSpPr>
          <p:cNvPr id="11269" name="灯片编号占位符 3"/>
          <p:cNvSpPr txBox="1">
            <a:spLocks noGrp="1"/>
          </p:cNvSpPr>
          <p:nvPr/>
        </p:nvSpPr>
        <p:spPr bwMode="auto">
          <a:xfrm>
            <a:off x="3833813" y="9377363"/>
            <a:ext cx="2933700" cy="493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6ADADF12-0FD7-4A4D-BBB4-5CFBFAA28075}" type="slidenum">
              <a:rPr lang="en-US" altLang="zh-CN" sz="1200">
                <a:cs typeface="Arial" panose="020B0604020202020204" pitchFamily="34" charset="0"/>
              </a:rPr>
              <a:pPr algn="r" eaLnBrk="1" hangingPunct="1"/>
              <a:t>8</a:t>
            </a:fld>
            <a:endParaRPr lang="en-US" altLang="zh-CN" sz="1200">
              <a:cs typeface="Arial" panose="020B0604020202020204" pitchFamily="34" charset="0"/>
            </a:endParaRPr>
          </a:p>
        </p:txBody>
      </p:sp>
    </p:spTree>
    <p:extLst>
      <p:ext uri="{BB962C8B-B14F-4D97-AF65-F5344CB8AC3E}">
        <p14:creationId xmlns:p14="http://schemas.microsoft.com/office/powerpoint/2010/main" xmlns="" val="3740185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64F0F7D-07B7-4EB8-AF3B-18CBDF50F362}" type="slidenum">
              <a:rPr lang="en-US" altLang="zh-CN"/>
              <a:pPr/>
              <a:t>9</a:t>
            </a:fld>
            <a:endParaRPr lang="en-US" altLang="zh-CN"/>
          </a:p>
        </p:txBody>
      </p:sp>
      <p:sp>
        <p:nvSpPr>
          <p:cNvPr id="13315" name="幻灯片图像占位符 1"/>
          <p:cNvSpPr>
            <a:spLocks noGrp="1" noRot="1" noChangeAspect="1" noTextEdit="1"/>
          </p:cNvSpPr>
          <p:nvPr>
            <p:ph type="sldImg"/>
          </p:nvPr>
        </p:nvSpPr>
        <p:spPr bwMode="auto">
          <a:xfrm>
            <a:off x="915988" y="739775"/>
            <a:ext cx="4938712" cy="37036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316" name="备注占位符 2"/>
          <p:cNvSpPr>
            <a:spLocks noGrp="1"/>
          </p:cNvSpPr>
          <p:nvPr>
            <p:ph type="body" idx="1"/>
          </p:nvPr>
        </p:nvSpPr>
        <p:spPr bwMode="auto">
          <a:xfrm>
            <a:off x="903288" y="4689475"/>
            <a:ext cx="4962525" cy="44434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p>
        </p:txBody>
      </p:sp>
      <p:sp>
        <p:nvSpPr>
          <p:cNvPr id="13317" name="灯片编号占位符 3"/>
          <p:cNvSpPr txBox="1">
            <a:spLocks noGrp="1"/>
          </p:cNvSpPr>
          <p:nvPr/>
        </p:nvSpPr>
        <p:spPr bwMode="auto">
          <a:xfrm>
            <a:off x="3835400" y="9378950"/>
            <a:ext cx="2933700" cy="493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37CE0F63-D6AA-438A-87C7-93FADCA0175B}" type="slidenum">
              <a:rPr lang="en-US" altLang="zh-CN" sz="1200">
                <a:latin typeface="Times New Roman" panose="02020603050405020304" pitchFamily="18" charset="0"/>
                <a:cs typeface="Arial" panose="020B0604020202020204" pitchFamily="34" charset="0"/>
              </a:rPr>
              <a:pPr algn="r" eaLnBrk="1" hangingPunct="1"/>
              <a:t>9</a:t>
            </a:fld>
            <a:endParaRPr lang="en-US" altLang="zh-CN" sz="12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xmlns="" val="2976197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248BAA6-BB1F-45D5-862D-50C03C04AC58}" type="slidenum">
              <a:rPr lang="en-US" altLang="zh-CN"/>
              <a:pPr/>
              <a:t>10</a:t>
            </a:fld>
            <a:endParaRPr lang="en-US" altLang="zh-CN"/>
          </a:p>
        </p:txBody>
      </p:sp>
      <p:sp>
        <p:nvSpPr>
          <p:cNvPr id="15363" name="幻灯片图像占位符 1"/>
          <p:cNvSpPr>
            <a:spLocks noGrp="1" noRot="1" noChangeAspect="1" noTextEdit="1"/>
          </p:cNvSpPr>
          <p:nvPr>
            <p:ph type="sldImg"/>
          </p:nvPr>
        </p:nvSpPr>
        <p:spPr bwMode="auto">
          <a:xfrm>
            <a:off x="915988" y="739775"/>
            <a:ext cx="4938712" cy="37036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364" name="备注占位符 2"/>
          <p:cNvSpPr>
            <a:spLocks noGrp="1"/>
          </p:cNvSpPr>
          <p:nvPr>
            <p:ph type="body" idx="1"/>
          </p:nvPr>
        </p:nvSpPr>
        <p:spPr bwMode="auto">
          <a:xfrm>
            <a:off x="903288" y="4689475"/>
            <a:ext cx="4962525" cy="44434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p>
        </p:txBody>
      </p:sp>
      <p:sp>
        <p:nvSpPr>
          <p:cNvPr id="15365" name="灯片编号占位符 3"/>
          <p:cNvSpPr txBox="1">
            <a:spLocks noGrp="1"/>
          </p:cNvSpPr>
          <p:nvPr/>
        </p:nvSpPr>
        <p:spPr bwMode="auto">
          <a:xfrm>
            <a:off x="3835400" y="9378950"/>
            <a:ext cx="2933700" cy="493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449DE980-30F3-4FF5-AEFA-C52C263C7CB9}" type="slidenum">
              <a:rPr lang="en-US" altLang="zh-CN" sz="1200">
                <a:latin typeface="Times New Roman" panose="02020603050405020304" pitchFamily="18" charset="0"/>
                <a:cs typeface="Arial" panose="020B0604020202020204" pitchFamily="34" charset="0"/>
              </a:rPr>
              <a:pPr algn="r" eaLnBrk="1" hangingPunct="1"/>
              <a:t>10</a:t>
            </a:fld>
            <a:endParaRPr lang="en-US" altLang="zh-CN" sz="12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xmlns="" val="2882263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3A45EC6-9C37-4AC1-9D41-0C8D1D3C90FA}" type="slidenum">
              <a:rPr lang="en-US" altLang="zh-CN"/>
              <a:pPr/>
              <a:t>13</a:t>
            </a:fld>
            <a:endParaRPr lang="en-US" altLang="zh-CN"/>
          </a:p>
        </p:txBody>
      </p:sp>
      <p:sp>
        <p:nvSpPr>
          <p:cNvPr id="194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60"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smtClean="0"/>
              <a:t>管理服务提供商（</a:t>
            </a:r>
            <a:r>
              <a:rPr lang="en-US" altLang="zh-CN" smtClean="0"/>
              <a:t>MSP</a:t>
            </a:r>
            <a:r>
              <a:rPr lang="zh-CN" altLang="en-US" smtClean="0"/>
              <a:t>） </a:t>
            </a:r>
          </a:p>
        </p:txBody>
      </p:sp>
    </p:spTree>
    <p:extLst>
      <p:ext uri="{BB962C8B-B14F-4D97-AF65-F5344CB8AC3E}">
        <p14:creationId xmlns:p14="http://schemas.microsoft.com/office/powerpoint/2010/main" xmlns="" val="72995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B2682F3-3EB4-4897-85CB-5D05A8FC3090}" type="slidenum">
              <a:rPr lang="en-US" altLang="zh-CN"/>
              <a:pPr/>
              <a:t>20</a:t>
            </a:fld>
            <a:endParaRPr lang="en-US" altLang="zh-CN"/>
          </a:p>
        </p:txBody>
      </p:sp>
    </p:spTree>
    <p:extLst>
      <p:ext uri="{BB962C8B-B14F-4D97-AF65-F5344CB8AC3E}">
        <p14:creationId xmlns:p14="http://schemas.microsoft.com/office/powerpoint/2010/main" xmlns="" val="3210256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5679017-E762-414D-9C83-A5E0103DC6B8}" type="slidenum">
              <a:rPr lang="en-US" altLang="zh-CN"/>
              <a:pPr/>
              <a:t>22</a:t>
            </a:fld>
            <a:endParaRPr lang="en-US" altLang="zh-CN"/>
          </a:p>
        </p:txBody>
      </p:sp>
      <p:sp>
        <p:nvSpPr>
          <p:cNvPr id="31747" name="幻灯片图像占位符 1"/>
          <p:cNvSpPr>
            <a:spLocks noGrp="1" noRot="1" noChangeAspect="1" noTextEdit="1"/>
          </p:cNvSpPr>
          <p:nvPr>
            <p:ph type="sldImg"/>
          </p:nvPr>
        </p:nvSpPr>
        <p:spPr bwMode="auto">
          <a:xfrm>
            <a:off x="915988" y="739775"/>
            <a:ext cx="4938712" cy="37036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8" name="备注占位符 2"/>
          <p:cNvSpPr>
            <a:spLocks noGrp="1"/>
          </p:cNvSpPr>
          <p:nvPr>
            <p:ph type="body" idx="1"/>
          </p:nvPr>
        </p:nvSpPr>
        <p:spPr bwMode="auto">
          <a:xfrm>
            <a:off x="903288" y="4689475"/>
            <a:ext cx="4962525" cy="44434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p>
        </p:txBody>
      </p:sp>
      <p:sp>
        <p:nvSpPr>
          <p:cNvPr id="31749" name="灯片编号占位符 3"/>
          <p:cNvSpPr txBox="1">
            <a:spLocks noGrp="1"/>
          </p:cNvSpPr>
          <p:nvPr/>
        </p:nvSpPr>
        <p:spPr bwMode="auto">
          <a:xfrm>
            <a:off x="3835400" y="9378950"/>
            <a:ext cx="2933700" cy="493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CF5FA768-1D87-441D-B8AB-8D1E985F41BD}" type="slidenum">
              <a:rPr lang="en-US" altLang="zh-CN" sz="1200">
                <a:latin typeface="Times New Roman" panose="02020603050405020304" pitchFamily="18" charset="0"/>
                <a:cs typeface="Arial" panose="020B0604020202020204" pitchFamily="34" charset="0"/>
              </a:rPr>
              <a:pPr algn="r" eaLnBrk="1" hangingPunct="1"/>
              <a:t>22</a:t>
            </a:fld>
            <a:endParaRPr lang="en-US" altLang="zh-CN" sz="12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xmlns="" val="1843113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5679017-E762-414D-9C83-A5E0103DC6B8}" type="slidenum">
              <a:rPr lang="en-US" altLang="zh-CN"/>
              <a:pPr/>
              <a:t>23</a:t>
            </a:fld>
            <a:endParaRPr lang="en-US" altLang="zh-CN"/>
          </a:p>
        </p:txBody>
      </p:sp>
      <p:sp>
        <p:nvSpPr>
          <p:cNvPr id="31747" name="幻灯片图像占位符 1"/>
          <p:cNvSpPr>
            <a:spLocks noGrp="1" noRot="1" noChangeAspect="1" noTextEdit="1"/>
          </p:cNvSpPr>
          <p:nvPr>
            <p:ph type="sldImg"/>
          </p:nvPr>
        </p:nvSpPr>
        <p:spPr bwMode="auto">
          <a:xfrm>
            <a:off x="915988" y="739775"/>
            <a:ext cx="4938712" cy="37036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8" name="备注占位符 2"/>
          <p:cNvSpPr>
            <a:spLocks noGrp="1"/>
          </p:cNvSpPr>
          <p:nvPr>
            <p:ph type="body" idx="1"/>
          </p:nvPr>
        </p:nvSpPr>
        <p:spPr bwMode="auto">
          <a:xfrm>
            <a:off x="903288" y="4689475"/>
            <a:ext cx="4962525" cy="44434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p>
        </p:txBody>
      </p:sp>
      <p:sp>
        <p:nvSpPr>
          <p:cNvPr id="31749" name="灯片编号占位符 3"/>
          <p:cNvSpPr txBox="1">
            <a:spLocks noGrp="1"/>
          </p:cNvSpPr>
          <p:nvPr/>
        </p:nvSpPr>
        <p:spPr bwMode="auto">
          <a:xfrm>
            <a:off x="3835400" y="9378950"/>
            <a:ext cx="2933700" cy="493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CF5FA768-1D87-441D-B8AB-8D1E985F41BD}" type="slidenum">
              <a:rPr lang="en-US" altLang="zh-CN" sz="1200">
                <a:latin typeface="Times New Roman" panose="02020603050405020304" pitchFamily="18" charset="0"/>
                <a:cs typeface="Arial" panose="020B0604020202020204" pitchFamily="34" charset="0"/>
              </a:rPr>
              <a:pPr algn="r" eaLnBrk="1" hangingPunct="1"/>
              <a:t>23</a:t>
            </a:fld>
            <a:endParaRPr lang="en-US" altLang="zh-CN" sz="12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xmlns="" val="1843113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5679017-E762-414D-9C83-A5E0103DC6B8}" type="slidenum">
              <a:rPr lang="en-US" altLang="zh-CN"/>
              <a:pPr/>
              <a:t>24</a:t>
            </a:fld>
            <a:endParaRPr lang="en-US" altLang="zh-CN"/>
          </a:p>
        </p:txBody>
      </p:sp>
      <p:sp>
        <p:nvSpPr>
          <p:cNvPr id="31747" name="幻灯片图像占位符 1"/>
          <p:cNvSpPr>
            <a:spLocks noGrp="1" noRot="1" noChangeAspect="1" noTextEdit="1"/>
          </p:cNvSpPr>
          <p:nvPr>
            <p:ph type="sldImg"/>
          </p:nvPr>
        </p:nvSpPr>
        <p:spPr bwMode="auto">
          <a:xfrm>
            <a:off x="915988" y="739775"/>
            <a:ext cx="4938712" cy="37036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8" name="备注占位符 2"/>
          <p:cNvSpPr>
            <a:spLocks noGrp="1"/>
          </p:cNvSpPr>
          <p:nvPr>
            <p:ph type="body" idx="1"/>
          </p:nvPr>
        </p:nvSpPr>
        <p:spPr bwMode="auto">
          <a:xfrm>
            <a:off x="903288" y="4689475"/>
            <a:ext cx="4962525" cy="44434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p>
        </p:txBody>
      </p:sp>
      <p:sp>
        <p:nvSpPr>
          <p:cNvPr id="31749" name="灯片编号占位符 3"/>
          <p:cNvSpPr txBox="1">
            <a:spLocks noGrp="1"/>
          </p:cNvSpPr>
          <p:nvPr/>
        </p:nvSpPr>
        <p:spPr bwMode="auto">
          <a:xfrm>
            <a:off x="3835400" y="9378950"/>
            <a:ext cx="2933700" cy="493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CF5FA768-1D87-441D-B8AB-8D1E985F41BD}" type="slidenum">
              <a:rPr lang="en-US" altLang="zh-CN" sz="1200">
                <a:latin typeface="Times New Roman" panose="02020603050405020304" pitchFamily="18" charset="0"/>
                <a:cs typeface="Arial" panose="020B0604020202020204" pitchFamily="34" charset="0"/>
              </a:rPr>
              <a:pPr algn="r" eaLnBrk="1" hangingPunct="1"/>
              <a:t>24</a:t>
            </a:fld>
            <a:endParaRPr lang="en-US" altLang="zh-CN" sz="12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xmlns="" val="1843113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smtClean="0"/>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pPr>
                <a:defRPr/>
              </a:pPr>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48AE39C6-15C2-4807-8E1B-3C327B9D5887}" type="datetime4">
              <a:rPr lang="en-US" altLang="zh-CN" smtClean="0"/>
              <a:pPr>
                <a:defRPr/>
              </a:pPr>
              <a:t>December 2, 2021</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BD9EECB-3C99-4366-A15A-BA97BD83FED8}" type="datetime4">
              <a:rPr lang="en-US" altLang="zh-CN"/>
              <a:pPr>
                <a:defRPr/>
              </a:pPr>
              <a:t>December 2, 2021</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D9F8ABE-C3CE-4473-8B56-462A72AD3100}" type="datetime4">
              <a:rPr lang="en-US" altLang="zh-CN"/>
              <a:pPr>
                <a:defRPr/>
              </a:pPr>
              <a:t>December 2,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D685A8B-1B23-4E5F-9616-BD125CD45E96}" type="datetime4">
              <a:rPr lang="en-US" altLang="zh-CN"/>
              <a:pPr>
                <a:defRPr/>
              </a:pPr>
              <a:t>December 2,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2C252-56B2-46B1-9A0D-824C8FB49278}"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lvl1pPr>
              <a:buNone/>
              <a:defRPr/>
            </a:lvl1pPr>
          </a:lstStyle>
          <a:p>
            <a:pPr lvl="0"/>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B2D09EA-9096-4E51-ABD8-B9A1A2884D01}" type="slidenum">
              <a:rPr lang="en-US" altLang="zh-CN"/>
              <a:pPr>
                <a:defRPr/>
              </a:pPr>
              <a:t>‹#›</a:t>
            </a:fld>
            <a:endParaRPr lang="en-US" altLang="zh-CN"/>
          </a:p>
        </p:txBody>
      </p:sp>
    </p:spTree>
    <p:extLst>
      <p:ext uri="{BB962C8B-B14F-4D97-AF65-F5344CB8AC3E}">
        <p14:creationId xmlns:p14="http://schemas.microsoft.com/office/powerpoint/2010/main" xmlns="" val="2607493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3B96BF03-17DF-474C-986B-8CCF910A89B1}" type="datetime4">
              <a:rPr lang="en-US" altLang="zh-CN"/>
              <a:pPr>
                <a:defRPr/>
              </a:pPr>
              <a:t>December 2,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December 2,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December 2,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7D055D0-3F6E-4525-9940-3A04C76C7FFD}" type="datetime4">
              <a:rPr lang="en-US" altLang="zh-CN"/>
              <a:pPr>
                <a:defRPr/>
              </a:pPr>
              <a:t>December 2, 2021</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73AA7719-E8D0-47BA-8FD9-E16012AF59CB}" type="datetime4">
              <a:rPr lang="en-US" altLang="zh-CN"/>
              <a:pPr>
                <a:defRPr/>
              </a:pPr>
              <a:t>December 2, 2021</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9D9CC61-F3E2-4166-AD97-E4B62E12A2CA}" type="datetime4">
              <a:rPr lang="en-US" altLang="zh-CN"/>
              <a:pPr>
                <a:defRPr/>
              </a:pPr>
              <a:t>December 2, 2021</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128A5F5-8CD0-4877-B434-7421E7CB31A3}" type="datetime4">
              <a:rPr lang="en-US" altLang="zh-CN"/>
              <a:pPr>
                <a:defRPr/>
              </a:pPr>
              <a:t>December 2, 2021</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97A08E2-5DF4-4FD2-9167-CA839EDD21B1}" type="datetime4">
              <a:rPr lang="en-US" altLang="zh-CN"/>
              <a:pPr>
                <a:defRPr/>
              </a:pPr>
              <a:t>December 2, 2021</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pPr>
              <a:defRPr/>
            </a:pPr>
            <a:fld id="{3E0D7108-400D-483F-B44C-D44F85D334A8}" type="datetime4">
              <a:rPr lang="en-US" altLang="zh-CN" smtClean="0"/>
              <a:pPr>
                <a:defRPr/>
              </a:pPr>
              <a:t>December 2, 2021</a:t>
            </a:fld>
            <a:endParaRPr lang="zh-CN" altLang="en-US" dirty="0"/>
          </a:p>
        </p:txBody>
      </p:sp>
      <p:sp>
        <p:nvSpPr>
          <p:cNvPr id="5" name="页脚占位符 4"/>
          <p:cNvSpPr>
            <a:spLocks noGrp="1"/>
          </p:cNvSpPr>
          <p:nvPr>
            <p:ph type="ftr" sz="quarter" idx="3"/>
          </p:nvPr>
        </p:nvSpPr>
        <p:spPr>
          <a:xfrm>
            <a:off x="2895600" y="6356350"/>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pPr>
              <a:defRPr/>
            </a:pPr>
            <a:r>
              <a:rPr lang="en-US" altLang="zh-CN" dirty="0" smtClean="0"/>
              <a:t>Big Data Computing Technology, 2017 Fall</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40B1466-B9A4-434F-A814-9913A65E28A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image" Target="../media/image13.png"/><Relationship Id="rId1" Type="http://schemas.openxmlformats.org/officeDocument/2006/relationships/slideLayout" Target="../slideLayouts/slideLayout8.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5.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2.png"/><Relationship Id="rId1" Type="http://schemas.openxmlformats.org/officeDocument/2006/relationships/slideLayout" Target="../slideLayouts/slideLayout8.xml"/><Relationship Id="rId6" Type="http://schemas.openxmlformats.org/officeDocument/2006/relationships/image" Target="../media/image35.png"/><Relationship Id="rId11" Type="http://schemas.openxmlformats.org/officeDocument/2006/relationships/image" Target="../media/image40.jpe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16.jpeg"/><Relationship Id="rId1" Type="http://schemas.openxmlformats.org/officeDocument/2006/relationships/slideLayout" Target="../slideLayouts/slideLayout8.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alphaModFix amt="78000"/>
          </a:blip>
          <a:srcRect/>
          <a:tile tx="0" ty="0" sx="100000" sy="100000" flip="none" algn="tl"/>
        </a:blipFill>
        <a:effectLst/>
      </p:bgPr>
    </p:bg>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4"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609600" y="1676400"/>
            <a:ext cx="7924800" cy="3200876"/>
          </a:xfrm>
          <a:prstGeom prst="rect">
            <a:avLst/>
          </a:prstGeom>
          <a:noFill/>
          <a:ln w="9525">
            <a:noFill/>
            <a:miter lim="800000"/>
          </a:ln>
        </p:spPr>
        <p:txBody>
          <a:bodyPr wrap="square">
            <a:spAutoFit/>
          </a:bodyPr>
          <a:lstStyle/>
          <a:p>
            <a:pPr algn="ctr"/>
            <a:r>
              <a:rPr lang="en-US" altLang="zh-CN" sz="4400" b="1" dirty="0" smtClean="0">
                <a:solidFill>
                  <a:srgbClr val="002060"/>
                </a:solidFill>
                <a:latin typeface="Calibri" panose="020F0502020204030204" pitchFamily="34" charset="0"/>
              </a:rPr>
              <a:t>Lecture 21  </a:t>
            </a:r>
            <a:r>
              <a:rPr lang="zh-CN" altLang="en-US" sz="4400" b="1" dirty="0" smtClean="0">
                <a:solidFill>
                  <a:srgbClr val="002060"/>
                </a:solidFill>
                <a:latin typeface="Calibri" panose="020F0502020204030204" pitchFamily="34" charset="0"/>
              </a:rPr>
              <a:t>云计算基础</a:t>
            </a:r>
            <a:endParaRPr lang="en-US" altLang="zh-CN" sz="4400" b="1" dirty="0" smtClean="0">
              <a:solidFill>
                <a:srgbClr val="002060"/>
              </a:solidFill>
              <a:latin typeface="Calibri" panose="020F0502020204030204" pitchFamily="34" charset="0"/>
            </a:endParaRPr>
          </a:p>
          <a:p>
            <a:pPr lvl="5">
              <a:spcBef>
                <a:spcPts val="2400"/>
              </a:spcBef>
              <a:buFont typeface="Wingdings" pitchFamily="2" charset="2"/>
              <a:buChar char="n"/>
            </a:pPr>
            <a:r>
              <a:rPr lang="zh-CN" altLang="en-US" sz="3600" b="1" dirty="0" smtClean="0">
                <a:solidFill>
                  <a:srgbClr val="002060"/>
                </a:solidFill>
                <a:latin typeface="Calibri" panose="020F0502020204030204" pitchFamily="34" charset="0"/>
              </a:rPr>
              <a:t> 云计算概念</a:t>
            </a:r>
            <a:endParaRPr lang="en-US" altLang="zh-CN" sz="3600" b="1" dirty="0" smtClean="0">
              <a:solidFill>
                <a:srgbClr val="002060"/>
              </a:solidFill>
              <a:latin typeface="Calibri" panose="020F0502020204030204" pitchFamily="34" charset="0"/>
            </a:endParaRPr>
          </a:p>
          <a:p>
            <a:pPr lvl="5">
              <a:spcBef>
                <a:spcPts val="1800"/>
              </a:spcBef>
              <a:buFont typeface="Wingdings" pitchFamily="2" charset="2"/>
              <a:buChar char="n"/>
            </a:pPr>
            <a:r>
              <a:rPr lang="en-US" altLang="zh-CN" sz="3600" b="1" dirty="0" smtClean="0">
                <a:solidFill>
                  <a:srgbClr val="002060"/>
                </a:solidFill>
                <a:latin typeface="Calibri" panose="020F0502020204030204" pitchFamily="34" charset="0"/>
              </a:rPr>
              <a:t> </a:t>
            </a:r>
            <a:r>
              <a:rPr lang="zh-CN" altLang="en-US" sz="3600" b="1" dirty="0" smtClean="0">
                <a:solidFill>
                  <a:srgbClr val="002060"/>
                </a:solidFill>
                <a:latin typeface="Calibri" panose="020F0502020204030204" pitchFamily="34" charset="0"/>
              </a:rPr>
              <a:t>云计算架构</a:t>
            </a:r>
            <a:endParaRPr lang="en-US" altLang="zh-CN" sz="3600" b="1" dirty="0" smtClean="0">
              <a:solidFill>
                <a:srgbClr val="002060"/>
              </a:solidFill>
              <a:latin typeface="Calibri" panose="020F0502020204030204" pitchFamily="34" charset="0"/>
            </a:endParaRPr>
          </a:p>
          <a:p>
            <a:pPr lvl="5">
              <a:spcBef>
                <a:spcPts val="1800"/>
              </a:spcBef>
              <a:buFont typeface="Wingdings" pitchFamily="2" charset="2"/>
              <a:buChar char="n"/>
            </a:pPr>
            <a:r>
              <a:rPr lang="en-US" altLang="zh-CN" sz="3600" b="1" dirty="0" smtClean="0">
                <a:solidFill>
                  <a:srgbClr val="002060"/>
                </a:solidFill>
                <a:latin typeface="Calibri" panose="020F0502020204030204" pitchFamily="34" charset="0"/>
              </a:rPr>
              <a:t> </a:t>
            </a:r>
            <a:r>
              <a:rPr lang="zh-CN" altLang="en-US" sz="3600" b="1" dirty="0" smtClean="0">
                <a:solidFill>
                  <a:srgbClr val="002060"/>
                </a:solidFill>
                <a:latin typeface="Calibri" panose="020F0502020204030204" pitchFamily="34" charset="0"/>
              </a:rPr>
              <a:t>实现机制</a:t>
            </a:r>
            <a:endParaRPr lang="zh-CN" altLang="en-US" sz="3600" b="1" dirty="0">
              <a:solidFill>
                <a:srgbClr val="002060"/>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CC9F5C6F-BBC0-415D-A073-BA5516B0EEFF}" type="slidenum">
              <a:rPr lang="en-US" altLang="zh-CN" sz="1000">
                <a:solidFill>
                  <a:srgbClr val="FFFFFF"/>
                </a:solidFill>
              </a:rPr>
              <a:pPr algn="l">
                <a:spcBef>
                  <a:spcPct val="0"/>
                </a:spcBef>
                <a:buFontTx/>
                <a:buNone/>
              </a:pPr>
              <a:t>10</a:t>
            </a:fld>
            <a:endParaRPr lang="en-US" altLang="zh-CN" sz="1000">
              <a:solidFill>
                <a:srgbClr val="FFFFFF"/>
              </a:solidFill>
            </a:endParaRPr>
          </a:p>
        </p:txBody>
      </p:sp>
      <p:sp>
        <p:nvSpPr>
          <p:cNvPr id="5" name="Rectangle 2"/>
          <p:cNvSpPr txBox="1">
            <a:spLocks noChangeArrowheads="1"/>
          </p:cNvSpPr>
          <p:nvPr/>
        </p:nvSpPr>
        <p:spPr>
          <a:xfrm>
            <a:off x="714375" y="423863"/>
            <a:ext cx="7596188" cy="647700"/>
          </a:xfrm>
          <a:prstGeom prst="rect">
            <a:avLst/>
          </a:prstGeom>
        </p:spPr>
        <p:txBody>
          <a:bodyPr anchor="ctr">
            <a:normAutofit fontScale="97500" lnSpcReduction="10000"/>
          </a:bodyPr>
          <a:lstStyle/>
          <a:p>
            <a:pPr algn="ctr" eaLnBrk="1" fontAlgn="auto" hangingPunct="1">
              <a:spcAft>
                <a:spcPts val="0"/>
              </a:spcAft>
              <a:defRPr/>
            </a:pPr>
            <a:r>
              <a:rPr lang="zh-CN" altLang="en-US" sz="3800" dirty="0">
                <a:latin typeface="黑体" pitchFamily="2" charset="-122"/>
                <a:ea typeface="华文中宋" pitchFamily="2" charset="-122"/>
                <a:cs typeface="+mj-cs"/>
              </a:rPr>
              <a:t>云计算的服务类型</a:t>
            </a:r>
          </a:p>
        </p:txBody>
      </p:sp>
      <p:pic>
        <p:nvPicPr>
          <p:cNvPr id="14340"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00125" y="1857375"/>
            <a:ext cx="7153275" cy="3281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6166612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FDCC9A2F-6841-43F7-B1D6-66BC4856F592}" type="slidenum">
              <a:rPr lang="en-US" altLang="zh-CN" sz="1000">
                <a:solidFill>
                  <a:srgbClr val="FFFFFF"/>
                </a:solidFill>
              </a:rPr>
              <a:pPr algn="l">
                <a:spcBef>
                  <a:spcPct val="0"/>
                </a:spcBef>
                <a:buFontTx/>
                <a:buNone/>
              </a:pPr>
              <a:t>11</a:t>
            </a:fld>
            <a:endParaRPr lang="en-US" altLang="zh-CN" sz="1000">
              <a:solidFill>
                <a:srgbClr val="FFFFFF"/>
              </a:solidFill>
            </a:endParaRPr>
          </a:p>
        </p:txBody>
      </p:sp>
      <p:sp>
        <p:nvSpPr>
          <p:cNvPr id="16387" name="TextBox 2"/>
          <p:cNvSpPr txBox="1">
            <a:spLocks noChangeArrowheads="1"/>
          </p:cNvSpPr>
          <p:nvPr/>
        </p:nvSpPr>
        <p:spPr bwMode="auto">
          <a:xfrm>
            <a:off x="214313" y="385763"/>
            <a:ext cx="3214687"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latin typeface="黑体" panose="02010609060101010101" pitchFamily="49" charset="-122"/>
                <a:ea typeface="黑体" panose="02010609060101010101" pitchFamily="49" charset="-122"/>
                <a:cs typeface="Arial" panose="020B0604020202020204" pitchFamily="34" charset="0"/>
              </a:rPr>
              <a:t>云计算体系特点</a:t>
            </a:r>
          </a:p>
        </p:txBody>
      </p:sp>
      <p:sp>
        <p:nvSpPr>
          <p:cNvPr id="16388" name="矩形 11"/>
          <p:cNvSpPr>
            <a:spLocks noChangeArrowheads="1"/>
          </p:cNvSpPr>
          <p:nvPr/>
        </p:nvSpPr>
        <p:spPr bwMode="auto">
          <a:xfrm>
            <a:off x="714375" y="1785938"/>
            <a:ext cx="111442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00B0F0"/>
                </a:solidFill>
                <a:cs typeface="Arial" panose="020B0604020202020204" pitchFamily="34" charset="0"/>
              </a:rPr>
              <a:t>超大规模</a:t>
            </a:r>
          </a:p>
        </p:txBody>
      </p:sp>
      <p:sp>
        <p:nvSpPr>
          <p:cNvPr id="16389" name="TextBox 13"/>
          <p:cNvSpPr txBox="1">
            <a:spLocks noChangeArrowheads="1"/>
          </p:cNvSpPr>
          <p:nvPr/>
        </p:nvSpPr>
        <p:spPr bwMode="auto">
          <a:xfrm>
            <a:off x="6715125" y="1785938"/>
            <a:ext cx="121443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00B0F0"/>
                </a:solidFill>
                <a:cs typeface="Arial" panose="020B0604020202020204" pitchFamily="34" charset="0"/>
              </a:rPr>
              <a:t>虚拟化</a:t>
            </a:r>
          </a:p>
        </p:txBody>
      </p:sp>
      <p:sp>
        <p:nvSpPr>
          <p:cNvPr id="16390" name="TextBox 14"/>
          <p:cNvSpPr txBox="1">
            <a:spLocks noChangeArrowheads="1"/>
          </p:cNvSpPr>
          <p:nvPr/>
        </p:nvSpPr>
        <p:spPr bwMode="auto">
          <a:xfrm>
            <a:off x="928688" y="4071938"/>
            <a:ext cx="11430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00B0F0"/>
                </a:solidFill>
                <a:cs typeface="Arial" panose="020B0604020202020204" pitchFamily="34" charset="0"/>
              </a:rPr>
              <a:t>高可靠性</a:t>
            </a:r>
          </a:p>
        </p:txBody>
      </p:sp>
      <p:sp>
        <p:nvSpPr>
          <p:cNvPr id="16" name="TextBox 15"/>
          <p:cNvSpPr txBox="1"/>
          <p:nvPr/>
        </p:nvSpPr>
        <p:spPr>
          <a:xfrm>
            <a:off x="3857625" y="3214688"/>
            <a:ext cx="1143000" cy="369887"/>
          </a:xfrm>
          <a:prstGeom prst="rect">
            <a:avLst/>
          </a:prstGeom>
          <a:noFill/>
        </p:spPr>
        <p:txBody>
          <a:bodyPr>
            <a:spAutoFit/>
          </a:bodyPr>
          <a:lstStyle/>
          <a:p>
            <a:pPr eaLnBrk="1" hangingPunct="1">
              <a:defRPr/>
            </a:pPr>
            <a:r>
              <a:rPr lang="zh-CN" altLang="en-US" b="1" dirty="0">
                <a:solidFill>
                  <a:srgbClr val="00B0F0"/>
                </a:solidFill>
                <a:latin typeface="+mn-ea"/>
                <a:ea typeface="+mn-ea"/>
              </a:rPr>
              <a:t>通用性</a:t>
            </a:r>
          </a:p>
        </p:txBody>
      </p:sp>
      <p:sp>
        <p:nvSpPr>
          <p:cNvPr id="16392" name="TextBox 16"/>
          <p:cNvSpPr txBox="1">
            <a:spLocks noChangeArrowheads="1"/>
          </p:cNvSpPr>
          <p:nvPr/>
        </p:nvSpPr>
        <p:spPr bwMode="auto">
          <a:xfrm>
            <a:off x="3857625" y="1428750"/>
            <a:ext cx="13573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00B0F0"/>
                </a:solidFill>
                <a:cs typeface="Arial" panose="020B0604020202020204" pitchFamily="34" charset="0"/>
              </a:rPr>
              <a:t>高可扩展性</a:t>
            </a:r>
          </a:p>
        </p:txBody>
      </p:sp>
      <p:sp>
        <p:nvSpPr>
          <p:cNvPr id="16393" name="TextBox 17"/>
          <p:cNvSpPr txBox="1">
            <a:spLocks noChangeArrowheads="1"/>
          </p:cNvSpPr>
          <p:nvPr/>
        </p:nvSpPr>
        <p:spPr bwMode="auto">
          <a:xfrm>
            <a:off x="3786188" y="5000625"/>
            <a:ext cx="1143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00B0F0"/>
                </a:solidFill>
                <a:cs typeface="Arial" panose="020B0604020202020204" pitchFamily="34" charset="0"/>
              </a:rPr>
              <a:t>按需服务</a:t>
            </a:r>
          </a:p>
        </p:txBody>
      </p:sp>
      <p:sp>
        <p:nvSpPr>
          <p:cNvPr id="16394" name="TextBox 18"/>
          <p:cNvSpPr txBox="1">
            <a:spLocks noChangeArrowheads="1"/>
          </p:cNvSpPr>
          <p:nvPr/>
        </p:nvSpPr>
        <p:spPr bwMode="auto">
          <a:xfrm>
            <a:off x="6572250" y="4500563"/>
            <a:ext cx="128587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00B0F0"/>
                </a:solidFill>
                <a:cs typeface="Arial" panose="020B0604020202020204" pitchFamily="34" charset="0"/>
              </a:rPr>
              <a:t>极其廉价</a:t>
            </a:r>
          </a:p>
        </p:txBody>
      </p:sp>
      <p:pic>
        <p:nvPicPr>
          <p:cNvPr id="16395" name="Picture 15" descr="Cloud"/>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86063" y="4286250"/>
            <a:ext cx="3000375" cy="2001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396" name="Picture 15" descr="Cloud"/>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2875" y="1285875"/>
            <a:ext cx="2571750" cy="171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397" name="Picture 15" descr="Cloud"/>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7188" y="3214688"/>
            <a:ext cx="2495550" cy="200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398" name="Picture 15" descr="Cloud"/>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715000" y="1071563"/>
            <a:ext cx="2928938" cy="200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399" name="Picture 15" descr="Cloud"/>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929313" y="3571875"/>
            <a:ext cx="2643187"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400" name="Picture 15" descr="Cloud"/>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14625" y="2500313"/>
            <a:ext cx="3286125" cy="178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401" name="Picture 15" descr="Cloud"/>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86125" y="857250"/>
            <a:ext cx="2500313" cy="150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2507235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37650623-97B0-410E-BAFC-22AD6B2FBCC2}" type="slidenum">
              <a:rPr lang="en-US" altLang="zh-CN" sz="1000">
                <a:solidFill>
                  <a:srgbClr val="FFFFFF"/>
                </a:solidFill>
              </a:rPr>
              <a:pPr algn="l">
                <a:spcBef>
                  <a:spcPct val="0"/>
                </a:spcBef>
                <a:buFontTx/>
                <a:buNone/>
              </a:pPr>
              <a:t>12</a:t>
            </a:fld>
            <a:endParaRPr lang="en-US" altLang="zh-CN" sz="1000">
              <a:solidFill>
                <a:srgbClr val="FFFFFF"/>
              </a:solidFill>
            </a:endParaRPr>
          </a:p>
        </p:txBody>
      </p:sp>
      <p:sp>
        <p:nvSpPr>
          <p:cNvPr id="17411" name="矩形 4"/>
          <p:cNvSpPr>
            <a:spLocks noChangeArrowheads="1"/>
          </p:cNvSpPr>
          <p:nvPr/>
        </p:nvSpPr>
        <p:spPr bwMode="auto">
          <a:xfrm>
            <a:off x="642938" y="1000125"/>
            <a:ext cx="6357937"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cs typeface="Arial" panose="020B0604020202020204" pitchFamily="34" charset="0"/>
              </a:rPr>
              <a:t>数据在云端：不怕丢失</a:t>
            </a:r>
            <a:r>
              <a:rPr lang="en-US" altLang="zh-CN" sz="1800">
                <a:cs typeface="Arial" panose="020B0604020202020204" pitchFamily="34" charset="0"/>
              </a:rPr>
              <a:t>,</a:t>
            </a:r>
            <a:r>
              <a:rPr lang="zh-CN" altLang="en-US" sz="1800">
                <a:cs typeface="Arial" panose="020B0604020202020204" pitchFamily="34" charset="0"/>
              </a:rPr>
              <a:t>不必备份</a:t>
            </a:r>
            <a:r>
              <a:rPr lang="en-US" altLang="zh-CN" sz="1800">
                <a:cs typeface="Arial" panose="020B0604020202020204" pitchFamily="34" charset="0"/>
              </a:rPr>
              <a:t>,</a:t>
            </a:r>
            <a:r>
              <a:rPr lang="zh-CN" altLang="en-US" sz="1800">
                <a:cs typeface="Arial" panose="020B0604020202020204" pitchFamily="34" charset="0"/>
              </a:rPr>
              <a:t>可以任意点的恢复； </a:t>
            </a:r>
          </a:p>
        </p:txBody>
      </p:sp>
      <p:sp>
        <p:nvSpPr>
          <p:cNvPr id="17412" name="矩形 6"/>
          <p:cNvSpPr>
            <a:spLocks noChangeArrowheads="1"/>
          </p:cNvSpPr>
          <p:nvPr/>
        </p:nvSpPr>
        <p:spPr bwMode="auto">
          <a:xfrm>
            <a:off x="642938" y="1428750"/>
            <a:ext cx="3676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marL="381000" indent="-381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000099"/>
              </a:buClr>
              <a:buFontTx/>
              <a:buNone/>
            </a:pPr>
            <a:r>
              <a:rPr lang="zh-CN" altLang="en-US" sz="1800">
                <a:cs typeface="Arial" panose="020B0604020202020204" pitchFamily="34" charset="0"/>
              </a:rPr>
              <a:t>软件在云端：不必下载自动升级 ；</a:t>
            </a:r>
          </a:p>
        </p:txBody>
      </p:sp>
      <p:sp>
        <p:nvSpPr>
          <p:cNvPr id="17413" name="矩形 7"/>
          <p:cNvSpPr>
            <a:spLocks noChangeArrowheads="1"/>
          </p:cNvSpPr>
          <p:nvPr/>
        </p:nvSpPr>
        <p:spPr bwMode="auto">
          <a:xfrm>
            <a:off x="642938" y="1928813"/>
            <a:ext cx="8501062"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81000" indent="-381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000099"/>
              </a:buClr>
              <a:buFontTx/>
              <a:buNone/>
            </a:pPr>
            <a:r>
              <a:rPr lang="zh-CN" altLang="en-US" sz="1800">
                <a:cs typeface="Arial" panose="020B0604020202020204" pitchFamily="34" charset="0"/>
              </a:rPr>
              <a:t>无所不在的计算：在任何时间，任意地点，任何设备登录后就可以进行计算服务；</a:t>
            </a:r>
          </a:p>
          <a:p>
            <a:pPr eaLnBrk="1" hangingPunct="1">
              <a:spcBef>
                <a:spcPct val="0"/>
              </a:spcBef>
              <a:buClr>
                <a:srgbClr val="000099"/>
              </a:buClr>
              <a:buFontTx/>
              <a:buNone/>
            </a:pPr>
            <a:endParaRPr lang="en-US" altLang="zh-CN" sz="1800">
              <a:cs typeface="Arial" panose="020B0604020202020204" pitchFamily="34" charset="0"/>
            </a:endParaRPr>
          </a:p>
        </p:txBody>
      </p:sp>
      <p:sp>
        <p:nvSpPr>
          <p:cNvPr id="17414" name="矩形 8"/>
          <p:cNvSpPr>
            <a:spLocks noChangeArrowheads="1"/>
          </p:cNvSpPr>
          <p:nvPr/>
        </p:nvSpPr>
        <p:spPr bwMode="auto">
          <a:xfrm>
            <a:off x="642938" y="2428875"/>
            <a:ext cx="54292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cs typeface="Arial" panose="020B0604020202020204" pitchFamily="34" charset="0"/>
              </a:rPr>
              <a:t>无限强大的计算：具有无限空间的，无限速度</a:t>
            </a:r>
          </a:p>
        </p:txBody>
      </p:sp>
      <p:sp>
        <p:nvSpPr>
          <p:cNvPr id="14" name="矩形 13"/>
          <p:cNvSpPr/>
          <p:nvPr/>
        </p:nvSpPr>
        <p:spPr>
          <a:xfrm>
            <a:off x="357188" y="1571625"/>
            <a:ext cx="142875"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pic>
        <p:nvPicPr>
          <p:cNvPr id="17416" name="Picture 27"/>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1563" y="3857625"/>
            <a:ext cx="1577975" cy="1266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pic>
        <p:nvPicPr>
          <p:cNvPr id="17417" name="Picture 24"/>
          <p:cNvPicPr>
            <a:picLocks noChangeAspect="1" noChangeArrowheads="1"/>
          </p:cNvPicPr>
          <p:nvPr/>
        </p:nvPicPr>
        <p:blipFill>
          <a:blip r:embed="rId3" cstate="print">
            <a:extLst>
              <a:ext uri="{28A0092B-C50C-407E-A947-70E740481C1C}">
                <a14:useLocalDpi xmlns:a14="http://schemas.microsoft.com/office/drawing/2010/main" xmlns="" val="0"/>
              </a:ext>
            </a:extLst>
          </a:blip>
          <a:srcRect t="18776" b="12802"/>
          <a:stretch>
            <a:fillRect/>
          </a:stretch>
        </p:blipFill>
        <p:spPr bwMode="auto">
          <a:xfrm>
            <a:off x="3571875" y="3500438"/>
            <a:ext cx="1165225" cy="655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pic>
        <p:nvPicPr>
          <p:cNvPr id="17418" name="Picture 3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429125" y="4143375"/>
            <a:ext cx="928688" cy="801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pic>
        <p:nvPicPr>
          <p:cNvPr id="17419" name="Picture 20"/>
          <p:cNvPicPr>
            <a:picLocks noChangeAspect="1" noChangeArrowheads="1"/>
          </p:cNvPicPr>
          <p:nvPr/>
        </p:nvPicPr>
        <p:blipFill>
          <a:blip r:embed="rId5" cstate="print">
            <a:clrChange>
              <a:clrFrom>
                <a:srgbClr val="FEFEFE"/>
              </a:clrFrom>
              <a:clrTo>
                <a:srgbClr val="FEFEFE">
                  <a:alpha val="0"/>
                </a:srgbClr>
              </a:clrTo>
            </a:clrChange>
            <a:extLst>
              <a:ext uri="{28A0092B-C50C-407E-A947-70E740481C1C}">
                <a14:useLocalDpi xmlns:a14="http://schemas.microsoft.com/office/drawing/2010/main" xmlns="" val="0"/>
              </a:ext>
            </a:extLst>
          </a:blip>
          <a:srcRect/>
          <a:stretch>
            <a:fillRect/>
          </a:stretch>
        </p:blipFill>
        <p:spPr bwMode="auto">
          <a:xfrm>
            <a:off x="6786563" y="3429000"/>
            <a:ext cx="511175"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pic>
        <p:nvPicPr>
          <p:cNvPr id="17420" name="Picture 21" descr="ipod"/>
          <p:cNvPicPr>
            <a:picLocks noChangeAspect="1" noChangeArrowheads="1"/>
          </p:cNvPicPr>
          <p:nvPr/>
        </p:nvPicPr>
        <p:blipFill>
          <a:blip r:embed="rId6" cstate="print">
            <a:clrChange>
              <a:clrFrom>
                <a:srgbClr val="FEFEFE"/>
              </a:clrFrom>
              <a:clrTo>
                <a:srgbClr val="FEFEFE">
                  <a:alpha val="0"/>
                </a:srgbClr>
              </a:clrTo>
            </a:clrChange>
            <a:extLst>
              <a:ext uri="{28A0092B-C50C-407E-A947-70E740481C1C}">
                <a14:useLocalDpi xmlns:a14="http://schemas.microsoft.com/office/drawing/2010/main" xmlns="" val="0"/>
              </a:ext>
            </a:extLst>
          </a:blip>
          <a:srcRect/>
          <a:stretch>
            <a:fillRect/>
          </a:stretch>
        </p:blipFill>
        <p:spPr bwMode="auto">
          <a:xfrm>
            <a:off x="7858125" y="3500438"/>
            <a:ext cx="401638"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21" name="Picture 22"/>
          <p:cNvPicPr>
            <a:picLocks noChangeAspect="1" noChangeArrowheads="1"/>
          </p:cNvPicPr>
          <p:nvPr/>
        </p:nvPicPr>
        <p:blipFill>
          <a:blip r:embed="rId7" cstate="print">
            <a:clrChange>
              <a:clrFrom>
                <a:srgbClr val="FEFEFE"/>
              </a:clrFrom>
              <a:clrTo>
                <a:srgbClr val="FEFEFE">
                  <a:alpha val="0"/>
                </a:srgbClr>
              </a:clrTo>
            </a:clrChange>
            <a:extLst>
              <a:ext uri="{28A0092B-C50C-407E-A947-70E740481C1C}">
                <a14:useLocalDpi xmlns:a14="http://schemas.microsoft.com/office/drawing/2010/main" xmlns="" val="0"/>
              </a:ext>
            </a:extLst>
          </a:blip>
          <a:srcRect/>
          <a:stretch>
            <a:fillRect/>
          </a:stretch>
        </p:blipFill>
        <p:spPr bwMode="auto">
          <a:xfrm>
            <a:off x="7286625" y="5072063"/>
            <a:ext cx="311150" cy="469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pic>
        <p:nvPicPr>
          <p:cNvPr id="17422" name="Picture 3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358063" y="4000500"/>
            <a:ext cx="749300"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pic>
        <p:nvPicPr>
          <p:cNvPr id="17423" name="Picture 24"/>
          <p:cNvPicPr>
            <a:picLocks noChangeAspect="1" noChangeArrowheads="1"/>
          </p:cNvPicPr>
          <p:nvPr/>
        </p:nvPicPr>
        <p:blipFill>
          <a:blip r:embed="rId3" cstate="print">
            <a:extLst>
              <a:ext uri="{28A0092B-C50C-407E-A947-70E740481C1C}">
                <a14:useLocalDpi xmlns:a14="http://schemas.microsoft.com/office/drawing/2010/main" xmlns="" val="0"/>
              </a:ext>
            </a:extLst>
          </a:blip>
          <a:srcRect t="18776" b="12802"/>
          <a:stretch>
            <a:fillRect/>
          </a:stretch>
        </p:blipFill>
        <p:spPr bwMode="auto">
          <a:xfrm>
            <a:off x="4714875" y="3500438"/>
            <a:ext cx="1165225" cy="655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pic>
        <p:nvPicPr>
          <p:cNvPr id="17424" name="Picture 24"/>
          <p:cNvPicPr>
            <a:picLocks noChangeAspect="1" noChangeArrowheads="1"/>
          </p:cNvPicPr>
          <p:nvPr/>
        </p:nvPicPr>
        <p:blipFill>
          <a:blip r:embed="rId3" cstate="print">
            <a:extLst>
              <a:ext uri="{28A0092B-C50C-407E-A947-70E740481C1C}">
                <a14:useLocalDpi xmlns:a14="http://schemas.microsoft.com/office/drawing/2010/main" xmlns="" val="0"/>
              </a:ext>
            </a:extLst>
          </a:blip>
          <a:srcRect t="18776" b="12802"/>
          <a:stretch>
            <a:fillRect/>
          </a:stretch>
        </p:blipFill>
        <p:spPr bwMode="auto">
          <a:xfrm>
            <a:off x="3571875" y="3500438"/>
            <a:ext cx="1165225" cy="655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pic>
        <p:nvPicPr>
          <p:cNvPr id="17425" name="Picture 24"/>
          <p:cNvPicPr>
            <a:picLocks noChangeAspect="1" noChangeArrowheads="1"/>
          </p:cNvPicPr>
          <p:nvPr/>
        </p:nvPicPr>
        <p:blipFill>
          <a:blip r:embed="rId3" cstate="print">
            <a:extLst>
              <a:ext uri="{28A0092B-C50C-407E-A947-70E740481C1C}">
                <a14:useLocalDpi xmlns:a14="http://schemas.microsoft.com/office/drawing/2010/main" xmlns="" val="0"/>
              </a:ext>
            </a:extLst>
          </a:blip>
          <a:srcRect t="18776" b="12802"/>
          <a:stretch>
            <a:fillRect/>
          </a:stretch>
        </p:blipFill>
        <p:spPr bwMode="auto">
          <a:xfrm>
            <a:off x="4857750" y="4786313"/>
            <a:ext cx="1165225" cy="655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pic>
        <p:nvPicPr>
          <p:cNvPr id="17426" name="Picture 24"/>
          <p:cNvPicPr>
            <a:picLocks noChangeAspect="1" noChangeArrowheads="1"/>
          </p:cNvPicPr>
          <p:nvPr/>
        </p:nvPicPr>
        <p:blipFill>
          <a:blip r:embed="rId3" cstate="print">
            <a:extLst>
              <a:ext uri="{28A0092B-C50C-407E-A947-70E740481C1C}">
                <a14:useLocalDpi xmlns:a14="http://schemas.microsoft.com/office/drawing/2010/main" xmlns="" val="0"/>
              </a:ext>
            </a:extLst>
          </a:blip>
          <a:srcRect t="18776" b="12802"/>
          <a:stretch>
            <a:fillRect/>
          </a:stretch>
        </p:blipFill>
        <p:spPr bwMode="auto">
          <a:xfrm>
            <a:off x="3643313" y="4786313"/>
            <a:ext cx="1165225" cy="655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sp>
        <p:nvSpPr>
          <p:cNvPr id="33" name="矩形 32"/>
          <p:cNvSpPr/>
          <p:nvPr/>
        </p:nvSpPr>
        <p:spPr>
          <a:xfrm>
            <a:off x="3500438" y="3357563"/>
            <a:ext cx="2643187" cy="26431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4" name="矩形 33"/>
          <p:cNvSpPr/>
          <p:nvPr/>
        </p:nvSpPr>
        <p:spPr>
          <a:xfrm>
            <a:off x="571500" y="3357563"/>
            <a:ext cx="2643188" cy="26431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5" name="矩形 34"/>
          <p:cNvSpPr/>
          <p:nvPr/>
        </p:nvSpPr>
        <p:spPr>
          <a:xfrm>
            <a:off x="6357938" y="3357563"/>
            <a:ext cx="2643187" cy="26431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pic>
        <p:nvPicPr>
          <p:cNvPr id="17430" name="Picture 3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510463" y="4152900"/>
            <a:ext cx="749300"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pic>
        <p:nvPicPr>
          <p:cNvPr id="17431" name="Picture 3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662863" y="4305300"/>
            <a:ext cx="749300"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pic>
        <p:nvPicPr>
          <p:cNvPr id="17432" name="Picture 3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572250" y="4000500"/>
            <a:ext cx="749300"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pic>
        <p:nvPicPr>
          <p:cNvPr id="17433" name="Picture 3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715125" y="4286250"/>
            <a:ext cx="749300"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sp>
        <p:nvSpPr>
          <p:cNvPr id="43" name="矩形 42"/>
          <p:cNvSpPr/>
          <p:nvPr/>
        </p:nvSpPr>
        <p:spPr>
          <a:xfrm>
            <a:off x="571500" y="3000375"/>
            <a:ext cx="2643188"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zh-CN" smtClean="0">
                <a:solidFill>
                  <a:srgbClr val="FF0000"/>
                </a:solidFill>
              </a:rPr>
              <a:t>PC</a:t>
            </a:r>
          </a:p>
        </p:txBody>
      </p:sp>
      <p:sp>
        <p:nvSpPr>
          <p:cNvPr id="44" name="矩形 43"/>
          <p:cNvSpPr/>
          <p:nvPr/>
        </p:nvSpPr>
        <p:spPr>
          <a:xfrm>
            <a:off x="3500438" y="3000375"/>
            <a:ext cx="2643187"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zh-CN" smtClean="0">
                <a:solidFill>
                  <a:srgbClr val="FF0000"/>
                </a:solidFill>
              </a:rPr>
              <a:t>C/S</a:t>
            </a:r>
          </a:p>
        </p:txBody>
      </p:sp>
      <p:sp>
        <p:nvSpPr>
          <p:cNvPr id="45" name="矩形 44"/>
          <p:cNvSpPr/>
          <p:nvPr/>
        </p:nvSpPr>
        <p:spPr>
          <a:xfrm>
            <a:off x="6357938" y="3000375"/>
            <a:ext cx="2643187"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rgbClr val="FF0000"/>
                </a:solidFill>
              </a:rPr>
              <a:t>云计算</a:t>
            </a:r>
          </a:p>
        </p:txBody>
      </p:sp>
      <p:sp>
        <p:nvSpPr>
          <p:cNvPr id="17437" name="TextBox 45"/>
          <p:cNvSpPr txBox="1">
            <a:spLocks noChangeArrowheads="1"/>
          </p:cNvSpPr>
          <p:nvPr/>
        </p:nvSpPr>
        <p:spPr bwMode="auto">
          <a:xfrm>
            <a:off x="1000125" y="5572125"/>
            <a:ext cx="17145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00B0F0"/>
                </a:solidFill>
                <a:cs typeface="Arial" panose="020B0604020202020204" pitchFamily="34" charset="0"/>
              </a:rPr>
              <a:t>以硬件为中心</a:t>
            </a:r>
          </a:p>
        </p:txBody>
      </p:sp>
      <p:sp>
        <p:nvSpPr>
          <p:cNvPr id="17438" name="TextBox 46"/>
          <p:cNvSpPr txBox="1">
            <a:spLocks noChangeArrowheads="1"/>
          </p:cNvSpPr>
          <p:nvPr/>
        </p:nvSpPr>
        <p:spPr bwMode="auto">
          <a:xfrm>
            <a:off x="4071938" y="5643563"/>
            <a:ext cx="1643062"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00B0F0"/>
                </a:solidFill>
                <a:cs typeface="Arial" panose="020B0604020202020204" pitchFamily="34" charset="0"/>
              </a:rPr>
              <a:t>以软件为中心</a:t>
            </a:r>
          </a:p>
        </p:txBody>
      </p:sp>
      <p:sp>
        <p:nvSpPr>
          <p:cNvPr id="17439" name="TextBox 47"/>
          <p:cNvSpPr txBox="1">
            <a:spLocks noChangeArrowheads="1"/>
          </p:cNvSpPr>
          <p:nvPr/>
        </p:nvSpPr>
        <p:spPr bwMode="auto">
          <a:xfrm>
            <a:off x="6786563" y="5643563"/>
            <a:ext cx="17145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00B0F0"/>
                </a:solidFill>
                <a:cs typeface="Arial" panose="020B0604020202020204" pitchFamily="34" charset="0"/>
              </a:rPr>
              <a:t>以服务为中心</a:t>
            </a:r>
          </a:p>
        </p:txBody>
      </p:sp>
      <p:sp>
        <p:nvSpPr>
          <p:cNvPr id="17440" name="TextBox 48"/>
          <p:cNvSpPr txBox="1">
            <a:spLocks noChangeArrowheads="1"/>
          </p:cNvSpPr>
          <p:nvPr/>
        </p:nvSpPr>
        <p:spPr bwMode="auto">
          <a:xfrm>
            <a:off x="228600" y="342900"/>
            <a:ext cx="3286125"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latin typeface="黑体" panose="02010609060101010101" pitchFamily="49" charset="-122"/>
                <a:ea typeface="黑体" panose="02010609060101010101" pitchFamily="49" charset="-122"/>
                <a:cs typeface="Arial" panose="020B0604020202020204" pitchFamily="34" charset="0"/>
              </a:rPr>
              <a:t>云计算体系特点</a:t>
            </a:r>
          </a:p>
        </p:txBody>
      </p:sp>
      <p:sp>
        <p:nvSpPr>
          <p:cNvPr id="36" name="矩形 35"/>
          <p:cNvSpPr/>
          <p:nvPr/>
        </p:nvSpPr>
        <p:spPr>
          <a:xfrm>
            <a:off x="357188" y="1143000"/>
            <a:ext cx="142875"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7" name="矩形 36"/>
          <p:cNvSpPr/>
          <p:nvPr/>
        </p:nvSpPr>
        <p:spPr>
          <a:xfrm>
            <a:off x="357188" y="2071688"/>
            <a:ext cx="142875"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8" name="矩形 37"/>
          <p:cNvSpPr/>
          <p:nvPr/>
        </p:nvSpPr>
        <p:spPr>
          <a:xfrm>
            <a:off x="357188" y="2571750"/>
            <a:ext cx="142875"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extLst>
      <p:ext uri="{BB962C8B-B14F-4D97-AF65-F5344CB8AC3E}">
        <p14:creationId xmlns:p14="http://schemas.microsoft.com/office/powerpoint/2010/main" xmlns="" val="21717396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D0F2D02A-0A20-4D80-A53C-48A28F36156B}" type="slidenum">
              <a:rPr lang="en-US" altLang="zh-CN" sz="1000">
                <a:solidFill>
                  <a:srgbClr val="FFFFFF"/>
                </a:solidFill>
              </a:rPr>
              <a:pPr algn="l">
                <a:spcBef>
                  <a:spcPct val="0"/>
                </a:spcBef>
                <a:buFontTx/>
                <a:buNone/>
              </a:pPr>
              <a:t>13</a:t>
            </a:fld>
            <a:endParaRPr lang="en-US" altLang="zh-CN" sz="1000">
              <a:solidFill>
                <a:srgbClr val="FFFFFF"/>
              </a:solidFill>
            </a:endParaRPr>
          </a:p>
        </p:txBody>
      </p:sp>
      <p:sp>
        <p:nvSpPr>
          <p:cNvPr id="5" name="AutoShape 3"/>
          <p:cNvSpPr>
            <a:spLocks noChangeArrowheads="1"/>
          </p:cNvSpPr>
          <p:nvPr/>
        </p:nvSpPr>
        <p:spPr bwMode="gray">
          <a:xfrm rot="17973186">
            <a:off x="4768056" y="26868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pPr eaLnBrk="1" hangingPunct="1">
              <a:defRPr/>
            </a:pPr>
            <a:endParaRPr lang="zh-CN" altLang="en-US">
              <a:latin typeface="Arial" charset="0"/>
            </a:endParaRPr>
          </a:p>
        </p:txBody>
      </p:sp>
      <p:sp>
        <p:nvSpPr>
          <p:cNvPr id="6" name="AutoShape 4"/>
          <p:cNvSpPr>
            <a:spLocks noChangeArrowheads="1"/>
          </p:cNvSpPr>
          <p:nvPr/>
        </p:nvSpPr>
        <p:spPr bwMode="gray">
          <a:xfrm rot="3465783">
            <a:off x="4768057" y="4850606"/>
            <a:ext cx="792162" cy="288925"/>
          </a:xfrm>
          <a:prstGeom prst="rightArrow">
            <a:avLst>
              <a:gd name="adj1" fmla="val 35167"/>
              <a:gd name="adj2" fmla="val 111028"/>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pPr eaLnBrk="1" hangingPunct="1">
              <a:defRPr/>
            </a:pPr>
            <a:endParaRPr lang="zh-CN" altLang="en-US">
              <a:latin typeface="Arial" charset="0"/>
            </a:endParaRPr>
          </a:p>
        </p:txBody>
      </p:sp>
      <p:sp>
        <p:nvSpPr>
          <p:cNvPr id="7" name="AutoShape 5"/>
          <p:cNvSpPr>
            <a:spLocks noChangeArrowheads="1"/>
          </p:cNvSpPr>
          <p:nvPr/>
        </p:nvSpPr>
        <p:spPr bwMode="gray">
          <a:xfrm rot="14369022">
            <a:off x="3548856" y="27630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pPr eaLnBrk="1" hangingPunct="1">
              <a:defRPr/>
            </a:pPr>
            <a:endParaRPr lang="zh-CN" altLang="en-US">
              <a:latin typeface="Arial" charset="0"/>
            </a:endParaRPr>
          </a:p>
        </p:txBody>
      </p:sp>
      <p:sp>
        <p:nvSpPr>
          <p:cNvPr id="8" name="AutoShape 6"/>
          <p:cNvSpPr>
            <a:spLocks noChangeArrowheads="1"/>
          </p:cNvSpPr>
          <p:nvPr/>
        </p:nvSpPr>
        <p:spPr bwMode="gray">
          <a:xfrm rot="7535209">
            <a:off x="3510756" y="4817269"/>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pPr eaLnBrk="1" hangingPunct="1">
              <a:defRPr/>
            </a:pPr>
            <a:endParaRPr lang="zh-CN" altLang="en-US">
              <a:latin typeface="Arial" charset="0"/>
            </a:endParaRPr>
          </a:p>
        </p:txBody>
      </p:sp>
      <p:sp>
        <p:nvSpPr>
          <p:cNvPr id="9" name="AutoShape 7"/>
          <p:cNvSpPr>
            <a:spLocks noChangeArrowheads="1"/>
          </p:cNvSpPr>
          <p:nvPr/>
        </p:nvSpPr>
        <p:spPr bwMode="gray">
          <a:xfrm>
            <a:off x="5346700" y="3814763"/>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pPr eaLnBrk="1" hangingPunct="1">
              <a:defRPr/>
            </a:pPr>
            <a:endParaRPr lang="zh-CN" altLang="en-US">
              <a:latin typeface="Arial" charset="0"/>
            </a:endParaRPr>
          </a:p>
        </p:txBody>
      </p:sp>
      <p:sp>
        <p:nvSpPr>
          <p:cNvPr id="10" name="AutoShape 8"/>
          <p:cNvSpPr>
            <a:spLocks noChangeArrowheads="1"/>
          </p:cNvSpPr>
          <p:nvPr/>
        </p:nvSpPr>
        <p:spPr bwMode="gray">
          <a:xfrm rot="10800000">
            <a:off x="2936875" y="3808413"/>
            <a:ext cx="863600" cy="288925"/>
          </a:xfrm>
          <a:prstGeom prst="rightArrow">
            <a:avLst>
              <a:gd name="adj1" fmla="val 35167"/>
              <a:gd name="adj2" fmla="val 121041"/>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pPr eaLnBrk="1" hangingPunct="1">
              <a:defRPr/>
            </a:pPr>
            <a:endParaRPr lang="zh-CN" altLang="en-US">
              <a:latin typeface="Arial" charset="0"/>
            </a:endParaRPr>
          </a:p>
        </p:txBody>
      </p:sp>
      <p:sp>
        <p:nvSpPr>
          <p:cNvPr id="18441" name="Oval 9"/>
          <p:cNvSpPr>
            <a:spLocks noChangeArrowheads="1"/>
          </p:cNvSpPr>
          <p:nvPr/>
        </p:nvSpPr>
        <p:spPr bwMode="gray">
          <a:xfrm>
            <a:off x="2682875" y="3659188"/>
            <a:ext cx="3741738" cy="519112"/>
          </a:xfrm>
          <a:prstGeom prst="ellipse">
            <a:avLst/>
          </a:prstGeom>
          <a:noFill/>
          <a:ln w="38100" algn="ctr">
            <a:solidFill>
              <a:srgbClr val="808080"/>
            </a:solidFill>
            <a:round/>
            <a:headEnd/>
            <a:tailEnd/>
          </a:ln>
          <a:extLst>
            <a:ext uri="{909E8E84-426E-40DD-AFC4-6F175D3DCCD1}">
              <a14:hiddenFill xmlns:a14="http://schemas.microsoft.com/office/drawing/2010/main" xmlns="">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a:cs typeface="Arial" panose="020B0604020202020204" pitchFamily="34" charset="0"/>
            </a:endParaRPr>
          </a:p>
        </p:txBody>
      </p:sp>
      <p:sp>
        <p:nvSpPr>
          <p:cNvPr id="23" name="AutoShape 21"/>
          <p:cNvSpPr>
            <a:spLocks noChangeArrowheads="1"/>
          </p:cNvSpPr>
          <p:nvPr/>
        </p:nvSpPr>
        <p:spPr bwMode="auto">
          <a:xfrm>
            <a:off x="304800" y="3733800"/>
            <a:ext cx="2590800" cy="457200"/>
          </a:xfrm>
          <a:prstGeom prst="roundRect">
            <a:avLst>
              <a:gd name="adj" fmla="val 16667"/>
            </a:avLst>
          </a:prstGeom>
          <a:gradFill rotWithShape="1">
            <a:gsLst>
              <a:gs pos="0">
                <a:schemeClr val="accent2"/>
              </a:gs>
              <a:gs pos="100000">
                <a:schemeClr val="accent2">
                  <a:gamma/>
                  <a:shade val="46275"/>
                  <a:invGamma/>
                </a:schemeClr>
              </a:gs>
            </a:gsLst>
            <a:lin ang="0" scaled="1"/>
          </a:gradFill>
          <a:ln w="28575">
            <a:solidFill>
              <a:schemeClr val="tx1"/>
            </a:solidFill>
            <a:round/>
            <a:headEnd/>
            <a:tailEnd/>
          </a:ln>
          <a:effectLst>
            <a:outerShdw dist="107763" dir="2700000" algn="ctr" rotWithShape="0">
              <a:srgbClr val="0A2068">
                <a:alpha val="50000"/>
              </a:srgbClr>
            </a:outerShdw>
          </a:effectLst>
        </p:spPr>
        <p:txBody>
          <a:bodyPr wrap="none" anchor="ctr"/>
          <a:lstStyle/>
          <a:p>
            <a:pPr algn="ctr">
              <a:defRPr/>
            </a:pPr>
            <a:r>
              <a:rPr lang="zh-CN" altLang="en-US" dirty="0">
                <a:solidFill>
                  <a:srgbClr val="FF0000"/>
                </a:solidFill>
                <a:latin typeface="黑体" pitchFamily="2" charset="-122"/>
                <a:ea typeface="黑体" pitchFamily="2" charset="-122"/>
              </a:rPr>
              <a:t>网络服务</a:t>
            </a:r>
            <a:endParaRPr lang="en-US" altLang="zh-CN" dirty="0">
              <a:solidFill>
                <a:srgbClr val="FF0000"/>
              </a:solidFill>
              <a:latin typeface="黑体" pitchFamily="2" charset="-122"/>
              <a:ea typeface="黑体" pitchFamily="2" charset="-122"/>
            </a:endParaRPr>
          </a:p>
        </p:txBody>
      </p:sp>
      <p:sp>
        <p:nvSpPr>
          <p:cNvPr id="24" name="AutoShape 22"/>
          <p:cNvSpPr>
            <a:spLocks noChangeArrowheads="1"/>
          </p:cNvSpPr>
          <p:nvPr/>
        </p:nvSpPr>
        <p:spPr bwMode="auto">
          <a:xfrm>
            <a:off x="990600" y="2133600"/>
            <a:ext cx="2590800" cy="457200"/>
          </a:xfrm>
          <a:prstGeom prst="roundRect">
            <a:avLst>
              <a:gd name="adj" fmla="val 16667"/>
            </a:avLst>
          </a:prstGeom>
          <a:gradFill rotWithShape="1">
            <a:gsLst>
              <a:gs pos="0">
                <a:schemeClr val="accent1"/>
              </a:gs>
              <a:gs pos="100000">
                <a:schemeClr val="accent1">
                  <a:gamma/>
                  <a:shade val="46275"/>
                  <a:invGamma/>
                </a:schemeClr>
              </a:gs>
            </a:gsLst>
            <a:lin ang="0" scaled="1"/>
          </a:gradFill>
          <a:ln w="28575">
            <a:solidFill>
              <a:schemeClr val="tx1"/>
            </a:solidFill>
            <a:round/>
            <a:headEnd/>
            <a:tailEnd/>
          </a:ln>
          <a:effectLst>
            <a:outerShdw dist="107763" dir="2700000" algn="ctr" rotWithShape="0">
              <a:srgbClr val="0A2068">
                <a:alpha val="50000"/>
              </a:srgbClr>
            </a:outerShdw>
          </a:effectLst>
        </p:spPr>
        <p:txBody>
          <a:bodyPr wrap="none" anchor="ctr"/>
          <a:lstStyle/>
          <a:p>
            <a:pPr algn="ctr">
              <a:defRPr/>
            </a:pPr>
            <a:r>
              <a:rPr lang="zh-CN" altLang="en-US" b="1" dirty="0">
                <a:solidFill>
                  <a:srgbClr val="FF0000"/>
                </a:solidFill>
                <a:latin typeface="Arial" charset="0"/>
              </a:rPr>
              <a:t>软件服务（</a:t>
            </a:r>
            <a:r>
              <a:rPr lang="en-US" altLang="zh-CN" dirty="0">
                <a:solidFill>
                  <a:srgbClr val="FF0000"/>
                </a:solidFill>
                <a:latin typeface="Arial" charset="0"/>
              </a:rPr>
              <a:t>SAAS</a:t>
            </a:r>
            <a:r>
              <a:rPr lang="zh-CN" altLang="en-US" dirty="0">
                <a:solidFill>
                  <a:srgbClr val="FF0000"/>
                </a:solidFill>
                <a:latin typeface="Arial" charset="0"/>
              </a:rPr>
              <a:t>）</a:t>
            </a:r>
            <a:endParaRPr lang="en-US" altLang="zh-CN" dirty="0">
              <a:solidFill>
                <a:srgbClr val="FF0000"/>
              </a:solidFill>
              <a:latin typeface="Arial" charset="0"/>
            </a:endParaRPr>
          </a:p>
        </p:txBody>
      </p:sp>
      <p:sp>
        <p:nvSpPr>
          <p:cNvPr id="25" name="AutoShape 23"/>
          <p:cNvSpPr>
            <a:spLocks noChangeArrowheads="1"/>
          </p:cNvSpPr>
          <p:nvPr/>
        </p:nvSpPr>
        <p:spPr bwMode="auto">
          <a:xfrm>
            <a:off x="990600" y="5181600"/>
            <a:ext cx="2590800" cy="457200"/>
          </a:xfrm>
          <a:prstGeom prst="roundRect">
            <a:avLst>
              <a:gd name="adj" fmla="val 16667"/>
            </a:avLst>
          </a:prstGeom>
          <a:gradFill rotWithShape="1">
            <a:gsLst>
              <a:gs pos="0">
                <a:schemeClr val="hlink"/>
              </a:gs>
              <a:gs pos="100000">
                <a:schemeClr val="hlink">
                  <a:gamma/>
                  <a:shade val="46275"/>
                  <a:invGamma/>
                </a:schemeClr>
              </a:gs>
            </a:gsLst>
            <a:lin ang="0" scaled="1"/>
          </a:gradFill>
          <a:ln w="28575">
            <a:solidFill>
              <a:schemeClr val="tx1"/>
            </a:solidFill>
            <a:round/>
            <a:headEnd/>
            <a:tailEnd/>
          </a:ln>
          <a:effectLst>
            <a:outerShdw dist="107763" dir="2700000" algn="ctr" rotWithShape="0">
              <a:srgbClr val="0A2068">
                <a:alpha val="50000"/>
              </a:srgbClr>
            </a:outerShdw>
          </a:effectLst>
        </p:spPr>
        <p:txBody>
          <a:bodyPr wrap="none" anchor="ctr"/>
          <a:lstStyle/>
          <a:p>
            <a:pPr algn="ctr">
              <a:defRPr/>
            </a:pPr>
            <a:r>
              <a:rPr lang="en-US" altLang="zh-CN" dirty="0">
                <a:solidFill>
                  <a:srgbClr val="FF0000"/>
                </a:solidFill>
                <a:latin typeface="Arial" charset="0"/>
              </a:rPr>
              <a:t>MSP</a:t>
            </a:r>
          </a:p>
        </p:txBody>
      </p:sp>
      <p:sp>
        <p:nvSpPr>
          <p:cNvPr id="26" name="AutoShape 24"/>
          <p:cNvSpPr>
            <a:spLocks noChangeArrowheads="1"/>
          </p:cNvSpPr>
          <p:nvPr/>
        </p:nvSpPr>
        <p:spPr bwMode="auto">
          <a:xfrm>
            <a:off x="6248400" y="3733800"/>
            <a:ext cx="2667000" cy="457200"/>
          </a:xfrm>
          <a:prstGeom prst="roundRect">
            <a:avLst>
              <a:gd name="adj" fmla="val 16667"/>
            </a:avLst>
          </a:prstGeom>
          <a:gradFill rotWithShape="1">
            <a:gsLst>
              <a:gs pos="0">
                <a:schemeClr val="accent2">
                  <a:gamma/>
                  <a:shade val="46275"/>
                  <a:invGamma/>
                </a:schemeClr>
              </a:gs>
              <a:gs pos="100000">
                <a:schemeClr val="accent2"/>
              </a:gs>
            </a:gsLst>
            <a:lin ang="0" scaled="1"/>
          </a:gradFill>
          <a:ln w="28575">
            <a:solidFill>
              <a:schemeClr val="tx1"/>
            </a:solidFill>
            <a:round/>
            <a:headEnd/>
            <a:tailEnd/>
          </a:ln>
          <a:effectLst>
            <a:outerShdw dist="107763" dir="2700000" algn="ctr" rotWithShape="0">
              <a:srgbClr val="0A2068">
                <a:alpha val="50000"/>
              </a:srgbClr>
            </a:outerShdw>
          </a:effectLst>
        </p:spPr>
        <p:txBody>
          <a:bodyPr wrap="none" anchor="ctr"/>
          <a:lstStyle/>
          <a:p>
            <a:pPr algn="ctr">
              <a:defRPr/>
            </a:pPr>
            <a:r>
              <a:rPr lang="zh-CN" altLang="en-US" dirty="0">
                <a:solidFill>
                  <a:srgbClr val="FF0000"/>
                </a:solidFill>
                <a:latin typeface="黑体" pitchFamily="2" charset="-122"/>
                <a:ea typeface="黑体" pitchFamily="2" charset="-122"/>
              </a:rPr>
              <a:t>平台即服务（</a:t>
            </a:r>
            <a:r>
              <a:rPr lang="en-US" altLang="zh-CN" dirty="0">
                <a:solidFill>
                  <a:srgbClr val="FF0000"/>
                </a:solidFill>
                <a:latin typeface="黑体" pitchFamily="2" charset="-122"/>
                <a:ea typeface="黑体" pitchFamily="2" charset="-122"/>
              </a:rPr>
              <a:t>PAAS</a:t>
            </a:r>
            <a:r>
              <a:rPr lang="zh-CN" altLang="en-US" dirty="0">
                <a:solidFill>
                  <a:srgbClr val="FF0000"/>
                </a:solidFill>
                <a:latin typeface="黑体" pitchFamily="2" charset="-122"/>
                <a:ea typeface="黑体" pitchFamily="2" charset="-122"/>
              </a:rPr>
              <a:t>）</a:t>
            </a:r>
            <a:endParaRPr lang="en-US" altLang="zh-CN" dirty="0">
              <a:solidFill>
                <a:srgbClr val="FF0000"/>
              </a:solidFill>
              <a:latin typeface="黑体" pitchFamily="2" charset="-122"/>
              <a:ea typeface="黑体" pitchFamily="2" charset="-122"/>
            </a:endParaRPr>
          </a:p>
        </p:txBody>
      </p:sp>
      <p:sp>
        <p:nvSpPr>
          <p:cNvPr id="27" name="AutoShape 25"/>
          <p:cNvSpPr>
            <a:spLocks noChangeArrowheads="1"/>
          </p:cNvSpPr>
          <p:nvPr/>
        </p:nvSpPr>
        <p:spPr bwMode="auto">
          <a:xfrm>
            <a:off x="5486400" y="2133600"/>
            <a:ext cx="2667000" cy="457200"/>
          </a:xfrm>
          <a:prstGeom prst="roundRect">
            <a:avLst>
              <a:gd name="adj" fmla="val 16667"/>
            </a:avLst>
          </a:prstGeom>
          <a:gradFill rotWithShape="1">
            <a:gsLst>
              <a:gs pos="0">
                <a:schemeClr val="accent1">
                  <a:gamma/>
                  <a:shade val="46275"/>
                  <a:invGamma/>
                </a:schemeClr>
              </a:gs>
              <a:gs pos="100000">
                <a:schemeClr val="accent1"/>
              </a:gs>
            </a:gsLst>
            <a:lin ang="0" scaled="1"/>
          </a:gradFill>
          <a:ln w="28575">
            <a:solidFill>
              <a:schemeClr val="tx1"/>
            </a:solidFill>
            <a:round/>
            <a:headEnd/>
            <a:tailEnd/>
          </a:ln>
          <a:effectLst>
            <a:outerShdw dist="107763" dir="2700000" algn="ctr" rotWithShape="0">
              <a:srgbClr val="0A2068">
                <a:alpha val="50000"/>
              </a:srgbClr>
            </a:outerShdw>
          </a:effectLst>
        </p:spPr>
        <p:txBody>
          <a:bodyPr wrap="none" anchor="ctr"/>
          <a:lstStyle/>
          <a:p>
            <a:pPr algn="ctr">
              <a:defRPr/>
            </a:pPr>
            <a:r>
              <a:rPr lang="zh-CN" altLang="en-US" dirty="0">
                <a:solidFill>
                  <a:srgbClr val="FF0000"/>
                </a:solidFill>
                <a:latin typeface="黑体" pitchFamily="2" charset="-122"/>
                <a:ea typeface="黑体" pitchFamily="2" charset="-122"/>
              </a:rPr>
              <a:t>实用计算</a:t>
            </a:r>
            <a:endParaRPr lang="en-US" altLang="zh-CN" dirty="0">
              <a:solidFill>
                <a:srgbClr val="FF0000"/>
              </a:solidFill>
              <a:latin typeface="黑体" pitchFamily="2" charset="-122"/>
              <a:ea typeface="黑体" pitchFamily="2" charset="-122"/>
            </a:endParaRPr>
          </a:p>
        </p:txBody>
      </p:sp>
      <p:sp>
        <p:nvSpPr>
          <p:cNvPr id="28" name="AutoShape 26"/>
          <p:cNvSpPr>
            <a:spLocks noChangeArrowheads="1"/>
          </p:cNvSpPr>
          <p:nvPr/>
        </p:nvSpPr>
        <p:spPr bwMode="auto">
          <a:xfrm>
            <a:off x="5486400" y="5181600"/>
            <a:ext cx="2667000" cy="457200"/>
          </a:xfrm>
          <a:prstGeom prst="roundRect">
            <a:avLst>
              <a:gd name="adj" fmla="val 16667"/>
            </a:avLst>
          </a:prstGeom>
          <a:gradFill rotWithShape="1">
            <a:gsLst>
              <a:gs pos="0">
                <a:schemeClr val="hlink">
                  <a:gamma/>
                  <a:shade val="46275"/>
                  <a:invGamma/>
                </a:schemeClr>
              </a:gs>
              <a:gs pos="100000">
                <a:schemeClr val="hlink"/>
              </a:gs>
            </a:gsLst>
            <a:lin ang="0" scaled="1"/>
          </a:gradFill>
          <a:ln w="28575">
            <a:solidFill>
              <a:schemeClr val="tx1"/>
            </a:solidFill>
            <a:round/>
            <a:headEnd/>
            <a:tailEnd/>
          </a:ln>
          <a:effectLst>
            <a:outerShdw dist="107763" dir="2700000" algn="ctr" rotWithShape="0">
              <a:srgbClr val="0A2068">
                <a:alpha val="50000"/>
              </a:srgbClr>
            </a:outerShdw>
          </a:effectLst>
        </p:spPr>
        <p:txBody>
          <a:bodyPr wrap="none" anchor="ctr"/>
          <a:lstStyle/>
          <a:p>
            <a:pPr algn="ctr">
              <a:defRPr/>
            </a:pPr>
            <a:r>
              <a:rPr lang="zh-CN" altLang="en-US" dirty="0">
                <a:solidFill>
                  <a:srgbClr val="FF0000"/>
                </a:solidFill>
                <a:latin typeface="黑体" pitchFamily="2" charset="-122"/>
                <a:ea typeface="黑体" pitchFamily="2" charset="-122"/>
              </a:rPr>
              <a:t>商业服务平台</a:t>
            </a:r>
            <a:endParaRPr lang="en-US" altLang="zh-CN" dirty="0">
              <a:solidFill>
                <a:srgbClr val="FF0000"/>
              </a:solidFill>
              <a:latin typeface="黑体" pitchFamily="2" charset="-122"/>
              <a:ea typeface="黑体" pitchFamily="2" charset="-122"/>
            </a:endParaRPr>
          </a:p>
        </p:txBody>
      </p:sp>
      <p:pic>
        <p:nvPicPr>
          <p:cNvPr id="18448" name="图片 9" descr="未命名2.bmp"/>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43313" y="3071813"/>
            <a:ext cx="1857375" cy="171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49" name="Picture 15" descr="Cloud"/>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85813" y="1071563"/>
            <a:ext cx="2928937" cy="2357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50" name="Picture 15" descr="Cloud"/>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572125" y="779463"/>
            <a:ext cx="2566988" cy="2435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51" name="Picture 15" descr="Cloud"/>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00063" y="2786063"/>
            <a:ext cx="2352675" cy="2357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52" name="Picture 15" descr="Cloud"/>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215063" y="2500313"/>
            <a:ext cx="2928937" cy="2435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53" name="Picture 15" descr="Cloud"/>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57250" y="4422775"/>
            <a:ext cx="2566988" cy="2435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54" name="Picture 15" descr="Cloud"/>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715000" y="4143375"/>
            <a:ext cx="2566988" cy="2435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455" name="TextBox 36"/>
          <p:cNvSpPr txBox="1">
            <a:spLocks noChangeArrowheads="1"/>
          </p:cNvSpPr>
          <p:nvPr/>
        </p:nvSpPr>
        <p:spPr bwMode="auto">
          <a:xfrm>
            <a:off x="533400" y="304800"/>
            <a:ext cx="48006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3600" dirty="0">
                <a:latin typeface="黑体" panose="02010609060101010101" pitchFamily="49" charset="-122"/>
                <a:ea typeface="黑体" panose="02010609060101010101" pitchFamily="49" charset="-122"/>
                <a:cs typeface="Arial" panose="020B0604020202020204" pitchFamily="34" charset="0"/>
              </a:rPr>
              <a:t>云计算六大服务方式</a:t>
            </a:r>
          </a:p>
        </p:txBody>
      </p:sp>
    </p:spTree>
    <p:extLst>
      <p:ext uri="{BB962C8B-B14F-4D97-AF65-F5344CB8AC3E}">
        <p14:creationId xmlns:p14="http://schemas.microsoft.com/office/powerpoint/2010/main" xmlns="" val="4398200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FAD2F074-2365-42EE-AA92-7920F88ACDF5}" type="slidenum">
              <a:rPr lang="en-US" altLang="zh-CN" sz="1000">
                <a:solidFill>
                  <a:srgbClr val="FFFFFF"/>
                </a:solidFill>
              </a:rPr>
              <a:pPr algn="l">
                <a:spcBef>
                  <a:spcPct val="0"/>
                </a:spcBef>
                <a:buFontTx/>
                <a:buNone/>
              </a:pPr>
              <a:t>14</a:t>
            </a:fld>
            <a:endParaRPr lang="en-US" altLang="zh-CN" sz="1000">
              <a:solidFill>
                <a:srgbClr val="FFFFFF"/>
              </a:solidFill>
            </a:endParaRPr>
          </a:p>
        </p:txBody>
      </p:sp>
      <p:graphicFrame>
        <p:nvGraphicFramePr>
          <p:cNvPr id="402461" name="Group 29"/>
          <p:cNvGraphicFramePr>
            <a:graphicFrameLocks noGrp="1"/>
          </p:cNvGraphicFramePr>
          <p:nvPr>
            <p:ph idx="4294967295"/>
          </p:nvPr>
        </p:nvGraphicFramePr>
        <p:xfrm>
          <a:off x="381000" y="1066800"/>
          <a:ext cx="8405813" cy="5228252"/>
        </p:xfrm>
        <a:graphic>
          <a:graphicData uri="http://schemas.openxmlformats.org/drawingml/2006/table">
            <a:tbl>
              <a:tblPr/>
              <a:tblGrid>
                <a:gridCol w="1119188">
                  <a:extLst>
                    <a:ext uri="{9D8B030D-6E8A-4147-A177-3AD203B41FA5}">
                      <a16:colId xmlns:a16="http://schemas.microsoft.com/office/drawing/2014/main" xmlns="" val="4218960519"/>
                    </a:ext>
                  </a:extLst>
                </a:gridCol>
                <a:gridCol w="7286625">
                  <a:extLst>
                    <a:ext uri="{9D8B030D-6E8A-4147-A177-3AD203B41FA5}">
                      <a16:colId xmlns:a16="http://schemas.microsoft.com/office/drawing/2014/main" xmlns="" val="316437137"/>
                    </a:ext>
                  </a:extLst>
                </a:gridCol>
              </a:tblGrid>
              <a:tr h="1310581">
                <a:tc>
                  <a:txBody>
                    <a:bodyPr/>
                    <a:lstStyle>
                      <a:lvl1pPr algn="l">
                        <a:spcBef>
                          <a:spcPct val="35000"/>
                        </a:spcBef>
                        <a:spcAft>
                          <a:spcPct val="15000"/>
                        </a:spcAft>
                        <a:buClr>
                          <a:schemeClr val="accent2"/>
                        </a:buClr>
                        <a:buFont typeface="Wingdings" panose="05000000000000000000" pitchFamily="2" charset="2"/>
                        <a:defRPr sz="2000" b="1">
                          <a:solidFill>
                            <a:schemeClr val="tx1"/>
                          </a:solidFill>
                          <a:latin typeface="楷体_GB2312" pitchFamily="49" charset="-122"/>
                          <a:ea typeface="楷体_GB2312" pitchFamily="49" charset="-122"/>
                        </a:defRPr>
                      </a:lvl1pPr>
                      <a:lvl2pPr marL="742950" indent="-285750" algn="l">
                        <a:spcBef>
                          <a:spcPct val="25000"/>
                        </a:spcBef>
                        <a:spcAft>
                          <a:spcPct val="15000"/>
                        </a:spcAft>
                        <a:buClr>
                          <a:schemeClr val="accent2"/>
                        </a:buClr>
                        <a:buFont typeface="Arial" panose="020B0604020202020204" pitchFamily="34" charset="0"/>
                        <a:defRPr sz="2000">
                          <a:solidFill>
                            <a:schemeClr val="tx1"/>
                          </a:solidFill>
                          <a:latin typeface="楷体_GB2312" pitchFamily="49" charset="-122"/>
                          <a:ea typeface="楷体_GB2312" pitchFamily="49" charset="-122"/>
                        </a:defRPr>
                      </a:lvl2pPr>
                      <a:lvl3pPr marL="1143000" indent="-228600" algn="l">
                        <a:spcBef>
                          <a:spcPct val="20000"/>
                        </a:spcBef>
                        <a:buClr>
                          <a:schemeClr val="accent2"/>
                        </a:buClr>
                        <a:defRPr>
                          <a:solidFill>
                            <a:schemeClr val="tx1"/>
                          </a:solidFill>
                          <a:latin typeface="楷体_GB2312" pitchFamily="49" charset="-122"/>
                          <a:ea typeface="楷体_GB2312" pitchFamily="49" charset="-122"/>
                        </a:defRPr>
                      </a:lvl3pPr>
                      <a:lvl4pPr marL="16002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4pPr>
                      <a:lvl5pPr marL="20574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5pPr>
                      <a:lvl6pPr marL="25146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6pPr>
                      <a:lvl7pPr marL="29718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7pPr>
                      <a:lvl8pPr marL="34290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8pPr>
                      <a:lvl9pPr marL="38862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9pPr>
                    </a:lstStyle>
                    <a:p>
                      <a:pPr marL="0" marR="0" lvl="0" indent="0" algn="ctr" defTabSz="914400"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pPr>
                      <a:r>
                        <a:rPr kumimoji="0" lang="en-US" altLang="zh-CN" sz="1200" b="1" i="0" u="none" strike="noStrike" cap="none" normalizeH="0" baseline="0" dirty="0" smtClean="0">
                          <a:ln>
                            <a:noFill/>
                          </a:ln>
                          <a:solidFill>
                            <a:srgbClr val="FFFF00"/>
                          </a:solidFill>
                          <a:effectLst/>
                          <a:latin typeface="楷体_GB2312" pitchFamily="49" charset="-122"/>
                          <a:ea typeface="黑体" panose="02010609060101010101" pitchFamily="49" charset="-122"/>
                        </a:rPr>
                        <a:t>SAAS</a:t>
                      </a:r>
                      <a:r>
                        <a:rPr kumimoji="0" lang="en-US" altLang="zh-CN" sz="1200" b="1" i="0" u="none" strike="noStrike" cap="none" normalizeH="0" baseline="0" dirty="0" smtClean="0">
                          <a:ln>
                            <a:noFill/>
                          </a:ln>
                          <a:solidFill>
                            <a:srgbClr val="FFFF00"/>
                          </a:solidFill>
                          <a:effectLst/>
                          <a:latin typeface="黑体" panose="02010609060101010101" pitchFamily="49" charset="-122"/>
                          <a:ea typeface="黑体" panose="02010609060101010101" pitchFamily="49" charset="-122"/>
                        </a:rPr>
                        <a:t>(</a:t>
                      </a:r>
                      <a:r>
                        <a:rPr kumimoji="0" lang="zh-CN" altLang="en-US" sz="1200" b="1" i="0" u="none" strike="noStrike" cap="none" normalizeH="0" baseline="0" dirty="0" smtClean="0">
                          <a:ln>
                            <a:noFill/>
                          </a:ln>
                          <a:solidFill>
                            <a:srgbClr val="FFFF00"/>
                          </a:solidFill>
                          <a:effectLst/>
                          <a:latin typeface="黑体" panose="02010609060101010101" pitchFamily="49" charset="-122"/>
                          <a:ea typeface="黑体" panose="02010609060101010101" pitchFamily="49" charset="-122"/>
                        </a:rPr>
                        <a:t>即软件服务</a:t>
                      </a:r>
                      <a:r>
                        <a:rPr kumimoji="0" lang="en-US" altLang="zh-CN" sz="1200" b="1" i="0" u="none" strike="noStrike" cap="none" normalizeH="0" baseline="0" dirty="0" smtClean="0">
                          <a:ln>
                            <a:noFill/>
                          </a:ln>
                          <a:solidFill>
                            <a:srgbClr val="FFFF00"/>
                          </a:solidFill>
                          <a:effectLst/>
                          <a:latin typeface="黑体" panose="02010609060101010101" pitchFamily="49" charset="-122"/>
                          <a:ea typeface="黑体" panose="02010609060101010101" pitchFamily="49" charset="-122"/>
                        </a:rPr>
                        <a:t>)</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229450"/>
                        </a:gs>
                        <a:gs pos="50000">
                          <a:srgbClr val="8DC8A5"/>
                        </a:gs>
                        <a:gs pos="100000">
                          <a:srgbClr val="229450"/>
                        </a:gs>
                      </a:gsLst>
                      <a:lin ang="5400000" scaled="1"/>
                    </a:gradFill>
                  </a:tcPr>
                </a:tc>
                <a:tc>
                  <a:txBody>
                    <a:bodyPr/>
                    <a:lstStyle>
                      <a:lvl1pPr algn="l">
                        <a:spcBef>
                          <a:spcPct val="35000"/>
                        </a:spcBef>
                        <a:spcAft>
                          <a:spcPct val="15000"/>
                        </a:spcAft>
                        <a:buClr>
                          <a:schemeClr val="accent2"/>
                        </a:buClr>
                        <a:buFont typeface="Wingdings" panose="05000000000000000000" pitchFamily="2" charset="2"/>
                        <a:defRPr sz="2000" b="1">
                          <a:solidFill>
                            <a:schemeClr val="tx1"/>
                          </a:solidFill>
                          <a:latin typeface="楷体_GB2312" pitchFamily="49" charset="-122"/>
                          <a:ea typeface="楷体_GB2312" pitchFamily="49" charset="-122"/>
                        </a:defRPr>
                      </a:lvl1pPr>
                      <a:lvl2pPr marL="742950" indent="-285750" algn="l">
                        <a:spcBef>
                          <a:spcPct val="25000"/>
                        </a:spcBef>
                        <a:spcAft>
                          <a:spcPct val="15000"/>
                        </a:spcAft>
                        <a:buClr>
                          <a:schemeClr val="accent2"/>
                        </a:buClr>
                        <a:buFont typeface="Arial" panose="020B0604020202020204" pitchFamily="34" charset="0"/>
                        <a:defRPr sz="2000">
                          <a:solidFill>
                            <a:schemeClr val="tx1"/>
                          </a:solidFill>
                          <a:latin typeface="楷体_GB2312" pitchFamily="49" charset="-122"/>
                          <a:ea typeface="楷体_GB2312" pitchFamily="49" charset="-122"/>
                        </a:defRPr>
                      </a:lvl2pPr>
                      <a:lvl3pPr marL="1143000" indent="-228600" algn="l">
                        <a:spcBef>
                          <a:spcPct val="20000"/>
                        </a:spcBef>
                        <a:buClr>
                          <a:schemeClr val="accent2"/>
                        </a:buClr>
                        <a:defRPr>
                          <a:solidFill>
                            <a:schemeClr val="tx1"/>
                          </a:solidFill>
                          <a:latin typeface="楷体_GB2312" pitchFamily="49" charset="-122"/>
                          <a:ea typeface="楷体_GB2312" pitchFamily="49" charset="-122"/>
                        </a:defRPr>
                      </a:lvl3pPr>
                      <a:lvl4pPr marL="16002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4pPr>
                      <a:lvl5pPr marL="20574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5pPr>
                      <a:lvl6pPr marL="25146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6pPr>
                      <a:lvl7pPr marL="29718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7pPr>
                      <a:lvl8pPr marL="34290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8pPr>
                      <a:lvl9pPr marL="38862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smtClean="0">
                          <a:ln>
                            <a:noFill/>
                          </a:ln>
                          <a:solidFill>
                            <a:srgbClr val="00B0F0"/>
                          </a:solidFill>
                          <a:effectLst/>
                          <a:latin typeface="黑体" panose="02010609060101010101" pitchFamily="49" charset="-122"/>
                          <a:ea typeface="黑体" panose="02010609060101010101" pitchFamily="49" charset="-122"/>
                        </a:rPr>
                        <a:t>通过浏览器把程序传给成千上万的用户。在用户眼中看来，这样会省去在服务器和软件授权上的开支；从供应商角度来看，这样只需要维持一个程序就够了，这样能够减少成本。</a:t>
                      </a:r>
                      <a:r>
                        <a:rPr kumimoji="0" lang="en-US" altLang="zh-CN" sz="1600" b="1" i="0" u="none" strike="noStrike" cap="none" normalizeH="0" baseline="0" smtClean="0">
                          <a:ln>
                            <a:noFill/>
                          </a:ln>
                          <a:solidFill>
                            <a:srgbClr val="00B0F0"/>
                          </a:solidFill>
                          <a:effectLst/>
                          <a:latin typeface="黑体" panose="02010609060101010101" pitchFamily="49" charset="-122"/>
                          <a:ea typeface="黑体" panose="02010609060101010101" pitchFamily="49" charset="-122"/>
                        </a:rPr>
                        <a:t> </a:t>
                      </a:r>
                      <a:r>
                        <a:rPr kumimoji="0" lang="en-US" altLang="zh-CN" sz="1600" b="1" i="0" u="none" strike="noStrike" cap="none" normalizeH="0" baseline="0" smtClean="0">
                          <a:ln>
                            <a:noFill/>
                          </a:ln>
                          <a:solidFill>
                            <a:srgbClr val="00B0F0"/>
                          </a:solidFill>
                          <a:effectLst/>
                          <a:latin typeface="楷体_GB2312" pitchFamily="49" charset="-122"/>
                          <a:ea typeface="黑体" panose="02010609060101010101" pitchFamily="49" charset="-122"/>
                        </a:rPr>
                        <a:t>Salesforce.com</a:t>
                      </a:r>
                      <a:r>
                        <a:rPr kumimoji="0" lang="zh-CN" altLang="en-US" sz="1600" b="1" i="0" u="none" strike="noStrike" cap="none" normalizeH="0" baseline="0" smtClean="0">
                          <a:ln>
                            <a:noFill/>
                          </a:ln>
                          <a:solidFill>
                            <a:srgbClr val="00B0F0"/>
                          </a:solidFill>
                          <a:effectLst/>
                          <a:latin typeface="黑体" panose="02010609060101010101" pitchFamily="49" charset="-122"/>
                          <a:ea typeface="黑体" panose="02010609060101010101" pitchFamily="49" charset="-122"/>
                        </a:rPr>
                        <a:t>是迄今为止这类服务最为出名的公司。</a:t>
                      </a:r>
                      <a:r>
                        <a:rPr kumimoji="0" lang="en-US" altLang="zh-CN" sz="1600" b="1" i="0" u="none" strike="noStrike" cap="none" normalizeH="0" baseline="0" smtClean="0">
                          <a:ln>
                            <a:noFill/>
                          </a:ln>
                          <a:solidFill>
                            <a:srgbClr val="00B0F0"/>
                          </a:solidFill>
                          <a:effectLst/>
                          <a:latin typeface="楷体_GB2312" pitchFamily="49" charset="-122"/>
                          <a:ea typeface="黑体" panose="02010609060101010101" pitchFamily="49" charset="-122"/>
                        </a:rPr>
                        <a:t>SAAS</a:t>
                      </a:r>
                      <a:r>
                        <a:rPr kumimoji="0" lang="zh-CN" altLang="en-US" sz="1600" b="1" i="0" u="none" strike="noStrike" cap="none" normalizeH="0" baseline="0" smtClean="0">
                          <a:ln>
                            <a:noFill/>
                          </a:ln>
                          <a:solidFill>
                            <a:srgbClr val="00B0F0"/>
                          </a:solidFill>
                          <a:effectLst/>
                          <a:latin typeface="黑体" panose="02010609060101010101" pitchFamily="49" charset="-122"/>
                          <a:ea typeface="黑体" panose="02010609060101010101" pitchFamily="49" charset="-122"/>
                        </a:rPr>
                        <a:t>在人力资源管理程序和</a:t>
                      </a:r>
                      <a:r>
                        <a:rPr kumimoji="0" lang="en-US" altLang="zh-CN" sz="1600" b="1" i="0" u="none" strike="noStrike" cap="none" normalizeH="0" baseline="0" smtClean="0">
                          <a:ln>
                            <a:noFill/>
                          </a:ln>
                          <a:solidFill>
                            <a:srgbClr val="00B0F0"/>
                          </a:solidFill>
                          <a:effectLst/>
                          <a:latin typeface="黑体" panose="02010609060101010101" pitchFamily="49" charset="-122"/>
                          <a:ea typeface="黑体" panose="02010609060101010101" pitchFamily="49" charset="-122"/>
                        </a:rPr>
                        <a:t>ERP</a:t>
                      </a:r>
                      <a:r>
                        <a:rPr kumimoji="0" lang="zh-CN" altLang="en-US" sz="1600" b="1" i="0" u="none" strike="noStrike" cap="none" normalizeH="0" baseline="0" smtClean="0">
                          <a:ln>
                            <a:noFill/>
                          </a:ln>
                          <a:solidFill>
                            <a:srgbClr val="00B0F0"/>
                          </a:solidFill>
                          <a:effectLst/>
                          <a:latin typeface="黑体" panose="02010609060101010101" pitchFamily="49" charset="-122"/>
                          <a:ea typeface="黑体" panose="02010609060101010101" pitchFamily="49" charset="-122"/>
                        </a:rPr>
                        <a:t>中比较常用。 </a:t>
                      </a:r>
                      <a:r>
                        <a:rPr kumimoji="0" lang="en-US" altLang="zh-CN" sz="1600" b="1" i="0" u="none" strike="noStrike" cap="none" normalizeH="0" baseline="0" smtClean="0">
                          <a:ln>
                            <a:noFill/>
                          </a:ln>
                          <a:solidFill>
                            <a:srgbClr val="00B0F0"/>
                          </a:solidFill>
                          <a:effectLst/>
                          <a:latin typeface="楷体_GB2312" pitchFamily="49" charset="-122"/>
                          <a:ea typeface="黑体" panose="02010609060101010101" pitchFamily="49" charset="-122"/>
                        </a:rPr>
                        <a:t>Google Apps</a:t>
                      </a:r>
                      <a:r>
                        <a:rPr kumimoji="0" lang="zh-CN" altLang="en-US" sz="1600" b="1" i="0" u="none" strike="noStrike" cap="none" normalizeH="0" baseline="0" smtClean="0">
                          <a:ln>
                            <a:noFill/>
                          </a:ln>
                          <a:solidFill>
                            <a:srgbClr val="00B0F0"/>
                          </a:solidFill>
                          <a:effectLst/>
                          <a:latin typeface="黑体" panose="02010609060101010101" pitchFamily="49" charset="-122"/>
                          <a:ea typeface="黑体" panose="02010609060101010101" pitchFamily="49" charset="-122"/>
                        </a:rPr>
                        <a:t>和</a:t>
                      </a:r>
                      <a:r>
                        <a:rPr kumimoji="0" lang="en-US" altLang="zh-CN" sz="1600" b="1" i="0" u="none" strike="noStrike" cap="none" normalizeH="0" baseline="0" smtClean="0">
                          <a:ln>
                            <a:noFill/>
                          </a:ln>
                          <a:solidFill>
                            <a:srgbClr val="00B0F0"/>
                          </a:solidFill>
                          <a:effectLst/>
                          <a:latin typeface="楷体_GB2312" pitchFamily="49" charset="-122"/>
                          <a:ea typeface="黑体" panose="02010609060101010101" pitchFamily="49" charset="-122"/>
                        </a:rPr>
                        <a:t>Zoho Office</a:t>
                      </a:r>
                      <a:r>
                        <a:rPr kumimoji="0" lang="zh-CN" altLang="en-US" sz="1600" b="1" i="0" u="none" strike="noStrike" cap="none" normalizeH="0" baseline="0" smtClean="0">
                          <a:ln>
                            <a:noFill/>
                          </a:ln>
                          <a:solidFill>
                            <a:srgbClr val="00B0F0"/>
                          </a:solidFill>
                          <a:effectLst/>
                          <a:latin typeface="黑体" panose="02010609060101010101" pitchFamily="49" charset="-122"/>
                          <a:ea typeface="黑体" panose="02010609060101010101" pitchFamily="49" charset="-122"/>
                        </a:rPr>
                        <a:t>也是类似的服务</a:t>
                      </a: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extLst>
                  <a:ext uri="{0D108BD9-81ED-4DB2-BD59-A6C34878D82A}">
                    <a16:rowId xmlns:a16="http://schemas.microsoft.com/office/drawing/2014/main" xmlns="" val="48248509"/>
                  </a:ext>
                </a:extLst>
              </a:tr>
              <a:tr h="859491">
                <a:tc>
                  <a:txBody>
                    <a:bodyPr/>
                    <a:lstStyle>
                      <a:lvl1pPr algn="l">
                        <a:spcBef>
                          <a:spcPct val="35000"/>
                        </a:spcBef>
                        <a:spcAft>
                          <a:spcPct val="15000"/>
                        </a:spcAft>
                        <a:buClr>
                          <a:schemeClr val="accent2"/>
                        </a:buClr>
                        <a:buFont typeface="Wingdings" panose="05000000000000000000" pitchFamily="2" charset="2"/>
                        <a:defRPr sz="2000" b="1">
                          <a:solidFill>
                            <a:schemeClr val="tx1"/>
                          </a:solidFill>
                          <a:latin typeface="楷体_GB2312" pitchFamily="49" charset="-122"/>
                          <a:ea typeface="楷体_GB2312" pitchFamily="49" charset="-122"/>
                        </a:defRPr>
                      </a:lvl1pPr>
                      <a:lvl2pPr marL="742950" indent="-285750" algn="l">
                        <a:spcBef>
                          <a:spcPct val="25000"/>
                        </a:spcBef>
                        <a:spcAft>
                          <a:spcPct val="15000"/>
                        </a:spcAft>
                        <a:buClr>
                          <a:schemeClr val="accent2"/>
                        </a:buClr>
                        <a:buFont typeface="Arial" panose="020B0604020202020204" pitchFamily="34" charset="0"/>
                        <a:defRPr sz="2000">
                          <a:solidFill>
                            <a:schemeClr val="tx1"/>
                          </a:solidFill>
                          <a:latin typeface="楷体_GB2312" pitchFamily="49" charset="-122"/>
                          <a:ea typeface="楷体_GB2312" pitchFamily="49" charset="-122"/>
                        </a:defRPr>
                      </a:lvl2pPr>
                      <a:lvl3pPr marL="1143000" indent="-228600" algn="l">
                        <a:spcBef>
                          <a:spcPct val="20000"/>
                        </a:spcBef>
                        <a:buClr>
                          <a:schemeClr val="accent2"/>
                        </a:buClr>
                        <a:defRPr>
                          <a:solidFill>
                            <a:schemeClr val="tx1"/>
                          </a:solidFill>
                          <a:latin typeface="楷体_GB2312" pitchFamily="49" charset="-122"/>
                          <a:ea typeface="楷体_GB2312" pitchFamily="49" charset="-122"/>
                        </a:defRPr>
                      </a:lvl3pPr>
                      <a:lvl4pPr marL="16002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4pPr>
                      <a:lvl5pPr marL="20574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5pPr>
                      <a:lvl6pPr marL="25146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6pPr>
                      <a:lvl7pPr marL="29718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7pPr>
                      <a:lvl8pPr marL="34290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8pPr>
                      <a:lvl9pPr marL="38862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9pPr>
                    </a:lstStyle>
                    <a:p>
                      <a:pPr marL="0" marR="0" lvl="0" indent="0" algn="ctr" defTabSz="914400" rtl="0" eaLnBrk="1" fontAlgn="base" latinLnBrk="0" hangingPunct="1">
                        <a:lnSpc>
                          <a:spcPct val="100000"/>
                        </a:lnSpc>
                        <a:spcBef>
                          <a:spcPct val="35000"/>
                        </a:spcBef>
                        <a:spcAft>
                          <a:spcPct val="15000"/>
                        </a:spcAft>
                        <a:buClr>
                          <a:schemeClr val="hlink"/>
                        </a:buClr>
                        <a:buSzTx/>
                        <a:buFont typeface="Wingdings" panose="05000000000000000000" pitchFamily="2" charset="2"/>
                        <a:buNone/>
                        <a:tabLst/>
                      </a:pPr>
                      <a:r>
                        <a:rPr kumimoji="0" lang="zh-CN" altLang="en-US" sz="1200" b="1" i="0" u="none" strike="noStrike" cap="none" normalizeH="0" baseline="0" smtClean="0">
                          <a:ln>
                            <a:noFill/>
                          </a:ln>
                          <a:solidFill>
                            <a:srgbClr val="FFFF00"/>
                          </a:solidFill>
                          <a:effectLst/>
                          <a:latin typeface="黑体" panose="02010609060101010101" pitchFamily="49" charset="-122"/>
                          <a:ea typeface="黑体" panose="02010609060101010101" pitchFamily="49" charset="-122"/>
                        </a:rPr>
                        <a:t>实用计算</a:t>
                      </a:r>
                      <a:endParaRPr kumimoji="0" lang="zh-CN" altLang="en-US" sz="1200" b="0" i="0" u="none" strike="noStrike" cap="none" normalizeH="0" baseline="0" smtClean="0">
                        <a:ln>
                          <a:noFill/>
                        </a:ln>
                        <a:solidFill>
                          <a:srgbClr val="FFFF00"/>
                        </a:solidFill>
                        <a:effectLst/>
                        <a:latin typeface="Verdana" panose="020B0604030504040204" pitchFamily="34" charset="0"/>
                        <a:ea typeface="楷体_GB2312" pitchFamily="49" charset="-122"/>
                      </a:endParaRP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229450"/>
                        </a:gs>
                        <a:gs pos="50000">
                          <a:srgbClr val="8DC8A5"/>
                        </a:gs>
                        <a:gs pos="100000">
                          <a:srgbClr val="229450"/>
                        </a:gs>
                      </a:gsLst>
                      <a:lin ang="5400000" scaled="1"/>
                    </a:gradFill>
                  </a:tcPr>
                </a:tc>
                <a:tc>
                  <a:txBody>
                    <a:bodyPr/>
                    <a:lstStyle>
                      <a:lvl1pPr algn="l">
                        <a:spcBef>
                          <a:spcPct val="35000"/>
                        </a:spcBef>
                        <a:spcAft>
                          <a:spcPct val="15000"/>
                        </a:spcAft>
                        <a:buClr>
                          <a:schemeClr val="accent2"/>
                        </a:buClr>
                        <a:buFont typeface="Wingdings" panose="05000000000000000000" pitchFamily="2" charset="2"/>
                        <a:defRPr sz="2000" b="1">
                          <a:solidFill>
                            <a:schemeClr val="tx1"/>
                          </a:solidFill>
                          <a:latin typeface="楷体_GB2312" pitchFamily="49" charset="-122"/>
                          <a:ea typeface="楷体_GB2312" pitchFamily="49" charset="-122"/>
                        </a:defRPr>
                      </a:lvl1pPr>
                      <a:lvl2pPr marL="742950" indent="-285750" algn="l">
                        <a:spcBef>
                          <a:spcPct val="25000"/>
                        </a:spcBef>
                        <a:spcAft>
                          <a:spcPct val="15000"/>
                        </a:spcAft>
                        <a:buClr>
                          <a:schemeClr val="accent2"/>
                        </a:buClr>
                        <a:buFont typeface="Arial" panose="020B0604020202020204" pitchFamily="34" charset="0"/>
                        <a:defRPr sz="2000">
                          <a:solidFill>
                            <a:schemeClr val="tx1"/>
                          </a:solidFill>
                          <a:latin typeface="楷体_GB2312" pitchFamily="49" charset="-122"/>
                          <a:ea typeface="楷体_GB2312" pitchFamily="49" charset="-122"/>
                        </a:defRPr>
                      </a:lvl2pPr>
                      <a:lvl3pPr marL="1143000" indent="-228600" algn="l">
                        <a:spcBef>
                          <a:spcPct val="20000"/>
                        </a:spcBef>
                        <a:buClr>
                          <a:schemeClr val="accent2"/>
                        </a:buClr>
                        <a:defRPr>
                          <a:solidFill>
                            <a:schemeClr val="tx1"/>
                          </a:solidFill>
                          <a:latin typeface="楷体_GB2312" pitchFamily="49" charset="-122"/>
                          <a:ea typeface="楷体_GB2312" pitchFamily="49" charset="-122"/>
                        </a:defRPr>
                      </a:lvl3pPr>
                      <a:lvl4pPr marL="16002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4pPr>
                      <a:lvl5pPr marL="20574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5pPr>
                      <a:lvl6pPr marL="25146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6pPr>
                      <a:lvl7pPr marL="29718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7pPr>
                      <a:lvl8pPr marL="34290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8pPr>
                      <a:lvl9pPr marL="38862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smtClean="0">
                          <a:ln>
                            <a:noFill/>
                          </a:ln>
                          <a:solidFill>
                            <a:srgbClr val="00B0F0"/>
                          </a:solidFill>
                          <a:effectLst/>
                          <a:latin typeface="黑体" panose="02010609060101010101" pitchFamily="49" charset="-122"/>
                          <a:ea typeface="黑体" panose="02010609060101010101" pitchFamily="49" charset="-122"/>
                        </a:rPr>
                        <a:t>这种云计算是为</a:t>
                      </a:r>
                      <a:r>
                        <a:rPr kumimoji="0" lang="en-US" altLang="zh-CN" sz="1600" b="1" i="0" u="none" strike="noStrike" cap="none" normalizeH="0" baseline="0" smtClean="0">
                          <a:ln>
                            <a:noFill/>
                          </a:ln>
                          <a:solidFill>
                            <a:srgbClr val="00B0F0"/>
                          </a:solidFill>
                          <a:effectLst/>
                          <a:latin typeface="黑体" panose="02010609060101010101" pitchFamily="49" charset="-122"/>
                          <a:ea typeface="黑体" panose="02010609060101010101" pitchFamily="49" charset="-122"/>
                        </a:rPr>
                        <a:t>IT</a:t>
                      </a:r>
                      <a:r>
                        <a:rPr kumimoji="0" lang="zh-CN" altLang="en-US" sz="1600" b="1" i="0" u="none" strike="noStrike" cap="none" normalizeH="0" baseline="0" smtClean="0">
                          <a:ln>
                            <a:noFill/>
                          </a:ln>
                          <a:solidFill>
                            <a:srgbClr val="00B0F0"/>
                          </a:solidFill>
                          <a:effectLst/>
                          <a:latin typeface="黑体" panose="02010609060101010101" pitchFamily="49" charset="-122"/>
                          <a:ea typeface="黑体" panose="02010609060101010101" pitchFamily="49" charset="-122"/>
                        </a:rPr>
                        <a:t>行业创造虚拟的数据中心使得其能够把内存、</a:t>
                      </a:r>
                      <a:r>
                        <a:rPr kumimoji="0" lang="en-US" altLang="zh-CN" sz="1600" b="1" i="0" u="none" strike="noStrike" cap="none" normalizeH="0" baseline="0" smtClean="0">
                          <a:ln>
                            <a:noFill/>
                          </a:ln>
                          <a:solidFill>
                            <a:srgbClr val="00B0F0"/>
                          </a:solidFill>
                          <a:effectLst/>
                          <a:latin typeface="楷体_GB2312" pitchFamily="49" charset="-122"/>
                          <a:ea typeface="黑体" panose="02010609060101010101" pitchFamily="49" charset="-122"/>
                        </a:rPr>
                        <a:t>I/O</a:t>
                      </a:r>
                      <a:r>
                        <a:rPr kumimoji="0" lang="zh-CN" altLang="en-US" sz="1600" b="1" i="0" u="none" strike="noStrike" cap="none" normalizeH="0" baseline="0" smtClean="0">
                          <a:ln>
                            <a:noFill/>
                          </a:ln>
                          <a:solidFill>
                            <a:srgbClr val="00B0F0"/>
                          </a:solidFill>
                          <a:effectLst/>
                          <a:latin typeface="黑体" panose="02010609060101010101" pitchFamily="49" charset="-122"/>
                          <a:ea typeface="黑体" panose="02010609060101010101" pitchFamily="49" charset="-122"/>
                        </a:rPr>
                        <a:t>设备、存储和计算能力集中起来成为一个虚拟的资源池来为整个网络提供服务。最近才在                                                </a:t>
                      </a:r>
                    </a:p>
                    <a:p>
                      <a:pPr marL="0" marR="0" lvl="0" indent="0" algn="l" defTabSz="914400"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smtClean="0">
                          <a:ln>
                            <a:noFill/>
                          </a:ln>
                          <a:solidFill>
                            <a:srgbClr val="00B0F0"/>
                          </a:solidFill>
                          <a:effectLst/>
                          <a:latin typeface="黑体" panose="02010609060101010101" pitchFamily="49" charset="-122"/>
                          <a:ea typeface="黑体" panose="02010609060101010101" pitchFamily="49" charset="-122"/>
                        </a:rPr>
                        <a:t>提供存储服务和虚拟服务器的公司中新生。</a:t>
                      </a: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extLst>
                  <a:ext uri="{0D108BD9-81ED-4DB2-BD59-A6C34878D82A}">
                    <a16:rowId xmlns:a16="http://schemas.microsoft.com/office/drawing/2014/main" xmlns="" val="869665549"/>
                  </a:ext>
                </a:extLst>
              </a:tr>
              <a:tr h="706282">
                <a:tc>
                  <a:txBody>
                    <a:bodyPr/>
                    <a:lstStyle>
                      <a:lvl1pPr algn="l">
                        <a:spcBef>
                          <a:spcPct val="35000"/>
                        </a:spcBef>
                        <a:spcAft>
                          <a:spcPct val="15000"/>
                        </a:spcAft>
                        <a:buClr>
                          <a:schemeClr val="accent2"/>
                        </a:buClr>
                        <a:buFont typeface="Wingdings" panose="05000000000000000000" pitchFamily="2" charset="2"/>
                        <a:defRPr sz="2000" b="1">
                          <a:solidFill>
                            <a:schemeClr val="tx1"/>
                          </a:solidFill>
                          <a:latin typeface="楷体_GB2312" pitchFamily="49" charset="-122"/>
                          <a:ea typeface="楷体_GB2312" pitchFamily="49" charset="-122"/>
                        </a:defRPr>
                      </a:lvl1pPr>
                      <a:lvl2pPr marL="742950" indent="-285750" algn="l">
                        <a:spcBef>
                          <a:spcPct val="25000"/>
                        </a:spcBef>
                        <a:spcAft>
                          <a:spcPct val="15000"/>
                        </a:spcAft>
                        <a:buClr>
                          <a:schemeClr val="accent2"/>
                        </a:buClr>
                        <a:buFont typeface="Arial" panose="020B0604020202020204" pitchFamily="34" charset="0"/>
                        <a:defRPr sz="2000">
                          <a:solidFill>
                            <a:schemeClr val="tx1"/>
                          </a:solidFill>
                          <a:latin typeface="楷体_GB2312" pitchFamily="49" charset="-122"/>
                          <a:ea typeface="楷体_GB2312" pitchFamily="49" charset="-122"/>
                        </a:defRPr>
                      </a:lvl2pPr>
                      <a:lvl3pPr marL="1143000" indent="-228600" algn="l">
                        <a:spcBef>
                          <a:spcPct val="20000"/>
                        </a:spcBef>
                        <a:buClr>
                          <a:schemeClr val="accent2"/>
                        </a:buClr>
                        <a:defRPr>
                          <a:solidFill>
                            <a:schemeClr val="tx1"/>
                          </a:solidFill>
                          <a:latin typeface="楷体_GB2312" pitchFamily="49" charset="-122"/>
                          <a:ea typeface="楷体_GB2312" pitchFamily="49" charset="-122"/>
                        </a:defRPr>
                      </a:lvl3pPr>
                      <a:lvl4pPr marL="16002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4pPr>
                      <a:lvl5pPr marL="20574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5pPr>
                      <a:lvl6pPr marL="25146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6pPr>
                      <a:lvl7pPr marL="29718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7pPr>
                      <a:lvl8pPr marL="34290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8pPr>
                      <a:lvl9pPr marL="38862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9pPr>
                    </a:lstStyle>
                    <a:p>
                      <a:pPr marL="0" marR="0" lvl="0" indent="0" algn="ctr" defTabSz="914400" rtl="0" eaLnBrk="1" fontAlgn="base" latinLnBrk="0" hangingPunct="1">
                        <a:lnSpc>
                          <a:spcPct val="100000"/>
                        </a:lnSpc>
                        <a:spcBef>
                          <a:spcPct val="35000"/>
                        </a:spcBef>
                        <a:spcAft>
                          <a:spcPct val="15000"/>
                        </a:spcAft>
                        <a:buClr>
                          <a:schemeClr val="hlink"/>
                        </a:buClr>
                        <a:buSzTx/>
                        <a:buFont typeface="Wingdings" panose="05000000000000000000" pitchFamily="2" charset="2"/>
                        <a:buNone/>
                        <a:tabLst/>
                      </a:pPr>
                      <a:r>
                        <a:rPr kumimoji="0" lang="zh-CN" altLang="en-US" sz="1200" b="1" i="0" u="none" strike="noStrike" cap="none" normalizeH="0" baseline="0" smtClean="0">
                          <a:ln>
                            <a:noFill/>
                          </a:ln>
                          <a:solidFill>
                            <a:srgbClr val="FFFF00"/>
                          </a:solidFill>
                          <a:effectLst/>
                          <a:latin typeface="黑体" panose="02010609060101010101" pitchFamily="49" charset="-122"/>
                          <a:ea typeface="黑体" panose="02010609060101010101" pitchFamily="49" charset="-122"/>
                        </a:rPr>
                        <a:t>网络服务</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229450"/>
                        </a:gs>
                        <a:gs pos="50000">
                          <a:srgbClr val="8DC8A5"/>
                        </a:gs>
                        <a:gs pos="100000">
                          <a:srgbClr val="229450"/>
                        </a:gs>
                      </a:gsLst>
                      <a:lin ang="5400000" scaled="1"/>
                    </a:gradFill>
                  </a:tcPr>
                </a:tc>
                <a:tc>
                  <a:txBody>
                    <a:bodyPr/>
                    <a:lstStyle>
                      <a:lvl1pPr algn="l">
                        <a:spcBef>
                          <a:spcPct val="35000"/>
                        </a:spcBef>
                        <a:spcAft>
                          <a:spcPct val="15000"/>
                        </a:spcAft>
                        <a:buClr>
                          <a:schemeClr val="accent2"/>
                        </a:buClr>
                        <a:buFont typeface="Wingdings" panose="05000000000000000000" pitchFamily="2" charset="2"/>
                        <a:defRPr sz="2000" b="1">
                          <a:solidFill>
                            <a:schemeClr val="tx1"/>
                          </a:solidFill>
                          <a:latin typeface="楷体_GB2312" pitchFamily="49" charset="-122"/>
                          <a:ea typeface="楷体_GB2312" pitchFamily="49" charset="-122"/>
                        </a:defRPr>
                      </a:lvl1pPr>
                      <a:lvl2pPr marL="742950" indent="-285750" algn="l">
                        <a:spcBef>
                          <a:spcPct val="25000"/>
                        </a:spcBef>
                        <a:spcAft>
                          <a:spcPct val="15000"/>
                        </a:spcAft>
                        <a:buClr>
                          <a:schemeClr val="accent2"/>
                        </a:buClr>
                        <a:buFont typeface="Arial" panose="020B0604020202020204" pitchFamily="34" charset="0"/>
                        <a:defRPr sz="2000">
                          <a:solidFill>
                            <a:schemeClr val="tx1"/>
                          </a:solidFill>
                          <a:latin typeface="楷体_GB2312" pitchFamily="49" charset="-122"/>
                          <a:ea typeface="楷体_GB2312" pitchFamily="49" charset="-122"/>
                        </a:defRPr>
                      </a:lvl2pPr>
                      <a:lvl3pPr marL="1143000" indent="-228600" algn="l">
                        <a:spcBef>
                          <a:spcPct val="20000"/>
                        </a:spcBef>
                        <a:buClr>
                          <a:schemeClr val="accent2"/>
                        </a:buClr>
                        <a:defRPr>
                          <a:solidFill>
                            <a:schemeClr val="tx1"/>
                          </a:solidFill>
                          <a:latin typeface="楷体_GB2312" pitchFamily="49" charset="-122"/>
                          <a:ea typeface="楷体_GB2312" pitchFamily="49" charset="-122"/>
                        </a:defRPr>
                      </a:lvl3pPr>
                      <a:lvl4pPr marL="16002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4pPr>
                      <a:lvl5pPr marL="20574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5pPr>
                      <a:lvl6pPr marL="25146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6pPr>
                      <a:lvl7pPr marL="29718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7pPr>
                      <a:lvl8pPr marL="34290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8pPr>
                      <a:lvl9pPr marL="38862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smtClean="0">
                          <a:ln>
                            <a:noFill/>
                          </a:ln>
                          <a:solidFill>
                            <a:srgbClr val="00B0F0"/>
                          </a:solidFill>
                          <a:effectLst/>
                          <a:latin typeface="黑体" panose="02010609060101010101" pitchFamily="49" charset="-122"/>
                          <a:ea typeface="黑体" panose="02010609060101010101" pitchFamily="49" charset="-122"/>
                        </a:rPr>
                        <a:t>同</a:t>
                      </a:r>
                      <a:r>
                        <a:rPr kumimoji="0" lang="en-US" altLang="zh-CN" sz="1600" b="1" i="0" u="none" strike="noStrike" cap="none" normalizeH="0" baseline="0" smtClean="0">
                          <a:ln>
                            <a:noFill/>
                          </a:ln>
                          <a:solidFill>
                            <a:srgbClr val="00B0F0"/>
                          </a:solidFill>
                          <a:effectLst/>
                          <a:latin typeface="楷体_GB2312" pitchFamily="49" charset="-122"/>
                          <a:ea typeface="黑体" panose="02010609060101010101" pitchFamily="49" charset="-122"/>
                        </a:rPr>
                        <a:t>SAAS</a:t>
                      </a:r>
                      <a:r>
                        <a:rPr kumimoji="0" lang="zh-CN" altLang="en-US" sz="1600" b="1" i="0" u="none" strike="noStrike" cap="none" normalizeH="0" baseline="0" smtClean="0">
                          <a:ln>
                            <a:noFill/>
                          </a:ln>
                          <a:solidFill>
                            <a:srgbClr val="00B0F0"/>
                          </a:solidFill>
                          <a:effectLst/>
                          <a:latin typeface="黑体" panose="02010609060101010101" pitchFamily="49" charset="-122"/>
                          <a:ea typeface="黑体" panose="02010609060101010101" pitchFamily="49" charset="-122"/>
                        </a:rPr>
                        <a:t>关系密切，网络服务提供者们能够提供</a:t>
                      </a:r>
                      <a:r>
                        <a:rPr kumimoji="0" lang="en-US" altLang="zh-CN" sz="1600" b="1" i="0" u="none" strike="noStrike" cap="none" normalizeH="0" baseline="0" smtClean="0">
                          <a:ln>
                            <a:noFill/>
                          </a:ln>
                          <a:solidFill>
                            <a:srgbClr val="00B0F0"/>
                          </a:solidFill>
                          <a:effectLst/>
                          <a:latin typeface="楷体_GB2312" pitchFamily="49" charset="-122"/>
                          <a:ea typeface="黑体" panose="02010609060101010101" pitchFamily="49" charset="-122"/>
                        </a:rPr>
                        <a:t>API</a:t>
                      </a:r>
                      <a:r>
                        <a:rPr kumimoji="0" lang="zh-CN" altLang="en-US" sz="1600" b="1" i="0" u="none" strike="noStrike" cap="none" normalizeH="0" baseline="0" smtClean="0">
                          <a:ln>
                            <a:noFill/>
                          </a:ln>
                          <a:solidFill>
                            <a:srgbClr val="00B0F0"/>
                          </a:solidFill>
                          <a:effectLst/>
                          <a:latin typeface="黑体" panose="02010609060101010101" pitchFamily="49" charset="-122"/>
                          <a:ea typeface="黑体" panose="02010609060101010101" pitchFamily="49" charset="-122"/>
                        </a:rPr>
                        <a:t>让开发者能够开发更多基于互联网的应用，而不是提供单机程序。</a:t>
                      </a: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extLst>
                  <a:ext uri="{0D108BD9-81ED-4DB2-BD59-A6C34878D82A}">
                    <a16:rowId xmlns:a16="http://schemas.microsoft.com/office/drawing/2014/main" xmlns="" val="784791753"/>
                  </a:ext>
                </a:extLst>
              </a:tr>
              <a:tr h="736437">
                <a:tc>
                  <a:txBody>
                    <a:bodyPr/>
                    <a:lstStyle>
                      <a:lvl1pPr algn="l">
                        <a:spcBef>
                          <a:spcPct val="35000"/>
                        </a:spcBef>
                        <a:spcAft>
                          <a:spcPct val="15000"/>
                        </a:spcAft>
                        <a:buClr>
                          <a:schemeClr val="accent2"/>
                        </a:buClr>
                        <a:buFont typeface="Wingdings" panose="05000000000000000000" pitchFamily="2" charset="2"/>
                        <a:defRPr sz="2000" b="1">
                          <a:solidFill>
                            <a:schemeClr val="tx1"/>
                          </a:solidFill>
                          <a:latin typeface="楷体_GB2312" pitchFamily="49" charset="-122"/>
                          <a:ea typeface="楷体_GB2312" pitchFamily="49" charset="-122"/>
                        </a:defRPr>
                      </a:lvl1pPr>
                      <a:lvl2pPr marL="742950" indent="-285750" algn="l">
                        <a:spcBef>
                          <a:spcPct val="25000"/>
                        </a:spcBef>
                        <a:spcAft>
                          <a:spcPct val="15000"/>
                        </a:spcAft>
                        <a:buClr>
                          <a:schemeClr val="accent2"/>
                        </a:buClr>
                        <a:buFont typeface="Arial" panose="020B0604020202020204" pitchFamily="34" charset="0"/>
                        <a:defRPr sz="2000">
                          <a:solidFill>
                            <a:schemeClr val="tx1"/>
                          </a:solidFill>
                          <a:latin typeface="楷体_GB2312" pitchFamily="49" charset="-122"/>
                          <a:ea typeface="楷体_GB2312" pitchFamily="49" charset="-122"/>
                        </a:defRPr>
                      </a:lvl2pPr>
                      <a:lvl3pPr marL="1143000" indent="-228600" algn="l">
                        <a:spcBef>
                          <a:spcPct val="20000"/>
                        </a:spcBef>
                        <a:buClr>
                          <a:schemeClr val="accent2"/>
                        </a:buClr>
                        <a:defRPr>
                          <a:solidFill>
                            <a:schemeClr val="tx1"/>
                          </a:solidFill>
                          <a:latin typeface="楷体_GB2312" pitchFamily="49" charset="-122"/>
                          <a:ea typeface="楷体_GB2312" pitchFamily="49" charset="-122"/>
                        </a:defRPr>
                      </a:lvl3pPr>
                      <a:lvl4pPr marL="16002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4pPr>
                      <a:lvl5pPr marL="20574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5pPr>
                      <a:lvl6pPr marL="25146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6pPr>
                      <a:lvl7pPr marL="29718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7pPr>
                      <a:lvl8pPr marL="34290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8pPr>
                      <a:lvl9pPr marL="38862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9pPr>
                    </a:lstStyle>
                    <a:p>
                      <a:pPr marL="0" marR="0" lvl="0" indent="0" algn="ctr" defTabSz="914400" rtl="0" eaLnBrk="1" fontAlgn="base" latinLnBrk="0" hangingPunct="1">
                        <a:lnSpc>
                          <a:spcPct val="100000"/>
                        </a:lnSpc>
                        <a:spcBef>
                          <a:spcPct val="35000"/>
                        </a:spcBef>
                        <a:spcAft>
                          <a:spcPct val="1500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rgbClr val="FFFF00"/>
                          </a:solidFill>
                          <a:effectLst/>
                          <a:latin typeface="楷体_GB2312" pitchFamily="49" charset="-122"/>
                          <a:ea typeface="黑体" panose="02010609060101010101" pitchFamily="49" charset="-122"/>
                        </a:rPr>
                        <a:t>PaaS(</a:t>
                      </a:r>
                      <a:r>
                        <a:rPr kumimoji="0" lang="zh-CN" altLang="en-US" sz="1200" b="1" i="0" u="none" strike="noStrike" cap="none" normalizeH="0" baseline="0" smtClean="0">
                          <a:ln>
                            <a:noFill/>
                          </a:ln>
                          <a:solidFill>
                            <a:srgbClr val="FFFF00"/>
                          </a:solidFill>
                          <a:effectLst/>
                          <a:latin typeface="楷体_GB2312" pitchFamily="49" charset="-122"/>
                          <a:ea typeface="黑体" panose="02010609060101010101" pitchFamily="49" charset="-122"/>
                        </a:rPr>
                        <a:t>即</a:t>
                      </a:r>
                      <a:r>
                        <a:rPr kumimoji="0" lang="zh-CN" altLang="en-US" sz="1200" b="1" i="0" u="none" strike="noStrike" cap="none" normalizeH="0" baseline="0" smtClean="0">
                          <a:ln>
                            <a:noFill/>
                          </a:ln>
                          <a:solidFill>
                            <a:srgbClr val="FFFF00"/>
                          </a:solidFill>
                          <a:effectLst/>
                          <a:latin typeface="黑体" panose="02010609060101010101" pitchFamily="49" charset="-122"/>
                          <a:ea typeface="黑体" panose="02010609060101010101" pitchFamily="49" charset="-122"/>
                        </a:rPr>
                        <a:t>平台服务</a:t>
                      </a:r>
                      <a:r>
                        <a:rPr kumimoji="0" lang="en-US" altLang="zh-CN" sz="1200" b="1" i="0" u="none" strike="noStrike" cap="none" normalizeH="0" baseline="0" smtClean="0">
                          <a:ln>
                            <a:noFill/>
                          </a:ln>
                          <a:solidFill>
                            <a:srgbClr val="FFFF00"/>
                          </a:solidFill>
                          <a:effectLst/>
                          <a:latin typeface="黑体" panose="02010609060101010101" pitchFamily="49" charset="-122"/>
                          <a:ea typeface="黑体" panose="02010609060101010101" pitchFamily="49" charset="-122"/>
                        </a:rPr>
                        <a:t>)</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229450"/>
                        </a:gs>
                        <a:gs pos="50000">
                          <a:srgbClr val="8DC8A5"/>
                        </a:gs>
                        <a:gs pos="100000">
                          <a:srgbClr val="229450"/>
                        </a:gs>
                      </a:gsLst>
                      <a:lin ang="5400000" scaled="1"/>
                    </a:gradFill>
                  </a:tcPr>
                </a:tc>
                <a:tc>
                  <a:txBody>
                    <a:bodyPr/>
                    <a:lstStyle>
                      <a:lvl1pPr algn="l">
                        <a:spcBef>
                          <a:spcPct val="35000"/>
                        </a:spcBef>
                        <a:spcAft>
                          <a:spcPct val="15000"/>
                        </a:spcAft>
                        <a:buClr>
                          <a:schemeClr val="accent2"/>
                        </a:buClr>
                        <a:buFont typeface="Wingdings" panose="05000000000000000000" pitchFamily="2" charset="2"/>
                        <a:defRPr sz="2000" b="1">
                          <a:solidFill>
                            <a:schemeClr val="tx1"/>
                          </a:solidFill>
                          <a:latin typeface="楷体_GB2312" pitchFamily="49" charset="-122"/>
                          <a:ea typeface="楷体_GB2312" pitchFamily="49" charset="-122"/>
                        </a:defRPr>
                      </a:lvl1pPr>
                      <a:lvl2pPr marL="742950" indent="-285750" algn="l">
                        <a:spcBef>
                          <a:spcPct val="25000"/>
                        </a:spcBef>
                        <a:spcAft>
                          <a:spcPct val="15000"/>
                        </a:spcAft>
                        <a:buClr>
                          <a:schemeClr val="accent2"/>
                        </a:buClr>
                        <a:buFont typeface="Arial" panose="020B0604020202020204" pitchFamily="34" charset="0"/>
                        <a:defRPr sz="2000">
                          <a:solidFill>
                            <a:schemeClr val="tx1"/>
                          </a:solidFill>
                          <a:latin typeface="楷体_GB2312" pitchFamily="49" charset="-122"/>
                          <a:ea typeface="楷体_GB2312" pitchFamily="49" charset="-122"/>
                        </a:defRPr>
                      </a:lvl2pPr>
                      <a:lvl3pPr marL="1143000" indent="-228600" algn="l">
                        <a:spcBef>
                          <a:spcPct val="20000"/>
                        </a:spcBef>
                        <a:buClr>
                          <a:schemeClr val="accent2"/>
                        </a:buClr>
                        <a:defRPr>
                          <a:solidFill>
                            <a:schemeClr val="tx1"/>
                          </a:solidFill>
                          <a:latin typeface="楷体_GB2312" pitchFamily="49" charset="-122"/>
                          <a:ea typeface="楷体_GB2312" pitchFamily="49" charset="-122"/>
                        </a:defRPr>
                      </a:lvl3pPr>
                      <a:lvl4pPr marL="16002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4pPr>
                      <a:lvl5pPr marL="20574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5pPr>
                      <a:lvl6pPr marL="25146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6pPr>
                      <a:lvl7pPr marL="29718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7pPr>
                      <a:lvl8pPr marL="34290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8pPr>
                      <a:lvl9pPr marL="38862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smtClean="0">
                          <a:ln>
                            <a:noFill/>
                          </a:ln>
                          <a:solidFill>
                            <a:srgbClr val="00B0F0"/>
                          </a:solidFill>
                          <a:effectLst/>
                          <a:latin typeface="黑体" panose="02010609060101010101" pitchFamily="49" charset="-122"/>
                          <a:ea typeface="黑体" panose="02010609060101010101" pitchFamily="49" charset="-122"/>
                        </a:rPr>
                        <a:t>另一种</a:t>
                      </a:r>
                      <a:r>
                        <a:rPr kumimoji="0" lang="en-US" altLang="zh-CN" sz="1600" b="1" i="0" u="none" strike="noStrike" cap="none" normalizeH="0" baseline="0" smtClean="0">
                          <a:ln>
                            <a:noFill/>
                          </a:ln>
                          <a:solidFill>
                            <a:srgbClr val="00B0F0"/>
                          </a:solidFill>
                          <a:effectLst/>
                          <a:latin typeface="楷体_GB2312" pitchFamily="49" charset="-122"/>
                          <a:ea typeface="黑体" panose="02010609060101010101" pitchFamily="49" charset="-122"/>
                        </a:rPr>
                        <a:t>SAAS</a:t>
                      </a:r>
                      <a:r>
                        <a:rPr kumimoji="0" lang="zh-CN" altLang="en-US" sz="1600" b="1" i="0" u="none" strike="noStrike" cap="none" normalizeH="0" baseline="0" smtClean="0">
                          <a:ln>
                            <a:noFill/>
                          </a:ln>
                          <a:solidFill>
                            <a:srgbClr val="00B0F0"/>
                          </a:solidFill>
                          <a:effectLst/>
                          <a:latin typeface="黑体" panose="02010609060101010101" pitchFamily="49" charset="-122"/>
                          <a:ea typeface="黑体" panose="02010609060101010101" pitchFamily="49" charset="-122"/>
                        </a:rPr>
                        <a:t>，这种形式的云计算把开发环境作为一种服务来提供。你可以使用中间商的设备来开发自己的程序并通过互联网和其服务器传到用户手中。</a:t>
                      </a: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extLst>
                  <a:ext uri="{0D108BD9-81ED-4DB2-BD59-A6C34878D82A}">
                    <a16:rowId xmlns:a16="http://schemas.microsoft.com/office/drawing/2014/main" xmlns="" val="3346668175"/>
                  </a:ext>
                </a:extLst>
              </a:tr>
              <a:tr h="792457">
                <a:tc>
                  <a:txBody>
                    <a:bodyPr/>
                    <a:lstStyle>
                      <a:lvl1pPr algn="l">
                        <a:spcBef>
                          <a:spcPct val="35000"/>
                        </a:spcBef>
                        <a:spcAft>
                          <a:spcPct val="15000"/>
                        </a:spcAft>
                        <a:buClr>
                          <a:schemeClr val="accent2"/>
                        </a:buClr>
                        <a:buFont typeface="Wingdings" panose="05000000000000000000" pitchFamily="2" charset="2"/>
                        <a:defRPr sz="2000" b="1">
                          <a:solidFill>
                            <a:schemeClr val="tx1"/>
                          </a:solidFill>
                          <a:latin typeface="楷体_GB2312" pitchFamily="49" charset="-122"/>
                          <a:ea typeface="楷体_GB2312" pitchFamily="49" charset="-122"/>
                        </a:defRPr>
                      </a:lvl1pPr>
                      <a:lvl2pPr marL="742950" indent="-285750" algn="l">
                        <a:spcBef>
                          <a:spcPct val="25000"/>
                        </a:spcBef>
                        <a:spcAft>
                          <a:spcPct val="15000"/>
                        </a:spcAft>
                        <a:buClr>
                          <a:schemeClr val="accent2"/>
                        </a:buClr>
                        <a:buFont typeface="Arial" panose="020B0604020202020204" pitchFamily="34" charset="0"/>
                        <a:defRPr sz="2000">
                          <a:solidFill>
                            <a:schemeClr val="tx1"/>
                          </a:solidFill>
                          <a:latin typeface="楷体_GB2312" pitchFamily="49" charset="-122"/>
                          <a:ea typeface="楷体_GB2312" pitchFamily="49" charset="-122"/>
                        </a:defRPr>
                      </a:lvl2pPr>
                      <a:lvl3pPr marL="1143000" indent="-228600" algn="l">
                        <a:spcBef>
                          <a:spcPct val="20000"/>
                        </a:spcBef>
                        <a:buClr>
                          <a:schemeClr val="accent2"/>
                        </a:buClr>
                        <a:defRPr>
                          <a:solidFill>
                            <a:schemeClr val="tx1"/>
                          </a:solidFill>
                          <a:latin typeface="楷体_GB2312" pitchFamily="49" charset="-122"/>
                          <a:ea typeface="楷体_GB2312" pitchFamily="49" charset="-122"/>
                        </a:defRPr>
                      </a:lvl3pPr>
                      <a:lvl4pPr marL="16002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4pPr>
                      <a:lvl5pPr marL="20574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5pPr>
                      <a:lvl6pPr marL="25146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6pPr>
                      <a:lvl7pPr marL="29718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7pPr>
                      <a:lvl8pPr marL="34290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8pPr>
                      <a:lvl9pPr marL="38862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9pPr>
                    </a:lstStyle>
                    <a:p>
                      <a:pPr marL="0" marR="0" lvl="0" indent="0" algn="ctr" defTabSz="914400" rtl="0" eaLnBrk="1" fontAlgn="base" latinLnBrk="0" hangingPunct="1">
                        <a:lnSpc>
                          <a:spcPct val="100000"/>
                        </a:lnSpc>
                        <a:spcBef>
                          <a:spcPct val="35000"/>
                        </a:spcBef>
                        <a:spcAft>
                          <a:spcPct val="1500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rgbClr val="FFFF00"/>
                          </a:solidFill>
                          <a:effectLst/>
                          <a:latin typeface="楷体_GB2312" pitchFamily="49" charset="-122"/>
                          <a:ea typeface="黑体" panose="02010609060101010101" pitchFamily="49" charset="-122"/>
                        </a:rPr>
                        <a:t>MSP</a:t>
                      </a:r>
                      <a:r>
                        <a:rPr kumimoji="0" lang="zh-CN" altLang="en-US" sz="1200" b="1" i="0" u="none" strike="noStrike" cap="none" normalizeH="0" baseline="0" smtClean="0">
                          <a:ln>
                            <a:noFill/>
                          </a:ln>
                          <a:solidFill>
                            <a:srgbClr val="FFFF00"/>
                          </a:solidFill>
                          <a:effectLst/>
                          <a:latin typeface="黑体" panose="02010609060101010101" pitchFamily="49" charset="-122"/>
                          <a:ea typeface="黑体" panose="02010609060101010101" pitchFamily="49" charset="-122"/>
                        </a:rPr>
                        <a:t>（管理服务提供商）</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229450"/>
                        </a:gs>
                        <a:gs pos="50000">
                          <a:srgbClr val="8DC8A5"/>
                        </a:gs>
                        <a:gs pos="100000">
                          <a:srgbClr val="229450"/>
                        </a:gs>
                      </a:gsLst>
                      <a:lin ang="5400000" scaled="1"/>
                    </a:gradFill>
                  </a:tcPr>
                </a:tc>
                <a:tc>
                  <a:txBody>
                    <a:bodyPr/>
                    <a:lstStyle>
                      <a:lvl1pPr algn="l">
                        <a:spcBef>
                          <a:spcPct val="35000"/>
                        </a:spcBef>
                        <a:spcAft>
                          <a:spcPct val="15000"/>
                        </a:spcAft>
                        <a:buClr>
                          <a:schemeClr val="accent2"/>
                        </a:buClr>
                        <a:buFont typeface="Wingdings" panose="05000000000000000000" pitchFamily="2" charset="2"/>
                        <a:defRPr sz="2000" b="1">
                          <a:solidFill>
                            <a:schemeClr val="tx1"/>
                          </a:solidFill>
                          <a:latin typeface="楷体_GB2312" pitchFamily="49" charset="-122"/>
                          <a:ea typeface="楷体_GB2312" pitchFamily="49" charset="-122"/>
                        </a:defRPr>
                      </a:lvl1pPr>
                      <a:lvl2pPr marL="742950" indent="-285750" algn="l">
                        <a:spcBef>
                          <a:spcPct val="25000"/>
                        </a:spcBef>
                        <a:spcAft>
                          <a:spcPct val="15000"/>
                        </a:spcAft>
                        <a:buClr>
                          <a:schemeClr val="accent2"/>
                        </a:buClr>
                        <a:buFont typeface="Arial" panose="020B0604020202020204" pitchFamily="34" charset="0"/>
                        <a:defRPr sz="2000">
                          <a:solidFill>
                            <a:schemeClr val="tx1"/>
                          </a:solidFill>
                          <a:latin typeface="楷体_GB2312" pitchFamily="49" charset="-122"/>
                          <a:ea typeface="楷体_GB2312" pitchFamily="49" charset="-122"/>
                        </a:defRPr>
                      </a:lvl2pPr>
                      <a:lvl3pPr marL="1143000" indent="-228600" algn="l">
                        <a:spcBef>
                          <a:spcPct val="20000"/>
                        </a:spcBef>
                        <a:buClr>
                          <a:schemeClr val="accent2"/>
                        </a:buClr>
                        <a:defRPr>
                          <a:solidFill>
                            <a:schemeClr val="tx1"/>
                          </a:solidFill>
                          <a:latin typeface="楷体_GB2312" pitchFamily="49" charset="-122"/>
                          <a:ea typeface="楷体_GB2312" pitchFamily="49" charset="-122"/>
                        </a:defRPr>
                      </a:lvl3pPr>
                      <a:lvl4pPr marL="16002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4pPr>
                      <a:lvl5pPr marL="20574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5pPr>
                      <a:lvl6pPr marL="25146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6pPr>
                      <a:lvl7pPr marL="29718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7pPr>
                      <a:lvl8pPr marL="34290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8pPr>
                      <a:lvl9pPr marL="38862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00B0F0"/>
                          </a:solidFill>
                          <a:effectLst/>
                          <a:latin typeface="黑体" panose="02010609060101010101" pitchFamily="49" charset="-122"/>
                          <a:ea typeface="黑体" panose="02010609060101010101" pitchFamily="49" charset="-122"/>
                        </a:rPr>
                        <a:t>最古老的云计算运用之一。这种应用更多的是面向</a:t>
                      </a:r>
                      <a:r>
                        <a:rPr kumimoji="0" lang="en-US" altLang="zh-CN" sz="1600" b="1" i="0" u="none" strike="noStrike" cap="none" normalizeH="0" baseline="0" dirty="0" smtClean="0">
                          <a:ln>
                            <a:noFill/>
                          </a:ln>
                          <a:solidFill>
                            <a:srgbClr val="00B0F0"/>
                          </a:solidFill>
                          <a:effectLst/>
                          <a:latin typeface="楷体_GB2312" pitchFamily="49" charset="-122"/>
                          <a:ea typeface="黑体" panose="02010609060101010101" pitchFamily="49" charset="-122"/>
                        </a:rPr>
                        <a:t>IT</a:t>
                      </a:r>
                      <a:r>
                        <a:rPr kumimoji="0" lang="zh-CN" altLang="en-US" sz="1600" b="1" i="0" u="none" strike="noStrike" cap="none" normalizeH="0" baseline="0" dirty="0" smtClean="0">
                          <a:ln>
                            <a:noFill/>
                          </a:ln>
                          <a:solidFill>
                            <a:srgbClr val="00B0F0"/>
                          </a:solidFill>
                          <a:effectLst/>
                          <a:latin typeface="黑体" panose="02010609060101010101" pitchFamily="49" charset="-122"/>
                          <a:ea typeface="黑体" panose="02010609060101010101" pitchFamily="49" charset="-122"/>
                        </a:rPr>
                        <a:t>行业而不是终端用户，常用于邮件病毒扫描、程序监控等等。</a:t>
                      </a: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extLst>
                  <a:ext uri="{0D108BD9-81ED-4DB2-BD59-A6C34878D82A}">
                    <a16:rowId xmlns:a16="http://schemas.microsoft.com/office/drawing/2014/main" xmlns="" val="3418451984"/>
                  </a:ext>
                </a:extLst>
              </a:tr>
              <a:tr h="822916">
                <a:tc>
                  <a:txBody>
                    <a:bodyPr/>
                    <a:lstStyle>
                      <a:lvl1pPr algn="l">
                        <a:spcBef>
                          <a:spcPct val="35000"/>
                        </a:spcBef>
                        <a:spcAft>
                          <a:spcPct val="15000"/>
                        </a:spcAft>
                        <a:buClr>
                          <a:schemeClr val="accent2"/>
                        </a:buClr>
                        <a:buFont typeface="Wingdings" panose="05000000000000000000" pitchFamily="2" charset="2"/>
                        <a:defRPr sz="2000" b="1">
                          <a:solidFill>
                            <a:schemeClr val="tx1"/>
                          </a:solidFill>
                          <a:latin typeface="楷体_GB2312" pitchFamily="49" charset="-122"/>
                          <a:ea typeface="楷体_GB2312" pitchFamily="49" charset="-122"/>
                        </a:defRPr>
                      </a:lvl1pPr>
                      <a:lvl2pPr marL="742950" indent="-285750" algn="l">
                        <a:spcBef>
                          <a:spcPct val="25000"/>
                        </a:spcBef>
                        <a:spcAft>
                          <a:spcPct val="15000"/>
                        </a:spcAft>
                        <a:buClr>
                          <a:schemeClr val="accent2"/>
                        </a:buClr>
                        <a:buFont typeface="Arial" panose="020B0604020202020204" pitchFamily="34" charset="0"/>
                        <a:defRPr sz="2000">
                          <a:solidFill>
                            <a:schemeClr val="tx1"/>
                          </a:solidFill>
                          <a:latin typeface="楷体_GB2312" pitchFamily="49" charset="-122"/>
                          <a:ea typeface="楷体_GB2312" pitchFamily="49" charset="-122"/>
                        </a:defRPr>
                      </a:lvl2pPr>
                      <a:lvl3pPr marL="1143000" indent="-228600" algn="l">
                        <a:spcBef>
                          <a:spcPct val="20000"/>
                        </a:spcBef>
                        <a:buClr>
                          <a:schemeClr val="accent2"/>
                        </a:buClr>
                        <a:defRPr>
                          <a:solidFill>
                            <a:schemeClr val="tx1"/>
                          </a:solidFill>
                          <a:latin typeface="楷体_GB2312" pitchFamily="49" charset="-122"/>
                          <a:ea typeface="楷体_GB2312" pitchFamily="49" charset="-122"/>
                        </a:defRPr>
                      </a:lvl3pPr>
                      <a:lvl4pPr marL="16002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4pPr>
                      <a:lvl5pPr marL="20574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5pPr>
                      <a:lvl6pPr marL="25146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6pPr>
                      <a:lvl7pPr marL="29718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7pPr>
                      <a:lvl8pPr marL="34290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8pPr>
                      <a:lvl9pPr marL="38862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9pPr>
                    </a:lstStyle>
                    <a:p>
                      <a:pPr marL="0" marR="0" lvl="0" indent="0" algn="ctr" defTabSz="914400" rtl="0" eaLnBrk="1" fontAlgn="base" latinLnBrk="0" hangingPunct="1">
                        <a:lnSpc>
                          <a:spcPct val="100000"/>
                        </a:lnSpc>
                        <a:spcBef>
                          <a:spcPct val="35000"/>
                        </a:spcBef>
                        <a:spcAft>
                          <a:spcPct val="15000"/>
                        </a:spcAft>
                        <a:buClr>
                          <a:schemeClr val="hlink"/>
                        </a:buClr>
                        <a:buSzTx/>
                        <a:buFont typeface="Wingdings" panose="05000000000000000000" pitchFamily="2" charset="2"/>
                        <a:buNone/>
                        <a:tabLst/>
                      </a:pPr>
                      <a:r>
                        <a:rPr kumimoji="0" lang="zh-CN" altLang="en-US" sz="1200" b="1" i="0" u="none" strike="noStrike" cap="none" normalizeH="0" baseline="0" smtClean="0">
                          <a:ln>
                            <a:noFill/>
                          </a:ln>
                          <a:solidFill>
                            <a:srgbClr val="FFFF00"/>
                          </a:solidFill>
                          <a:effectLst/>
                          <a:latin typeface="黑体" panose="02010609060101010101" pitchFamily="49" charset="-122"/>
                          <a:ea typeface="黑体" panose="02010609060101010101" pitchFamily="49" charset="-122"/>
                        </a:rPr>
                        <a:t>商业服务平台</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229450"/>
                        </a:gs>
                        <a:gs pos="50000">
                          <a:srgbClr val="8DC8A5"/>
                        </a:gs>
                        <a:gs pos="100000">
                          <a:srgbClr val="229450"/>
                        </a:gs>
                      </a:gsLst>
                      <a:lin ang="5400000" scaled="1"/>
                    </a:gradFill>
                  </a:tcPr>
                </a:tc>
                <a:tc>
                  <a:txBody>
                    <a:bodyPr/>
                    <a:lstStyle>
                      <a:lvl1pPr algn="l">
                        <a:spcBef>
                          <a:spcPct val="35000"/>
                        </a:spcBef>
                        <a:spcAft>
                          <a:spcPct val="15000"/>
                        </a:spcAft>
                        <a:buClr>
                          <a:schemeClr val="accent2"/>
                        </a:buClr>
                        <a:buFont typeface="Wingdings" panose="05000000000000000000" pitchFamily="2" charset="2"/>
                        <a:defRPr sz="2000" b="1">
                          <a:solidFill>
                            <a:schemeClr val="tx1"/>
                          </a:solidFill>
                          <a:latin typeface="楷体_GB2312" pitchFamily="49" charset="-122"/>
                          <a:ea typeface="楷体_GB2312" pitchFamily="49" charset="-122"/>
                        </a:defRPr>
                      </a:lvl1pPr>
                      <a:lvl2pPr marL="742950" indent="-285750" algn="l">
                        <a:spcBef>
                          <a:spcPct val="25000"/>
                        </a:spcBef>
                        <a:spcAft>
                          <a:spcPct val="15000"/>
                        </a:spcAft>
                        <a:buClr>
                          <a:schemeClr val="accent2"/>
                        </a:buClr>
                        <a:buFont typeface="Arial" panose="020B0604020202020204" pitchFamily="34" charset="0"/>
                        <a:defRPr sz="2000">
                          <a:solidFill>
                            <a:schemeClr val="tx1"/>
                          </a:solidFill>
                          <a:latin typeface="楷体_GB2312" pitchFamily="49" charset="-122"/>
                          <a:ea typeface="楷体_GB2312" pitchFamily="49" charset="-122"/>
                        </a:defRPr>
                      </a:lvl2pPr>
                      <a:lvl3pPr marL="1143000" indent="-228600" algn="l">
                        <a:spcBef>
                          <a:spcPct val="20000"/>
                        </a:spcBef>
                        <a:buClr>
                          <a:schemeClr val="accent2"/>
                        </a:buClr>
                        <a:defRPr>
                          <a:solidFill>
                            <a:schemeClr val="tx1"/>
                          </a:solidFill>
                          <a:latin typeface="楷体_GB2312" pitchFamily="49" charset="-122"/>
                          <a:ea typeface="楷体_GB2312" pitchFamily="49" charset="-122"/>
                        </a:defRPr>
                      </a:lvl3pPr>
                      <a:lvl4pPr marL="16002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4pPr>
                      <a:lvl5pPr marL="20574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5pPr>
                      <a:lvl6pPr marL="25146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6pPr>
                      <a:lvl7pPr marL="29718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7pPr>
                      <a:lvl8pPr marL="34290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8pPr>
                      <a:lvl9pPr marL="38862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B0F0"/>
                          </a:solidFill>
                          <a:effectLst/>
                          <a:latin typeface="楷体_GB2312" pitchFamily="49" charset="-122"/>
                          <a:ea typeface="黑体" panose="02010609060101010101" pitchFamily="49" charset="-122"/>
                        </a:rPr>
                        <a:t>SAAS</a:t>
                      </a:r>
                      <a:r>
                        <a:rPr kumimoji="0" lang="zh-CN" altLang="en-US" sz="1600" b="1" i="0" u="none" strike="noStrike" cap="none" normalizeH="0" baseline="0" dirty="0" smtClean="0">
                          <a:ln>
                            <a:noFill/>
                          </a:ln>
                          <a:solidFill>
                            <a:srgbClr val="00B0F0"/>
                          </a:solidFill>
                          <a:effectLst/>
                          <a:latin typeface="楷体_GB2312" pitchFamily="49" charset="-122"/>
                          <a:ea typeface="黑体" panose="02010609060101010101" pitchFamily="49" charset="-122"/>
                        </a:rPr>
                        <a:t>和</a:t>
                      </a:r>
                      <a:r>
                        <a:rPr kumimoji="0" lang="en-US" altLang="zh-CN" sz="1600" b="1" i="0" u="none" strike="noStrike" cap="none" normalizeH="0" baseline="0" dirty="0" smtClean="0">
                          <a:ln>
                            <a:noFill/>
                          </a:ln>
                          <a:solidFill>
                            <a:srgbClr val="00B0F0"/>
                          </a:solidFill>
                          <a:effectLst/>
                          <a:latin typeface="楷体_GB2312" pitchFamily="49" charset="-122"/>
                          <a:ea typeface="黑体" panose="02010609060101010101" pitchFamily="49" charset="-122"/>
                        </a:rPr>
                        <a:t>MSP</a:t>
                      </a:r>
                      <a:r>
                        <a:rPr kumimoji="0" lang="zh-CN" altLang="en-US" sz="1600" b="1" i="0" u="none" strike="noStrike" cap="none" normalizeH="0" baseline="0" dirty="0" smtClean="0">
                          <a:ln>
                            <a:noFill/>
                          </a:ln>
                          <a:solidFill>
                            <a:srgbClr val="00B0F0"/>
                          </a:solidFill>
                          <a:effectLst/>
                          <a:latin typeface="黑体" panose="02010609060101010101" pitchFamily="49" charset="-122"/>
                          <a:ea typeface="黑体" panose="02010609060101010101" pitchFamily="49" charset="-122"/>
                        </a:rPr>
                        <a:t>的混合应用，该类云计算为用户和提供商之间的互动提供了一个平台。比如用户个人开支管理系统，能够根据用户的设置来管理其开支并协调其订购的各种服务。</a:t>
                      </a: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extLst>
                  <a:ext uri="{0D108BD9-81ED-4DB2-BD59-A6C34878D82A}">
                    <a16:rowId xmlns:a16="http://schemas.microsoft.com/office/drawing/2014/main" xmlns="" val="1462258357"/>
                  </a:ext>
                </a:extLst>
              </a:tr>
            </a:tbl>
          </a:graphicData>
        </a:graphic>
      </p:graphicFrame>
      <p:sp>
        <p:nvSpPr>
          <p:cNvPr id="20506" name="矩形 7"/>
          <p:cNvSpPr>
            <a:spLocks noChangeArrowheads="1"/>
          </p:cNvSpPr>
          <p:nvPr/>
        </p:nvSpPr>
        <p:spPr bwMode="auto">
          <a:xfrm>
            <a:off x="381000" y="228600"/>
            <a:ext cx="534828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3600" dirty="0">
                <a:latin typeface="黑体" panose="02010609060101010101" pitchFamily="49" charset="-122"/>
                <a:ea typeface="黑体" panose="02010609060101010101" pitchFamily="49" charset="-122"/>
                <a:cs typeface="Arial" panose="020B0604020202020204" pitchFamily="34" charset="0"/>
              </a:rPr>
              <a:t>云计算六大服务方式</a:t>
            </a:r>
          </a:p>
        </p:txBody>
      </p:sp>
    </p:spTree>
    <p:extLst>
      <p:ext uri="{BB962C8B-B14F-4D97-AF65-F5344CB8AC3E}">
        <p14:creationId xmlns:p14="http://schemas.microsoft.com/office/powerpoint/2010/main" xmlns="" val="17544455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9AC8067F-4CAE-46DF-B604-9DE91C693834}" type="slidenum">
              <a:rPr lang="en-US" altLang="zh-CN" sz="1000">
                <a:solidFill>
                  <a:srgbClr val="FFFFFF"/>
                </a:solidFill>
              </a:rPr>
              <a:pPr algn="l">
                <a:spcBef>
                  <a:spcPct val="0"/>
                </a:spcBef>
                <a:buFontTx/>
                <a:buNone/>
              </a:pPr>
              <a:t>15</a:t>
            </a:fld>
            <a:endParaRPr lang="en-US" altLang="zh-CN" sz="1000">
              <a:solidFill>
                <a:srgbClr val="FFFFFF"/>
              </a:solidFill>
            </a:endParaRPr>
          </a:p>
        </p:txBody>
      </p:sp>
      <p:sp>
        <p:nvSpPr>
          <p:cNvPr id="21507" name="TextBox 3"/>
          <p:cNvSpPr txBox="1">
            <a:spLocks noChangeArrowheads="1"/>
          </p:cNvSpPr>
          <p:nvPr/>
        </p:nvSpPr>
        <p:spPr bwMode="auto">
          <a:xfrm>
            <a:off x="457200" y="304800"/>
            <a:ext cx="357187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3600" dirty="0">
                <a:latin typeface="黑体" panose="02010609060101010101" pitchFamily="49" charset="-122"/>
                <a:ea typeface="黑体" panose="02010609060101010101" pitchFamily="49" charset="-122"/>
                <a:cs typeface="Arial" panose="020B0604020202020204" pitchFamily="34" charset="0"/>
              </a:rPr>
              <a:t>云计算特点</a:t>
            </a:r>
          </a:p>
        </p:txBody>
      </p:sp>
      <p:sp>
        <p:nvSpPr>
          <p:cNvPr id="5" name="矩形 4"/>
          <p:cNvSpPr/>
          <p:nvPr/>
        </p:nvSpPr>
        <p:spPr>
          <a:xfrm>
            <a:off x="2071688" y="1928813"/>
            <a:ext cx="2714625" cy="1071562"/>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solidFill>
                  <a:schemeClr val="tx1"/>
                </a:solidFill>
              </a:rPr>
              <a:t>买设备开发系统</a:t>
            </a:r>
          </a:p>
        </p:txBody>
      </p:sp>
      <p:sp>
        <p:nvSpPr>
          <p:cNvPr id="7" name="矩形 6"/>
          <p:cNvSpPr/>
          <p:nvPr/>
        </p:nvSpPr>
        <p:spPr>
          <a:xfrm>
            <a:off x="2071688" y="3000375"/>
            <a:ext cx="2714625" cy="107156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solidFill>
                  <a:schemeClr val="tx1"/>
                </a:solidFill>
              </a:rPr>
              <a:t>互联网</a:t>
            </a:r>
            <a:r>
              <a:rPr lang="en-US" altLang="zh-CN" b="1" dirty="0">
                <a:solidFill>
                  <a:schemeClr val="tx1"/>
                </a:solidFill>
              </a:rPr>
              <a:t>/</a:t>
            </a:r>
            <a:r>
              <a:rPr lang="zh-CN" altLang="en-US" b="1" dirty="0">
                <a:solidFill>
                  <a:schemeClr val="tx1"/>
                </a:solidFill>
              </a:rPr>
              <a:t>局域网</a:t>
            </a:r>
          </a:p>
        </p:txBody>
      </p:sp>
      <p:sp>
        <p:nvSpPr>
          <p:cNvPr id="8" name="矩形 7"/>
          <p:cNvSpPr/>
          <p:nvPr/>
        </p:nvSpPr>
        <p:spPr>
          <a:xfrm>
            <a:off x="2071688" y="4071938"/>
            <a:ext cx="2714625" cy="1071562"/>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solidFill>
                  <a:schemeClr val="tx1"/>
                </a:solidFill>
              </a:rPr>
              <a:t>支付设备和劳动力费用</a:t>
            </a:r>
          </a:p>
        </p:txBody>
      </p:sp>
      <p:sp>
        <p:nvSpPr>
          <p:cNvPr id="9" name="矩形 8"/>
          <p:cNvSpPr/>
          <p:nvPr/>
        </p:nvSpPr>
        <p:spPr>
          <a:xfrm>
            <a:off x="2071688" y="5143500"/>
            <a:ext cx="2714625" cy="107156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solidFill>
                  <a:schemeClr val="tx1"/>
                </a:solidFill>
              </a:rPr>
              <a:t>用户单一</a:t>
            </a:r>
          </a:p>
        </p:txBody>
      </p:sp>
      <p:sp>
        <p:nvSpPr>
          <p:cNvPr id="10" name="矩形 9"/>
          <p:cNvSpPr/>
          <p:nvPr/>
        </p:nvSpPr>
        <p:spPr>
          <a:xfrm>
            <a:off x="5786438" y="1928813"/>
            <a:ext cx="2786062" cy="107156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solidFill>
                  <a:schemeClr val="tx1"/>
                </a:solidFill>
              </a:rPr>
              <a:t>买外部服务</a:t>
            </a:r>
          </a:p>
        </p:txBody>
      </p:sp>
      <p:sp>
        <p:nvSpPr>
          <p:cNvPr id="11" name="矩形 10"/>
          <p:cNvSpPr/>
          <p:nvPr/>
        </p:nvSpPr>
        <p:spPr>
          <a:xfrm>
            <a:off x="5786438" y="5143500"/>
            <a:ext cx="2786062" cy="107156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r>
              <a:rPr lang="zh-CN" altLang="en-US" b="1">
                <a:solidFill>
                  <a:schemeClr val="tx1"/>
                </a:solidFill>
                <a:latin typeface="宋体" pitchFamily="2" charset="-122"/>
                <a:ea typeface="Arial Unicode MS" pitchFamily="34" charset="-122"/>
                <a:cs typeface="Arial Unicode MS" pitchFamily="34" charset="-122"/>
              </a:rPr>
              <a:t>可扩展</a:t>
            </a:r>
            <a:r>
              <a:rPr lang="en-US" altLang="zh-CN" b="1">
                <a:solidFill>
                  <a:schemeClr val="tx1"/>
                </a:solidFill>
                <a:latin typeface="宋体" pitchFamily="2" charset="-122"/>
                <a:ea typeface="Arial Unicode MS" pitchFamily="34" charset="-122"/>
                <a:cs typeface="Arial Unicode MS" pitchFamily="34" charset="-122"/>
              </a:rPr>
              <a:t>, </a:t>
            </a:r>
            <a:r>
              <a:rPr lang="zh-CN" altLang="en-US" b="1">
                <a:solidFill>
                  <a:schemeClr val="tx1"/>
                </a:solidFill>
                <a:latin typeface="宋体" pitchFamily="2" charset="-122"/>
                <a:ea typeface="Arial Unicode MS" pitchFamily="34" charset="-122"/>
                <a:cs typeface="Arial Unicode MS" pitchFamily="34" charset="-122"/>
              </a:rPr>
              <a:t>有弹性</a:t>
            </a:r>
            <a:r>
              <a:rPr lang="en-US" altLang="zh-CN" b="1">
                <a:solidFill>
                  <a:schemeClr val="tx1"/>
                </a:solidFill>
                <a:latin typeface="宋体" pitchFamily="2" charset="-122"/>
                <a:ea typeface="Arial Unicode MS" pitchFamily="34" charset="-122"/>
                <a:cs typeface="Arial Unicode MS" pitchFamily="34" charset="-122"/>
              </a:rPr>
              <a:t>, </a:t>
            </a:r>
            <a:r>
              <a:rPr lang="zh-CN" altLang="en-US" b="1">
                <a:solidFill>
                  <a:schemeClr val="tx1"/>
                </a:solidFill>
                <a:latin typeface="宋体" pitchFamily="2" charset="-122"/>
                <a:ea typeface="Arial Unicode MS" pitchFamily="34" charset="-122"/>
                <a:cs typeface="Arial Unicode MS" pitchFamily="34" charset="-122"/>
              </a:rPr>
              <a:t>动态</a:t>
            </a:r>
            <a:r>
              <a:rPr lang="en-US" altLang="zh-CN" b="1">
                <a:solidFill>
                  <a:schemeClr val="tx1"/>
                </a:solidFill>
                <a:latin typeface="宋体" pitchFamily="2" charset="-122"/>
                <a:ea typeface="Arial Unicode MS" pitchFamily="34" charset="-122"/>
                <a:cs typeface="Arial Unicode MS" pitchFamily="34" charset="-122"/>
              </a:rPr>
              <a:t>,</a:t>
            </a:r>
            <a:r>
              <a:rPr lang="zh-CN" altLang="en-US" b="1">
                <a:solidFill>
                  <a:schemeClr val="tx1"/>
                </a:solidFill>
                <a:latin typeface="宋体" pitchFamily="2" charset="-122"/>
                <a:ea typeface="Arial Unicode MS" pitchFamily="34" charset="-122"/>
                <a:cs typeface="Arial Unicode MS" pitchFamily="34" charset="-122"/>
              </a:rPr>
              <a:t>多用户  </a:t>
            </a:r>
          </a:p>
        </p:txBody>
      </p:sp>
      <p:sp>
        <p:nvSpPr>
          <p:cNvPr id="12" name="矩形 11"/>
          <p:cNvSpPr/>
          <p:nvPr/>
        </p:nvSpPr>
        <p:spPr>
          <a:xfrm>
            <a:off x="5786438" y="4071938"/>
            <a:ext cx="2786062" cy="107156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r>
              <a:rPr lang="zh-CN" altLang="en-US" b="1">
                <a:solidFill>
                  <a:schemeClr val="tx1"/>
                </a:solidFill>
                <a:latin typeface="宋体" pitchFamily="2" charset="-122"/>
                <a:ea typeface="Arial Unicode MS" pitchFamily="34" charset="-122"/>
                <a:cs typeface="Arial Unicode MS" pitchFamily="34" charset="-122"/>
              </a:rPr>
              <a:t>所用即所付</a:t>
            </a:r>
          </a:p>
        </p:txBody>
      </p:sp>
      <p:sp>
        <p:nvSpPr>
          <p:cNvPr id="13" name="矩形 12"/>
          <p:cNvSpPr/>
          <p:nvPr/>
        </p:nvSpPr>
        <p:spPr>
          <a:xfrm>
            <a:off x="5786438" y="3000375"/>
            <a:ext cx="2786062" cy="107156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r>
              <a:rPr lang="zh-CN" altLang="en-US" b="1">
                <a:solidFill>
                  <a:schemeClr val="tx1"/>
                </a:solidFill>
                <a:latin typeface="宋体" pitchFamily="2" charset="-122"/>
                <a:ea typeface="Arial Unicode MS" pitchFamily="34" charset="-122"/>
                <a:cs typeface="Arial Unicode MS" pitchFamily="34" charset="-122"/>
              </a:rPr>
              <a:t>通过</a:t>
            </a:r>
            <a:r>
              <a:rPr lang="en-US" altLang="zh-CN" b="1">
                <a:solidFill>
                  <a:schemeClr val="tx1"/>
                </a:solidFill>
                <a:latin typeface="宋体" pitchFamily="2" charset="-122"/>
                <a:ea typeface="Arial Unicode MS" pitchFamily="34" charset="-122"/>
                <a:cs typeface="Arial Unicode MS" pitchFamily="34" charset="-122"/>
              </a:rPr>
              <a:t>Internet</a:t>
            </a:r>
            <a:r>
              <a:rPr lang="zh-CN" altLang="en-US" b="1">
                <a:solidFill>
                  <a:schemeClr val="tx1"/>
                </a:solidFill>
                <a:latin typeface="宋体" pitchFamily="2" charset="-122"/>
                <a:ea typeface="Arial Unicode MS" pitchFamily="34" charset="-122"/>
                <a:cs typeface="Arial Unicode MS" pitchFamily="34" charset="-122"/>
              </a:rPr>
              <a:t>使用 </a:t>
            </a:r>
            <a:r>
              <a:rPr lang="en-US" altLang="zh-CN" b="1">
                <a:solidFill>
                  <a:schemeClr val="tx1"/>
                </a:solidFill>
                <a:latin typeface="宋体" pitchFamily="2" charset="-122"/>
                <a:ea typeface="Arial Unicode MS" pitchFamily="34" charset="-122"/>
                <a:cs typeface="Arial Unicode MS" pitchFamily="34" charset="-122"/>
              </a:rPr>
              <a:t>IFaPs (IP, HTML, HTTP) </a:t>
            </a:r>
          </a:p>
        </p:txBody>
      </p:sp>
      <p:sp>
        <p:nvSpPr>
          <p:cNvPr id="21516" name="TextBox 13"/>
          <p:cNvSpPr txBox="1">
            <a:spLocks noChangeArrowheads="1"/>
          </p:cNvSpPr>
          <p:nvPr/>
        </p:nvSpPr>
        <p:spPr bwMode="auto">
          <a:xfrm>
            <a:off x="2714625" y="1071563"/>
            <a:ext cx="20716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a:cs typeface="Arial" panose="020B0604020202020204" pitchFamily="34" charset="0"/>
              </a:rPr>
              <a:t>传统方式</a:t>
            </a:r>
          </a:p>
        </p:txBody>
      </p:sp>
      <p:sp>
        <p:nvSpPr>
          <p:cNvPr id="21517" name="TextBox 14"/>
          <p:cNvSpPr txBox="1">
            <a:spLocks noChangeArrowheads="1"/>
          </p:cNvSpPr>
          <p:nvPr/>
        </p:nvSpPr>
        <p:spPr bwMode="auto">
          <a:xfrm>
            <a:off x="6572250" y="1071563"/>
            <a:ext cx="17145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a:cs typeface="Arial" panose="020B0604020202020204" pitchFamily="34" charset="0"/>
              </a:rPr>
              <a:t>云计算</a:t>
            </a:r>
          </a:p>
        </p:txBody>
      </p:sp>
      <p:sp>
        <p:nvSpPr>
          <p:cNvPr id="16" name="TextBox 15"/>
          <p:cNvSpPr txBox="1"/>
          <p:nvPr/>
        </p:nvSpPr>
        <p:spPr>
          <a:xfrm>
            <a:off x="571500" y="2214563"/>
            <a:ext cx="1785938" cy="396875"/>
          </a:xfrm>
          <a:prstGeom prst="rect">
            <a:avLst/>
          </a:prstGeom>
          <a:noFill/>
        </p:spPr>
        <p:txBody>
          <a:bodyPr>
            <a:spAutoFit/>
          </a:bodyPr>
          <a:lstStyle/>
          <a:p>
            <a:pPr eaLnBrk="1" hangingPunct="1">
              <a:defRPr/>
            </a:pPr>
            <a:r>
              <a:rPr lang="zh-CN" altLang="en-US" sz="2000" b="1" dirty="0">
                <a:solidFill>
                  <a:schemeClr val="accent6"/>
                </a:solidFill>
                <a:latin typeface="Arial" charset="0"/>
                <a:ea typeface="宋体" charset="-122"/>
              </a:rPr>
              <a:t>实现模式</a:t>
            </a:r>
          </a:p>
        </p:txBody>
      </p:sp>
      <p:sp>
        <p:nvSpPr>
          <p:cNvPr id="17" name="TextBox 16"/>
          <p:cNvSpPr txBox="1"/>
          <p:nvPr/>
        </p:nvSpPr>
        <p:spPr>
          <a:xfrm>
            <a:off x="571500" y="3357563"/>
            <a:ext cx="1571625" cy="396875"/>
          </a:xfrm>
          <a:prstGeom prst="rect">
            <a:avLst/>
          </a:prstGeom>
          <a:noFill/>
        </p:spPr>
        <p:txBody>
          <a:bodyPr>
            <a:spAutoFit/>
          </a:bodyPr>
          <a:lstStyle/>
          <a:p>
            <a:pPr eaLnBrk="1" hangingPunct="1">
              <a:defRPr/>
            </a:pPr>
            <a:r>
              <a:rPr lang="zh-CN" altLang="en-US" sz="2000" b="1" dirty="0">
                <a:solidFill>
                  <a:schemeClr val="accent6"/>
                </a:solidFill>
                <a:latin typeface="Arial" charset="0"/>
                <a:ea typeface="宋体" charset="-122"/>
              </a:rPr>
              <a:t>人机界面</a:t>
            </a:r>
          </a:p>
        </p:txBody>
      </p:sp>
      <p:sp>
        <p:nvSpPr>
          <p:cNvPr id="18" name="TextBox 17"/>
          <p:cNvSpPr txBox="1"/>
          <p:nvPr/>
        </p:nvSpPr>
        <p:spPr>
          <a:xfrm>
            <a:off x="571500" y="4500563"/>
            <a:ext cx="1357313" cy="396875"/>
          </a:xfrm>
          <a:prstGeom prst="rect">
            <a:avLst/>
          </a:prstGeom>
          <a:noFill/>
        </p:spPr>
        <p:txBody>
          <a:bodyPr>
            <a:spAutoFit/>
          </a:bodyPr>
          <a:lstStyle/>
          <a:p>
            <a:pPr eaLnBrk="1" hangingPunct="1">
              <a:defRPr/>
            </a:pPr>
            <a:r>
              <a:rPr lang="zh-CN" altLang="en-US" sz="2000" b="1" dirty="0">
                <a:solidFill>
                  <a:schemeClr val="accent6"/>
                </a:solidFill>
                <a:latin typeface="Arial" charset="0"/>
                <a:ea typeface="宋体" charset="-122"/>
              </a:rPr>
              <a:t>商业模式</a:t>
            </a:r>
          </a:p>
        </p:txBody>
      </p:sp>
      <p:sp>
        <p:nvSpPr>
          <p:cNvPr id="19" name="TextBox 18"/>
          <p:cNvSpPr txBox="1"/>
          <p:nvPr/>
        </p:nvSpPr>
        <p:spPr>
          <a:xfrm>
            <a:off x="571500" y="5500688"/>
            <a:ext cx="1285875" cy="396875"/>
          </a:xfrm>
          <a:prstGeom prst="rect">
            <a:avLst/>
          </a:prstGeom>
          <a:noFill/>
        </p:spPr>
        <p:txBody>
          <a:bodyPr>
            <a:spAutoFit/>
          </a:bodyPr>
          <a:lstStyle/>
          <a:p>
            <a:pPr eaLnBrk="1" hangingPunct="1">
              <a:defRPr/>
            </a:pPr>
            <a:r>
              <a:rPr lang="zh-CN" altLang="en-US" sz="2000" b="1" dirty="0">
                <a:solidFill>
                  <a:schemeClr val="accent6"/>
                </a:solidFill>
                <a:latin typeface="Arial" charset="0"/>
                <a:ea typeface="宋体" charset="-122"/>
              </a:rPr>
              <a:t>技术模式</a:t>
            </a:r>
          </a:p>
        </p:txBody>
      </p:sp>
      <p:pic>
        <p:nvPicPr>
          <p:cNvPr id="21522" name="Picture 17" descr="화살표1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86313" y="2143125"/>
            <a:ext cx="1071562" cy="642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23" name="Picture 17" descr="화살표1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86313" y="3214688"/>
            <a:ext cx="1071562" cy="642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24" name="Picture 17" descr="화살표1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86313" y="4286250"/>
            <a:ext cx="1071562" cy="642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25" name="Picture 17" descr="화살표1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86313" y="5357813"/>
            <a:ext cx="1071562" cy="642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26" name="Picture 15" descr="Cloud"/>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57875" y="857250"/>
            <a:ext cx="2352675" cy="1000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6" name="直接连接符 25"/>
          <p:cNvCxnSpPr/>
          <p:nvPr/>
        </p:nvCxnSpPr>
        <p:spPr>
          <a:xfrm>
            <a:off x="142875" y="3000375"/>
            <a:ext cx="9001125" cy="158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42875" y="4071938"/>
            <a:ext cx="9001125" cy="158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42875" y="5143500"/>
            <a:ext cx="9001125" cy="158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553826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99E66D1F-7B95-41A6-BF22-DDD0477A822F}" type="slidenum">
              <a:rPr lang="en-US" altLang="zh-CN" sz="1000">
                <a:solidFill>
                  <a:srgbClr val="FFFFFF"/>
                </a:solidFill>
              </a:rPr>
              <a:pPr algn="l">
                <a:spcBef>
                  <a:spcPct val="0"/>
                </a:spcBef>
                <a:buFontTx/>
                <a:buNone/>
              </a:pPr>
              <a:t>16</a:t>
            </a:fld>
            <a:endParaRPr lang="en-US" altLang="zh-CN" sz="1000">
              <a:solidFill>
                <a:srgbClr val="FFFFFF"/>
              </a:solidFill>
            </a:endParaRPr>
          </a:p>
        </p:txBody>
      </p:sp>
      <p:sp>
        <p:nvSpPr>
          <p:cNvPr id="22531" name="内容占位符 2"/>
          <p:cNvSpPr>
            <a:spLocks noGrp="1"/>
          </p:cNvSpPr>
          <p:nvPr>
            <p:ph idx="4294967295"/>
          </p:nvPr>
        </p:nvSpPr>
        <p:spPr>
          <a:xfrm>
            <a:off x="0" y="1143000"/>
            <a:ext cx="8149683" cy="2517697"/>
          </a:xfrm>
        </p:spPr>
        <p:txBody>
          <a:bodyPr/>
          <a:lstStyle/>
          <a:p>
            <a:pPr eaLnBrk="1" hangingPunct="1">
              <a:buFont typeface="Wingdings" panose="05000000000000000000" pitchFamily="2" charset="2"/>
              <a:buNone/>
            </a:pPr>
            <a:r>
              <a:rPr lang="en-US" altLang="zh-CN" sz="2400" dirty="0" smtClean="0">
                <a:latin typeface="黑体" panose="02010609060101010101" pitchFamily="49" charset="-122"/>
                <a:ea typeface="黑体" panose="02010609060101010101" pitchFamily="49" charset="-122"/>
              </a:rPr>
              <a:t>   1)</a:t>
            </a:r>
            <a:r>
              <a:rPr lang="zh-CN" altLang="en-US" sz="2400" dirty="0" smtClean="0">
                <a:latin typeface="黑体" panose="02010609060101010101" pitchFamily="49" charset="-122"/>
                <a:ea typeface="黑体" panose="02010609060101010101" pitchFamily="49" charset="-122"/>
              </a:rPr>
              <a:t>缩减部署时间</a:t>
            </a:r>
          </a:p>
          <a:p>
            <a:pPr eaLnBrk="1" hangingPunct="1">
              <a:buFont typeface="Wingdings" panose="05000000000000000000" pitchFamily="2" charset="2"/>
              <a:buNone/>
            </a:pPr>
            <a:r>
              <a:rPr lang="zh-CN" altLang="en-US" sz="2400" dirty="0" smtClean="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2)</a:t>
            </a:r>
            <a:r>
              <a:rPr lang="zh-CN" altLang="en-US" sz="2400" dirty="0" smtClean="0">
                <a:latin typeface="黑体" panose="02010609060101010101" pitchFamily="49" charset="-122"/>
                <a:ea typeface="黑体" panose="02010609060101010101" pitchFamily="49" charset="-122"/>
              </a:rPr>
              <a:t>简化管理</a:t>
            </a:r>
          </a:p>
          <a:p>
            <a:pPr eaLnBrk="1" hangingPunct="1">
              <a:buFont typeface="Wingdings" panose="05000000000000000000" pitchFamily="2" charset="2"/>
              <a:buNone/>
            </a:pPr>
            <a:r>
              <a:rPr lang="zh-CN" altLang="en-US" sz="2400" dirty="0" smtClean="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3)</a:t>
            </a:r>
            <a:r>
              <a:rPr lang="zh-CN" altLang="en-US" sz="2400" dirty="0" smtClean="0">
                <a:latin typeface="黑体" panose="02010609060101010101" pitchFamily="49" charset="-122"/>
                <a:ea typeface="黑体" panose="02010609060101010101" pitchFamily="49" charset="-122"/>
              </a:rPr>
              <a:t>增加应用程序的灵活性</a:t>
            </a:r>
          </a:p>
          <a:p>
            <a:pPr eaLnBrk="1" hangingPunct="1">
              <a:buFont typeface="Wingdings" panose="05000000000000000000" pitchFamily="2" charset="2"/>
              <a:buNone/>
            </a:pPr>
            <a:r>
              <a:rPr lang="zh-CN" altLang="en-US" sz="2400" dirty="0" smtClean="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4)</a:t>
            </a:r>
            <a:r>
              <a:rPr lang="zh-CN" altLang="en-US" sz="2400" dirty="0" smtClean="0">
                <a:latin typeface="黑体" panose="02010609060101010101" pitchFamily="49" charset="-122"/>
                <a:ea typeface="黑体" panose="02010609060101010101" pitchFamily="49" charset="-122"/>
              </a:rPr>
              <a:t>降低对专有平台的依赖</a:t>
            </a:r>
          </a:p>
          <a:p>
            <a:pPr eaLnBrk="1" hangingPunct="1">
              <a:buFont typeface="Wingdings" panose="05000000000000000000" pitchFamily="2" charset="2"/>
              <a:buNone/>
            </a:pPr>
            <a:r>
              <a:rPr lang="zh-CN" altLang="en-US" sz="2400" dirty="0" smtClean="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5)</a:t>
            </a:r>
            <a:r>
              <a:rPr lang="zh-CN" altLang="en-US" sz="2400" dirty="0" smtClean="0">
                <a:latin typeface="黑体" panose="02010609060101010101" pitchFamily="49" charset="-122"/>
                <a:ea typeface="黑体" panose="02010609060101010101" pitchFamily="49" charset="-122"/>
              </a:rPr>
              <a:t>适合特定的计算目的</a:t>
            </a:r>
          </a:p>
          <a:p>
            <a:pPr eaLnBrk="1" hangingPunct="1">
              <a:buFont typeface="Wingdings" panose="05000000000000000000" pitchFamily="2" charset="2"/>
              <a:buNone/>
            </a:pPr>
            <a:r>
              <a:rPr lang="zh-CN" altLang="en-US" sz="2400" dirty="0" smtClean="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6)</a:t>
            </a:r>
            <a:r>
              <a:rPr lang="zh-CN" altLang="en-US" sz="2400" dirty="0" smtClean="0">
                <a:latin typeface="黑体" panose="02010609060101010101" pitchFamily="49" charset="-122"/>
                <a:ea typeface="黑体" panose="02010609060101010101" pitchFamily="49" charset="-122"/>
              </a:rPr>
              <a:t>降低平台的负载</a:t>
            </a:r>
          </a:p>
          <a:p>
            <a:pPr eaLnBrk="1" hangingPunct="1">
              <a:buFont typeface="Wingdings" panose="05000000000000000000" pitchFamily="2" charset="2"/>
              <a:buNone/>
            </a:pPr>
            <a:endParaRPr lang="en-US" altLang="zh-CN" sz="2400" dirty="0" smtClean="0"/>
          </a:p>
        </p:txBody>
      </p:sp>
      <p:sp>
        <p:nvSpPr>
          <p:cNvPr id="22532" name="矩形 3"/>
          <p:cNvSpPr>
            <a:spLocks noChangeArrowheads="1"/>
          </p:cNvSpPr>
          <p:nvPr/>
        </p:nvSpPr>
        <p:spPr bwMode="auto">
          <a:xfrm>
            <a:off x="533400" y="3962400"/>
            <a:ext cx="8229600" cy="2308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latin typeface="黑体" panose="02010609060101010101" pitchFamily="49" charset="-122"/>
                <a:ea typeface="黑体" panose="02010609060101010101" pitchFamily="49" charset="-122"/>
                <a:cs typeface="Arial" panose="020B0604020202020204" pitchFamily="34" charset="0"/>
              </a:rPr>
              <a:t>结论</a:t>
            </a:r>
          </a:p>
          <a:p>
            <a:pPr eaLnBrk="1" hangingPunct="1">
              <a:spcBef>
                <a:spcPct val="0"/>
              </a:spcBef>
              <a:buFontTx/>
              <a:buNone/>
            </a:pPr>
            <a:r>
              <a:rPr lang="zh-CN" altLang="en-US" sz="2400" dirty="0">
                <a:latin typeface="黑体" panose="02010609060101010101" pitchFamily="49" charset="-122"/>
                <a:ea typeface="黑体" panose="02010609060101010101" pitchFamily="49" charset="-122"/>
                <a:cs typeface="Arial" panose="020B0604020202020204" pitchFamily="34" charset="0"/>
              </a:rPr>
              <a:t>　　</a:t>
            </a:r>
            <a:r>
              <a:rPr lang="en-US" altLang="zh-CN" sz="2400" dirty="0">
                <a:latin typeface="黑体" panose="02010609060101010101" pitchFamily="49" charset="-122"/>
                <a:ea typeface="黑体" panose="02010609060101010101" pitchFamily="49" charset="-122"/>
                <a:cs typeface="Arial" panose="020B0604020202020204" pitchFamily="34" charset="0"/>
              </a:rPr>
              <a:t>IT</a:t>
            </a:r>
            <a:r>
              <a:rPr lang="zh-CN" altLang="en-US" sz="2400" dirty="0">
                <a:latin typeface="黑体" panose="02010609060101010101" pitchFamily="49" charset="-122"/>
                <a:ea typeface="黑体" panose="02010609060101010101" pitchFamily="49" charset="-122"/>
                <a:cs typeface="Arial" panose="020B0604020202020204" pitchFamily="34" charset="0"/>
              </a:rPr>
              <a:t>业之所以要开发云计算，是</a:t>
            </a:r>
            <a:r>
              <a:rPr lang="zh-CN" altLang="en-US" sz="2400" dirty="0" smtClean="0">
                <a:latin typeface="黑体" panose="02010609060101010101" pitchFamily="49" charset="-122"/>
                <a:ea typeface="黑体" panose="02010609060101010101" pitchFamily="49" charset="-122"/>
                <a:cs typeface="Arial" panose="020B0604020202020204" pitchFamily="34" charset="0"/>
              </a:rPr>
              <a:t>因为各</a:t>
            </a:r>
            <a:r>
              <a:rPr lang="zh-CN" altLang="en-US" sz="2400" dirty="0">
                <a:latin typeface="黑体" panose="02010609060101010101" pitchFamily="49" charset="-122"/>
                <a:ea typeface="黑体" panose="02010609060101010101" pitchFamily="49" charset="-122"/>
                <a:cs typeface="Arial" panose="020B0604020202020204" pitchFamily="34" charset="0"/>
              </a:rPr>
              <a:t>大机构都需要以更快的速度处理新的负载，需要能够动态的对这些负载的处理方式进行调整，而与以往不同的是，他们还将按需对负载进行重新部署和撤销。而云计算正好能够满足以上需要，成为动态基础设施和构架的理想解决方案。</a:t>
            </a:r>
          </a:p>
        </p:txBody>
      </p:sp>
      <p:sp>
        <p:nvSpPr>
          <p:cNvPr id="22533" name="TextBox 4"/>
          <p:cNvSpPr txBox="1">
            <a:spLocks noChangeArrowheads="1"/>
          </p:cNvSpPr>
          <p:nvPr/>
        </p:nvSpPr>
        <p:spPr bwMode="auto">
          <a:xfrm>
            <a:off x="457200" y="381000"/>
            <a:ext cx="314325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3600" b="1" dirty="0">
                <a:ea typeface="楷体_GB2312" pitchFamily="49" charset="-122"/>
                <a:cs typeface="Arial" panose="020B0604020202020204" pitchFamily="34" charset="0"/>
              </a:rPr>
              <a:t>云计算特点</a:t>
            </a:r>
          </a:p>
        </p:txBody>
      </p:sp>
    </p:spTree>
    <p:extLst>
      <p:ext uri="{BB962C8B-B14F-4D97-AF65-F5344CB8AC3E}">
        <p14:creationId xmlns:p14="http://schemas.microsoft.com/office/powerpoint/2010/main" xmlns="" val="17657443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92EE68CE-232F-4579-921D-58753B92CEED}" type="slidenum">
              <a:rPr lang="en-US" altLang="zh-CN" sz="1000">
                <a:solidFill>
                  <a:srgbClr val="FFFFFF"/>
                </a:solidFill>
              </a:rPr>
              <a:pPr algn="l">
                <a:spcBef>
                  <a:spcPct val="0"/>
                </a:spcBef>
                <a:buFontTx/>
                <a:buNone/>
              </a:pPr>
              <a:t>17</a:t>
            </a:fld>
            <a:endParaRPr lang="en-US" altLang="zh-CN" sz="1000">
              <a:solidFill>
                <a:srgbClr val="FFFFFF"/>
              </a:solidFill>
            </a:endParaRPr>
          </a:p>
        </p:txBody>
      </p:sp>
      <p:sp>
        <p:nvSpPr>
          <p:cNvPr id="25603" name="Rectangle 2"/>
          <p:cNvSpPr>
            <a:spLocks noGrp="1" noChangeArrowheads="1"/>
          </p:cNvSpPr>
          <p:nvPr>
            <p:ph type="title"/>
          </p:nvPr>
        </p:nvSpPr>
        <p:spPr/>
        <p:txBody>
          <a:bodyPr/>
          <a:lstStyle/>
          <a:p>
            <a:pPr eaLnBrk="1" hangingPunct="1"/>
            <a:r>
              <a:rPr lang="en-US" altLang="zh-CN" dirty="0" smtClean="0"/>
              <a:t>	</a:t>
            </a:r>
            <a:endParaRPr lang="zh-CN" altLang="en-US" dirty="0" smtClean="0">
              <a:ea typeface="黑体" panose="02010609060101010101" pitchFamily="49" charset="-122"/>
            </a:endParaRPr>
          </a:p>
        </p:txBody>
      </p:sp>
      <p:sp>
        <p:nvSpPr>
          <p:cNvPr id="25604" name="Rectangle 3"/>
          <p:cNvSpPr>
            <a:spLocks noGrp="1" noChangeArrowheads="1"/>
          </p:cNvSpPr>
          <p:nvPr>
            <p:ph type="body" idx="1"/>
          </p:nvPr>
        </p:nvSpPr>
        <p:spPr>
          <a:xfrm>
            <a:off x="381000" y="1295400"/>
            <a:ext cx="8424863" cy="4981575"/>
          </a:xfrm>
        </p:spPr>
        <p:txBody>
          <a:bodyPr/>
          <a:lstStyle/>
          <a:p>
            <a:r>
              <a:rPr lang="zh-CN" altLang="en-US" sz="2800" dirty="0"/>
              <a:t>利用非本地或远程服务器（集群）的分布式计算机为互联网用户提供服务（计算、存储、软硬件等服务）。这使得用户可以将资源切换到需要的应用上，根据需求访问计算机和存储系统。</a:t>
            </a:r>
          </a:p>
          <a:p>
            <a:pPr>
              <a:spcBef>
                <a:spcPts val="1800"/>
              </a:spcBef>
            </a:pPr>
            <a:r>
              <a:rPr lang="zh-CN" altLang="en-US" sz="2800" dirty="0"/>
              <a:t>云计算可以把普通的服务器或者</a:t>
            </a:r>
            <a:r>
              <a:rPr lang="en-US" altLang="zh-CN" sz="2800" dirty="0"/>
              <a:t>PC</a:t>
            </a:r>
            <a:r>
              <a:rPr lang="zh-CN" altLang="en-US" sz="2800" dirty="0"/>
              <a:t>连接起来以获得超级计算机计算机的计算和存储等功能，但是成本更低。云计算真正实现了按需计算，从而有效地提高了对软硬件资源的利用效率。</a:t>
            </a:r>
          </a:p>
          <a:p>
            <a:endParaRPr lang="zh-CN" altLang="en-US" sz="2800" dirty="0"/>
          </a:p>
        </p:txBody>
      </p:sp>
      <p:pic>
        <p:nvPicPr>
          <p:cNvPr id="2" name="图片 1"/>
          <p:cNvPicPr>
            <a:picLocks noChangeAspect="1"/>
          </p:cNvPicPr>
          <p:nvPr/>
        </p:nvPicPr>
        <p:blipFill>
          <a:blip r:embed="rId2" cstate="print"/>
          <a:stretch>
            <a:fillRect/>
          </a:stretch>
        </p:blipFill>
        <p:spPr>
          <a:xfrm>
            <a:off x="2438400" y="152400"/>
            <a:ext cx="3475021" cy="1176630"/>
          </a:xfrm>
          <a:prstGeom prst="rect">
            <a:avLst/>
          </a:prstGeom>
        </p:spPr>
      </p:pic>
    </p:spTree>
    <p:extLst>
      <p:ext uri="{BB962C8B-B14F-4D97-AF65-F5344CB8AC3E}">
        <p14:creationId xmlns:p14="http://schemas.microsoft.com/office/powerpoint/2010/main" xmlns="" val="72227128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92EE68CE-232F-4579-921D-58753B92CEED}" type="slidenum">
              <a:rPr lang="en-US" altLang="zh-CN" sz="1000">
                <a:solidFill>
                  <a:srgbClr val="FFFFFF"/>
                </a:solidFill>
              </a:rPr>
              <a:pPr algn="l">
                <a:spcBef>
                  <a:spcPct val="0"/>
                </a:spcBef>
                <a:buFontTx/>
                <a:buNone/>
              </a:pPr>
              <a:t>18</a:t>
            </a:fld>
            <a:endParaRPr lang="en-US" altLang="zh-CN" sz="1000">
              <a:solidFill>
                <a:srgbClr val="FFFFFF"/>
              </a:solidFill>
            </a:endParaRPr>
          </a:p>
        </p:txBody>
      </p:sp>
      <p:sp>
        <p:nvSpPr>
          <p:cNvPr id="25603" name="Rectangle 2"/>
          <p:cNvSpPr>
            <a:spLocks noGrp="1" noChangeArrowheads="1"/>
          </p:cNvSpPr>
          <p:nvPr>
            <p:ph type="title"/>
          </p:nvPr>
        </p:nvSpPr>
        <p:spPr/>
        <p:txBody>
          <a:bodyPr/>
          <a:lstStyle/>
          <a:p>
            <a:pPr eaLnBrk="1" hangingPunct="1"/>
            <a:endParaRPr lang="zh-CN" altLang="en-US" dirty="0" smtClean="0">
              <a:ea typeface="黑体" panose="02010609060101010101" pitchFamily="49" charset="-122"/>
            </a:endParaRPr>
          </a:p>
        </p:txBody>
      </p:sp>
      <p:sp>
        <p:nvSpPr>
          <p:cNvPr id="25604" name="Rectangle 3"/>
          <p:cNvSpPr>
            <a:spLocks noGrp="1" noChangeArrowheads="1"/>
          </p:cNvSpPr>
          <p:nvPr>
            <p:ph type="body" idx="1"/>
          </p:nvPr>
        </p:nvSpPr>
        <p:spPr>
          <a:xfrm>
            <a:off x="457200" y="1295400"/>
            <a:ext cx="8424863" cy="4981575"/>
          </a:xfrm>
        </p:spPr>
        <p:txBody>
          <a:bodyPr/>
          <a:lstStyle/>
          <a:p>
            <a:pPr eaLnBrk="1" hangingPunct="1">
              <a:lnSpc>
                <a:spcPct val="80000"/>
              </a:lnSpc>
            </a:pPr>
            <a:r>
              <a:rPr lang="zh-CN" altLang="en-US" sz="2400" dirty="0" smtClean="0">
                <a:latin typeface="宋体" panose="02010600030101010101" pitchFamily="2" charset="-122"/>
              </a:rPr>
              <a:t>云计算是全新的基于互联网的超级计算理念和模式，实现云计算需要多种技术结合，并且需要用软件实现将硬件资源进行虚拟化管理和调度，形成一个巨大的虚拟化资源池，把存储于个人电脑、移动设备和其他设备上的大量信息和处理器资源集中在一起，协同工作。</a:t>
            </a:r>
          </a:p>
          <a:p>
            <a:pPr eaLnBrk="1" hangingPunct="1">
              <a:lnSpc>
                <a:spcPct val="80000"/>
              </a:lnSpc>
              <a:spcBef>
                <a:spcPts val="1800"/>
              </a:spcBef>
            </a:pPr>
            <a:r>
              <a:rPr lang="zh-CN" altLang="en-US" sz="2800" b="1" dirty="0" smtClean="0">
                <a:latin typeface="宋体" panose="02010600030101010101" pitchFamily="2" charset="-122"/>
              </a:rPr>
              <a:t>云计算体系结构</a:t>
            </a:r>
          </a:p>
          <a:p>
            <a:pPr eaLnBrk="1" hangingPunct="1">
              <a:lnSpc>
                <a:spcPct val="80000"/>
              </a:lnSpc>
              <a:spcBef>
                <a:spcPts val="1800"/>
              </a:spcBef>
            </a:pPr>
            <a:r>
              <a:rPr lang="zh-CN" altLang="en-US" sz="2400" dirty="0" smtClean="0">
                <a:latin typeface="宋体" panose="02010600030101010101" pitchFamily="2" charset="-122"/>
              </a:rPr>
              <a:t>       云计算平台是一个强大的“云”网络，连接了大量并发的网络计算和服务，可利用虚拟化技术扩展每一个服务器的能力，将各自的资源通过云计算平台结合起来，提供超级计算和存储能力。通用的云计算体系结构如下图所示：</a:t>
            </a:r>
          </a:p>
        </p:txBody>
      </p:sp>
      <p:pic>
        <p:nvPicPr>
          <p:cNvPr id="2" name="图片 1"/>
          <p:cNvPicPr>
            <a:picLocks noChangeAspect="1"/>
          </p:cNvPicPr>
          <p:nvPr/>
        </p:nvPicPr>
        <p:blipFill>
          <a:blip r:embed="rId2" cstate="print"/>
          <a:stretch>
            <a:fillRect/>
          </a:stretch>
        </p:blipFill>
        <p:spPr>
          <a:xfrm>
            <a:off x="2286000" y="0"/>
            <a:ext cx="4584589" cy="1176630"/>
          </a:xfrm>
          <a:prstGeom prst="rect">
            <a:avLst/>
          </a:prstGeom>
        </p:spPr>
      </p:pic>
    </p:spTree>
    <p:extLst>
      <p:ext uri="{BB962C8B-B14F-4D97-AF65-F5344CB8AC3E}">
        <p14:creationId xmlns:p14="http://schemas.microsoft.com/office/powerpoint/2010/main" xmlns="" val="197154186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E6389913-43F4-425A-80F0-A9BE5115F7DE}" type="slidenum">
              <a:rPr lang="en-US" altLang="zh-CN" sz="1000">
                <a:solidFill>
                  <a:srgbClr val="FFFFFF"/>
                </a:solidFill>
              </a:rPr>
              <a:pPr algn="l">
                <a:spcBef>
                  <a:spcPct val="0"/>
                </a:spcBef>
                <a:buFontTx/>
                <a:buNone/>
              </a:pPr>
              <a:t>19</a:t>
            </a:fld>
            <a:endParaRPr lang="en-US" altLang="zh-CN" sz="1000">
              <a:solidFill>
                <a:srgbClr val="FFFFFF"/>
              </a:solidFill>
            </a:endParaRPr>
          </a:p>
        </p:txBody>
      </p:sp>
      <p:pic>
        <p:nvPicPr>
          <p:cNvPr id="26627"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5650" y="1196975"/>
            <a:ext cx="7148513" cy="291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28" name="Rectangle 3"/>
          <p:cNvSpPr>
            <a:spLocks noGrp="1" noChangeArrowheads="1"/>
          </p:cNvSpPr>
          <p:nvPr>
            <p:ph type="title"/>
          </p:nvPr>
        </p:nvSpPr>
        <p:spPr/>
        <p:txBody>
          <a:bodyPr/>
          <a:lstStyle/>
          <a:p>
            <a:pPr eaLnBrk="1" hangingPunct="1"/>
            <a:endParaRPr lang="zh-CN" altLang="en-US" sz="2400" dirty="0" smtClean="0">
              <a:ea typeface="黑体" panose="02010609060101010101" pitchFamily="49" charset="-122"/>
            </a:endParaRPr>
          </a:p>
        </p:txBody>
      </p:sp>
      <p:sp>
        <p:nvSpPr>
          <p:cNvPr id="26629" name="Rectangle 4"/>
          <p:cNvSpPr>
            <a:spLocks noGrp="1" noChangeArrowheads="1"/>
          </p:cNvSpPr>
          <p:nvPr>
            <p:ph type="body" idx="1"/>
          </p:nvPr>
        </p:nvSpPr>
        <p:spPr>
          <a:xfrm>
            <a:off x="228600" y="4267200"/>
            <a:ext cx="8540750" cy="1966913"/>
          </a:xfrm>
        </p:spPr>
        <p:txBody>
          <a:bodyPr/>
          <a:lstStyle/>
          <a:p>
            <a:pPr eaLnBrk="1" hangingPunct="1">
              <a:lnSpc>
                <a:spcPct val="80000"/>
              </a:lnSpc>
              <a:buFont typeface="Wingdings" panose="05000000000000000000" pitchFamily="2" charset="2"/>
              <a:buNone/>
            </a:pPr>
            <a:endParaRPr lang="en-US" altLang="zh-CN" sz="1400" dirty="0" smtClean="0"/>
          </a:p>
          <a:p>
            <a:pPr eaLnBrk="1" hangingPunct="1">
              <a:lnSpc>
                <a:spcPct val="80000"/>
              </a:lnSpc>
            </a:pPr>
            <a:r>
              <a:rPr lang="zh-CN" altLang="en-US" sz="2000" dirty="0" smtClean="0">
                <a:latin typeface="宋体" panose="02010600030101010101" pitchFamily="2" charset="-122"/>
              </a:rPr>
              <a:t>云用户端：提供云用户请求服务的交互界面，也是用户使用云的入口，用户通过</a:t>
            </a:r>
            <a:r>
              <a:rPr lang="en-US" altLang="zh-CN" sz="2000" dirty="0" smtClean="0">
                <a:latin typeface="宋体" panose="02010600030101010101" pitchFamily="2" charset="-122"/>
              </a:rPr>
              <a:t>Web</a:t>
            </a:r>
            <a:r>
              <a:rPr lang="zh-CN" altLang="en-US" sz="2000" dirty="0" smtClean="0">
                <a:latin typeface="宋体" panose="02010600030101010101" pitchFamily="2" charset="-122"/>
              </a:rPr>
              <a:t>浏览器可以注册、登录及定制服务、配置和管理用户。打开应用实例与本地操作桌面系统一样。</a:t>
            </a:r>
          </a:p>
          <a:p>
            <a:pPr eaLnBrk="1" hangingPunct="1">
              <a:lnSpc>
                <a:spcPct val="80000"/>
              </a:lnSpc>
              <a:spcBef>
                <a:spcPts val="1200"/>
              </a:spcBef>
            </a:pPr>
            <a:r>
              <a:rPr lang="zh-CN" altLang="en-US" sz="2000" dirty="0" smtClean="0">
                <a:latin typeface="宋体" panose="02010600030101010101" pitchFamily="2" charset="-122"/>
              </a:rPr>
              <a:t>服务目录：云用户在取得相应权限（付费或其他限制）后可以选择或定制的服务列表，也可以对已有服务进行退订的操作，在云用户端界面生成相应的图标或列表的形式展示相关的服务。</a:t>
            </a:r>
          </a:p>
        </p:txBody>
      </p:sp>
      <p:pic>
        <p:nvPicPr>
          <p:cNvPr id="2" name="图片 1"/>
          <p:cNvPicPr>
            <a:picLocks noChangeAspect="1"/>
          </p:cNvPicPr>
          <p:nvPr/>
        </p:nvPicPr>
        <p:blipFill>
          <a:blip r:embed="rId3" cstate="print"/>
          <a:stretch>
            <a:fillRect/>
          </a:stretch>
        </p:blipFill>
        <p:spPr>
          <a:xfrm>
            <a:off x="3080117" y="228600"/>
            <a:ext cx="3092083" cy="766763"/>
          </a:xfrm>
          <a:prstGeom prst="rect">
            <a:avLst/>
          </a:prstGeom>
        </p:spPr>
      </p:pic>
    </p:spTree>
    <p:extLst>
      <p:ext uri="{BB962C8B-B14F-4D97-AF65-F5344CB8AC3E}">
        <p14:creationId xmlns:p14="http://schemas.microsoft.com/office/powerpoint/2010/main" xmlns="" val="301818105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F5E3607F-A434-4ED7-B299-1EA54F0D1BCC}" type="slidenum">
              <a:rPr lang="en-US" altLang="zh-CN" sz="1000">
                <a:solidFill>
                  <a:srgbClr val="FFFFFF"/>
                </a:solidFill>
              </a:rPr>
              <a:pPr algn="l">
                <a:spcBef>
                  <a:spcPct val="0"/>
                </a:spcBef>
                <a:buFontTx/>
                <a:buNone/>
              </a:pPr>
              <a:t>2</a:t>
            </a:fld>
            <a:endParaRPr lang="en-US" altLang="zh-CN" sz="1000">
              <a:solidFill>
                <a:srgbClr val="FFFFFF"/>
              </a:solidFill>
            </a:endParaRPr>
          </a:p>
        </p:txBody>
      </p:sp>
      <p:sp>
        <p:nvSpPr>
          <p:cNvPr id="4099" name="TextBox 3"/>
          <p:cNvSpPr txBox="1">
            <a:spLocks noChangeArrowheads="1"/>
          </p:cNvSpPr>
          <p:nvPr/>
        </p:nvSpPr>
        <p:spPr bwMode="auto">
          <a:xfrm>
            <a:off x="228600" y="381000"/>
            <a:ext cx="321468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3600" dirty="0" smtClean="0">
                <a:latin typeface="黑体" panose="02010609060101010101" pitchFamily="49" charset="-122"/>
                <a:ea typeface="黑体" panose="02010609060101010101" pitchFamily="49" charset="-122"/>
                <a:cs typeface="Arial" panose="020B0604020202020204" pitchFamily="34" charset="0"/>
              </a:rPr>
              <a:t>什么</a:t>
            </a:r>
            <a:r>
              <a:rPr lang="zh-CN" altLang="en-US" sz="3600" dirty="0">
                <a:latin typeface="黑体" panose="02010609060101010101" pitchFamily="49" charset="-122"/>
                <a:ea typeface="黑体" panose="02010609060101010101" pitchFamily="49" charset="-122"/>
                <a:cs typeface="Arial" panose="020B0604020202020204" pitchFamily="34" charset="0"/>
              </a:rPr>
              <a:t>是云计算</a:t>
            </a:r>
          </a:p>
        </p:txBody>
      </p:sp>
      <p:sp>
        <p:nvSpPr>
          <p:cNvPr id="4101" name="TextBox 7"/>
          <p:cNvSpPr txBox="1">
            <a:spLocks noChangeArrowheads="1"/>
          </p:cNvSpPr>
          <p:nvPr/>
        </p:nvSpPr>
        <p:spPr bwMode="auto">
          <a:xfrm>
            <a:off x="304800" y="1143000"/>
            <a:ext cx="8534400" cy="1938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       是</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分布式处理、并行处理、和网格计算的发展，或者说是这些计算机科学概念的商业实现。即把存储于个人电脑、移动电话和其他设备上的大量信息和处理器资源集中在一起，协同工作。在极大规模上可扩展的信息技术能力向外部客户作为服务来提供的一种计算方式。</a:t>
            </a:r>
          </a:p>
        </p:txBody>
      </p:sp>
      <p:sp>
        <p:nvSpPr>
          <p:cNvPr id="4102" name="TextBox 9"/>
          <p:cNvSpPr txBox="1">
            <a:spLocks noChangeArrowheads="1"/>
          </p:cNvSpPr>
          <p:nvPr/>
        </p:nvSpPr>
        <p:spPr bwMode="auto">
          <a:xfrm>
            <a:off x="1000125" y="4929188"/>
            <a:ext cx="664368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a:cs typeface="Arial" panose="020B0604020202020204" pitchFamily="34" charset="0"/>
            </a:endParaRPr>
          </a:p>
        </p:txBody>
      </p:sp>
      <p:pic>
        <p:nvPicPr>
          <p:cNvPr id="4103" name="图片 9" descr="201003121610.jpg"/>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43000" y="3200400"/>
            <a:ext cx="6891337" cy="2974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309483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3371676E-6FF1-437B-93E6-ED79CF89B328}" type="slidenum">
              <a:rPr lang="en-US" altLang="zh-CN" sz="1000">
                <a:solidFill>
                  <a:srgbClr val="FFFFFF"/>
                </a:solidFill>
              </a:rPr>
              <a:pPr algn="l">
                <a:spcBef>
                  <a:spcPct val="0"/>
                </a:spcBef>
                <a:buFontTx/>
                <a:buNone/>
              </a:pPr>
              <a:t>20</a:t>
            </a:fld>
            <a:endParaRPr lang="en-US" altLang="zh-CN" sz="1000">
              <a:solidFill>
                <a:srgbClr val="FFFFFF"/>
              </a:solidFill>
            </a:endParaRPr>
          </a:p>
        </p:txBody>
      </p:sp>
      <p:sp>
        <p:nvSpPr>
          <p:cNvPr id="27651" name="Rectangle 2"/>
          <p:cNvSpPr>
            <a:spLocks noGrp="1" noChangeArrowheads="1"/>
          </p:cNvSpPr>
          <p:nvPr>
            <p:ph type="title"/>
          </p:nvPr>
        </p:nvSpPr>
        <p:spPr/>
        <p:txBody>
          <a:bodyPr/>
          <a:lstStyle/>
          <a:p>
            <a:pPr eaLnBrk="1" hangingPunct="1"/>
            <a:endParaRPr lang="zh-CN" altLang="en-US" sz="2400" dirty="0" smtClean="0">
              <a:ea typeface="黑体" panose="02010609060101010101" pitchFamily="49" charset="-122"/>
            </a:endParaRPr>
          </a:p>
        </p:txBody>
      </p:sp>
      <p:sp>
        <p:nvSpPr>
          <p:cNvPr id="27652" name="Rectangle 3"/>
          <p:cNvSpPr>
            <a:spLocks noGrp="1" noChangeArrowheads="1"/>
          </p:cNvSpPr>
          <p:nvPr>
            <p:ph type="body" idx="1"/>
          </p:nvPr>
        </p:nvSpPr>
        <p:spPr>
          <a:xfrm>
            <a:off x="365125" y="1047750"/>
            <a:ext cx="8424863" cy="5200650"/>
          </a:xfrm>
        </p:spPr>
        <p:txBody>
          <a:bodyPr/>
          <a:lstStyle/>
          <a:p>
            <a:pPr eaLnBrk="1" hangingPunct="1">
              <a:lnSpc>
                <a:spcPct val="80000"/>
              </a:lnSpc>
            </a:pPr>
            <a:r>
              <a:rPr lang="zh-CN" altLang="en-US" sz="2400" dirty="0" smtClean="0">
                <a:latin typeface="宋体" panose="02010600030101010101" pitchFamily="2" charset="-122"/>
              </a:rPr>
              <a:t>管理系统和部署工具：提供管理和服务，能管理云用户，能对用户授权、认证、登录进行管理，并可以管理可用计算资源和服务，接收用户发送的请求，根据用户请求并转发到相应的相应程序，调度资源智能地部署资源和应用，动态地部署、配置和回收资源。</a:t>
            </a:r>
          </a:p>
          <a:p>
            <a:pPr eaLnBrk="1" hangingPunct="1">
              <a:lnSpc>
                <a:spcPct val="80000"/>
              </a:lnSpc>
              <a:spcBef>
                <a:spcPts val="1200"/>
              </a:spcBef>
            </a:pPr>
            <a:r>
              <a:rPr lang="zh-CN" altLang="en-US" sz="2400" dirty="0" smtClean="0">
                <a:latin typeface="宋体" panose="02010600030101010101" pitchFamily="2" charset="-122"/>
              </a:rPr>
              <a:t>监控：监控和计量云系统资源的使用情况，以便做出迅速反应，完成节点同步配置、负载均衡配置和资源监控，确保资源能顺利分配给合适的用户。</a:t>
            </a:r>
          </a:p>
          <a:p>
            <a:pPr eaLnBrk="1" hangingPunct="1">
              <a:lnSpc>
                <a:spcPct val="80000"/>
              </a:lnSpc>
              <a:spcBef>
                <a:spcPts val="1800"/>
              </a:spcBef>
            </a:pPr>
            <a:r>
              <a:rPr lang="zh-CN" altLang="en-US" sz="2400" dirty="0" smtClean="0">
                <a:latin typeface="宋体" panose="02010600030101010101" pitchFamily="2" charset="-122"/>
              </a:rPr>
              <a:t>服务器集群：虚拟的或物理的服务器，由管理系统管理，负责高并发量的用户请求处理、大运算量计算处理、用户</a:t>
            </a:r>
            <a:r>
              <a:rPr lang="en-US" altLang="zh-CN" sz="2400" dirty="0" smtClean="0">
                <a:latin typeface="宋体" panose="02010600030101010101" pitchFamily="2" charset="-122"/>
              </a:rPr>
              <a:t>Web</a:t>
            </a:r>
            <a:r>
              <a:rPr lang="zh-CN" altLang="en-US" sz="2400" dirty="0" smtClean="0">
                <a:latin typeface="宋体" panose="02010600030101010101" pitchFamily="2" charset="-122"/>
              </a:rPr>
              <a:t>应用服务，云数据存储时采用相应数据切割算法采用并行方式上传和下载大容量数据。</a:t>
            </a:r>
          </a:p>
          <a:p>
            <a:pPr eaLnBrk="1" hangingPunct="1">
              <a:lnSpc>
                <a:spcPct val="80000"/>
              </a:lnSpc>
              <a:spcBef>
                <a:spcPts val="1200"/>
              </a:spcBef>
            </a:pPr>
            <a:r>
              <a:rPr lang="zh-CN" altLang="en-US" sz="2400" dirty="0" smtClean="0">
                <a:latin typeface="宋体" panose="02010600030101010101" pitchFamily="2" charset="-122"/>
              </a:rPr>
              <a:t>用户可通过云用户端从列表中选择所需的服务，其请求通过管理系统调度相应的资源，并通过部署工具分发请求、配置</a:t>
            </a:r>
            <a:r>
              <a:rPr lang="en-US" altLang="zh-CN" sz="2400" dirty="0" smtClean="0">
                <a:latin typeface="宋体" panose="02010600030101010101" pitchFamily="2" charset="-122"/>
              </a:rPr>
              <a:t>Web</a:t>
            </a:r>
            <a:r>
              <a:rPr lang="zh-CN" altLang="en-US" sz="2400" dirty="0" smtClean="0">
                <a:latin typeface="宋体" panose="02010600030101010101" pitchFamily="2" charset="-122"/>
              </a:rPr>
              <a:t>应用。</a:t>
            </a:r>
          </a:p>
        </p:txBody>
      </p:sp>
      <p:pic>
        <p:nvPicPr>
          <p:cNvPr id="2" name="图片 1"/>
          <p:cNvPicPr>
            <a:picLocks noChangeAspect="1"/>
          </p:cNvPicPr>
          <p:nvPr/>
        </p:nvPicPr>
        <p:blipFill>
          <a:blip r:embed="rId3" cstate="print"/>
          <a:stretch>
            <a:fillRect/>
          </a:stretch>
        </p:blipFill>
        <p:spPr>
          <a:xfrm>
            <a:off x="3124200" y="407615"/>
            <a:ext cx="2499577" cy="640135"/>
          </a:xfrm>
          <a:prstGeom prst="rect">
            <a:avLst/>
          </a:prstGeom>
        </p:spPr>
      </p:pic>
    </p:spTree>
    <p:extLst>
      <p:ext uri="{BB962C8B-B14F-4D97-AF65-F5344CB8AC3E}">
        <p14:creationId xmlns:p14="http://schemas.microsoft.com/office/powerpoint/2010/main" xmlns="" val="110213306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B8CBFC1F-6B1B-4636-90F4-B28F1DB353B4}" type="slidenum">
              <a:rPr lang="en-US" altLang="zh-CN" sz="1000">
                <a:solidFill>
                  <a:srgbClr val="FFFFFF"/>
                </a:solidFill>
              </a:rPr>
              <a:pPr algn="l">
                <a:spcBef>
                  <a:spcPct val="0"/>
                </a:spcBef>
                <a:buFontTx/>
                <a:buNone/>
              </a:pPr>
              <a:t>21</a:t>
            </a:fld>
            <a:endParaRPr lang="en-US" altLang="zh-CN" sz="1000">
              <a:solidFill>
                <a:srgbClr val="FFFFFF"/>
              </a:solidFill>
            </a:endParaRPr>
          </a:p>
        </p:txBody>
      </p:sp>
      <p:sp>
        <p:nvSpPr>
          <p:cNvPr id="29699" name="Rectangle 2"/>
          <p:cNvSpPr>
            <a:spLocks noGrp="1" noChangeArrowheads="1"/>
          </p:cNvSpPr>
          <p:nvPr>
            <p:ph type="title"/>
          </p:nvPr>
        </p:nvSpPr>
        <p:spPr/>
        <p:txBody>
          <a:bodyPr/>
          <a:lstStyle/>
          <a:p>
            <a:pPr eaLnBrk="1" hangingPunct="1"/>
            <a:endParaRPr lang="zh-CN" altLang="en-US" sz="2400" dirty="0" smtClean="0">
              <a:ea typeface="黑体" panose="02010609060101010101" pitchFamily="49" charset="-122"/>
            </a:endParaRPr>
          </a:p>
        </p:txBody>
      </p:sp>
      <p:sp>
        <p:nvSpPr>
          <p:cNvPr id="29700" name="Rectangle 3"/>
          <p:cNvSpPr>
            <a:spLocks noGrp="1" noChangeArrowheads="1"/>
          </p:cNvSpPr>
          <p:nvPr>
            <p:ph type="body" idx="1"/>
          </p:nvPr>
        </p:nvSpPr>
        <p:spPr>
          <a:xfrm>
            <a:off x="304800" y="1066800"/>
            <a:ext cx="8540750" cy="1905000"/>
          </a:xfrm>
        </p:spPr>
        <p:txBody>
          <a:bodyPr/>
          <a:lstStyle/>
          <a:p>
            <a:pPr eaLnBrk="1" hangingPunct="1"/>
            <a:r>
              <a:rPr lang="zh-CN" altLang="en-US" sz="2000" dirty="0" smtClean="0">
                <a:latin typeface="Times New Roman" panose="02020603050405020304" pitchFamily="18" charset="0"/>
                <a:ea typeface="微软雅黑" panose="020B0503020204020204" pitchFamily="34" charset="-122"/>
              </a:rPr>
              <a:t>云计算服务层次</a:t>
            </a:r>
          </a:p>
          <a:p>
            <a:pPr eaLnBrk="1" hangingPunct="1">
              <a:spcBef>
                <a:spcPts val="1200"/>
              </a:spcBef>
            </a:pPr>
            <a:r>
              <a:rPr lang="zh-CN" altLang="en-US" sz="2000" dirty="0" smtClean="0">
                <a:latin typeface="Times New Roman" panose="02020603050405020304" pitchFamily="18" charset="0"/>
                <a:ea typeface="微软雅黑" panose="020B0503020204020204" pitchFamily="34" charset="-122"/>
              </a:rPr>
              <a:t>在云计算中，根据其服务集合所提供的服务类型，整个云计算服务集合被划分成</a:t>
            </a:r>
            <a:r>
              <a:rPr lang="en-US" altLang="zh-CN" sz="2000" dirty="0" smtClean="0">
                <a:latin typeface="Times New Roman" panose="02020603050405020304" pitchFamily="18" charset="0"/>
                <a:ea typeface="微软雅黑" panose="020B0503020204020204" pitchFamily="34" charset="-122"/>
              </a:rPr>
              <a:t>4</a:t>
            </a:r>
            <a:r>
              <a:rPr lang="zh-CN" altLang="en-US" sz="2000" dirty="0" smtClean="0">
                <a:latin typeface="Times New Roman" panose="02020603050405020304" pitchFamily="18" charset="0"/>
                <a:ea typeface="微软雅黑" panose="020B0503020204020204" pitchFamily="34" charset="-122"/>
              </a:rPr>
              <a:t>个层次：应用层、平台层、基础设施层和虚拟化层。这</a:t>
            </a:r>
            <a:r>
              <a:rPr lang="en-US" altLang="zh-CN" sz="2000" dirty="0" smtClean="0">
                <a:latin typeface="Times New Roman" panose="02020603050405020304" pitchFamily="18" charset="0"/>
                <a:ea typeface="微软雅黑" panose="020B0503020204020204" pitchFamily="34" charset="-122"/>
              </a:rPr>
              <a:t>4</a:t>
            </a:r>
            <a:r>
              <a:rPr lang="zh-CN" altLang="en-US" sz="2000" dirty="0" smtClean="0">
                <a:latin typeface="Times New Roman" panose="02020603050405020304" pitchFamily="18" charset="0"/>
                <a:ea typeface="微软雅黑" panose="020B0503020204020204" pitchFamily="34" charset="-122"/>
              </a:rPr>
              <a:t>个层次每一层都对应着一个子服务集合，为云计算服务层次如下图所示：</a:t>
            </a:r>
          </a:p>
          <a:p>
            <a:pPr eaLnBrk="1" hangingPunct="1"/>
            <a:endParaRPr lang="en-US" altLang="zh-CN" sz="2000" dirty="0" smtClean="0">
              <a:latin typeface="Times New Roman" panose="02020603050405020304" pitchFamily="18" charset="0"/>
              <a:ea typeface="微软雅黑" panose="020B0503020204020204" pitchFamily="34" charset="-122"/>
            </a:endParaRPr>
          </a:p>
        </p:txBody>
      </p:sp>
      <p:pic>
        <p:nvPicPr>
          <p:cNvPr id="29701"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38200" y="2743200"/>
            <a:ext cx="7543800" cy="381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图片 1"/>
          <p:cNvPicPr>
            <a:picLocks noChangeAspect="1"/>
          </p:cNvPicPr>
          <p:nvPr/>
        </p:nvPicPr>
        <p:blipFill>
          <a:blip r:embed="rId3" cstate="print"/>
          <a:stretch>
            <a:fillRect/>
          </a:stretch>
        </p:blipFill>
        <p:spPr>
          <a:xfrm>
            <a:off x="3200400" y="381000"/>
            <a:ext cx="2499577" cy="640135"/>
          </a:xfrm>
          <a:prstGeom prst="rect">
            <a:avLst/>
          </a:prstGeom>
        </p:spPr>
      </p:pic>
    </p:spTree>
    <p:extLst>
      <p:ext uri="{BB962C8B-B14F-4D97-AF65-F5344CB8AC3E}">
        <p14:creationId xmlns:p14="http://schemas.microsoft.com/office/powerpoint/2010/main" xmlns="" val="371579451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0E7CD8AF-7F54-46CF-8AD9-C2BB3DB7F1BF}" type="slidenum">
              <a:rPr lang="en-US" altLang="zh-CN" sz="1000">
                <a:solidFill>
                  <a:srgbClr val="FFFFFF"/>
                </a:solidFill>
              </a:rPr>
              <a:pPr algn="l">
                <a:spcBef>
                  <a:spcPct val="0"/>
                </a:spcBef>
                <a:buFontTx/>
                <a:buNone/>
              </a:pPr>
              <a:t>22</a:t>
            </a:fld>
            <a:endParaRPr lang="en-US" altLang="zh-CN" sz="1000">
              <a:solidFill>
                <a:srgbClr val="FFFFFF"/>
              </a:solidFill>
            </a:endParaRPr>
          </a:p>
        </p:txBody>
      </p:sp>
      <p:sp>
        <p:nvSpPr>
          <p:cNvPr id="6" name="Rectangle 2"/>
          <p:cNvSpPr txBox="1">
            <a:spLocks noChangeArrowheads="1"/>
          </p:cNvSpPr>
          <p:nvPr/>
        </p:nvSpPr>
        <p:spPr bwMode="auto">
          <a:xfrm>
            <a:off x="685800" y="609600"/>
            <a:ext cx="7745412" cy="576263"/>
          </a:xfrm>
          <a:prstGeom prst="rect">
            <a:avLst/>
          </a:prstGeom>
          <a:noFill/>
          <a:ln w="9525">
            <a:noFill/>
            <a:miter lim="800000"/>
            <a:headEnd/>
            <a:tailEnd/>
          </a:ln>
        </p:spPr>
        <p:txBody>
          <a:bodyPr/>
          <a:lstStyle/>
          <a:p>
            <a:pPr eaLnBrk="0" hangingPunct="0"/>
            <a:r>
              <a:rPr lang="en-US" altLang="zh-CN" sz="2800" b="1" dirty="0">
                <a:solidFill>
                  <a:srgbClr val="3C1FED"/>
                </a:solidFill>
              </a:rPr>
              <a:t>Three Service Models for Cloud Computing</a:t>
            </a:r>
            <a:endParaRPr lang="zh-CN" altLang="en-US" sz="2800" b="1" dirty="0">
              <a:solidFill>
                <a:srgbClr val="3C1FED"/>
              </a:solidFill>
            </a:endParaRPr>
          </a:p>
        </p:txBody>
      </p:sp>
      <p:sp>
        <p:nvSpPr>
          <p:cNvPr id="7" name="TextBox 6"/>
          <p:cNvSpPr txBox="1"/>
          <p:nvPr/>
        </p:nvSpPr>
        <p:spPr>
          <a:xfrm>
            <a:off x="762000" y="1447800"/>
            <a:ext cx="6121400" cy="1569660"/>
          </a:xfrm>
          <a:prstGeom prst="rect">
            <a:avLst/>
          </a:prstGeom>
          <a:noFill/>
        </p:spPr>
        <p:txBody>
          <a:bodyPr>
            <a:spAutoFit/>
          </a:bodyPr>
          <a:lstStyle/>
          <a:p>
            <a:pPr>
              <a:buFont typeface="Wingdings" pitchFamily="2" charset="2"/>
              <a:buChar char="n"/>
              <a:defRPr/>
            </a:pPr>
            <a:r>
              <a:rPr lang="en-US" altLang="zh-CN" sz="3200" dirty="0">
                <a:latin typeface="+mn-lt"/>
              </a:rPr>
              <a:t>   </a:t>
            </a:r>
            <a:r>
              <a:rPr lang="en-US" altLang="zh-CN" sz="3200" dirty="0" err="1">
                <a:latin typeface="+mn-lt"/>
              </a:rPr>
              <a:t>SaaS</a:t>
            </a:r>
            <a:endParaRPr lang="en-US" altLang="zh-CN" sz="3200" dirty="0">
              <a:latin typeface="+mn-lt"/>
            </a:endParaRPr>
          </a:p>
          <a:p>
            <a:pPr>
              <a:spcBef>
                <a:spcPts val="0"/>
              </a:spcBef>
              <a:buFont typeface="Wingdings" pitchFamily="2" charset="2"/>
              <a:buChar char="n"/>
              <a:defRPr/>
            </a:pPr>
            <a:r>
              <a:rPr lang="en-US" altLang="zh-CN" sz="3200" dirty="0">
                <a:latin typeface="+mn-lt"/>
              </a:rPr>
              <a:t>   </a:t>
            </a:r>
            <a:r>
              <a:rPr lang="en-US" altLang="zh-CN" sz="3200" dirty="0" err="1">
                <a:latin typeface="+mn-lt"/>
              </a:rPr>
              <a:t>PaaS</a:t>
            </a:r>
            <a:endParaRPr lang="en-US" altLang="zh-CN" sz="3200" dirty="0">
              <a:latin typeface="+mn-lt"/>
            </a:endParaRPr>
          </a:p>
          <a:p>
            <a:pPr>
              <a:spcBef>
                <a:spcPts val="0"/>
              </a:spcBef>
              <a:buFont typeface="Wingdings" pitchFamily="2" charset="2"/>
              <a:buChar char="n"/>
              <a:defRPr/>
            </a:pPr>
            <a:r>
              <a:rPr lang="en-US" altLang="zh-CN" sz="3200" dirty="0">
                <a:latin typeface="+mn-lt"/>
              </a:rPr>
              <a:t>   </a:t>
            </a:r>
            <a:r>
              <a:rPr lang="en-US" altLang="zh-CN" sz="3200" dirty="0" err="1">
                <a:latin typeface="+mn-lt"/>
              </a:rPr>
              <a:t>Iaas</a:t>
            </a:r>
            <a:endParaRPr lang="en-US" altLang="zh-CN" sz="3200" dirty="0">
              <a:latin typeface="+mn-lt"/>
            </a:endParaRPr>
          </a:p>
        </p:txBody>
      </p:sp>
      <p:pic>
        <p:nvPicPr>
          <p:cNvPr id="8" name="Picture 2"/>
          <p:cNvPicPr>
            <a:picLocks noChangeAspect="1" noChangeArrowheads="1"/>
          </p:cNvPicPr>
          <p:nvPr/>
        </p:nvPicPr>
        <p:blipFill>
          <a:blip r:embed="rId3" cstate="print"/>
          <a:srcRect/>
          <a:stretch>
            <a:fillRect/>
          </a:stretch>
        </p:blipFill>
        <p:spPr bwMode="auto">
          <a:xfrm>
            <a:off x="2737049" y="2209800"/>
            <a:ext cx="6075632" cy="4162425"/>
          </a:xfrm>
          <a:prstGeom prst="rect">
            <a:avLst/>
          </a:prstGeom>
          <a:noFill/>
          <a:ln w="9525">
            <a:noFill/>
            <a:miter lim="800000"/>
            <a:headEnd/>
            <a:tailEnd/>
          </a:ln>
        </p:spPr>
      </p:pic>
    </p:spTree>
    <p:extLst>
      <p:ext uri="{BB962C8B-B14F-4D97-AF65-F5344CB8AC3E}">
        <p14:creationId xmlns:p14="http://schemas.microsoft.com/office/powerpoint/2010/main" xmlns="" val="18553987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0E7CD8AF-7F54-46CF-8AD9-C2BB3DB7F1BF}" type="slidenum">
              <a:rPr lang="en-US" altLang="zh-CN" sz="1000">
                <a:solidFill>
                  <a:srgbClr val="FFFFFF"/>
                </a:solidFill>
              </a:rPr>
              <a:pPr algn="l">
                <a:spcBef>
                  <a:spcPct val="0"/>
                </a:spcBef>
                <a:buFontTx/>
                <a:buNone/>
              </a:pPr>
              <a:t>23</a:t>
            </a:fld>
            <a:endParaRPr lang="en-US" altLang="zh-CN" sz="1000">
              <a:solidFill>
                <a:srgbClr val="FFFFFF"/>
              </a:solidFill>
            </a:endParaRPr>
          </a:p>
        </p:txBody>
      </p:sp>
      <p:sp>
        <p:nvSpPr>
          <p:cNvPr id="3" name="TextBox 9"/>
          <p:cNvSpPr txBox="1">
            <a:spLocks noChangeArrowheads="1"/>
          </p:cNvSpPr>
          <p:nvPr/>
        </p:nvSpPr>
        <p:spPr bwMode="auto">
          <a:xfrm>
            <a:off x="533400" y="838200"/>
            <a:ext cx="8243888" cy="5247590"/>
          </a:xfrm>
          <a:prstGeom prst="rect">
            <a:avLst/>
          </a:prstGeom>
          <a:noFill/>
          <a:ln w="9525">
            <a:noFill/>
            <a:miter lim="800000"/>
            <a:headEnd/>
            <a:tailEnd/>
          </a:ln>
        </p:spPr>
        <p:txBody>
          <a:bodyPr>
            <a:spAutoFit/>
          </a:bodyPr>
          <a:lstStyle/>
          <a:p>
            <a:r>
              <a:rPr lang="en-US" altLang="zh-CN" sz="3600" b="1" dirty="0">
                <a:solidFill>
                  <a:srgbClr val="3C1FED"/>
                </a:solidFill>
              </a:rPr>
              <a:t>Key Elements of Cloud Architecture</a:t>
            </a:r>
          </a:p>
          <a:p>
            <a:pPr lvl="1">
              <a:spcBef>
                <a:spcPts val="1800"/>
              </a:spcBef>
              <a:buFont typeface="Wingdings" pitchFamily="2" charset="2"/>
              <a:buChar char="l"/>
            </a:pPr>
            <a:r>
              <a:rPr lang="en-US" altLang="zh-CN" sz="2800" dirty="0"/>
              <a:t>  Distributed file system and data storage architecture</a:t>
            </a:r>
          </a:p>
          <a:p>
            <a:pPr lvl="1">
              <a:spcBef>
                <a:spcPts val="1800"/>
              </a:spcBef>
              <a:buFont typeface="Wingdings" pitchFamily="2" charset="2"/>
              <a:buChar char="l"/>
            </a:pPr>
            <a:r>
              <a:rPr lang="en-US" altLang="zh-CN" sz="2800" dirty="0"/>
              <a:t>  Abstraction of computing resources and scheduling</a:t>
            </a:r>
          </a:p>
          <a:p>
            <a:pPr lvl="1">
              <a:spcBef>
                <a:spcPts val="1800"/>
              </a:spcBef>
              <a:buFont typeface="Wingdings" pitchFamily="2" charset="2"/>
              <a:buChar char="l"/>
            </a:pPr>
            <a:r>
              <a:rPr lang="en-US" altLang="zh-CN" sz="2800" dirty="0"/>
              <a:t>  Layered software architecture</a:t>
            </a:r>
          </a:p>
          <a:p>
            <a:pPr lvl="1">
              <a:spcBef>
                <a:spcPts val="1800"/>
              </a:spcBef>
              <a:buFont typeface="Wingdings" pitchFamily="2" charset="2"/>
              <a:buChar char="l"/>
            </a:pPr>
            <a:r>
              <a:rPr lang="en-US" altLang="zh-CN" sz="2800" dirty="0"/>
              <a:t>  Decoupling of service interface and function implementation</a:t>
            </a:r>
          </a:p>
          <a:p>
            <a:pPr lvl="1">
              <a:spcBef>
                <a:spcPts val="1800"/>
              </a:spcBef>
              <a:buFont typeface="Wingdings" pitchFamily="2" charset="2"/>
              <a:buChar char="l"/>
            </a:pPr>
            <a:r>
              <a:rPr lang="en-US" altLang="zh-CN" sz="2800" dirty="0"/>
              <a:t>  Virtual reality technology</a:t>
            </a:r>
          </a:p>
        </p:txBody>
      </p:sp>
    </p:spTree>
    <p:extLst>
      <p:ext uri="{BB962C8B-B14F-4D97-AF65-F5344CB8AC3E}">
        <p14:creationId xmlns:p14="http://schemas.microsoft.com/office/powerpoint/2010/main" xmlns="" val="18553987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0E7CD8AF-7F54-46CF-8AD9-C2BB3DB7F1BF}" type="slidenum">
              <a:rPr lang="en-US" altLang="zh-CN" sz="1000">
                <a:solidFill>
                  <a:srgbClr val="FFFFFF"/>
                </a:solidFill>
              </a:rPr>
              <a:pPr algn="l">
                <a:spcBef>
                  <a:spcPct val="0"/>
                </a:spcBef>
                <a:buFontTx/>
                <a:buNone/>
              </a:pPr>
              <a:t>24</a:t>
            </a:fld>
            <a:endParaRPr lang="en-US" altLang="zh-CN" sz="1000">
              <a:solidFill>
                <a:srgbClr val="FFFFFF"/>
              </a:solidFill>
            </a:endParaRPr>
          </a:p>
        </p:txBody>
      </p:sp>
      <p:sp>
        <p:nvSpPr>
          <p:cNvPr id="3" name="TextBox 9"/>
          <p:cNvSpPr txBox="1">
            <a:spLocks noChangeArrowheads="1"/>
          </p:cNvSpPr>
          <p:nvPr/>
        </p:nvSpPr>
        <p:spPr bwMode="auto">
          <a:xfrm>
            <a:off x="152400" y="685800"/>
            <a:ext cx="8839200" cy="4878259"/>
          </a:xfrm>
          <a:prstGeom prst="rect">
            <a:avLst/>
          </a:prstGeom>
          <a:noFill/>
          <a:ln w="9525">
            <a:noFill/>
            <a:miter lim="800000"/>
            <a:headEnd/>
            <a:tailEnd/>
          </a:ln>
        </p:spPr>
        <p:txBody>
          <a:bodyPr wrap="square">
            <a:spAutoFit/>
          </a:bodyPr>
          <a:lstStyle/>
          <a:p>
            <a:r>
              <a:rPr lang="en-US" altLang="zh-CN" sz="3200" b="1" dirty="0">
                <a:solidFill>
                  <a:srgbClr val="3C1FED"/>
                </a:solidFill>
              </a:rPr>
              <a:t>Layered Model of Cloud Architecture</a:t>
            </a:r>
          </a:p>
          <a:p>
            <a:pPr lvl="1">
              <a:spcBef>
                <a:spcPts val="1800"/>
              </a:spcBef>
              <a:buFont typeface="Wingdings" pitchFamily="2" charset="2"/>
              <a:buChar char="l"/>
            </a:pPr>
            <a:r>
              <a:rPr lang="en-US" altLang="zh-CN" sz="2400" dirty="0"/>
              <a:t>  Cloud applications</a:t>
            </a:r>
          </a:p>
          <a:p>
            <a:pPr lvl="1"/>
            <a:r>
              <a:rPr lang="en-US" altLang="zh-CN" sz="2400" dirty="0"/>
              <a:t>      </a:t>
            </a:r>
            <a:r>
              <a:rPr lang="en-US" altLang="zh-CN" sz="2000" dirty="0"/>
              <a:t>Various user applications that run in the cloud and serve the users</a:t>
            </a:r>
          </a:p>
          <a:p>
            <a:pPr lvl="1">
              <a:spcBef>
                <a:spcPts val="1200"/>
              </a:spcBef>
              <a:buFont typeface="Wingdings" pitchFamily="2" charset="2"/>
              <a:buChar char="l"/>
            </a:pPr>
            <a:r>
              <a:rPr lang="en-US" altLang="zh-CN" sz="2400" dirty="0"/>
              <a:t>  Cloud Platform</a:t>
            </a:r>
          </a:p>
          <a:p>
            <a:pPr lvl="1"/>
            <a:r>
              <a:rPr lang="en-US" altLang="zh-CN" sz="2000" dirty="0"/>
              <a:t>       The functional or service platforms that support </a:t>
            </a:r>
            <a:r>
              <a:rPr lang="en-US" altLang="zh-CN" sz="2000" dirty="0" smtClean="0"/>
              <a:t>user </a:t>
            </a:r>
            <a:r>
              <a:rPr lang="en-US" altLang="zh-CN" sz="2000" dirty="0"/>
              <a:t>applications</a:t>
            </a:r>
          </a:p>
          <a:p>
            <a:pPr lvl="1">
              <a:spcBef>
                <a:spcPts val="1200"/>
              </a:spcBef>
              <a:buFont typeface="Wingdings" pitchFamily="2" charset="2"/>
              <a:buChar char="l"/>
            </a:pPr>
            <a:r>
              <a:rPr lang="en-US" altLang="zh-CN" sz="2400" dirty="0"/>
              <a:t>  Cloud Management</a:t>
            </a:r>
          </a:p>
          <a:p>
            <a:pPr lvl="1"/>
            <a:r>
              <a:rPr lang="en-US" altLang="zh-CN" sz="2000" dirty="0"/>
              <a:t>       The system tools to schedule tasks and manage resources in cloud</a:t>
            </a:r>
          </a:p>
          <a:p>
            <a:pPr lvl="1">
              <a:spcBef>
                <a:spcPts val="1200"/>
              </a:spcBef>
              <a:buFont typeface="Wingdings" pitchFamily="2" charset="2"/>
              <a:buChar char="l"/>
            </a:pPr>
            <a:r>
              <a:rPr lang="en-US" altLang="zh-CN" sz="2400" dirty="0"/>
              <a:t>  Cloud Storage</a:t>
            </a:r>
          </a:p>
          <a:p>
            <a:pPr lvl="1"/>
            <a:r>
              <a:rPr lang="en-US" altLang="zh-CN" sz="2000" dirty="0"/>
              <a:t>       The distributed file system and database storage to manage </a:t>
            </a:r>
            <a:r>
              <a:rPr lang="en-US" altLang="zh-CN" sz="2000" dirty="0" smtClean="0"/>
              <a:t>data</a:t>
            </a:r>
            <a:endParaRPr lang="en-US" altLang="zh-CN" sz="2000" dirty="0"/>
          </a:p>
          <a:p>
            <a:pPr lvl="1">
              <a:spcBef>
                <a:spcPts val="1200"/>
              </a:spcBef>
              <a:buFont typeface="Wingdings" pitchFamily="2" charset="2"/>
              <a:buChar char="l"/>
            </a:pPr>
            <a:r>
              <a:rPr lang="en-US" altLang="zh-CN" sz="2400" dirty="0"/>
              <a:t>  Cloud Resources</a:t>
            </a:r>
          </a:p>
          <a:p>
            <a:pPr lvl="1"/>
            <a:r>
              <a:rPr lang="en-US" altLang="zh-CN" sz="2000" dirty="0"/>
              <a:t>       The abstraction of physical resources in the cloud</a:t>
            </a:r>
          </a:p>
        </p:txBody>
      </p:sp>
    </p:spTree>
    <p:extLst>
      <p:ext uri="{BB962C8B-B14F-4D97-AF65-F5344CB8AC3E}">
        <p14:creationId xmlns:p14="http://schemas.microsoft.com/office/powerpoint/2010/main" xmlns="" val="18553987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0E7CD8AF-7F54-46CF-8AD9-C2BB3DB7F1BF}" type="slidenum">
              <a:rPr lang="en-US" altLang="zh-CN" sz="1000">
                <a:solidFill>
                  <a:srgbClr val="FFFFFF"/>
                </a:solidFill>
              </a:rPr>
              <a:pPr algn="l">
                <a:spcBef>
                  <a:spcPct val="0"/>
                </a:spcBef>
                <a:buFontTx/>
                <a:buNone/>
              </a:pPr>
              <a:t>25</a:t>
            </a:fld>
            <a:endParaRPr lang="en-US" altLang="zh-CN" sz="1000">
              <a:solidFill>
                <a:srgbClr val="FFFFFF"/>
              </a:solidFill>
            </a:endParaRPr>
          </a:p>
        </p:txBody>
      </p:sp>
      <p:sp>
        <p:nvSpPr>
          <p:cNvPr id="5" name="Rectangle 2"/>
          <p:cNvSpPr txBox="1">
            <a:spLocks noChangeArrowheads="1"/>
          </p:cNvSpPr>
          <p:nvPr/>
        </p:nvSpPr>
        <p:spPr>
          <a:xfrm>
            <a:off x="714375" y="285750"/>
            <a:ext cx="7596188" cy="647700"/>
          </a:xfrm>
          <a:prstGeom prst="rect">
            <a:avLst/>
          </a:prstGeom>
        </p:spPr>
        <p:txBody>
          <a:bodyPr anchor="ctr">
            <a:normAutofit fontScale="97500" lnSpcReduction="10000"/>
          </a:bodyPr>
          <a:lstStyle/>
          <a:p>
            <a:pPr algn="ctr" eaLnBrk="1" fontAlgn="auto" hangingPunct="1">
              <a:spcAft>
                <a:spcPts val="0"/>
              </a:spcAft>
              <a:defRPr/>
            </a:pPr>
            <a:r>
              <a:rPr lang="zh-CN" altLang="en-US" sz="3800" dirty="0">
                <a:latin typeface="黑体" pitchFamily="2" charset="-122"/>
                <a:ea typeface="华文中宋" pitchFamily="2" charset="-122"/>
                <a:cs typeface="+mj-cs"/>
              </a:rPr>
              <a:t>云计算技术体系结构</a:t>
            </a:r>
          </a:p>
        </p:txBody>
      </p:sp>
      <p:pic>
        <p:nvPicPr>
          <p:cNvPr id="30724"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4375" y="1038225"/>
            <a:ext cx="7724775" cy="553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8553987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图片 640"/>
          <p:cNvPicPr>
            <a:picLocks noChangeAspect="1"/>
          </p:cNvPicPr>
          <p:nvPr/>
        </p:nvPicPr>
        <p:blipFill>
          <a:blip r:embed="rId2" cstate="print">
            <a:extLst>
              <a:ext uri="{28A0092B-C50C-407E-A947-70E740481C1C}">
                <a14:useLocalDpi xmlns:a14="http://schemas.microsoft.com/office/drawing/2010/main" xmlns="" val="0"/>
              </a:ext>
            </a:extLst>
          </a:blip>
          <a:srcRect l="7394" t="21585" r="7309" b="21466"/>
          <a:stretch>
            <a:fillRect/>
          </a:stretch>
        </p:blipFill>
        <p:spPr bwMode="auto">
          <a:xfrm>
            <a:off x="0" y="857250"/>
            <a:ext cx="9144000"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32771" name="组合 5"/>
          <p:cNvGrpSpPr>
            <a:grpSpLocks/>
          </p:cNvGrpSpPr>
          <p:nvPr/>
        </p:nvGrpSpPr>
        <p:grpSpPr bwMode="auto">
          <a:xfrm>
            <a:off x="968375" y="800100"/>
            <a:ext cx="7818438" cy="4351338"/>
            <a:chOff x="856343" y="1215318"/>
            <a:chExt cx="10406742" cy="5021111"/>
          </a:xfrm>
        </p:grpSpPr>
        <p:sp>
          <p:nvSpPr>
            <p:cNvPr id="3" name="圆角矩形 2"/>
            <p:cNvSpPr/>
            <p:nvPr/>
          </p:nvSpPr>
          <p:spPr>
            <a:xfrm>
              <a:off x="856343" y="1215318"/>
              <a:ext cx="4847323" cy="2099304"/>
            </a:xfrm>
            <a:prstGeom prst="roundRect">
              <a:avLst>
                <a:gd name="adj" fmla="val 9986"/>
              </a:avLst>
            </a:prstGeom>
            <a:noFill/>
            <a:ln w="28575">
              <a:solidFill>
                <a:srgbClr val="96C52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56" name="圆角矩形 55"/>
            <p:cNvSpPr/>
            <p:nvPr/>
          </p:nvSpPr>
          <p:spPr>
            <a:xfrm>
              <a:off x="6415762" y="1215318"/>
              <a:ext cx="4847323" cy="2099304"/>
            </a:xfrm>
            <a:prstGeom prst="roundRect">
              <a:avLst>
                <a:gd name="adj" fmla="val 9986"/>
              </a:avLst>
            </a:prstGeom>
            <a:noFill/>
            <a:ln w="28575">
              <a:solidFill>
                <a:srgbClr val="96C52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57" name="圆角矩形 56"/>
            <p:cNvSpPr/>
            <p:nvPr/>
          </p:nvSpPr>
          <p:spPr>
            <a:xfrm>
              <a:off x="856343" y="4137125"/>
              <a:ext cx="4847323" cy="2099304"/>
            </a:xfrm>
            <a:prstGeom prst="roundRect">
              <a:avLst>
                <a:gd name="adj" fmla="val 9986"/>
              </a:avLst>
            </a:prstGeom>
            <a:noFill/>
            <a:ln w="28575">
              <a:solidFill>
                <a:srgbClr val="96C52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58" name="圆角矩形 57"/>
            <p:cNvSpPr/>
            <p:nvPr/>
          </p:nvSpPr>
          <p:spPr>
            <a:xfrm>
              <a:off x="6415762" y="4137125"/>
              <a:ext cx="4847323" cy="2099304"/>
            </a:xfrm>
            <a:prstGeom prst="roundRect">
              <a:avLst>
                <a:gd name="adj" fmla="val 9986"/>
              </a:avLst>
            </a:prstGeom>
            <a:noFill/>
            <a:ln w="28575">
              <a:solidFill>
                <a:srgbClr val="96C52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32781" name="Text Box 12"/>
            <p:cNvSpPr txBox="1">
              <a:spLocks noChangeArrowheads="1"/>
            </p:cNvSpPr>
            <p:nvPr/>
          </p:nvSpPr>
          <p:spPr bwMode="gray">
            <a:xfrm>
              <a:off x="1027523" y="4685152"/>
              <a:ext cx="2828650" cy="11181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500">
                  <a:solidFill>
                    <a:srgbClr val="404040"/>
                  </a:solidFill>
                  <a:latin typeface="微软雅黑" panose="020B0503020204020204" pitchFamily="34" charset="-122"/>
                  <a:cs typeface="Arial" panose="020B0604020202020204" pitchFamily="34" charset="0"/>
                </a:rPr>
                <a:t>计算机、存储器、网络设施、数据库和软件等 </a:t>
              </a:r>
              <a:endParaRPr lang="en-US" altLang="zh-CN" sz="1500">
                <a:solidFill>
                  <a:srgbClr val="404040"/>
                </a:solidFill>
                <a:latin typeface="微软雅黑" panose="020B0503020204020204" pitchFamily="34" charset="-122"/>
                <a:cs typeface="Arial" panose="020B0604020202020204" pitchFamily="34" charset="0"/>
              </a:endParaRPr>
            </a:p>
          </p:txBody>
        </p:sp>
        <p:sp>
          <p:nvSpPr>
            <p:cNvPr id="32782" name="Text Box 13"/>
            <p:cNvSpPr txBox="1">
              <a:spLocks noChangeArrowheads="1"/>
            </p:cNvSpPr>
            <p:nvPr/>
          </p:nvSpPr>
          <p:spPr bwMode="gray">
            <a:xfrm>
              <a:off x="985055" y="1714777"/>
              <a:ext cx="3041858" cy="14141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0"/>
                </a:spcBef>
                <a:buFontTx/>
                <a:buNone/>
              </a:pPr>
              <a:r>
                <a:rPr lang="zh-CN" altLang="en-US" sz="1500">
                  <a:solidFill>
                    <a:srgbClr val="404040"/>
                  </a:solidFill>
                  <a:latin typeface="微软雅黑" panose="020B0503020204020204" pitchFamily="34" charset="-122"/>
                  <a:cs typeface="Arial" panose="020B0604020202020204" pitchFamily="34" charset="0"/>
                </a:rPr>
                <a:t>封装云计算能力成标准的</a:t>
              </a:r>
              <a:r>
                <a:rPr lang="en-US" altLang="zh-CN" sz="1500">
                  <a:solidFill>
                    <a:srgbClr val="404040"/>
                  </a:solidFill>
                  <a:latin typeface="微软雅黑" panose="020B0503020204020204" pitchFamily="34" charset="-122"/>
                  <a:cs typeface="Arial" panose="020B0604020202020204" pitchFamily="34" charset="0"/>
                </a:rPr>
                <a:t>Web Services</a:t>
              </a:r>
              <a:r>
                <a:rPr lang="zh-CN" altLang="en-US" sz="1500">
                  <a:solidFill>
                    <a:srgbClr val="404040"/>
                  </a:solidFill>
                  <a:latin typeface="微软雅黑" panose="020B0503020204020204" pitchFamily="34" charset="-122"/>
                  <a:cs typeface="Arial" panose="020B0604020202020204" pitchFamily="34" charset="0"/>
                </a:rPr>
                <a:t>服务，</a:t>
              </a:r>
              <a:endParaRPr lang="en-US" altLang="zh-CN" sz="1500">
                <a:solidFill>
                  <a:srgbClr val="404040"/>
                </a:solidFill>
                <a:latin typeface="微软雅黑" panose="020B0503020204020204" pitchFamily="34" charset="-122"/>
                <a:cs typeface="Arial" panose="020B0604020202020204" pitchFamily="34" charset="0"/>
              </a:endParaRPr>
            </a:p>
            <a:p>
              <a:pPr>
                <a:lnSpc>
                  <a:spcPct val="130000"/>
                </a:lnSpc>
                <a:spcBef>
                  <a:spcPct val="0"/>
                </a:spcBef>
                <a:buFontTx/>
                <a:buNone/>
              </a:pPr>
              <a:r>
                <a:rPr lang="zh-CN" altLang="en-US" sz="1500">
                  <a:solidFill>
                    <a:srgbClr val="404040"/>
                  </a:solidFill>
                  <a:latin typeface="微软雅黑" panose="020B0503020204020204" pitchFamily="34" charset="-122"/>
                  <a:cs typeface="Arial" panose="020B0604020202020204" pitchFamily="34" charset="0"/>
                </a:rPr>
                <a:t>并纳入到</a:t>
              </a:r>
              <a:r>
                <a:rPr lang="en-US" altLang="zh-CN" sz="1500">
                  <a:solidFill>
                    <a:srgbClr val="404040"/>
                  </a:solidFill>
                  <a:latin typeface="微软雅黑" panose="020B0503020204020204" pitchFamily="34" charset="-122"/>
                  <a:cs typeface="Arial" panose="020B0604020202020204" pitchFamily="34" charset="0"/>
                </a:rPr>
                <a:t>SOA</a:t>
              </a:r>
              <a:r>
                <a:rPr lang="zh-CN" altLang="en-US" sz="1500">
                  <a:solidFill>
                    <a:srgbClr val="404040"/>
                  </a:solidFill>
                  <a:latin typeface="微软雅黑" panose="020B0503020204020204" pitchFamily="34" charset="-122"/>
                  <a:cs typeface="Arial" panose="020B0604020202020204" pitchFamily="34" charset="0"/>
                </a:rPr>
                <a:t>体系</a:t>
              </a:r>
              <a:endParaRPr lang="en-US" altLang="zh-CN" sz="1500">
                <a:solidFill>
                  <a:srgbClr val="404040"/>
                </a:solidFill>
                <a:latin typeface="微软雅黑" panose="020B0503020204020204" pitchFamily="34" charset="-122"/>
                <a:cs typeface="Arial" panose="020B0604020202020204" pitchFamily="34" charset="0"/>
              </a:endParaRPr>
            </a:p>
          </p:txBody>
        </p:sp>
        <p:sp>
          <p:nvSpPr>
            <p:cNvPr id="32783" name="Text Box 14"/>
            <p:cNvSpPr txBox="1">
              <a:spLocks noChangeArrowheads="1"/>
            </p:cNvSpPr>
            <p:nvPr/>
          </p:nvSpPr>
          <p:spPr bwMode="gray">
            <a:xfrm>
              <a:off x="8259972" y="1602962"/>
              <a:ext cx="2946967" cy="17759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500">
                  <a:solidFill>
                    <a:srgbClr val="404040"/>
                  </a:solidFill>
                  <a:latin typeface="微软雅黑" panose="020B0503020204020204" pitchFamily="34" charset="-122"/>
                  <a:cs typeface="Arial" panose="020B0604020202020204" pitchFamily="34" charset="0"/>
                </a:rPr>
                <a:t>云计算的资源管理，并对众多应用任务进行调度，使资源能够高效、安全地为应用提供服务 </a:t>
              </a:r>
              <a:endParaRPr lang="en-US" altLang="zh-CN" sz="1500">
                <a:solidFill>
                  <a:srgbClr val="404040"/>
                </a:solidFill>
                <a:latin typeface="微软雅黑" panose="020B0503020204020204" pitchFamily="34" charset="-122"/>
                <a:cs typeface="Arial" panose="020B0604020202020204" pitchFamily="34" charset="0"/>
              </a:endParaRPr>
            </a:p>
          </p:txBody>
        </p:sp>
        <p:sp>
          <p:nvSpPr>
            <p:cNvPr id="32784" name="Text Box 15"/>
            <p:cNvSpPr txBox="1">
              <a:spLocks noChangeArrowheads="1"/>
            </p:cNvSpPr>
            <p:nvPr/>
          </p:nvSpPr>
          <p:spPr bwMode="gray">
            <a:xfrm>
              <a:off x="8351333" y="4585286"/>
              <a:ext cx="2764243" cy="14141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0"/>
                </a:spcBef>
                <a:buFontTx/>
                <a:buNone/>
              </a:pPr>
              <a:r>
                <a:rPr lang="zh-CN" altLang="en-US" sz="1500">
                  <a:solidFill>
                    <a:srgbClr val="404040"/>
                  </a:solidFill>
                  <a:latin typeface="微软雅黑" panose="020B0503020204020204" pitchFamily="34" charset="-122"/>
                  <a:cs typeface="Arial" panose="020B0604020202020204" pitchFamily="34" charset="0"/>
                </a:rPr>
                <a:t>将大量相同类型的资源构成同构或接近同构的资源池</a:t>
              </a:r>
              <a:endParaRPr lang="en-US" altLang="zh-CN" sz="1500">
                <a:solidFill>
                  <a:srgbClr val="404040"/>
                </a:solidFill>
                <a:latin typeface="微软雅黑" panose="020B0503020204020204" pitchFamily="34" charset="-122"/>
                <a:cs typeface="Arial" panose="020B0604020202020204" pitchFamily="34" charset="0"/>
              </a:endParaRPr>
            </a:p>
          </p:txBody>
        </p:sp>
        <p:sp>
          <p:nvSpPr>
            <p:cNvPr id="4" name="椭圆 3"/>
            <p:cNvSpPr/>
            <p:nvPr/>
          </p:nvSpPr>
          <p:spPr>
            <a:xfrm>
              <a:off x="3510326" y="1275770"/>
              <a:ext cx="4889584" cy="488921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2" name="椭圆 1"/>
            <p:cNvSpPr/>
            <p:nvPr/>
          </p:nvSpPr>
          <p:spPr>
            <a:xfrm>
              <a:off x="4843658" y="2609359"/>
              <a:ext cx="2222922" cy="2222038"/>
            </a:xfrm>
            <a:prstGeom prst="ellipse">
              <a:avLst/>
            </a:prstGeom>
            <a:solidFill>
              <a:srgbClr val="96C527"/>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32787" name="Text Box 49"/>
            <p:cNvSpPr txBox="1">
              <a:spLocks noChangeArrowheads="1"/>
            </p:cNvSpPr>
            <p:nvPr/>
          </p:nvSpPr>
          <p:spPr bwMode="gray">
            <a:xfrm>
              <a:off x="5076578" y="3287987"/>
              <a:ext cx="1825994" cy="10524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100" b="1">
                  <a:solidFill>
                    <a:srgbClr val="FFFFFF"/>
                  </a:solidFill>
                  <a:latin typeface="微软雅黑" panose="020B0503020204020204" pitchFamily="34" charset="-122"/>
                  <a:cs typeface="Arial" panose="020B0604020202020204" pitchFamily="34" charset="0"/>
                </a:rPr>
                <a:t>云计算体系结构</a:t>
              </a:r>
            </a:p>
          </p:txBody>
        </p:sp>
        <p:sp>
          <p:nvSpPr>
            <p:cNvPr id="32788" name="Rectangle 5"/>
            <p:cNvSpPr>
              <a:spLocks noChangeArrowheads="1"/>
            </p:cNvSpPr>
            <p:nvPr/>
          </p:nvSpPr>
          <p:spPr bwMode="gray">
            <a:xfrm>
              <a:off x="4007368" y="1917045"/>
              <a:ext cx="1724069" cy="7893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FF0066"/>
                </a:buClr>
                <a:buSzPct val="75000"/>
                <a:buFont typeface="Wingdings" panose="05000000000000000000" pitchFamily="2" charset="2"/>
                <a:buNone/>
              </a:pPr>
              <a:r>
                <a:rPr lang="en-US" altLang="zh-CN" sz="1500" b="1">
                  <a:solidFill>
                    <a:srgbClr val="FFFFFF"/>
                  </a:solidFill>
                  <a:latin typeface="微软雅黑" panose="020B0503020204020204" pitchFamily="34" charset="-122"/>
                  <a:cs typeface="Arial" panose="020B0604020202020204" pitchFamily="34" charset="0"/>
                </a:rPr>
                <a:t>SOA</a:t>
              </a:r>
            </a:p>
            <a:p>
              <a:pPr algn="ctr">
                <a:spcBef>
                  <a:spcPct val="0"/>
                </a:spcBef>
                <a:buClr>
                  <a:srgbClr val="FF0066"/>
                </a:buClr>
                <a:buSzPct val="75000"/>
                <a:buFont typeface="Wingdings" panose="05000000000000000000" pitchFamily="2" charset="2"/>
                <a:buNone/>
              </a:pPr>
              <a:r>
                <a:rPr lang="zh-CN" altLang="en-US" sz="1500" b="1">
                  <a:solidFill>
                    <a:srgbClr val="FFFFFF"/>
                  </a:solidFill>
                  <a:latin typeface="微软雅黑" panose="020B0503020204020204" pitchFamily="34" charset="-122"/>
                  <a:cs typeface="Arial" panose="020B0604020202020204" pitchFamily="34" charset="0"/>
                </a:rPr>
                <a:t>构建层 </a:t>
              </a:r>
              <a:endParaRPr lang="en-US" altLang="zh-CN" sz="1500" b="1">
                <a:solidFill>
                  <a:srgbClr val="FFFFFF"/>
                </a:solidFill>
                <a:latin typeface="微软雅黑" panose="020B0503020204020204" pitchFamily="34" charset="-122"/>
                <a:cs typeface="Arial" panose="020B0604020202020204" pitchFamily="34" charset="0"/>
              </a:endParaRPr>
            </a:p>
          </p:txBody>
        </p:sp>
        <p:sp>
          <p:nvSpPr>
            <p:cNvPr id="32789" name="Rectangle 7"/>
            <p:cNvSpPr>
              <a:spLocks noChangeArrowheads="1"/>
            </p:cNvSpPr>
            <p:nvPr/>
          </p:nvSpPr>
          <p:spPr bwMode="gray">
            <a:xfrm>
              <a:off x="6281024" y="2032652"/>
              <a:ext cx="1947803" cy="7893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FF0066"/>
                </a:buClr>
                <a:buSzPct val="75000"/>
                <a:buFont typeface="Wingdings" panose="05000000000000000000" pitchFamily="2" charset="2"/>
                <a:buNone/>
              </a:pPr>
              <a:r>
                <a:rPr lang="zh-CN" altLang="en-US" sz="1500" b="1">
                  <a:solidFill>
                    <a:srgbClr val="FFFFFF"/>
                  </a:solidFill>
                  <a:latin typeface="微软雅黑" panose="020B0503020204020204" pitchFamily="34" charset="-122"/>
                  <a:cs typeface="Arial" panose="020B0604020202020204" pitchFamily="34" charset="0"/>
                </a:rPr>
                <a:t>管理</a:t>
              </a:r>
              <a:endParaRPr lang="en-US" altLang="zh-CN" sz="1500" b="1">
                <a:solidFill>
                  <a:srgbClr val="FFFFFF"/>
                </a:solidFill>
                <a:latin typeface="微软雅黑" panose="020B0503020204020204" pitchFamily="34" charset="-122"/>
                <a:cs typeface="Arial" panose="020B0604020202020204" pitchFamily="34" charset="0"/>
              </a:endParaRPr>
            </a:p>
            <a:p>
              <a:pPr algn="ctr">
                <a:spcBef>
                  <a:spcPct val="0"/>
                </a:spcBef>
                <a:buClr>
                  <a:srgbClr val="FF0066"/>
                </a:buClr>
                <a:buSzPct val="75000"/>
                <a:buFont typeface="Wingdings" panose="05000000000000000000" pitchFamily="2" charset="2"/>
                <a:buNone/>
              </a:pPr>
              <a:r>
                <a:rPr lang="zh-CN" altLang="en-US" sz="1500" b="1">
                  <a:solidFill>
                    <a:srgbClr val="FFFFFF"/>
                  </a:solidFill>
                  <a:latin typeface="微软雅黑" panose="020B0503020204020204" pitchFamily="34" charset="-122"/>
                  <a:cs typeface="Arial" panose="020B0604020202020204" pitchFamily="34" charset="0"/>
                </a:rPr>
                <a:t>中间件层 </a:t>
              </a:r>
              <a:endParaRPr lang="en-US" altLang="zh-CN" sz="1500" b="1">
                <a:solidFill>
                  <a:srgbClr val="FFFFFF"/>
                </a:solidFill>
                <a:latin typeface="微软雅黑" panose="020B0503020204020204" pitchFamily="34" charset="-122"/>
                <a:cs typeface="Arial" panose="020B0604020202020204" pitchFamily="34" charset="0"/>
              </a:endParaRPr>
            </a:p>
          </p:txBody>
        </p:sp>
        <p:sp>
          <p:nvSpPr>
            <p:cNvPr id="32790" name="Rectangle 9"/>
            <p:cNvSpPr>
              <a:spLocks noChangeArrowheads="1"/>
            </p:cNvSpPr>
            <p:nvPr/>
          </p:nvSpPr>
          <p:spPr bwMode="gray">
            <a:xfrm>
              <a:off x="4038827" y="4570640"/>
              <a:ext cx="1838758" cy="7893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FF0066"/>
                </a:buClr>
                <a:buSzPct val="75000"/>
                <a:buFont typeface="Wingdings" panose="05000000000000000000" pitchFamily="2" charset="2"/>
                <a:buNone/>
              </a:pPr>
              <a:r>
                <a:rPr lang="zh-CN" altLang="en-US" sz="1500" b="1">
                  <a:solidFill>
                    <a:srgbClr val="FFFFFF"/>
                  </a:solidFill>
                  <a:latin typeface="微软雅黑" panose="020B0503020204020204" pitchFamily="34" charset="-122"/>
                  <a:cs typeface="Arial" panose="020B0604020202020204" pitchFamily="34" charset="0"/>
                </a:rPr>
                <a:t>物理</a:t>
              </a:r>
              <a:endParaRPr lang="en-US" altLang="zh-CN" sz="1500" b="1">
                <a:solidFill>
                  <a:srgbClr val="FFFFFF"/>
                </a:solidFill>
                <a:latin typeface="微软雅黑" panose="020B0503020204020204" pitchFamily="34" charset="-122"/>
                <a:cs typeface="Arial" panose="020B0604020202020204" pitchFamily="34" charset="0"/>
              </a:endParaRPr>
            </a:p>
            <a:p>
              <a:pPr algn="ctr">
                <a:spcBef>
                  <a:spcPct val="0"/>
                </a:spcBef>
                <a:buClr>
                  <a:srgbClr val="FF0066"/>
                </a:buClr>
                <a:buSzPct val="75000"/>
                <a:buFont typeface="Wingdings" panose="05000000000000000000" pitchFamily="2" charset="2"/>
                <a:buNone/>
              </a:pPr>
              <a:r>
                <a:rPr lang="zh-CN" altLang="en-US" sz="1500" b="1">
                  <a:solidFill>
                    <a:srgbClr val="FFFFFF"/>
                  </a:solidFill>
                  <a:latin typeface="微软雅黑" panose="020B0503020204020204" pitchFamily="34" charset="-122"/>
                  <a:cs typeface="Arial" panose="020B0604020202020204" pitchFamily="34" charset="0"/>
                </a:rPr>
                <a:t>资源层</a:t>
              </a:r>
            </a:p>
          </p:txBody>
        </p:sp>
        <p:sp>
          <p:nvSpPr>
            <p:cNvPr id="32791" name="Rectangle 11"/>
            <p:cNvSpPr>
              <a:spLocks noChangeArrowheads="1"/>
            </p:cNvSpPr>
            <p:nvPr/>
          </p:nvSpPr>
          <p:spPr bwMode="gray">
            <a:xfrm>
              <a:off x="6571638" y="4685152"/>
              <a:ext cx="1445811" cy="4604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
                  <a:srgbClr val="FF0066"/>
                </a:buClr>
                <a:buSzPct val="75000"/>
                <a:buFont typeface="Wingdings" panose="05000000000000000000" pitchFamily="2" charset="2"/>
                <a:buNone/>
              </a:pPr>
              <a:r>
                <a:rPr lang="zh-CN" altLang="en-US" sz="1500" b="1">
                  <a:solidFill>
                    <a:srgbClr val="FFFFFF"/>
                  </a:solidFill>
                  <a:latin typeface="微软雅黑" panose="020B0503020204020204" pitchFamily="34" charset="-122"/>
                  <a:cs typeface="Arial" panose="020B0604020202020204" pitchFamily="34" charset="0"/>
                </a:rPr>
                <a:t>资源池层 </a:t>
              </a:r>
              <a:endParaRPr lang="en-US" altLang="zh-CN" sz="1500" b="1">
                <a:solidFill>
                  <a:srgbClr val="FFFFFF"/>
                </a:solidFill>
                <a:latin typeface="微软雅黑" panose="020B0503020204020204" pitchFamily="34" charset="-122"/>
                <a:cs typeface="Arial" panose="020B0604020202020204" pitchFamily="34" charset="0"/>
              </a:endParaRPr>
            </a:p>
          </p:txBody>
        </p:sp>
      </p:grpSp>
      <p:sp>
        <p:nvSpPr>
          <p:cNvPr id="5" name="矩形 4"/>
          <p:cNvSpPr/>
          <p:nvPr/>
        </p:nvSpPr>
        <p:spPr>
          <a:xfrm>
            <a:off x="355600" y="5405438"/>
            <a:ext cx="8431213" cy="323850"/>
          </a:xfrm>
          <a:prstGeom prst="rect">
            <a:avLst/>
          </a:prstGeom>
          <a:solidFill>
            <a:schemeClr val="tx1">
              <a:lumMod val="75000"/>
              <a:lumOff val="25000"/>
            </a:schemeClr>
          </a:solidFill>
          <a:ln>
            <a:noFill/>
          </a:ln>
          <a:effectLst/>
        </p:spPr>
        <p:txBody>
          <a:bodyPr>
            <a:spAutoFit/>
          </a:bodyPr>
          <a:lstStyle/>
          <a:p>
            <a:pPr>
              <a:defRPr/>
            </a:pPr>
            <a:r>
              <a:rPr lang="zh-CN" altLang="zh-CN" sz="1500" dirty="0">
                <a:solidFill>
                  <a:prstClr val="white"/>
                </a:solidFill>
                <a:cs typeface="Arial" panose="020B0604020202020204" pitchFamily="34" charset="0"/>
              </a:rPr>
              <a:t>管理中间件层和资源池层是云计算技术的最关键部分，</a:t>
            </a:r>
            <a:r>
              <a:rPr lang="en-US" altLang="zh-CN" sz="1500" dirty="0">
                <a:solidFill>
                  <a:prstClr val="white"/>
                </a:solidFill>
                <a:cs typeface="Arial" panose="020B0604020202020204" pitchFamily="34" charset="0"/>
              </a:rPr>
              <a:t>SOA</a:t>
            </a:r>
            <a:r>
              <a:rPr lang="zh-CN" altLang="zh-CN" sz="1500" dirty="0">
                <a:solidFill>
                  <a:prstClr val="white"/>
                </a:solidFill>
                <a:cs typeface="Arial" panose="020B0604020202020204" pitchFamily="34" charset="0"/>
              </a:rPr>
              <a:t>构建层的功能更多依靠外部设施提供。</a:t>
            </a:r>
            <a:endParaRPr lang="zh-CN" altLang="en-US" sz="1500" dirty="0">
              <a:solidFill>
                <a:prstClr val="white"/>
              </a:solidFill>
              <a:cs typeface="Arial" panose="020B0604020202020204" pitchFamily="34" charset="0"/>
            </a:endParaRPr>
          </a:p>
        </p:txBody>
      </p:sp>
      <p:sp>
        <p:nvSpPr>
          <p:cNvPr id="41" name="文本框 40"/>
          <p:cNvSpPr txBox="1"/>
          <p:nvPr/>
        </p:nvSpPr>
        <p:spPr>
          <a:xfrm>
            <a:off x="6500813" y="234950"/>
            <a:ext cx="2573337" cy="300038"/>
          </a:xfrm>
          <a:prstGeom prst="rect">
            <a:avLst/>
          </a:prstGeom>
          <a:noFill/>
        </p:spPr>
        <p:txBody>
          <a:bodyPr wrap="none">
            <a:spAutoFit/>
          </a:bodyPr>
          <a:lstStyle/>
          <a:p>
            <a:pPr>
              <a:defRPr/>
            </a:pPr>
            <a:r>
              <a:rPr lang="en-US" altLang="zh-CN" sz="1350" dirty="0">
                <a:solidFill>
                  <a:prstClr val="white"/>
                </a:solidFill>
              </a:rPr>
              <a:t>《</a:t>
            </a:r>
            <a:r>
              <a:rPr lang="zh-CN" altLang="en-US" sz="1350" dirty="0">
                <a:solidFill>
                  <a:prstClr val="white"/>
                </a:solidFill>
              </a:rPr>
              <a:t>云计算</a:t>
            </a:r>
            <a:r>
              <a:rPr lang="en-US" altLang="zh-CN" sz="1350" dirty="0">
                <a:solidFill>
                  <a:prstClr val="white"/>
                </a:solidFill>
              </a:rPr>
              <a:t>》</a:t>
            </a:r>
            <a:r>
              <a:rPr lang="zh-CN" altLang="en-US" sz="1350" dirty="0">
                <a:solidFill>
                  <a:prstClr val="white"/>
                </a:solidFill>
              </a:rPr>
              <a:t>第三版配套</a:t>
            </a:r>
            <a:r>
              <a:rPr lang="en-US" altLang="zh-CN" sz="1350" dirty="0">
                <a:solidFill>
                  <a:prstClr val="white"/>
                </a:solidFill>
              </a:rPr>
              <a:t>PPT</a:t>
            </a:r>
            <a:r>
              <a:rPr lang="zh-CN" altLang="en-US" sz="1350" dirty="0">
                <a:solidFill>
                  <a:prstClr val="white"/>
                </a:solidFill>
              </a:rPr>
              <a:t>课件</a:t>
            </a:r>
          </a:p>
        </p:txBody>
      </p:sp>
      <p:sp>
        <p:nvSpPr>
          <p:cNvPr id="32776" name="灯片编号占位符 7"/>
          <p:cNvSpPr>
            <a:spLocks noGrp="1"/>
          </p:cNvSpPr>
          <p:nvPr>
            <p:ph type="sldNum" sz="quarter" idx="10"/>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9E91581-1B76-40B8-99BB-DDC1F4B96CA0}" type="slidenum">
              <a:rPr lang="zh-CN" altLang="en-US">
                <a:solidFill>
                  <a:srgbClr val="898989"/>
                </a:solidFill>
              </a:rPr>
              <a:pPr/>
              <a:t>26</a:t>
            </a:fld>
            <a:endParaRPr lang="zh-CN" altLang="en-US">
              <a:solidFill>
                <a:srgbClr val="898989"/>
              </a:solidFill>
            </a:endParaRPr>
          </a:p>
        </p:txBody>
      </p:sp>
      <p:sp>
        <p:nvSpPr>
          <p:cNvPr id="24" name="文本框 23"/>
          <p:cNvSpPr txBox="1"/>
          <p:nvPr/>
        </p:nvSpPr>
        <p:spPr>
          <a:xfrm>
            <a:off x="452438" y="161925"/>
            <a:ext cx="2911374" cy="523220"/>
          </a:xfrm>
          <a:prstGeom prst="rect">
            <a:avLst/>
          </a:prstGeom>
          <a:noFill/>
        </p:spPr>
        <p:txBody>
          <a:bodyPr wrap="none">
            <a:spAutoFit/>
          </a:bodyPr>
          <a:lstStyle/>
          <a:p>
            <a:pPr>
              <a:defRPr/>
            </a:pPr>
            <a:r>
              <a:rPr lang="zh-CN" altLang="en-US" sz="2800" b="1" spc="225" dirty="0" smtClean="0"/>
              <a:t>云</a:t>
            </a:r>
            <a:r>
              <a:rPr lang="zh-CN" altLang="en-US" sz="2800" b="1" spc="225" dirty="0"/>
              <a:t>计算实现机制</a:t>
            </a:r>
          </a:p>
        </p:txBody>
      </p:sp>
    </p:spTree>
    <p:extLst>
      <p:ext uri="{BB962C8B-B14F-4D97-AF65-F5344CB8AC3E}">
        <p14:creationId xmlns:p14="http://schemas.microsoft.com/office/powerpoint/2010/main" xmlns="" val="40166265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图片 640"/>
          <p:cNvPicPr>
            <a:picLocks noChangeAspect="1"/>
          </p:cNvPicPr>
          <p:nvPr/>
        </p:nvPicPr>
        <p:blipFill>
          <a:blip r:embed="rId2" cstate="print">
            <a:extLst>
              <a:ext uri="{28A0092B-C50C-407E-A947-70E740481C1C}">
                <a14:useLocalDpi xmlns:a14="http://schemas.microsoft.com/office/drawing/2010/main" xmlns="" val="0"/>
              </a:ext>
            </a:extLst>
          </a:blip>
          <a:srcRect l="7394" t="21585" r="7309" b="21466"/>
          <a:stretch>
            <a:fillRect/>
          </a:stretch>
        </p:blipFill>
        <p:spPr bwMode="auto">
          <a:xfrm>
            <a:off x="0" y="820738"/>
            <a:ext cx="9144000"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矩形 2"/>
          <p:cNvSpPr/>
          <p:nvPr/>
        </p:nvSpPr>
        <p:spPr>
          <a:xfrm>
            <a:off x="430213" y="2382838"/>
            <a:ext cx="4127500" cy="1404937"/>
          </a:xfrm>
          <a:prstGeom prst="rect">
            <a:avLst/>
          </a:prstGeom>
          <a:solidFill>
            <a:schemeClr val="bg1">
              <a:lumMod val="8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29" name="矩形 28"/>
          <p:cNvSpPr/>
          <p:nvPr/>
        </p:nvSpPr>
        <p:spPr>
          <a:xfrm>
            <a:off x="4605338" y="2382838"/>
            <a:ext cx="4127500" cy="1404937"/>
          </a:xfrm>
          <a:prstGeom prst="rect">
            <a:avLst/>
          </a:prstGeom>
          <a:solidFill>
            <a:schemeClr val="bg1">
              <a:lumMod val="8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32" name="矩形 31"/>
          <p:cNvSpPr/>
          <p:nvPr/>
        </p:nvSpPr>
        <p:spPr>
          <a:xfrm>
            <a:off x="4616450" y="3830638"/>
            <a:ext cx="4127500" cy="1404937"/>
          </a:xfrm>
          <a:prstGeom prst="rect">
            <a:avLst/>
          </a:prstGeom>
          <a:solidFill>
            <a:schemeClr val="bg1">
              <a:lumMod val="8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33" name="矩形 32"/>
          <p:cNvSpPr/>
          <p:nvPr/>
        </p:nvSpPr>
        <p:spPr>
          <a:xfrm>
            <a:off x="423863" y="3830638"/>
            <a:ext cx="4127500" cy="1404937"/>
          </a:xfrm>
          <a:prstGeom prst="rect">
            <a:avLst/>
          </a:prstGeom>
          <a:solidFill>
            <a:schemeClr val="bg1">
              <a:lumMod val="8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10" name="AutoShape 4"/>
          <p:cNvSpPr>
            <a:spLocks noChangeArrowheads="1"/>
          </p:cNvSpPr>
          <p:nvPr/>
        </p:nvSpPr>
        <p:spPr bwMode="gray">
          <a:xfrm>
            <a:off x="423863" y="1735138"/>
            <a:ext cx="8308975" cy="420687"/>
          </a:xfrm>
          <a:prstGeom prst="roundRect">
            <a:avLst>
              <a:gd name="adj" fmla="val 0"/>
            </a:avLst>
          </a:prstGeom>
          <a:solidFill>
            <a:schemeClr val="tx1">
              <a:lumMod val="75000"/>
              <a:lumOff val="25000"/>
            </a:schemeClr>
          </a:solidFill>
          <a:ln>
            <a:noFill/>
          </a:ln>
          <a:effectLst/>
        </p:spPr>
        <p:txBody>
          <a:bodyPr wrap="none" anchor="ctr"/>
          <a:lstStyle/>
          <a:p>
            <a:pPr>
              <a:defRPr/>
            </a:pPr>
            <a:endParaRPr lang="zh-CN" altLang="en-US" sz="1350">
              <a:solidFill>
                <a:prstClr val="black"/>
              </a:solidFill>
              <a:cs typeface="Arial" panose="020B0604020202020204" pitchFamily="34" charset="0"/>
            </a:endParaRPr>
          </a:p>
        </p:txBody>
      </p:sp>
      <p:sp>
        <p:nvSpPr>
          <p:cNvPr id="17" name="Rectangle 11"/>
          <p:cNvSpPr>
            <a:spLocks noChangeArrowheads="1"/>
          </p:cNvSpPr>
          <p:nvPr/>
        </p:nvSpPr>
        <p:spPr bwMode="gray">
          <a:xfrm>
            <a:off x="527050" y="2428875"/>
            <a:ext cx="2979738" cy="1027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292929"/>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50000"/>
              </a:lnSpc>
              <a:defRPr/>
            </a:pPr>
            <a:r>
              <a:rPr lang="zh-CN" altLang="en-US" sz="1350" dirty="0">
                <a:solidFill>
                  <a:prstClr val="black">
                    <a:lumMod val="65000"/>
                    <a:lumOff val="35000"/>
                  </a:prstClr>
                </a:solidFill>
                <a:latin typeface="微软雅黑" panose="020B0503020204020204" pitchFamily="34" charset="-122"/>
              </a:rPr>
              <a:t>均衡使用云资源节点，检测节点故障并试图恢复或屏蔽之，并对资源的使用情况进行监视统计 </a:t>
            </a:r>
            <a:endParaRPr lang="en-US" altLang="zh-CN" sz="1350" dirty="0">
              <a:solidFill>
                <a:prstClr val="black">
                  <a:lumMod val="65000"/>
                  <a:lumOff val="35000"/>
                </a:prstClr>
              </a:solidFill>
              <a:latin typeface="微软雅黑" panose="020B0503020204020204" pitchFamily="34" charset="-122"/>
            </a:endParaRPr>
          </a:p>
        </p:txBody>
      </p:sp>
      <p:grpSp>
        <p:nvGrpSpPr>
          <p:cNvPr id="33801" name="组合 1"/>
          <p:cNvGrpSpPr>
            <a:grpSpLocks/>
          </p:cNvGrpSpPr>
          <p:nvPr/>
        </p:nvGrpSpPr>
        <p:grpSpPr bwMode="auto">
          <a:xfrm>
            <a:off x="3152775" y="2382838"/>
            <a:ext cx="2855913" cy="2862262"/>
            <a:chOff x="4003675" y="1171575"/>
            <a:chExt cx="3806825" cy="3814763"/>
          </a:xfrm>
        </p:grpSpPr>
        <p:sp>
          <p:nvSpPr>
            <p:cNvPr id="11" name="AutoShape 5"/>
            <p:cNvSpPr>
              <a:spLocks noChangeArrowheads="1"/>
            </p:cNvSpPr>
            <p:nvPr/>
          </p:nvSpPr>
          <p:spPr bwMode="gray">
            <a:xfrm flipH="1">
              <a:off x="4003675" y="1171575"/>
              <a:ext cx="1872730" cy="1872471"/>
            </a:xfrm>
            <a:prstGeom prst="rtTriangle">
              <a:avLst/>
            </a:prstGeom>
            <a:solidFill>
              <a:srgbClr val="96C527"/>
            </a:solidFill>
            <a:ln>
              <a:noFill/>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zh-CN" altLang="en-US" sz="1350">
                <a:solidFill>
                  <a:prstClr val="black"/>
                </a:solidFill>
              </a:endParaRPr>
            </a:p>
          </p:txBody>
        </p:sp>
        <p:sp>
          <p:nvSpPr>
            <p:cNvPr id="13" name="AutoShape 7"/>
            <p:cNvSpPr>
              <a:spLocks noChangeArrowheads="1"/>
            </p:cNvSpPr>
            <p:nvPr/>
          </p:nvSpPr>
          <p:spPr bwMode="gray">
            <a:xfrm>
              <a:off x="5935655" y="1171575"/>
              <a:ext cx="1872728" cy="1872471"/>
            </a:xfrm>
            <a:prstGeom prst="rtTriangle">
              <a:avLst/>
            </a:prstGeom>
            <a:solidFill>
              <a:schemeClr val="tx1">
                <a:lumMod val="75000"/>
                <a:lumOff val="25000"/>
              </a:schemeClr>
            </a:solidFill>
            <a:ln>
              <a:noFill/>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zh-CN" altLang="en-US" sz="1350">
                <a:solidFill>
                  <a:prstClr val="black"/>
                </a:solidFill>
              </a:endParaRPr>
            </a:p>
          </p:txBody>
        </p:sp>
        <p:sp>
          <p:nvSpPr>
            <p:cNvPr id="14" name="AutoShape 8"/>
            <p:cNvSpPr>
              <a:spLocks noChangeArrowheads="1"/>
            </p:cNvSpPr>
            <p:nvPr/>
          </p:nvSpPr>
          <p:spPr bwMode="gray">
            <a:xfrm rot="5400000">
              <a:off x="5937899" y="3113738"/>
              <a:ext cx="1872471" cy="1872730"/>
            </a:xfrm>
            <a:prstGeom prst="rtTriangle">
              <a:avLst/>
            </a:prstGeom>
            <a:solidFill>
              <a:srgbClr val="96C527"/>
            </a:solidFill>
            <a:ln>
              <a:noFill/>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zh-CN" altLang="en-US" sz="1350">
                <a:solidFill>
                  <a:prstClr val="black"/>
                </a:solidFill>
              </a:endParaRPr>
            </a:p>
          </p:txBody>
        </p:sp>
        <p:sp>
          <p:nvSpPr>
            <p:cNvPr id="15" name="AutoShape 9"/>
            <p:cNvSpPr>
              <a:spLocks noChangeArrowheads="1"/>
            </p:cNvSpPr>
            <p:nvPr/>
          </p:nvSpPr>
          <p:spPr bwMode="gray">
            <a:xfrm rot="16200000" flipH="1">
              <a:off x="4005921" y="3113738"/>
              <a:ext cx="1872471" cy="1872728"/>
            </a:xfrm>
            <a:prstGeom prst="rtTriangle">
              <a:avLst/>
            </a:prstGeom>
            <a:solidFill>
              <a:schemeClr val="tx1">
                <a:lumMod val="75000"/>
                <a:lumOff val="25000"/>
              </a:schemeClr>
            </a:solidFill>
            <a:ln>
              <a:noFill/>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zh-CN" altLang="en-US" sz="1350">
                <a:solidFill>
                  <a:prstClr val="black"/>
                </a:solidFill>
              </a:endParaRPr>
            </a:p>
          </p:txBody>
        </p:sp>
        <p:sp>
          <p:nvSpPr>
            <p:cNvPr id="33814" name="Rectangle 12"/>
            <p:cNvSpPr>
              <a:spLocks noChangeArrowheads="1"/>
            </p:cNvSpPr>
            <p:nvPr/>
          </p:nvSpPr>
          <p:spPr bwMode="gray">
            <a:xfrm>
              <a:off x="4528810" y="2523295"/>
              <a:ext cx="1349088"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292929"/>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500" b="1">
                  <a:solidFill>
                    <a:srgbClr val="FFFFFF"/>
                  </a:solidFill>
                  <a:latin typeface="微软雅黑" panose="020B0503020204020204" pitchFamily="34" charset="-122"/>
                  <a:cs typeface="Arial" panose="020B0604020202020204" pitchFamily="34" charset="0"/>
                </a:rPr>
                <a:t>资源管理</a:t>
              </a:r>
              <a:r>
                <a:rPr lang="zh-CN" altLang="en-US" sz="1500">
                  <a:solidFill>
                    <a:srgbClr val="FFFFFF"/>
                  </a:solidFill>
                  <a:latin typeface="微软雅黑" panose="020B0503020204020204" pitchFamily="34" charset="-122"/>
                  <a:cs typeface="Arial" panose="020B0604020202020204" pitchFamily="34" charset="0"/>
                </a:rPr>
                <a:t> </a:t>
              </a:r>
              <a:endParaRPr lang="en-US" altLang="zh-CN" sz="1500">
                <a:solidFill>
                  <a:srgbClr val="FFFFFF"/>
                </a:solidFill>
                <a:latin typeface="微软雅黑" panose="020B0503020204020204" pitchFamily="34" charset="-122"/>
                <a:cs typeface="Arial" panose="020B0604020202020204" pitchFamily="34" charset="0"/>
              </a:endParaRPr>
            </a:p>
          </p:txBody>
        </p:sp>
        <p:sp>
          <p:nvSpPr>
            <p:cNvPr id="33815" name="Rectangle 13"/>
            <p:cNvSpPr>
              <a:spLocks noChangeArrowheads="1"/>
            </p:cNvSpPr>
            <p:nvPr/>
          </p:nvSpPr>
          <p:spPr bwMode="gray">
            <a:xfrm>
              <a:off x="6010028" y="2516824"/>
              <a:ext cx="1272143"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292929"/>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500" b="1">
                  <a:solidFill>
                    <a:srgbClr val="E7E6E6"/>
                  </a:solidFill>
                  <a:latin typeface="微软雅黑" panose="020B0503020204020204" pitchFamily="34" charset="-122"/>
                  <a:cs typeface="Arial" panose="020B0604020202020204" pitchFamily="34" charset="0"/>
                </a:rPr>
                <a:t>任务管理</a:t>
              </a:r>
              <a:endParaRPr lang="en-US" altLang="zh-CN" sz="1500">
                <a:solidFill>
                  <a:srgbClr val="E7E6E6"/>
                </a:solidFill>
                <a:latin typeface="微软雅黑" panose="020B0503020204020204" pitchFamily="34" charset="-122"/>
                <a:cs typeface="Arial" panose="020B0604020202020204" pitchFamily="34" charset="0"/>
              </a:endParaRPr>
            </a:p>
          </p:txBody>
        </p:sp>
        <p:sp>
          <p:nvSpPr>
            <p:cNvPr id="33816" name="Rectangle 14"/>
            <p:cNvSpPr>
              <a:spLocks noChangeArrowheads="1"/>
            </p:cNvSpPr>
            <p:nvPr/>
          </p:nvSpPr>
          <p:spPr bwMode="gray">
            <a:xfrm>
              <a:off x="6033879" y="3201234"/>
              <a:ext cx="1349088"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292929"/>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500" b="1">
                  <a:solidFill>
                    <a:srgbClr val="FFFFFF"/>
                  </a:solidFill>
                  <a:latin typeface="微软雅黑" panose="020B0503020204020204" pitchFamily="34" charset="-122"/>
                  <a:cs typeface="Arial" panose="020B0604020202020204" pitchFamily="34" charset="0"/>
                </a:rPr>
                <a:t>安全管理</a:t>
              </a:r>
              <a:r>
                <a:rPr lang="zh-CN" altLang="en-US" sz="1500">
                  <a:solidFill>
                    <a:srgbClr val="FFFFFF"/>
                  </a:solidFill>
                  <a:latin typeface="微软雅黑" panose="020B0503020204020204" pitchFamily="34" charset="-122"/>
                  <a:cs typeface="Arial" panose="020B0604020202020204" pitchFamily="34" charset="0"/>
                </a:rPr>
                <a:t> </a:t>
              </a:r>
              <a:endParaRPr lang="en-US" altLang="zh-CN" sz="1500">
                <a:solidFill>
                  <a:srgbClr val="FFFFFF"/>
                </a:solidFill>
                <a:latin typeface="微软雅黑" panose="020B0503020204020204" pitchFamily="34" charset="-122"/>
                <a:cs typeface="Arial" panose="020B0604020202020204" pitchFamily="34" charset="0"/>
              </a:endParaRPr>
            </a:p>
          </p:txBody>
        </p:sp>
        <p:sp>
          <p:nvSpPr>
            <p:cNvPr id="33817" name="Rectangle 15"/>
            <p:cNvSpPr>
              <a:spLocks noChangeArrowheads="1"/>
            </p:cNvSpPr>
            <p:nvPr/>
          </p:nvSpPr>
          <p:spPr bwMode="gray">
            <a:xfrm>
              <a:off x="4526572" y="3175969"/>
              <a:ext cx="1349088"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292929"/>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500" b="1">
                  <a:solidFill>
                    <a:srgbClr val="E7E6E6"/>
                  </a:solidFill>
                  <a:latin typeface="微软雅黑" panose="020B0503020204020204" pitchFamily="34" charset="-122"/>
                  <a:cs typeface="Arial" panose="020B0604020202020204" pitchFamily="34" charset="0"/>
                </a:rPr>
                <a:t>用户管理</a:t>
              </a:r>
              <a:r>
                <a:rPr lang="zh-CN" altLang="en-US" sz="1500">
                  <a:solidFill>
                    <a:srgbClr val="000000"/>
                  </a:solidFill>
                  <a:latin typeface="微软雅黑" panose="020B0503020204020204" pitchFamily="34" charset="-122"/>
                  <a:cs typeface="Arial" panose="020B0604020202020204" pitchFamily="34" charset="0"/>
                </a:rPr>
                <a:t> </a:t>
              </a:r>
              <a:endParaRPr lang="en-US" altLang="zh-CN" sz="1500">
                <a:solidFill>
                  <a:srgbClr val="000000"/>
                </a:solidFill>
                <a:latin typeface="微软雅黑" panose="020B0503020204020204" pitchFamily="34" charset="-122"/>
                <a:cs typeface="Arial" panose="020B0604020202020204" pitchFamily="34" charset="0"/>
              </a:endParaRPr>
            </a:p>
          </p:txBody>
        </p:sp>
      </p:grpSp>
      <p:sp>
        <p:nvSpPr>
          <p:cNvPr id="33802" name="Rectangle 16"/>
          <p:cNvSpPr>
            <a:spLocks noChangeArrowheads="1"/>
          </p:cNvSpPr>
          <p:nvPr/>
        </p:nvSpPr>
        <p:spPr bwMode="gray">
          <a:xfrm>
            <a:off x="2201863" y="1763713"/>
            <a:ext cx="4686300"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292929"/>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b="1">
                <a:solidFill>
                  <a:srgbClr val="FFFFFF"/>
                </a:solidFill>
                <a:latin typeface="黑体" panose="02010609060101010101" pitchFamily="49" charset="-122"/>
                <a:ea typeface="黑体" panose="02010609060101010101" pitchFamily="49" charset="-122"/>
                <a:cs typeface="Arial" panose="020B0604020202020204" pitchFamily="34" charset="0"/>
              </a:rPr>
              <a:t>云计算的管理中间件层</a:t>
            </a:r>
            <a:r>
              <a:rPr lang="zh-CN" altLang="en-US" sz="1800">
                <a:solidFill>
                  <a:srgbClr val="FFFFFF"/>
                </a:solidFill>
                <a:latin typeface="黑体" panose="02010609060101010101" pitchFamily="49" charset="-122"/>
                <a:ea typeface="黑体" panose="02010609060101010101" pitchFamily="49" charset="-122"/>
                <a:cs typeface="Arial" panose="020B0604020202020204" pitchFamily="34" charset="0"/>
              </a:rPr>
              <a:t> </a:t>
            </a:r>
            <a:endParaRPr lang="en-US" altLang="zh-CN" sz="1800">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sp>
        <p:nvSpPr>
          <p:cNvPr id="23" name="Rectangle 17"/>
          <p:cNvSpPr>
            <a:spLocks noChangeArrowheads="1"/>
          </p:cNvSpPr>
          <p:nvPr/>
        </p:nvSpPr>
        <p:spPr bwMode="gray">
          <a:xfrm>
            <a:off x="5770563" y="2411413"/>
            <a:ext cx="3009900" cy="13382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292929"/>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50000"/>
              </a:lnSpc>
              <a:defRPr/>
            </a:pPr>
            <a:r>
              <a:rPr lang="zh-CN" altLang="en-US" sz="1350" dirty="0">
                <a:solidFill>
                  <a:prstClr val="black">
                    <a:lumMod val="65000"/>
                    <a:lumOff val="35000"/>
                  </a:prstClr>
                </a:solidFill>
                <a:latin typeface="微软雅黑" panose="020B0503020204020204" pitchFamily="34" charset="-122"/>
              </a:rPr>
              <a:t>执行用户或应用提交的任务，包括完 成用户任务映象（</a:t>
            </a:r>
            <a:r>
              <a:rPr lang="en-US" altLang="zh-CN" sz="1350" dirty="0">
                <a:solidFill>
                  <a:prstClr val="black">
                    <a:lumMod val="65000"/>
                    <a:lumOff val="35000"/>
                  </a:prstClr>
                </a:solidFill>
                <a:latin typeface="微软雅黑" panose="020B0503020204020204" pitchFamily="34" charset="-122"/>
              </a:rPr>
              <a:t>Image</a:t>
            </a:r>
            <a:r>
              <a:rPr lang="zh-CN" altLang="en-US" sz="1350" dirty="0">
                <a:solidFill>
                  <a:prstClr val="black">
                    <a:lumMod val="65000"/>
                    <a:lumOff val="35000"/>
                  </a:prstClr>
                </a:solidFill>
                <a:latin typeface="微软雅黑" panose="020B0503020204020204" pitchFamily="34" charset="-122"/>
              </a:rPr>
              <a:t>）的部署和管理、任务调度、任务执行、任务生   命期管理等 </a:t>
            </a:r>
            <a:endParaRPr lang="en-US" altLang="zh-CN" sz="1350" dirty="0">
              <a:solidFill>
                <a:prstClr val="black">
                  <a:lumMod val="65000"/>
                  <a:lumOff val="35000"/>
                </a:prstClr>
              </a:solidFill>
              <a:latin typeface="微软雅黑" panose="020B0503020204020204" pitchFamily="34" charset="-122"/>
            </a:endParaRPr>
          </a:p>
        </p:txBody>
      </p:sp>
      <p:sp>
        <p:nvSpPr>
          <p:cNvPr id="24" name="Rectangle 18"/>
          <p:cNvSpPr>
            <a:spLocks noChangeArrowheads="1"/>
          </p:cNvSpPr>
          <p:nvPr/>
        </p:nvSpPr>
        <p:spPr bwMode="gray">
          <a:xfrm>
            <a:off x="449263" y="3810000"/>
            <a:ext cx="3121025" cy="1338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292929"/>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50000"/>
              </a:lnSpc>
              <a:defRPr/>
            </a:pPr>
            <a:r>
              <a:rPr lang="zh-CN" altLang="en-US" sz="1350" dirty="0">
                <a:solidFill>
                  <a:prstClr val="black">
                    <a:lumMod val="65000"/>
                    <a:lumOff val="35000"/>
                  </a:prstClr>
                </a:solidFill>
                <a:latin typeface="微软雅黑" panose="020B0503020204020204" pitchFamily="34" charset="-122"/>
              </a:rPr>
              <a:t>实现云计算商业模式的一个必不可</a:t>
            </a:r>
            <a:endParaRPr lang="en-US" altLang="zh-CN" sz="1350" dirty="0">
              <a:solidFill>
                <a:prstClr val="black">
                  <a:lumMod val="65000"/>
                  <a:lumOff val="35000"/>
                </a:prstClr>
              </a:solidFill>
              <a:latin typeface="微软雅黑" panose="020B0503020204020204" pitchFamily="34" charset="-122"/>
            </a:endParaRPr>
          </a:p>
          <a:p>
            <a:pPr>
              <a:lnSpc>
                <a:spcPct val="150000"/>
              </a:lnSpc>
              <a:defRPr/>
            </a:pPr>
            <a:r>
              <a:rPr lang="zh-CN" altLang="en-US" sz="1350" dirty="0">
                <a:solidFill>
                  <a:prstClr val="black">
                    <a:lumMod val="65000"/>
                    <a:lumOff val="35000"/>
                  </a:prstClr>
                </a:solidFill>
                <a:latin typeface="微软雅黑" panose="020B0503020204020204" pitchFamily="34" charset="-122"/>
              </a:rPr>
              <a:t>少的环节，包括提供用户交互接口、管理和识别用户身份、创建用户程序的执行环境、对用户的使用进行计费等 </a:t>
            </a:r>
            <a:endParaRPr lang="en-US" altLang="zh-CN" sz="1350" dirty="0">
              <a:solidFill>
                <a:prstClr val="black">
                  <a:lumMod val="65000"/>
                  <a:lumOff val="35000"/>
                </a:prstClr>
              </a:solidFill>
              <a:latin typeface="微软雅黑" panose="020B0503020204020204" pitchFamily="34" charset="-122"/>
            </a:endParaRPr>
          </a:p>
        </p:txBody>
      </p:sp>
      <p:sp>
        <p:nvSpPr>
          <p:cNvPr id="25" name="Rectangle 19"/>
          <p:cNvSpPr>
            <a:spLocks noChangeArrowheads="1"/>
          </p:cNvSpPr>
          <p:nvPr/>
        </p:nvSpPr>
        <p:spPr bwMode="gray">
          <a:xfrm>
            <a:off x="5810250" y="4016375"/>
            <a:ext cx="2730500" cy="1027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292929"/>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50000"/>
              </a:lnSpc>
              <a:defRPr/>
            </a:pPr>
            <a:r>
              <a:rPr lang="zh-CN" altLang="en-US" sz="1350" dirty="0">
                <a:solidFill>
                  <a:prstClr val="black">
                    <a:lumMod val="65000"/>
                    <a:lumOff val="35000"/>
                  </a:prstClr>
                </a:solidFill>
                <a:latin typeface="微软雅黑" panose="020B0503020204020204" pitchFamily="34" charset="-122"/>
              </a:rPr>
              <a:t>保障云计算设施的整体安全，包括身份认证、访问授权、综合防护和安全审计等 </a:t>
            </a:r>
            <a:endParaRPr lang="en-US" altLang="zh-CN" sz="1350" dirty="0">
              <a:solidFill>
                <a:prstClr val="black">
                  <a:lumMod val="65000"/>
                  <a:lumOff val="35000"/>
                </a:prstClr>
              </a:solidFill>
              <a:latin typeface="微软雅黑" panose="020B0503020204020204" pitchFamily="34" charset="-122"/>
            </a:endParaRPr>
          </a:p>
        </p:txBody>
      </p:sp>
      <p:sp>
        <p:nvSpPr>
          <p:cNvPr id="38" name="文本框 37"/>
          <p:cNvSpPr txBox="1"/>
          <p:nvPr/>
        </p:nvSpPr>
        <p:spPr>
          <a:xfrm>
            <a:off x="6500813" y="234950"/>
            <a:ext cx="2573337" cy="300038"/>
          </a:xfrm>
          <a:prstGeom prst="rect">
            <a:avLst/>
          </a:prstGeom>
          <a:noFill/>
        </p:spPr>
        <p:txBody>
          <a:bodyPr wrap="none">
            <a:spAutoFit/>
          </a:bodyPr>
          <a:lstStyle/>
          <a:p>
            <a:pPr>
              <a:defRPr/>
            </a:pPr>
            <a:r>
              <a:rPr lang="en-US" altLang="zh-CN" sz="1350" dirty="0">
                <a:solidFill>
                  <a:prstClr val="white"/>
                </a:solidFill>
              </a:rPr>
              <a:t>《</a:t>
            </a:r>
            <a:r>
              <a:rPr lang="zh-CN" altLang="en-US" sz="1350" dirty="0">
                <a:solidFill>
                  <a:prstClr val="white"/>
                </a:solidFill>
              </a:rPr>
              <a:t>云计算</a:t>
            </a:r>
            <a:r>
              <a:rPr lang="en-US" altLang="zh-CN" sz="1350" dirty="0">
                <a:solidFill>
                  <a:prstClr val="white"/>
                </a:solidFill>
              </a:rPr>
              <a:t>》</a:t>
            </a:r>
            <a:r>
              <a:rPr lang="zh-CN" altLang="en-US" sz="1350" dirty="0">
                <a:solidFill>
                  <a:prstClr val="white"/>
                </a:solidFill>
              </a:rPr>
              <a:t>第三版配套</a:t>
            </a:r>
            <a:r>
              <a:rPr lang="en-US" altLang="zh-CN" sz="1350" dirty="0">
                <a:solidFill>
                  <a:prstClr val="white"/>
                </a:solidFill>
              </a:rPr>
              <a:t>PPT</a:t>
            </a:r>
            <a:r>
              <a:rPr lang="zh-CN" altLang="en-US" sz="1350" dirty="0">
                <a:solidFill>
                  <a:prstClr val="white"/>
                </a:solidFill>
              </a:rPr>
              <a:t>课件</a:t>
            </a:r>
          </a:p>
        </p:txBody>
      </p:sp>
      <p:sp>
        <p:nvSpPr>
          <p:cNvPr id="40" name="Freeform 136"/>
          <p:cNvSpPr>
            <a:spLocks noEditPoints="1"/>
          </p:cNvSpPr>
          <p:nvPr/>
        </p:nvSpPr>
        <p:spPr bwMode="auto">
          <a:xfrm>
            <a:off x="177800" y="201613"/>
            <a:ext cx="279400" cy="279400"/>
          </a:xfrm>
          <a:custGeom>
            <a:avLst/>
            <a:gdLst>
              <a:gd name="T0" fmla="*/ 0 w 36"/>
              <a:gd name="T1" fmla="*/ 0 h 36"/>
              <a:gd name="T2" fmla="*/ 0 w 36"/>
              <a:gd name="T3" fmla="*/ 6 h 36"/>
              <a:gd name="T4" fmla="*/ 30 w 36"/>
              <a:gd name="T5" fmla="*/ 36 h 36"/>
              <a:gd name="T6" fmla="*/ 36 w 36"/>
              <a:gd name="T7" fmla="*/ 36 h 36"/>
              <a:gd name="T8" fmla="*/ 0 w 36"/>
              <a:gd name="T9" fmla="*/ 0 h 36"/>
              <a:gd name="T10" fmla="*/ 0 w 36"/>
              <a:gd name="T11" fmla="*/ 11 h 36"/>
              <a:gd name="T12" fmla="*/ 0 w 36"/>
              <a:gd name="T13" fmla="*/ 17 h 36"/>
              <a:gd name="T14" fmla="*/ 19 w 36"/>
              <a:gd name="T15" fmla="*/ 36 h 36"/>
              <a:gd name="T16" fmla="*/ 24 w 36"/>
              <a:gd name="T17" fmla="*/ 36 h 36"/>
              <a:gd name="T18" fmla="*/ 0 w 36"/>
              <a:gd name="T19" fmla="*/ 11 h 36"/>
              <a:gd name="T20" fmla="*/ 5 w 36"/>
              <a:gd name="T21" fmla="*/ 25 h 36"/>
              <a:gd name="T22" fmla="*/ 0 w 36"/>
              <a:gd name="T23" fmla="*/ 31 h 36"/>
              <a:gd name="T24" fmla="*/ 5 w 36"/>
              <a:gd name="T25" fmla="*/ 36 h 36"/>
              <a:gd name="T26" fmla="*/ 10 w 36"/>
              <a:gd name="T27" fmla="*/ 31 h 36"/>
              <a:gd name="T28" fmla="*/ 5 w 36"/>
              <a:gd name="T29" fmla="*/ 2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6">
                <a:moveTo>
                  <a:pt x="0" y="0"/>
                </a:moveTo>
                <a:cubicBezTo>
                  <a:pt x="0" y="6"/>
                  <a:pt x="0" y="6"/>
                  <a:pt x="0" y="6"/>
                </a:cubicBezTo>
                <a:cubicBezTo>
                  <a:pt x="16" y="6"/>
                  <a:pt x="30" y="19"/>
                  <a:pt x="30" y="36"/>
                </a:cubicBezTo>
                <a:cubicBezTo>
                  <a:pt x="36" y="36"/>
                  <a:pt x="36" y="36"/>
                  <a:pt x="36" y="36"/>
                </a:cubicBezTo>
                <a:cubicBezTo>
                  <a:pt x="36" y="16"/>
                  <a:pt x="20" y="0"/>
                  <a:pt x="0" y="0"/>
                </a:cubicBezTo>
                <a:close/>
                <a:moveTo>
                  <a:pt x="0" y="11"/>
                </a:moveTo>
                <a:cubicBezTo>
                  <a:pt x="0" y="17"/>
                  <a:pt x="0" y="17"/>
                  <a:pt x="0" y="17"/>
                </a:cubicBezTo>
                <a:cubicBezTo>
                  <a:pt x="10" y="17"/>
                  <a:pt x="19" y="25"/>
                  <a:pt x="19" y="36"/>
                </a:cubicBezTo>
                <a:cubicBezTo>
                  <a:pt x="24" y="36"/>
                  <a:pt x="24" y="36"/>
                  <a:pt x="24" y="36"/>
                </a:cubicBezTo>
                <a:cubicBezTo>
                  <a:pt x="24" y="22"/>
                  <a:pt x="13" y="11"/>
                  <a:pt x="0" y="11"/>
                </a:cubicBezTo>
                <a:close/>
                <a:moveTo>
                  <a:pt x="5" y="25"/>
                </a:moveTo>
                <a:cubicBezTo>
                  <a:pt x="2" y="25"/>
                  <a:pt x="0" y="28"/>
                  <a:pt x="0" y="31"/>
                </a:cubicBezTo>
                <a:cubicBezTo>
                  <a:pt x="0" y="34"/>
                  <a:pt x="2" y="36"/>
                  <a:pt x="5" y="36"/>
                </a:cubicBezTo>
                <a:cubicBezTo>
                  <a:pt x="8" y="36"/>
                  <a:pt x="10" y="34"/>
                  <a:pt x="10" y="31"/>
                </a:cubicBezTo>
                <a:cubicBezTo>
                  <a:pt x="10" y="28"/>
                  <a:pt x="8" y="25"/>
                  <a:pt x="5" y="25"/>
                </a:cubicBezTo>
                <a:close/>
              </a:path>
            </a:pathLst>
          </a:custGeom>
          <a:solidFill>
            <a:schemeClr val="bg1"/>
          </a:solidFill>
          <a:ln>
            <a:noFill/>
          </a:ln>
        </p:spPr>
        <p:txBody>
          <a:bodyPr lIns="68580" tIns="34290" rIns="68580" bIns="34290"/>
          <a:lstStyle/>
          <a:p>
            <a:pPr>
              <a:defRPr/>
            </a:pPr>
            <a:endParaRPr lang="id-ID" sz="1350">
              <a:solidFill>
                <a:prstClr val="black"/>
              </a:solidFill>
            </a:endParaRPr>
          </a:p>
        </p:txBody>
      </p:sp>
      <p:sp>
        <p:nvSpPr>
          <p:cNvPr id="33809" name="灯片编号占位符 3"/>
          <p:cNvSpPr>
            <a:spLocks noGrp="1"/>
          </p:cNvSpPr>
          <p:nvPr>
            <p:ph type="sldNum" sz="quarter" idx="10"/>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42B7B7D-4034-4A3F-A590-5FE70F79B020}" type="slidenum">
              <a:rPr lang="zh-CN" altLang="en-US">
                <a:solidFill>
                  <a:srgbClr val="898989"/>
                </a:solidFill>
              </a:rPr>
              <a:pPr/>
              <a:t>27</a:t>
            </a:fld>
            <a:endParaRPr lang="zh-CN" altLang="en-US">
              <a:solidFill>
                <a:srgbClr val="898989"/>
              </a:solidFill>
            </a:endParaRPr>
          </a:p>
        </p:txBody>
      </p:sp>
      <p:pic>
        <p:nvPicPr>
          <p:cNvPr id="4" name="图片 3"/>
          <p:cNvPicPr>
            <a:picLocks noChangeAspect="1"/>
          </p:cNvPicPr>
          <p:nvPr/>
        </p:nvPicPr>
        <p:blipFill>
          <a:blip r:embed="rId3" cstate="print"/>
          <a:stretch>
            <a:fillRect/>
          </a:stretch>
        </p:blipFill>
        <p:spPr>
          <a:xfrm>
            <a:off x="625910" y="547277"/>
            <a:ext cx="3151905" cy="755970"/>
          </a:xfrm>
          <a:prstGeom prst="rect">
            <a:avLst/>
          </a:prstGeom>
        </p:spPr>
      </p:pic>
    </p:spTree>
    <p:extLst>
      <p:ext uri="{BB962C8B-B14F-4D97-AF65-F5344CB8AC3E}">
        <p14:creationId xmlns:p14="http://schemas.microsoft.com/office/powerpoint/2010/main" xmlns="" val="38261666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4" descr="1-4"/>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629660" y="1964935"/>
            <a:ext cx="4749584" cy="33763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4819" name="Rectangle 16"/>
          <p:cNvSpPr>
            <a:spLocks noChangeArrowheads="1"/>
          </p:cNvSpPr>
          <p:nvPr/>
        </p:nvSpPr>
        <p:spPr bwMode="gray">
          <a:xfrm>
            <a:off x="609600" y="1295400"/>
            <a:ext cx="46863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292929"/>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800" b="1" dirty="0">
                <a:solidFill>
                  <a:srgbClr val="404040"/>
                </a:solidFill>
                <a:latin typeface="黑体" panose="02010609060101010101" pitchFamily="49" charset="-122"/>
                <a:ea typeface="黑体" panose="02010609060101010101" pitchFamily="49" charset="-122"/>
                <a:cs typeface="Arial" panose="020B0604020202020204" pitchFamily="34" charset="0"/>
              </a:rPr>
              <a:t>简化的</a:t>
            </a:r>
            <a:r>
              <a:rPr lang="en-US" altLang="zh-CN" sz="2800" b="1" dirty="0" err="1">
                <a:solidFill>
                  <a:srgbClr val="404040"/>
                </a:solidFill>
                <a:latin typeface="黑体" panose="02010609060101010101" pitchFamily="49" charset="-122"/>
                <a:ea typeface="黑体" panose="02010609060101010101" pitchFamily="49" charset="-122"/>
                <a:cs typeface="Arial" panose="020B0604020202020204" pitchFamily="34" charset="0"/>
              </a:rPr>
              <a:t>IaaS</a:t>
            </a:r>
            <a:r>
              <a:rPr lang="zh-CN" altLang="en-US" sz="2800" b="1" dirty="0">
                <a:solidFill>
                  <a:srgbClr val="404040"/>
                </a:solidFill>
                <a:latin typeface="黑体" panose="02010609060101010101" pitchFamily="49" charset="-122"/>
                <a:ea typeface="黑体" panose="02010609060101010101" pitchFamily="49" charset="-122"/>
                <a:cs typeface="Arial" panose="020B0604020202020204" pitchFamily="34" charset="0"/>
              </a:rPr>
              <a:t>实现机制图</a:t>
            </a:r>
            <a:endParaRPr lang="en-US" altLang="zh-CN" sz="2800" dirty="0">
              <a:solidFill>
                <a:srgbClr val="404040"/>
              </a:solidFill>
              <a:latin typeface="黑体" panose="02010609060101010101" pitchFamily="49" charset="-122"/>
              <a:ea typeface="黑体" panose="02010609060101010101" pitchFamily="49" charset="-122"/>
              <a:cs typeface="Arial" panose="020B0604020202020204" pitchFamily="34" charset="0"/>
            </a:endParaRPr>
          </a:p>
        </p:txBody>
      </p:sp>
      <p:sp>
        <p:nvSpPr>
          <p:cNvPr id="4" name="矩形 3"/>
          <p:cNvSpPr/>
          <p:nvPr/>
        </p:nvSpPr>
        <p:spPr>
          <a:xfrm>
            <a:off x="5745163" y="2805113"/>
            <a:ext cx="3213100" cy="300037"/>
          </a:xfrm>
          <a:prstGeom prst="rect">
            <a:avLst/>
          </a:prstGeom>
        </p:spPr>
        <p:txBody>
          <a:bodyPr>
            <a:spAutoFit/>
          </a:bodyPr>
          <a:lstStyle/>
          <a:p>
            <a:pPr>
              <a:defRPr/>
            </a:pPr>
            <a:r>
              <a:rPr lang="zh-CN" altLang="en-US" sz="1350" dirty="0">
                <a:solidFill>
                  <a:prstClr val="black">
                    <a:lumMod val="75000"/>
                    <a:lumOff val="25000"/>
                  </a:prstClr>
                </a:solidFill>
              </a:rPr>
              <a:t>服务目录是用户可以访问的服务清单。</a:t>
            </a:r>
          </a:p>
        </p:txBody>
      </p:sp>
      <p:sp>
        <p:nvSpPr>
          <p:cNvPr id="5" name="矩形 4"/>
          <p:cNvSpPr/>
          <p:nvPr/>
        </p:nvSpPr>
        <p:spPr>
          <a:xfrm>
            <a:off x="5745163" y="3222625"/>
            <a:ext cx="3213100" cy="506413"/>
          </a:xfrm>
          <a:prstGeom prst="rect">
            <a:avLst/>
          </a:prstGeom>
        </p:spPr>
        <p:txBody>
          <a:bodyPr>
            <a:spAutoFit/>
          </a:bodyPr>
          <a:lstStyle/>
          <a:p>
            <a:pPr>
              <a:defRPr/>
            </a:pPr>
            <a:r>
              <a:rPr lang="zh-CN" altLang="en-US" sz="1350" dirty="0">
                <a:solidFill>
                  <a:prstClr val="black">
                    <a:lumMod val="75000"/>
                    <a:lumOff val="25000"/>
                  </a:prstClr>
                </a:solidFill>
              </a:rPr>
              <a:t>系统管理模块负责管理和分配所有可用的资源，其核心是负载均衡。</a:t>
            </a:r>
          </a:p>
        </p:txBody>
      </p:sp>
      <p:sp>
        <p:nvSpPr>
          <p:cNvPr id="6" name="矩形 5"/>
          <p:cNvSpPr/>
          <p:nvPr/>
        </p:nvSpPr>
        <p:spPr>
          <a:xfrm>
            <a:off x="5745163" y="3846513"/>
            <a:ext cx="3213100" cy="508000"/>
          </a:xfrm>
          <a:prstGeom prst="rect">
            <a:avLst/>
          </a:prstGeom>
        </p:spPr>
        <p:txBody>
          <a:bodyPr>
            <a:spAutoFit/>
          </a:bodyPr>
          <a:lstStyle/>
          <a:p>
            <a:pPr>
              <a:defRPr/>
            </a:pPr>
            <a:r>
              <a:rPr lang="zh-CN" altLang="en-US" sz="1350" dirty="0">
                <a:solidFill>
                  <a:prstClr val="black">
                    <a:lumMod val="75000"/>
                    <a:lumOff val="25000"/>
                  </a:prstClr>
                </a:solidFill>
              </a:rPr>
              <a:t>配置工具负责在分配的节点上准备任务运行环境。</a:t>
            </a:r>
          </a:p>
        </p:txBody>
      </p:sp>
      <p:sp>
        <p:nvSpPr>
          <p:cNvPr id="8" name="矩形 7"/>
          <p:cNvSpPr/>
          <p:nvPr/>
        </p:nvSpPr>
        <p:spPr>
          <a:xfrm>
            <a:off x="5745163" y="4471988"/>
            <a:ext cx="3213100" cy="508000"/>
          </a:xfrm>
          <a:prstGeom prst="rect">
            <a:avLst/>
          </a:prstGeom>
        </p:spPr>
        <p:txBody>
          <a:bodyPr>
            <a:spAutoFit/>
          </a:bodyPr>
          <a:lstStyle/>
          <a:p>
            <a:pPr>
              <a:defRPr/>
            </a:pPr>
            <a:r>
              <a:rPr lang="zh-CN" altLang="en-US" sz="1350" dirty="0">
                <a:solidFill>
                  <a:prstClr val="black">
                    <a:lumMod val="75000"/>
                    <a:lumOff val="25000"/>
                  </a:prstClr>
                </a:solidFill>
              </a:rPr>
              <a:t>监视统计模块负责监视节点的运行状态，并完成用户使用节点情况的统计。</a:t>
            </a:r>
          </a:p>
        </p:txBody>
      </p:sp>
      <p:sp>
        <p:nvSpPr>
          <p:cNvPr id="9" name="矩形 8"/>
          <p:cNvSpPr/>
          <p:nvPr/>
        </p:nvSpPr>
        <p:spPr>
          <a:xfrm>
            <a:off x="5745163" y="2179638"/>
            <a:ext cx="3213100" cy="508000"/>
          </a:xfrm>
          <a:prstGeom prst="rect">
            <a:avLst/>
          </a:prstGeom>
        </p:spPr>
        <p:txBody>
          <a:bodyPr>
            <a:spAutoFit/>
          </a:bodyPr>
          <a:lstStyle/>
          <a:p>
            <a:pPr>
              <a:defRPr/>
            </a:pPr>
            <a:r>
              <a:rPr lang="zh-CN" altLang="en-US" sz="1350" dirty="0">
                <a:solidFill>
                  <a:prstClr val="black">
                    <a:lumMod val="75000"/>
                    <a:lumOff val="25000"/>
                  </a:prstClr>
                </a:solidFill>
              </a:rPr>
              <a:t>用户交互接口向应用以</a:t>
            </a:r>
            <a:r>
              <a:rPr lang="en-US" altLang="zh-CN" sz="1350" dirty="0">
                <a:solidFill>
                  <a:prstClr val="black">
                    <a:lumMod val="75000"/>
                    <a:lumOff val="25000"/>
                  </a:prstClr>
                </a:solidFill>
              </a:rPr>
              <a:t>Web Services</a:t>
            </a:r>
            <a:r>
              <a:rPr lang="zh-CN" altLang="en-US" sz="1350" dirty="0">
                <a:solidFill>
                  <a:prstClr val="black">
                    <a:lumMod val="75000"/>
                    <a:lumOff val="25000"/>
                  </a:prstClr>
                </a:solidFill>
              </a:rPr>
              <a:t>方式提供访问接口，获取用户需求。</a:t>
            </a:r>
          </a:p>
        </p:txBody>
      </p:sp>
      <p:sp>
        <p:nvSpPr>
          <p:cNvPr id="19" name="椭圆 18"/>
          <p:cNvSpPr/>
          <p:nvPr/>
        </p:nvSpPr>
        <p:spPr>
          <a:xfrm>
            <a:off x="5549900" y="2844800"/>
            <a:ext cx="195263" cy="195263"/>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20" name="椭圆 19"/>
          <p:cNvSpPr/>
          <p:nvPr/>
        </p:nvSpPr>
        <p:spPr>
          <a:xfrm>
            <a:off x="5549900" y="2228850"/>
            <a:ext cx="195263" cy="196850"/>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21" name="椭圆 20"/>
          <p:cNvSpPr/>
          <p:nvPr/>
        </p:nvSpPr>
        <p:spPr>
          <a:xfrm>
            <a:off x="5549900" y="3257550"/>
            <a:ext cx="195263" cy="196850"/>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22" name="椭圆 21"/>
          <p:cNvSpPr/>
          <p:nvPr/>
        </p:nvSpPr>
        <p:spPr>
          <a:xfrm>
            <a:off x="5549900" y="3887788"/>
            <a:ext cx="195263" cy="196850"/>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23" name="椭圆 22"/>
          <p:cNvSpPr/>
          <p:nvPr/>
        </p:nvSpPr>
        <p:spPr>
          <a:xfrm>
            <a:off x="5549900" y="4502150"/>
            <a:ext cx="195263" cy="195263"/>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32" name="文本框 31"/>
          <p:cNvSpPr txBox="1"/>
          <p:nvPr/>
        </p:nvSpPr>
        <p:spPr>
          <a:xfrm>
            <a:off x="6500813" y="234950"/>
            <a:ext cx="2573337" cy="300038"/>
          </a:xfrm>
          <a:prstGeom prst="rect">
            <a:avLst/>
          </a:prstGeom>
          <a:noFill/>
        </p:spPr>
        <p:txBody>
          <a:bodyPr wrap="none">
            <a:spAutoFit/>
          </a:bodyPr>
          <a:lstStyle/>
          <a:p>
            <a:pPr>
              <a:defRPr/>
            </a:pPr>
            <a:r>
              <a:rPr lang="en-US" altLang="zh-CN" sz="1350" dirty="0">
                <a:solidFill>
                  <a:prstClr val="white"/>
                </a:solidFill>
              </a:rPr>
              <a:t>《</a:t>
            </a:r>
            <a:r>
              <a:rPr lang="zh-CN" altLang="en-US" sz="1350" dirty="0">
                <a:solidFill>
                  <a:prstClr val="white"/>
                </a:solidFill>
              </a:rPr>
              <a:t>云计算</a:t>
            </a:r>
            <a:r>
              <a:rPr lang="en-US" altLang="zh-CN" sz="1350" dirty="0">
                <a:solidFill>
                  <a:prstClr val="white"/>
                </a:solidFill>
              </a:rPr>
              <a:t>》</a:t>
            </a:r>
            <a:r>
              <a:rPr lang="zh-CN" altLang="en-US" sz="1350" dirty="0">
                <a:solidFill>
                  <a:prstClr val="white"/>
                </a:solidFill>
              </a:rPr>
              <a:t>第三版配套</a:t>
            </a:r>
            <a:r>
              <a:rPr lang="en-US" altLang="zh-CN" sz="1350" dirty="0">
                <a:solidFill>
                  <a:prstClr val="white"/>
                </a:solidFill>
              </a:rPr>
              <a:t>PPT</a:t>
            </a:r>
            <a:r>
              <a:rPr lang="zh-CN" altLang="en-US" sz="1350" dirty="0">
                <a:solidFill>
                  <a:prstClr val="white"/>
                </a:solidFill>
              </a:rPr>
              <a:t>课件</a:t>
            </a:r>
          </a:p>
        </p:txBody>
      </p:sp>
      <p:sp>
        <p:nvSpPr>
          <p:cNvPr id="33" name="文本框 32"/>
          <p:cNvSpPr txBox="1"/>
          <p:nvPr/>
        </p:nvSpPr>
        <p:spPr>
          <a:xfrm>
            <a:off x="609600" y="457200"/>
            <a:ext cx="3814762" cy="584775"/>
          </a:xfrm>
          <a:prstGeom prst="rect">
            <a:avLst/>
          </a:prstGeom>
          <a:noFill/>
        </p:spPr>
        <p:txBody>
          <a:bodyPr wrap="square">
            <a:spAutoFit/>
          </a:bodyPr>
          <a:lstStyle/>
          <a:p>
            <a:pPr>
              <a:defRPr/>
            </a:pPr>
            <a:r>
              <a:rPr lang="zh-CN" altLang="en-US" sz="3200" b="1" spc="225" dirty="0" smtClean="0"/>
              <a:t>云</a:t>
            </a:r>
            <a:r>
              <a:rPr lang="zh-CN" altLang="en-US" sz="3200" b="1" spc="225" dirty="0"/>
              <a:t>计算实现机制</a:t>
            </a:r>
          </a:p>
        </p:txBody>
      </p:sp>
      <p:sp>
        <p:nvSpPr>
          <p:cNvPr id="34833" name="灯片编号占位符 1"/>
          <p:cNvSpPr>
            <a:spLocks noGrp="1"/>
          </p:cNvSpPr>
          <p:nvPr>
            <p:ph type="sldNum" sz="quarter" idx="10"/>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AEF203F-0FE9-44E0-B468-EA46932614C4}" type="slidenum">
              <a:rPr lang="zh-CN" altLang="en-US">
                <a:solidFill>
                  <a:srgbClr val="898989"/>
                </a:solidFill>
              </a:rPr>
              <a:pPr/>
              <a:t>28</a:t>
            </a:fld>
            <a:endParaRPr lang="zh-CN" altLang="en-US">
              <a:solidFill>
                <a:srgbClr val="898989"/>
              </a:solidFill>
            </a:endParaRPr>
          </a:p>
        </p:txBody>
      </p:sp>
    </p:spTree>
    <p:extLst>
      <p:ext uri="{BB962C8B-B14F-4D97-AF65-F5344CB8AC3E}">
        <p14:creationId xmlns:p14="http://schemas.microsoft.com/office/powerpoint/2010/main" xmlns="" val="5938462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3007D826-505B-4430-8DE5-4DBEA2459E87}" type="slidenum">
              <a:rPr lang="en-US" altLang="zh-CN" sz="1000">
                <a:solidFill>
                  <a:srgbClr val="FFFFFF"/>
                </a:solidFill>
              </a:rPr>
              <a:pPr algn="l">
                <a:spcBef>
                  <a:spcPct val="0"/>
                </a:spcBef>
                <a:buFontTx/>
                <a:buNone/>
              </a:pPr>
              <a:t>29</a:t>
            </a:fld>
            <a:endParaRPr lang="en-US" altLang="zh-CN" sz="1000">
              <a:solidFill>
                <a:srgbClr val="FFFFFF"/>
              </a:solidFill>
            </a:endParaRPr>
          </a:p>
        </p:txBody>
      </p:sp>
      <p:sp>
        <p:nvSpPr>
          <p:cNvPr id="35843" name="Rectangle 2"/>
          <p:cNvSpPr>
            <a:spLocks noGrp="1" noChangeArrowheads="1"/>
          </p:cNvSpPr>
          <p:nvPr>
            <p:ph type="title"/>
          </p:nvPr>
        </p:nvSpPr>
        <p:spPr/>
        <p:txBody>
          <a:bodyPr/>
          <a:lstStyle/>
          <a:p>
            <a:pPr eaLnBrk="1" hangingPunct="1"/>
            <a:endParaRPr lang="zh-CN" altLang="en-US" dirty="0" smtClean="0"/>
          </a:p>
        </p:txBody>
      </p:sp>
      <p:grpSp>
        <p:nvGrpSpPr>
          <p:cNvPr id="35844" name="Group 3"/>
          <p:cNvGrpSpPr>
            <a:grpSpLocks/>
          </p:cNvGrpSpPr>
          <p:nvPr/>
        </p:nvGrpSpPr>
        <p:grpSpPr bwMode="auto">
          <a:xfrm>
            <a:off x="1371600" y="2362200"/>
            <a:ext cx="6019800" cy="3352800"/>
            <a:chOff x="720" y="1968"/>
            <a:chExt cx="3792" cy="2112"/>
          </a:xfrm>
        </p:grpSpPr>
        <p:sp>
          <p:nvSpPr>
            <p:cNvPr id="35845" name="AutoShape 4"/>
            <p:cNvSpPr>
              <a:spLocks noChangeArrowheads="1"/>
            </p:cNvSpPr>
            <p:nvPr/>
          </p:nvSpPr>
          <p:spPr bwMode="auto">
            <a:xfrm>
              <a:off x="720" y="3744"/>
              <a:ext cx="3792" cy="336"/>
            </a:xfrm>
            <a:prstGeom prst="roundRect">
              <a:avLst>
                <a:gd name="adj" fmla="val 16667"/>
              </a:avLst>
            </a:prstGeom>
            <a:solidFill>
              <a:srgbClr val="99CC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硬件基础设施（</a:t>
              </a:r>
              <a:r>
                <a:rPr lang="en-US" altLang="zh-CN" sz="1800"/>
                <a:t>HW</a:t>
              </a:r>
              <a:r>
                <a:rPr lang="zh-CN" altLang="en-US" sz="1800"/>
                <a:t>）</a:t>
              </a:r>
            </a:p>
          </p:txBody>
        </p:sp>
        <p:sp>
          <p:nvSpPr>
            <p:cNvPr id="35846" name="AutoShape 5"/>
            <p:cNvSpPr>
              <a:spLocks noChangeArrowheads="1"/>
            </p:cNvSpPr>
            <p:nvPr/>
          </p:nvSpPr>
          <p:spPr bwMode="auto">
            <a:xfrm>
              <a:off x="720" y="3312"/>
              <a:ext cx="3792" cy="288"/>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云计算基础软件供应商（</a:t>
              </a:r>
              <a:r>
                <a:rPr lang="en-US" altLang="zh-CN" sz="1800"/>
                <a:t>Enabers)</a:t>
              </a:r>
            </a:p>
          </p:txBody>
        </p:sp>
        <p:sp>
          <p:nvSpPr>
            <p:cNvPr id="35847" name="AutoShape 6"/>
            <p:cNvSpPr>
              <a:spLocks noChangeArrowheads="1"/>
            </p:cNvSpPr>
            <p:nvPr/>
          </p:nvSpPr>
          <p:spPr bwMode="auto">
            <a:xfrm>
              <a:off x="720" y="2832"/>
              <a:ext cx="3792" cy="288"/>
            </a:xfrm>
            <a:prstGeom prst="roundRect">
              <a:avLst>
                <a:gd name="adj" fmla="val 16667"/>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云计算化基础设施服务（</a:t>
              </a:r>
              <a:r>
                <a:rPr lang="en-US" altLang="zh-CN" sz="1800"/>
                <a:t>Iaas</a:t>
              </a:r>
              <a:r>
                <a:rPr lang="zh-CN" altLang="en-US" sz="1800"/>
                <a:t>）</a:t>
              </a:r>
            </a:p>
          </p:txBody>
        </p:sp>
        <p:sp>
          <p:nvSpPr>
            <p:cNvPr id="35848" name="AutoShape 7"/>
            <p:cNvSpPr>
              <a:spLocks noChangeArrowheads="1"/>
            </p:cNvSpPr>
            <p:nvPr/>
          </p:nvSpPr>
          <p:spPr bwMode="auto">
            <a:xfrm>
              <a:off x="720" y="2400"/>
              <a:ext cx="3792" cy="288"/>
            </a:xfrm>
            <a:prstGeom prst="roundRect">
              <a:avLst>
                <a:gd name="adj" fmla="val 16667"/>
              </a:avLst>
            </a:prstGeom>
            <a:solidFill>
              <a:srgbClr val="33CCCC"/>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平台即服务（</a:t>
              </a:r>
              <a:r>
                <a:rPr lang="en-US" altLang="zh-CN" sz="1800"/>
                <a:t>Paas</a:t>
              </a:r>
              <a:r>
                <a:rPr lang="zh-CN" altLang="en-US" sz="1800"/>
                <a:t>）</a:t>
              </a:r>
            </a:p>
          </p:txBody>
        </p:sp>
        <p:sp>
          <p:nvSpPr>
            <p:cNvPr id="35849" name="AutoShape 8"/>
            <p:cNvSpPr>
              <a:spLocks noChangeArrowheads="1"/>
            </p:cNvSpPr>
            <p:nvPr/>
          </p:nvSpPr>
          <p:spPr bwMode="auto">
            <a:xfrm>
              <a:off x="720" y="1968"/>
              <a:ext cx="1776" cy="288"/>
            </a:xfrm>
            <a:prstGeom prst="roundRect">
              <a:avLst>
                <a:gd name="adj" fmla="val 16667"/>
              </a:avLst>
            </a:prstGeom>
            <a:solidFill>
              <a:srgbClr val="FF99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软件即服务（</a:t>
              </a:r>
              <a:r>
                <a:rPr lang="en-US" altLang="zh-CN" sz="1800"/>
                <a:t>Saas</a:t>
              </a:r>
              <a:r>
                <a:rPr lang="zh-CN" altLang="en-US" sz="1800"/>
                <a:t>）</a:t>
              </a:r>
            </a:p>
          </p:txBody>
        </p:sp>
        <p:sp>
          <p:nvSpPr>
            <p:cNvPr id="35850" name="AutoShape 9"/>
            <p:cNvSpPr>
              <a:spLocks noChangeArrowheads="1"/>
            </p:cNvSpPr>
            <p:nvPr/>
          </p:nvSpPr>
          <p:spPr bwMode="auto">
            <a:xfrm>
              <a:off x="2736" y="1968"/>
              <a:ext cx="1728" cy="288"/>
            </a:xfrm>
            <a:prstGeom prst="roundRect">
              <a:avLst>
                <a:gd name="adj" fmla="val 16667"/>
              </a:avLst>
            </a:prstGeom>
            <a:solidFill>
              <a:srgbClr val="FF66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一切皆服务（</a:t>
              </a:r>
              <a:r>
                <a:rPr lang="en-US" altLang="zh-CN" sz="1800"/>
                <a:t>Xaas</a:t>
              </a:r>
              <a:r>
                <a:rPr lang="zh-CN" altLang="en-US" sz="1800"/>
                <a:t>）</a:t>
              </a:r>
            </a:p>
          </p:txBody>
        </p:sp>
      </p:grpSp>
      <p:pic>
        <p:nvPicPr>
          <p:cNvPr id="2" name="图片 1"/>
          <p:cNvPicPr>
            <a:picLocks noChangeAspect="1"/>
          </p:cNvPicPr>
          <p:nvPr/>
        </p:nvPicPr>
        <p:blipFill>
          <a:blip r:embed="rId2" cstate="print"/>
          <a:stretch>
            <a:fillRect/>
          </a:stretch>
        </p:blipFill>
        <p:spPr>
          <a:xfrm>
            <a:off x="2083109" y="376089"/>
            <a:ext cx="4596782" cy="1176630"/>
          </a:xfrm>
          <a:prstGeom prst="rect">
            <a:avLst/>
          </a:prstGeom>
        </p:spPr>
      </p:pic>
    </p:spTree>
    <p:extLst>
      <p:ext uri="{BB962C8B-B14F-4D97-AF65-F5344CB8AC3E}">
        <p14:creationId xmlns:p14="http://schemas.microsoft.com/office/powerpoint/2010/main" xmlns="" val="40004738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F5E3607F-A434-4ED7-B299-1EA54F0D1BCC}" type="slidenum">
              <a:rPr lang="en-US" altLang="zh-CN" sz="1000">
                <a:solidFill>
                  <a:srgbClr val="FFFFFF"/>
                </a:solidFill>
              </a:rPr>
              <a:pPr algn="l">
                <a:spcBef>
                  <a:spcPct val="0"/>
                </a:spcBef>
                <a:buFontTx/>
                <a:buNone/>
              </a:pPr>
              <a:t>3</a:t>
            </a:fld>
            <a:endParaRPr lang="en-US" altLang="zh-CN" sz="1000">
              <a:solidFill>
                <a:srgbClr val="FFFFFF"/>
              </a:solidFill>
            </a:endParaRPr>
          </a:p>
        </p:txBody>
      </p:sp>
      <p:sp>
        <p:nvSpPr>
          <p:cNvPr id="4099" name="TextBox 3"/>
          <p:cNvSpPr txBox="1">
            <a:spLocks noChangeArrowheads="1"/>
          </p:cNvSpPr>
          <p:nvPr/>
        </p:nvSpPr>
        <p:spPr bwMode="auto">
          <a:xfrm>
            <a:off x="228600" y="381000"/>
            <a:ext cx="321468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3600" dirty="0" smtClean="0">
                <a:latin typeface="黑体" panose="02010609060101010101" pitchFamily="49" charset="-122"/>
                <a:ea typeface="黑体" panose="02010609060101010101" pitchFamily="49" charset="-122"/>
                <a:cs typeface="Arial" panose="020B0604020202020204" pitchFamily="34" charset="0"/>
              </a:rPr>
              <a:t>什么</a:t>
            </a:r>
            <a:r>
              <a:rPr lang="zh-CN" altLang="en-US" sz="3600" dirty="0">
                <a:latin typeface="黑体" panose="02010609060101010101" pitchFamily="49" charset="-122"/>
                <a:ea typeface="黑体" panose="02010609060101010101" pitchFamily="49" charset="-122"/>
                <a:cs typeface="Arial" panose="020B0604020202020204" pitchFamily="34" charset="0"/>
              </a:rPr>
              <a:t>是云计算</a:t>
            </a:r>
          </a:p>
        </p:txBody>
      </p:sp>
      <p:sp>
        <p:nvSpPr>
          <p:cNvPr id="4102" name="TextBox 9"/>
          <p:cNvSpPr txBox="1">
            <a:spLocks noChangeArrowheads="1"/>
          </p:cNvSpPr>
          <p:nvPr/>
        </p:nvSpPr>
        <p:spPr bwMode="auto">
          <a:xfrm>
            <a:off x="1000125" y="4929188"/>
            <a:ext cx="664368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a:cs typeface="Arial" panose="020B0604020202020204" pitchFamily="34" charset="0"/>
            </a:endParaRPr>
          </a:p>
        </p:txBody>
      </p:sp>
      <p:sp>
        <p:nvSpPr>
          <p:cNvPr id="7" name="Rectangle 3"/>
          <p:cNvSpPr txBox="1">
            <a:spLocks noChangeArrowheads="1"/>
          </p:cNvSpPr>
          <p:nvPr/>
        </p:nvSpPr>
        <p:spPr>
          <a:xfrm>
            <a:off x="474663" y="1052513"/>
            <a:ext cx="8229600" cy="4713287"/>
          </a:xfrm>
        </p:spPr>
        <p:txBody>
          <a:bodyPr/>
          <a:lstStyle/>
          <a:p>
            <a:pPr marL="342900" marR="0" lvl="0" indent="-342900" algn="l" defTabSz="914400" rtl="0" eaLnBrk="1" fontAlgn="base" latinLnBrk="0" hangingPunct="1">
              <a:lnSpc>
                <a:spcPct val="90000"/>
              </a:lnSpc>
              <a:spcBef>
                <a:spcPct val="0"/>
              </a:spcBef>
              <a:spcAft>
                <a:spcPct val="0"/>
              </a:spcAft>
              <a:buClrTx/>
              <a:buSzTx/>
              <a:buFont typeface="Wingdings" panose="05000000000000000000" pitchFamily="2" charset="2"/>
              <a:buNone/>
              <a:tabLst/>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Arial" panose="020B0604020202020204"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云计算是一种商业计算模型。它将计算任务分布在大量计算机构成的资源池上，使各种应用系统能够根据需要获取计算力、存储空间和各种软件服务</a:t>
            </a:r>
          </a:p>
          <a:p>
            <a:pPr marL="342900" marR="0" lvl="0" indent="-342900" algn="l" defTabSz="914400" rtl="0" eaLnBrk="1" fontAlgn="base" latinLnBrk="0" hangingPunct="1">
              <a:lnSpc>
                <a:spcPct val="90000"/>
              </a:lnSpc>
              <a:spcBef>
                <a:spcPts val="1800"/>
              </a:spcBef>
              <a:spcAft>
                <a:spcPct val="0"/>
              </a:spcAft>
              <a:buClrTx/>
              <a:buSzTx/>
              <a:buFont typeface="Arial" panose="020B0604020202020204"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云计算有可能颠覆软件产业，应用和许可被随时购买和生效，应用在网络上而不是本机上运行。这种转变将数据中心放在网络的核心位置，而所有的应用所需要的计算能力、存储、带宽、电力都由数据中心提供。云计算不仅影响商业模式，还影响开发、部署、运行、交付应用的方式。</a:t>
            </a:r>
          </a:p>
          <a:p>
            <a:pPr marL="342900" marR="0" lvl="0" indent="-342900" algn="l" defTabSz="914400" rtl="0" eaLnBrk="1" fontAlgn="base" latinLnBrk="0" hangingPunct="1">
              <a:lnSpc>
                <a:spcPct val="90000"/>
              </a:lnSpc>
              <a:spcBef>
                <a:spcPts val="1800"/>
              </a:spcBef>
              <a:spcAft>
                <a:spcPct val="0"/>
              </a:spcAft>
              <a:buClrTx/>
              <a:buSzTx/>
              <a:buFont typeface="Arial" panose="020B0604020202020204"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它提供更高的效率、巨大的可扩展性和更快、更容易的软件开发。其中心内容为新的编程模型、新的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IT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基础设施以及实现新的商业模式。</a:t>
            </a:r>
          </a:p>
        </p:txBody>
      </p:sp>
    </p:spTree>
    <p:extLst>
      <p:ext uri="{BB962C8B-B14F-4D97-AF65-F5344CB8AC3E}">
        <p14:creationId xmlns:p14="http://schemas.microsoft.com/office/powerpoint/2010/main" xmlns="" val="13094830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7EAD25D6-2EA5-444C-AC71-4B48EC14BFBC}" type="slidenum">
              <a:rPr lang="en-US" altLang="zh-CN" sz="1000">
                <a:solidFill>
                  <a:srgbClr val="FFFFFF"/>
                </a:solidFill>
              </a:rPr>
              <a:pPr algn="l">
                <a:spcBef>
                  <a:spcPct val="0"/>
                </a:spcBef>
                <a:buFontTx/>
                <a:buNone/>
              </a:pPr>
              <a:t>30</a:t>
            </a:fld>
            <a:endParaRPr lang="en-US" altLang="zh-CN" sz="1000">
              <a:solidFill>
                <a:srgbClr val="FFFFFF"/>
              </a:solidFill>
            </a:endParaRPr>
          </a:p>
        </p:txBody>
      </p:sp>
      <p:grpSp>
        <p:nvGrpSpPr>
          <p:cNvPr id="36867" name="Group 21"/>
          <p:cNvGrpSpPr>
            <a:grpSpLocks/>
          </p:cNvGrpSpPr>
          <p:nvPr/>
        </p:nvGrpSpPr>
        <p:grpSpPr bwMode="auto">
          <a:xfrm>
            <a:off x="5864225" y="5033963"/>
            <a:ext cx="528638" cy="1096962"/>
            <a:chOff x="3226" y="3200"/>
            <a:chExt cx="448" cy="798"/>
          </a:xfrm>
        </p:grpSpPr>
        <p:sp>
          <p:nvSpPr>
            <p:cNvPr id="25" name="Text Box 39"/>
            <p:cNvSpPr txBox="1">
              <a:spLocks noChangeArrowheads="1"/>
            </p:cNvSpPr>
            <p:nvPr/>
          </p:nvSpPr>
          <p:spPr bwMode="gray">
            <a:xfrm>
              <a:off x="3226" y="3200"/>
              <a:ext cx="448" cy="222"/>
            </a:xfrm>
            <a:prstGeom prst="rect">
              <a:avLst/>
            </a:prstGeom>
            <a:noFill/>
            <a:ln w="9525" algn="ctr">
              <a:noFill/>
              <a:miter lim="800000"/>
              <a:headEnd/>
              <a:tailEnd/>
            </a:ln>
            <a:effectLst/>
          </p:spPr>
          <p:txBody>
            <a:bodyPr wrap="none">
              <a:spAutoFit/>
            </a:bodyPr>
            <a:lstStyle/>
            <a:p>
              <a:pPr algn="ctr">
                <a:defRPr/>
              </a:pPr>
              <a:r>
                <a:rPr lang="en-US" altLang="zh-CN" sz="1400">
                  <a:solidFill>
                    <a:srgbClr val="FFFFFF"/>
                  </a:solidFill>
                  <a:effectLst>
                    <a:outerShdw blurRad="38100" dist="38100" dir="2700000" algn="tl">
                      <a:srgbClr val="C0C0C0"/>
                    </a:outerShdw>
                  </a:effectLst>
                  <a:latin typeface="Arial" charset="0"/>
                </a:rPr>
                <a:t>Text</a:t>
              </a:r>
            </a:p>
          </p:txBody>
        </p:sp>
        <p:sp>
          <p:nvSpPr>
            <p:cNvPr id="26" name="Text Box 40"/>
            <p:cNvSpPr txBox="1">
              <a:spLocks noChangeArrowheads="1"/>
            </p:cNvSpPr>
            <p:nvPr/>
          </p:nvSpPr>
          <p:spPr bwMode="gray">
            <a:xfrm>
              <a:off x="3226" y="3776"/>
              <a:ext cx="448" cy="222"/>
            </a:xfrm>
            <a:prstGeom prst="rect">
              <a:avLst/>
            </a:prstGeom>
            <a:noFill/>
            <a:ln w="9525" algn="ctr">
              <a:noFill/>
              <a:miter lim="800000"/>
              <a:headEnd/>
              <a:tailEnd/>
            </a:ln>
            <a:effectLst/>
          </p:spPr>
          <p:txBody>
            <a:bodyPr wrap="none">
              <a:spAutoFit/>
            </a:bodyPr>
            <a:lstStyle/>
            <a:p>
              <a:pPr algn="ctr">
                <a:defRPr/>
              </a:pPr>
              <a:r>
                <a:rPr lang="en-US" altLang="zh-CN" sz="1400">
                  <a:solidFill>
                    <a:srgbClr val="FFFFFF"/>
                  </a:solidFill>
                  <a:effectLst>
                    <a:outerShdw blurRad="38100" dist="38100" dir="2700000" algn="tl">
                      <a:srgbClr val="C0C0C0"/>
                    </a:outerShdw>
                  </a:effectLst>
                  <a:latin typeface="Arial" charset="0"/>
                </a:rPr>
                <a:t>Text</a:t>
              </a:r>
            </a:p>
          </p:txBody>
        </p:sp>
      </p:grpSp>
      <p:sp>
        <p:nvSpPr>
          <p:cNvPr id="83" name="Freeform 79"/>
          <p:cNvSpPr>
            <a:spLocks/>
          </p:cNvSpPr>
          <p:nvPr/>
        </p:nvSpPr>
        <p:spPr bwMode="gray">
          <a:xfrm>
            <a:off x="4214813" y="4714875"/>
            <a:ext cx="4643437" cy="1143000"/>
          </a:xfrm>
          <a:custGeom>
            <a:avLst/>
            <a:gdLst>
              <a:gd name="T0" fmla="*/ 0 w 2561"/>
              <a:gd name="T1" fmla="*/ 620 h 621"/>
              <a:gd name="T2" fmla="*/ 2560 w 2561"/>
              <a:gd name="T3" fmla="*/ 620 h 621"/>
              <a:gd name="T4" fmla="*/ 2172 w 2561"/>
              <a:gd name="T5" fmla="*/ 0 h 621"/>
              <a:gd name="T6" fmla="*/ 382 w 2561"/>
              <a:gd name="T7" fmla="*/ 0 h 621"/>
              <a:gd name="T8" fmla="*/ 0 w 2561"/>
              <a:gd name="T9" fmla="*/ 620 h 621"/>
              <a:gd name="T10" fmla="*/ 0 60000 65536"/>
              <a:gd name="T11" fmla="*/ 0 60000 65536"/>
              <a:gd name="T12" fmla="*/ 0 60000 65536"/>
              <a:gd name="T13" fmla="*/ 0 60000 65536"/>
              <a:gd name="T14" fmla="*/ 0 60000 65536"/>
              <a:gd name="T15" fmla="*/ 0 w 2561"/>
              <a:gd name="T16" fmla="*/ 0 h 621"/>
              <a:gd name="T17" fmla="*/ 2561 w 2561"/>
              <a:gd name="T18" fmla="*/ 621 h 621"/>
            </a:gdLst>
            <a:ahLst/>
            <a:cxnLst>
              <a:cxn ang="T10">
                <a:pos x="T0" y="T1"/>
              </a:cxn>
              <a:cxn ang="T11">
                <a:pos x="T2" y="T3"/>
              </a:cxn>
              <a:cxn ang="T12">
                <a:pos x="T4" y="T5"/>
              </a:cxn>
              <a:cxn ang="T13">
                <a:pos x="T6" y="T7"/>
              </a:cxn>
              <a:cxn ang="T14">
                <a:pos x="T8" y="T9"/>
              </a:cxn>
            </a:cxnLst>
            <a:rect l="T15" t="T16" r="T17" b="T18"/>
            <a:pathLst>
              <a:path w="2561" h="621">
                <a:moveTo>
                  <a:pt x="0" y="620"/>
                </a:moveTo>
                <a:lnTo>
                  <a:pt x="2560" y="620"/>
                </a:lnTo>
                <a:lnTo>
                  <a:pt x="2172" y="0"/>
                </a:lnTo>
                <a:lnTo>
                  <a:pt x="382" y="0"/>
                </a:lnTo>
                <a:lnTo>
                  <a:pt x="0" y="620"/>
                </a:lnTo>
              </a:path>
            </a:pathLst>
          </a:custGeom>
          <a:gradFill rotWithShape="0">
            <a:gsLst>
              <a:gs pos="0">
                <a:schemeClr val="folHlink">
                  <a:gamma/>
                  <a:tint val="43922"/>
                  <a:invGamma/>
                </a:schemeClr>
              </a:gs>
              <a:gs pos="100000">
                <a:schemeClr val="folHlink"/>
              </a:gs>
            </a:gsLst>
            <a:lin ang="2700000" scaled="1"/>
          </a:gradFill>
          <a:ln w="12700" cap="rnd">
            <a:noFill/>
            <a:round/>
            <a:headEnd/>
            <a:tailEnd/>
          </a:ln>
        </p:spPr>
        <p:txBody>
          <a:bodyPr/>
          <a:lstStyle/>
          <a:p>
            <a:pPr algn="ctr" eaLnBrk="1" hangingPunct="1">
              <a:defRPr/>
            </a:pPr>
            <a:endParaRPr lang="en-US" altLang="zh-CN" dirty="0">
              <a:latin typeface="Arial" charset="0"/>
              <a:cs typeface="Arial" charset="0"/>
            </a:endParaRPr>
          </a:p>
          <a:p>
            <a:pPr algn="ctr" eaLnBrk="1" hangingPunct="1">
              <a:defRPr/>
            </a:pPr>
            <a:r>
              <a:rPr lang="en-US" altLang="zh-CN" dirty="0">
                <a:latin typeface="Arial" charset="0"/>
                <a:cs typeface="Arial" charset="0"/>
              </a:rPr>
              <a:t>IT</a:t>
            </a:r>
            <a:r>
              <a:rPr lang="zh-CN" altLang="en-US" dirty="0">
                <a:latin typeface="Arial" charset="0"/>
                <a:cs typeface="Arial" charset="0"/>
              </a:rPr>
              <a:t>基础设施（</a:t>
            </a:r>
            <a:r>
              <a:rPr lang="en-US" altLang="zh-CN" dirty="0" err="1">
                <a:latin typeface="Arial" charset="0"/>
                <a:cs typeface="Arial" charset="0"/>
              </a:rPr>
              <a:t>IaaS</a:t>
            </a:r>
            <a:r>
              <a:rPr lang="zh-CN" altLang="en-US" dirty="0">
                <a:latin typeface="Arial" charset="0"/>
                <a:cs typeface="Arial" charset="0"/>
              </a:rPr>
              <a:t>）</a:t>
            </a:r>
          </a:p>
        </p:txBody>
      </p:sp>
      <p:sp>
        <p:nvSpPr>
          <p:cNvPr id="86" name="Freeform 82"/>
          <p:cNvSpPr>
            <a:spLocks/>
          </p:cNvSpPr>
          <p:nvPr/>
        </p:nvSpPr>
        <p:spPr bwMode="ltGray">
          <a:xfrm>
            <a:off x="5000625" y="3357563"/>
            <a:ext cx="3143250" cy="1214437"/>
          </a:xfrm>
          <a:custGeom>
            <a:avLst/>
            <a:gdLst>
              <a:gd name="T0" fmla="*/ 0 w 1669"/>
              <a:gd name="T1" fmla="*/ 628 h 629"/>
              <a:gd name="T2" fmla="*/ 1668 w 1669"/>
              <a:gd name="T3" fmla="*/ 628 h 629"/>
              <a:gd name="T4" fmla="*/ 1281 w 1669"/>
              <a:gd name="T5" fmla="*/ 0 h 629"/>
              <a:gd name="T6" fmla="*/ 388 w 1669"/>
              <a:gd name="T7" fmla="*/ 0 h 629"/>
              <a:gd name="T8" fmla="*/ 0 w 1669"/>
              <a:gd name="T9" fmla="*/ 628 h 629"/>
              <a:gd name="T10" fmla="*/ 0 60000 65536"/>
              <a:gd name="T11" fmla="*/ 0 60000 65536"/>
              <a:gd name="T12" fmla="*/ 0 60000 65536"/>
              <a:gd name="T13" fmla="*/ 0 60000 65536"/>
              <a:gd name="T14" fmla="*/ 0 60000 65536"/>
              <a:gd name="T15" fmla="*/ 0 w 1669"/>
              <a:gd name="T16" fmla="*/ 0 h 629"/>
              <a:gd name="T17" fmla="*/ 1669 w 1669"/>
              <a:gd name="T18" fmla="*/ 629 h 629"/>
            </a:gdLst>
            <a:ahLst/>
            <a:cxnLst>
              <a:cxn ang="T10">
                <a:pos x="T0" y="T1"/>
              </a:cxn>
              <a:cxn ang="T11">
                <a:pos x="T2" y="T3"/>
              </a:cxn>
              <a:cxn ang="T12">
                <a:pos x="T4" y="T5"/>
              </a:cxn>
              <a:cxn ang="T13">
                <a:pos x="T6" y="T7"/>
              </a:cxn>
              <a:cxn ang="T14">
                <a:pos x="T8" y="T9"/>
              </a:cxn>
            </a:cxnLst>
            <a:rect l="T15" t="T16" r="T17" b="T18"/>
            <a:pathLst>
              <a:path w="1669" h="629">
                <a:moveTo>
                  <a:pt x="0" y="628"/>
                </a:moveTo>
                <a:lnTo>
                  <a:pt x="1668" y="628"/>
                </a:lnTo>
                <a:lnTo>
                  <a:pt x="1281" y="0"/>
                </a:lnTo>
                <a:lnTo>
                  <a:pt x="388" y="0"/>
                </a:lnTo>
                <a:lnTo>
                  <a:pt x="0" y="628"/>
                </a:lnTo>
              </a:path>
            </a:pathLst>
          </a:custGeom>
          <a:gradFill rotWithShape="0">
            <a:gsLst>
              <a:gs pos="0">
                <a:schemeClr val="accent2">
                  <a:gamma/>
                  <a:tint val="63922"/>
                  <a:invGamma/>
                </a:schemeClr>
              </a:gs>
              <a:gs pos="100000">
                <a:schemeClr val="accent2"/>
              </a:gs>
            </a:gsLst>
            <a:lin ang="2700000" scaled="1"/>
          </a:gradFill>
          <a:ln w="12700" cap="rnd">
            <a:noFill/>
            <a:round/>
            <a:headEnd/>
            <a:tailEnd/>
          </a:ln>
        </p:spPr>
        <p:txBody>
          <a:bodyPr/>
          <a:lstStyle/>
          <a:p>
            <a:pPr algn="ctr" eaLnBrk="1" hangingPunct="1">
              <a:defRPr/>
            </a:pPr>
            <a:endParaRPr lang="en-US" altLang="zh-CN" dirty="0">
              <a:latin typeface="Arial" charset="0"/>
              <a:cs typeface="Arial" charset="0"/>
            </a:endParaRPr>
          </a:p>
          <a:p>
            <a:pPr algn="ctr" eaLnBrk="1" hangingPunct="1">
              <a:defRPr/>
            </a:pPr>
            <a:r>
              <a:rPr lang="zh-CN" altLang="en-US" dirty="0">
                <a:latin typeface="Arial" charset="0"/>
                <a:cs typeface="Arial" charset="0"/>
              </a:rPr>
              <a:t>平台（</a:t>
            </a:r>
            <a:r>
              <a:rPr lang="en-US" altLang="zh-CN" dirty="0" err="1">
                <a:latin typeface="Arial" charset="0"/>
                <a:cs typeface="Arial" charset="0"/>
              </a:rPr>
              <a:t>PaaS</a:t>
            </a:r>
            <a:r>
              <a:rPr lang="zh-CN" altLang="en-US" dirty="0">
                <a:latin typeface="Arial" charset="0"/>
                <a:cs typeface="Arial" charset="0"/>
              </a:rPr>
              <a:t>）</a:t>
            </a:r>
            <a:endParaRPr lang="en-US" altLang="zh-CN" dirty="0">
              <a:latin typeface="Arial" charset="0"/>
              <a:cs typeface="Arial" charset="0"/>
            </a:endParaRPr>
          </a:p>
          <a:p>
            <a:pPr algn="ctr" eaLnBrk="1" hangingPunct="1">
              <a:defRPr/>
            </a:pPr>
            <a:endParaRPr lang="zh-CN" altLang="en-US" dirty="0">
              <a:latin typeface="Arial" charset="0"/>
              <a:cs typeface="Arial" charset="0"/>
            </a:endParaRPr>
          </a:p>
        </p:txBody>
      </p:sp>
      <p:sp>
        <p:nvSpPr>
          <p:cNvPr id="88" name="Freeform 84"/>
          <p:cNvSpPr>
            <a:spLocks/>
          </p:cNvSpPr>
          <p:nvPr/>
        </p:nvSpPr>
        <p:spPr bwMode="gray">
          <a:xfrm>
            <a:off x="5715000" y="1714500"/>
            <a:ext cx="1714500" cy="1500188"/>
          </a:xfrm>
          <a:custGeom>
            <a:avLst/>
            <a:gdLst>
              <a:gd name="T0" fmla="*/ 0 w 773"/>
              <a:gd name="T1" fmla="*/ 624 h 625"/>
              <a:gd name="T2" fmla="*/ 772 w 773"/>
              <a:gd name="T3" fmla="*/ 624 h 625"/>
              <a:gd name="T4" fmla="*/ 387 w 773"/>
              <a:gd name="T5" fmla="*/ 0 h 625"/>
              <a:gd name="T6" fmla="*/ 0 w 773"/>
              <a:gd name="T7" fmla="*/ 624 h 625"/>
              <a:gd name="T8" fmla="*/ 0 60000 65536"/>
              <a:gd name="T9" fmla="*/ 0 60000 65536"/>
              <a:gd name="T10" fmla="*/ 0 60000 65536"/>
              <a:gd name="T11" fmla="*/ 0 60000 65536"/>
              <a:gd name="T12" fmla="*/ 0 w 773"/>
              <a:gd name="T13" fmla="*/ 0 h 625"/>
              <a:gd name="T14" fmla="*/ 773 w 773"/>
              <a:gd name="T15" fmla="*/ 625 h 625"/>
            </a:gdLst>
            <a:ahLst/>
            <a:cxnLst>
              <a:cxn ang="T8">
                <a:pos x="T0" y="T1"/>
              </a:cxn>
              <a:cxn ang="T9">
                <a:pos x="T2" y="T3"/>
              </a:cxn>
              <a:cxn ang="T10">
                <a:pos x="T4" y="T5"/>
              </a:cxn>
              <a:cxn ang="T11">
                <a:pos x="T6" y="T7"/>
              </a:cxn>
            </a:cxnLst>
            <a:rect l="T12" t="T13" r="T14" b="T15"/>
            <a:pathLst>
              <a:path w="773" h="625">
                <a:moveTo>
                  <a:pt x="0" y="624"/>
                </a:moveTo>
                <a:lnTo>
                  <a:pt x="772" y="624"/>
                </a:lnTo>
                <a:lnTo>
                  <a:pt x="387" y="0"/>
                </a:lnTo>
                <a:lnTo>
                  <a:pt x="0" y="624"/>
                </a:lnTo>
              </a:path>
            </a:pathLst>
          </a:custGeom>
          <a:gradFill rotWithShape="0">
            <a:gsLst>
              <a:gs pos="0">
                <a:schemeClr val="folHlink">
                  <a:gamma/>
                  <a:tint val="47451"/>
                  <a:invGamma/>
                </a:schemeClr>
              </a:gs>
              <a:gs pos="100000">
                <a:schemeClr val="folHlink"/>
              </a:gs>
            </a:gsLst>
            <a:lin ang="2700000" scaled="1"/>
          </a:gradFill>
          <a:ln w="12700" cap="rnd">
            <a:noFill/>
            <a:round/>
            <a:headEnd/>
            <a:tailEnd/>
          </a:ln>
        </p:spPr>
        <p:txBody>
          <a:bodyPr/>
          <a:lstStyle/>
          <a:p>
            <a:pPr algn="ctr" eaLnBrk="1" hangingPunct="1">
              <a:defRPr/>
            </a:pPr>
            <a:endParaRPr lang="zh-CN" altLang="en-US" dirty="0">
              <a:latin typeface="Arial" charset="0"/>
              <a:cs typeface="Arial" charset="0"/>
            </a:endParaRPr>
          </a:p>
        </p:txBody>
      </p:sp>
      <p:sp>
        <p:nvSpPr>
          <p:cNvPr id="36871" name="TextBox 94"/>
          <p:cNvSpPr txBox="1">
            <a:spLocks noChangeArrowheads="1"/>
          </p:cNvSpPr>
          <p:nvPr/>
        </p:nvSpPr>
        <p:spPr bwMode="auto">
          <a:xfrm>
            <a:off x="6215063" y="2214563"/>
            <a:ext cx="100012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cs typeface="Arial" panose="020B0604020202020204" pitchFamily="34" charset="0"/>
              </a:rPr>
              <a:t>应用</a:t>
            </a:r>
            <a:r>
              <a:rPr lang="en-US" altLang="zh-CN" sz="1800">
                <a:cs typeface="Arial" panose="020B0604020202020204" pitchFamily="34" charset="0"/>
              </a:rPr>
              <a:t>(SaaS)</a:t>
            </a:r>
          </a:p>
        </p:txBody>
      </p:sp>
      <p:pic>
        <p:nvPicPr>
          <p:cNvPr id="36872" name="Picture 15" descr="Cloud"/>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43625" y="2071688"/>
            <a:ext cx="928688" cy="928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873" name="Picture 15" descr="Cloud"/>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72125" y="3357563"/>
            <a:ext cx="2000250" cy="1000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874" name="Picture 15" descr="Cloud"/>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14875" y="4714875"/>
            <a:ext cx="3214688" cy="1071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875" name="TextBox 99"/>
          <p:cNvSpPr txBox="1">
            <a:spLocks noChangeArrowheads="1"/>
          </p:cNvSpPr>
          <p:nvPr/>
        </p:nvSpPr>
        <p:spPr bwMode="auto">
          <a:xfrm>
            <a:off x="357188" y="1785938"/>
            <a:ext cx="43576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l"/>
            </a:pPr>
            <a:r>
              <a:rPr lang="en-US" altLang="zh-CN" sz="2000" b="1">
                <a:cs typeface="Arial" panose="020B0604020202020204" pitchFamily="34" charset="0"/>
              </a:rPr>
              <a:t>Software as a Service(SaaS</a:t>
            </a:r>
            <a:r>
              <a:rPr lang="en-US" altLang="zh-CN" sz="1800" b="1">
                <a:cs typeface="Arial" panose="020B0604020202020204" pitchFamily="34" charset="0"/>
              </a:rPr>
              <a:t>)</a:t>
            </a:r>
          </a:p>
        </p:txBody>
      </p:sp>
      <p:pic>
        <p:nvPicPr>
          <p:cNvPr id="36876" name="图片 101" descr="QQ截图未命名.png"/>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71500" y="2286000"/>
            <a:ext cx="1571625"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877" name="图片 103" descr="QQ截图未命名3.png"/>
          <p:cNvPicPr>
            <a:picLocks noChangeAspect="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357563" y="2357438"/>
            <a:ext cx="1123950"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878" name="图片 106" descr="QQ截图未命名2222.png"/>
          <p:cNvPicPr>
            <a:picLocks noChangeAspect="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143125" y="2357438"/>
            <a:ext cx="1190625" cy="28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879" name="图片 107" descr="88.png"/>
          <p:cNvPicPr>
            <a:picLocks noChangeAspect="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429000" y="3571875"/>
            <a:ext cx="819150"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880" name="图片 108" descr="66.png"/>
          <p:cNvPicPr>
            <a:picLocks noChangeAspect="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357313" y="3786188"/>
            <a:ext cx="1295400" cy="390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881" name="图片 109" descr="767.png"/>
          <p:cNvPicPr>
            <a:picLocks noChangeAspect="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928688" y="5143500"/>
            <a:ext cx="1066800" cy="49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882" name="图片 110" descr="22.png"/>
          <p:cNvPicPr>
            <a:picLocks noChangeAspect="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714375" y="3786188"/>
            <a:ext cx="581025" cy="319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883" name="图片 111" descr="55.png"/>
          <p:cNvPicPr>
            <a:picLocks noChangeAspect="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2214563" y="5214938"/>
            <a:ext cx="1019175"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884" name="TextBox 112"/>
          <p:cNvSpPr txBox="1">
            <a:spLocks noChangeArrowheads="1"/>
          </p:cNvSpPr>
          <p:nvPr/>
        </p:nvSpPr>
        <p:spPr bwMode="auto">
          <a:xfrm>
            <a:off x="357188" y="3286125"/>
            <a:ext cx="40005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l"/>
            </a:pPr>
            <a:r>
              <a:rPr lang="en-US" altLang="zh-CN" sz="2000" b="1">
                <a:cs typeface="Arial" panose="020B0604020202020204" pitchFamily="34" charset="0"/>
              </a:rPr>
              <a:t>Platform as a Service(PaaS)</a:t>
            </a:r>
          </a:p>
        </p:txBody>
      </p:sp>
      <p:sp>
        <p:nvSpPr>
          <p:cNvPr id="36885" name="TextBox 114"/>
          <p:cNvSpPr txBox="1">
            <a:spLocks noChangeArrowheads="1"/>
          </p:cNvSpPr>
          <p:nvPr/>
        </p:nvSpPr>
        <p:spPr bwMode="auto">
          <a:xfrm>
            <a:off x="357188" y="4714875"/>
            <a:ext cx="421481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l"/>
            </a:pPr>
            <a:r>
              <a:rPr lang="en-US" altLang="zh-CN" sz="2000" b="1">
                <a:cs typeface="Arial" panose="020B0604020202020204" pitchFamily="34" charset="0"/>
              </a:rPr>
              <a:t>Infrastructure as a Service laas</a:t>
            </a:r>
          </a:p>
        </p:txBody>
      </p:sp>
      <p:sp>
        <p:nvSpPr>
          <p:cNvPr id="36886" name="TextBox 115"/>
          <p:cNvSpPr txBox="1">
            <a:spLocks noChangeArrowheads="1"/>
          </p:cNvSpPr>
          <p:nvPr/>
        </p:nvSpPr>
        <p:spPr bwMode="auto">
          <a:xfrm>
            <a:off x="0" y="400050"/>
            <a:ext cx="5572125"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dirty="0" smtClean="0">
                <a:latin typeface="黑体" panose="02010609060101010101" pitchFamily="49" charset="-122"/>
                <a:ea typeface="黑体" panose="02010609060101010101" pitchFamily="49" charset="-122"/>
                <a:cs typeface="Arial" panose="020B0604020202020204" pitchFamily="34" charset="0"/>
              </a:rPr>
              <a:t>云</a:t>
            </a:r>
            <a:r>
              <a:rPr lang="zh-CN" altLang="en-US" dirty="0">
                <a:latin typeface="黑体" panose="02010609060101010101" pitchFamily="49" charset="-122"/>
                <a:ea typeface="黑体" panose="02010609060101010101" pitchFamily="49" charset="-122"/>
                <a:cs typeface="Arial" panose="020B0604020202020204" pitchFamily="34" charset="0"/>
              </a:rPr>
              <a:t>计算服务层次</a:t>
            </a:r>
          </a:p>
        </p:txBody>
      </p:sp>
      <p:pic>
        <p:nvPicPr>
          <p:cNvPr id="36887" name="图片 23" descr="QQ截图未命名1.png"/>
          <p:cNvPicPr>
            <a:picLocks noChangeAspect="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2571750" y="3714750"/>
            <a:ext cx="714375" cy="361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9534028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8347F52D-0610-463C-B89E-492DCB937457}" type="slidenum">
              <a:rPr lang="en-US" altLang="zh-CN" sz="1000">
                <a:solidFill>
                  <a:srgbClr val="FFFFFF"/>
                </a:solidFill>
              </a:rPr>
              <a:pPr algn="l">
                <a:spcBef>
                  <a:spcPct val="0"/>
                </a:spcBef>
                <a:buFontTx/>
                <a:buNone/>
              </a:pPr>
              <a:t>31</a:t>
            </a:fld>
            <a:endParaRPr lang="en-US" altLang="zh-CN" sz="1000">
              <a:solidFill>
                <a:srgbClr val="FFFFFF"/>
              </a:solidFill>
            </a:endParaRPr>
          </a:p>
        </p:txBody>
      </p:sp>
      <p:sp>
        <p:nvSpPr>
          <p:cNvPr id="37891" name="TextBox 3"/>
          <p:cNvSpPr txBox="1">
            <a:spLocks noChangeArrowheads="1"/>
          </p:cNvSpPr>
          <p:nvPr/>
        </p:nvSpPr>
        <p:spPr bwMode="auto">
          <a:xfrm>
            <a:off x="214313" y="142875"/>
            <a:ext cx="3786187"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latin typeface="黑体" panose="02010609060101010101" pitchFamily="49" charset="-122"/>
                <a:ea typeface="黑体" panose="02010609060101010101" pitchFamily="49" charset="-122"/>
                <a:cs typeface="Arial" panose="020B0604020202020204" pitchFamily="34" charset="0"/>
              </a:rPr>
              <a:t>云计算体系逻辑结构</a:t>
            </a:r>
          </a:p>
        </p:txBody>
      </p:sp>
      <p:pic>
        <p:nvPicPr>
          <p:cNvPr id="37892" name="Picture 20"/>
          <p:cNvPicPr>
            <a:picLocks noChangeAspect="1" noChangeArrowheads="1"/>
          </p:cNvPicPr>
          <p:nvPr/>
        </p:nvPicPr>
        <p:blipFill>
          <a:blip r:embed="rId2" cstate="print">
            <a:clrChange>
              <a:clrFrom>
                <a:srgbClr val="FEFEFE"/>
              </a:clrFrom>
              <a:clrTo>
                <a:srgbClr val="FEFEFE">
                  <a:alpha val="0"/>
                </a:srgbClr>
              </a:clrTo>
            </a:clrChange>
            <a:extLst>
              <a:ext uri="{28A0092B-C50C-407E-A947-70E740481C1C}">
                <a14:useLocalDpi xmlns:a14="http://schemas.microsoft.com/office/drawing/2010/main" xmlns="" val="0"/>
              </a:ext>
            </a:extLst>
          </a:blip>
          <a:srcRect/>
          <a:stretch>
            <a:fillRect/>
          </a:stretch>
        </p:blipFill>
        <p:spPr bwMode="auto">
          <a:xfrm>
            <a:off x="285750" y="2500313"/>
            <a:ext cx="511175"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pic>
        <p:nvPicPr>
          <p:cNvPr id="37893" name="Picture 22"/>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xmlns="" val="0"/>
              </a:ext>
            </a:extLst>
          </a:blip>
          <a:srcRect/>
          <a:stretch>
            <a:fillRect/>
          </a:stretch>
        </p:blipFill>
        <p:spPr bwMode="auto">
          <a:xfrm>
            <a:off x="428625" y="4071938"/>
            <a:ext cx="285750" cy="469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pic>
        <p:nvPicPr>
          <p:cNvPr id="37894" name="Picture 24"/>
          <p:cNvPicPr>
            <a:picLocks noChangeAspect="1" noChangeArrowheads="1"/>
          </p:cNvPicPr>
          <p:nvPr/>
        </p:nvPicPr>
        <p:blipFill>
          <a:blip r:embed="rId4" cstate="print">
            <a:extLst>
              <a:ext uri="{28A0092B-C50C-407E-A947-70E740481C1C}">
                <a14:useLocalDpi xmlns:a14="http://schemas.microsoft.com/office/drawing/2010/main" xmlns="" val="0"/>
              </a:ext>
            </a:extLst>
          </a:blip>
          <a:srcRect t="18776" b="12802"/>
          <a:stretch>
            <a:fillRect/>
          </a:stretch>
        </p:blipFill>
        <p:spPr bwMode="auto">
          <a:xfrm>
            <a:off x="0" y="3071813"/>
            <a:ext cx="1165225" cy="655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pic>
        <p:nvPicPr>
          <p:cNvPr id="9" name="Picture 17" descr="5p-00년"/>
          <p:cNvPicPr>
            <a:picLocks noChangeAspect="1" noChangeArrowheads="1"/>
          </p:cNvPicPr>
          <p:nvPr/>
        </p:nvPicPr>
        <p:blipFill>
          <a:blip r:embed="rId5" cstate="print">
            <a:duotone>
              <a:prstClr val="black"/>
              <a:schemeClr val="tx2">
                <a:tint val="45000"/>
                <a:satMod val="400000"/>
              </a:schemeClr>
            </a:duotone>
          </a:blip>
          <a:srcRect/>
          <a:stretch>
            <a:fillRect/>
          </a:stretch>
        </p:blipFill>
        <p:spPr bwMode="auto">
          <a:xfrm>
            <a:off x="357158" y="1571612"/>
            <a:ext cx="425450" cy="765171"/>
          </a:xfrm>
          <a:prstGeom prst="rect">
            <a:avLst/>
          </a:prstGeom>
          <a:noFill/>
          <a:effectLst>
            <a:outerShdw dist="17961" dir="13500000" algn="ctr" rotWithShape="0">
              <a:srgbClr val="FFFFFF"/>
            </a:outerShdw>
          </a:effectLst>
        </p:spPr>
      </p:pic>
      <p:sp>
        <p:nvSpPr>
          <p:cNvPr id="12" name="圆角矩形 11"/>
          <p:cNvSpPr/>
          <p:nvPr/>
        </p:nvSpPr>
        <p:spPr>
          <a:xfrm>
            <a:off x="1928813" y="1928813"/>
            <a:ext cx="571500" cy="192881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solidFill>
                  <a:schemeClr val="tx1"/>
                </a:solidFill>
              </a:rPr>
              <a:t>用户界面</a:t>
            </a:r>
          </a:p>
        </p:txBody>
      </p:sp>
      <p:sp>
        <p:nvSpPr>
          <p:cNvPr id="13" name="流程图: 文档 12"/>
          <p:cNvSpPr/>
          <p:nvPr/>
        </p:nvSpPr>
        <p:spPr>
          <a:xfrm>
            <a:off x="4214813" y="1357313"/>
            <a:ext cx="1143000" cy="571500"/>
          </a:xfrm>
          <a:prstGeom prst="flowChartDocumen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流程图: 文档 14"/>
          <p:cNvSpPr/>
          <p:nvPr/>
        </p:nvSpPr>
        <p:spPr>
          <a:xfrm>
            <a:off x="4214813" y="1071563"/>
            <a:ext cx="1143000" cy="571500"/>
          </a:xfrm>
          <a:prstGeom prst="flowChartDocumen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solidFill>
                  <a:schemeClr val="tx1"/>
                </a:solidFill>
              </a:rPr>
              <a:t>服务目录</a:t>
            </a:r>
          </a:p>
        </p:txBody>
      </p:sp>
      <p:sp>
        <p:nvSpPr>
          <p:cNvPr id="18" name="圆角矩形 17"/>
          <p:cNvSpPr/>
          <p:nvPr/>
        </p:nvSpPr>
        <p:spPr>
          <a:xfrm>
            <a:off x="6858000" y="2214563"/>
            <a:ext cx="1285875" cy="135731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solidFill>
                  <a:schemeClr val="tx1"/>
                </a:solidFill>
              </a:rPr>
              <a:t>监视统计</a:t>
            </a:r>
          </a:p>
        </p:txBody>
      </p:sp>
      <p:pic>
        <p:nvPicPr>
          <p:cNvPr id="37900" name="图片 18" descr="QQ截图未命名6.png"/>
          <p:cNvPicPr>
            <a:picLocks noChangeAspect="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857500" y="4929188"/>
            <a:ext cx="3662363" cy="1214437"/>
          </a:xfrm>
          <a:prstGeom prst="rect">
            <a:avLst/>
          </a:prstGeom>
          <a:solidFill>
            <a:srgbClr val="00B050"/>
          </a:solid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21" name="圆角矩形 20"/>
          <p:cNvSpPr/>
          <p:nvPr/>
        </p:nvSpPr>
        <p:spPr>
          <a:xfrm>
            <a:off x="3857625" y="2500313"/>
            <a:ext cx="1928813" cy="78581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solidFill>
                  <a:schemeClr val="tx1"/>
                </a:solidFill>
              </a:rPr>
              <a:t>系统管理</a:t>
            </a:r>
            <a:endParaRPr lang="en-US" altLang="zh-CN" b="1" dirty="0">
              <a:solidFill>
                <a:schemeClr val="tx1"/>
              </a:solidFill>
            </a:endParaRPr>
          </a:p>
          <a:p>
            <a:pPr algn="ctr" eaLnBrk="1" hangingPunct="1">
              <a:defRPr/>
            </a:pPr>
            <a:r>
              <a:rPr lang="en-US" altLang="zh-CN" dirty="0">
                <a:solidFill>
                  <a:schemeClr val="tx1"/>
                </a:solidFill>
              </a:rPr>
              <a:t>(</a:t>
            </a:r>
            <a:r>
              <a:rPr lang="zh-CN" altLang="en-US" dirty="0">
                <a:solidFill>
                  <a:schemeClr val="tx1"/>
                </a:solidFill>
              </a:rPr>
              <a:t>负载均衡</a:t>
            </a:r>
            <a:r>
              <a:rPr lang="en-US" altLang="zh-CN" dirty="0">
                <a:solidFill>
                  <a:schemeClr val="tx1"/>
                </a:solidFill>
              </a:rPr>
              <a:t>)</a:t>
            </a:r>
            <a:endParaRPr lang="zh-CN" altLang="en-US" dirty="0">
              <a:solidFill>
                <a:schemeClr val="tx1"/>
              </a:solidFill>
            </a:endParaRPr>
          </a:p>
        </p:txBody>
      </p:sp>
      <p:sp>
        <p:nvSpPr>
          <p:cNvPr id="22" name="圆角矩形 21"/>
          <p:cNvSpPr/>
          <p:nvPr/>
        </p:nvSpPr>
        <p:spPr>
          <a:xfrm>
            <a:off x="3857625" y="3643313"/>
            <a:ext cx="1928813" cy="78581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solidFill>
                  <a:schemeClr val="tx1"/>
                </a:solidFill>
              </a:rPr>
              <a:t>配置工具</a:t>
            </a:r>
          </a:p>
        </p:txBody>
      </p:sp>
      <p:cxnSp>
        <p:nvCxnSpPr>
          <p:cNvPr id="26" name="形状 25"/>
          <p:cNvCxnSpPr>
            <a:stCxn id="18" idx="2"/>
          </p:cNvCxnSpPr>
          <p:nvPr/>
        </p:nvCxnSpPr>
        <p:spPr>
          <a:xfrm rot="5400000">
            <a:off x="6036469" y="3536156"/>
            <a:ext cx="1428750" cy="1500188"/>
          </a:xfrm>
          <a:prstGeom prst="curved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1" idx="2"/>
            <a:endCxn id="22" idx="0"/>
          </p:cNvCxnSpPr>
          <p:nvPr/>
        </p:nvCxnSpPr>
        <p:spPr>
          <a:xfrm rot="5400000">
            <a:off x="4642644" y="3464719"/>
            <a:ext cx="358775" cy="1587"/>
          </a:xfrm>
          <a:prstGeom prst="straightConnector1">
            <a:avLst/>
          </a:prstGeom>
          <a:ln w="1905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16200000" flipH="1">
            <a:off x="4536281" y="4679157"/>
            <a:ext cx="50006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13" idx="2"/>
            <a:endCxn id="21" idx="0"/>
          </p:cNvCxnSpPr>
          <p:nvPr/>
        </p:nvCxnSpPr>
        <p:spPr>
          <a:xfrm rot="16200000" flipH="1">
            <a:off x="4499769" y="2177257"/>
            <a:ext cx="609600" cy="36512"/>
          </a:xfrm>
          <a:prstGeom prst="straightConnector1">
            <a:avLst/>
          </a:prstGeom>
          <a:ln w="19050">
            <a:solidFill>
              <a:schemeClr val="tx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曲线连接符 72"/>
          <p:cNvCxnSpPr>
            <a:stCxn id="13" idx="3"/>
            <a:endCxn id="22" idx="3"/>
          </p:cNvCxnSpPr>
          <p:nvPr/>
        </p:nvCxnSpPr>
        <p:spPr>
          <a:xfrm>
            <a:off x="5357813" y="1643063"/>
            <a:ext cx="428625" cy="2393950"/>
          </a:xfrm>
          <a:prstGeom prst="curvedConnector3">
            <a:avLst>
              <a:gd name="adj1" fmla="val 254796"/>
            </a:avLst>
          </a:prstGeom>
          <a:ln w="19050">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21" idx="3"/>
            <a:endCxn id="18" idx="1"/>
          </p:cNvCxnSpPr>
          <p:nvPr/>
        </p:nvCxnSpPr>
        <p:spPr>
          <a:xfrm>
            <a:off x="5786438" y="2892425"/>
            <a:ext cx="1071562" cy="1588"/>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12" idx="3"/>
            <a:endCxn id="21" idx="1"/>
          </p:cNvCxnSpPr>
          <p:nvPr/>
        </p:nvCxnSpPr>
        <p:spPr>
          <a:xfrm>
            <a:off x="2500313" y="2892425"/>
            <a:ext cx="1357312"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9" idx="3"/>
          </p:cNvCxnSpPr>
          <p:nvPr/>
        </p:nvCxnSpPr>
        <p:spPr>
          <a:xfrm>
            <a:off x="782638" y="1954213"/>
            <a:ext cx="1146175" cy="617537"/>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5" idx="3"/>
            <a:endCxn id="12" idx="1"/>
          </p:cNvCxnSpPr>
          <p:nvPr/>
        </p:nvCxnSpPr>
        <p:spPr>
          <a:xfrm>
            <a:off x="796925" y="2744788"/>
            <a:ext cx="1131888" cy="147637"/>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V="1">
            <a:off x="1000125" y="3143250"/>
            <a:ext cx="928688" cy="214313"/>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7" idx="1"/>
          </p:cNvCxnSpPr>
          <p:nvPr/>
        </p:nvCxnSpPr>
        <p:spPr>
          <a:xfrm flipV="1">
            <a:off x="714375" y="3429000"/>
            <a:ext cx="1214438" cy="877888"/>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37914" name="TextBox 113"/>
          <p:cNvSpPr txBox="1">
            <a:spLocks noChangeArrowheads="1"/>
          </p:cNvSpPr>
          <p:nvPr/>
        </p:nvSpPr>
        <p:spPr bwMode="auto">
          <a:xfrm>
            <a:off x="5214938" y="5929313"/>
            <a:ext cx="15716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cs typeface="Arial" panose="020B0604020202020204" pitchFamily="34" charset="0"/>
              </a:rPr>
              <a:t>计算存储资源</a:t>
            </a:r>
          </a:p>
        </p:txBody>
      </p:sp>
      <p:cxnSp>
        <p:nvCxnSpPr>
          <p:cNvPr id="137" name="曲线连接符 136"/>
          <p:cNvCxnSpPr/>
          <p:nvPr/>
        </p:nvCxnSpPr>
        <p:spPr>
          <a:xfrm flipV="1">
            <a:off x="2500313" y="1500188"/>
            <a:ext cx="1714500" cy="928687"/>
          </a:xfrm>
          <a:prstGeom prst="curvedConnector3">
            <a:avLst>
              <a:gd name="adj1" fmla="val 50000"/>
            </a:avLst>
          </a:prstGeom>
          <a:ln w="19050">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6164948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E4FAE2B6-F3FA-44D9-BFBD-7154A575E3C2}" type="slidenum">
              <a:rPr lang="en-US" altLang="zh-CN" sz="1000">
                <a:solidFill>
                  <a:srgbClr val="FFFFFF"/>
                </a:solidFill>
              </a:rPr>
              <a:pPr algn="l">
                <a:spcBef>
                  <a:spcPct val="0"/>
                </a:spcBef>
                <a:buFontTx/>
                <a:buNone/>
              </a:pPr>
              <a:t>32</a:t>
            </a:fld>
            <a:endParaRPr lang="en-US" altLang="zh-CN" sz="1000">
              <a:solidFill>
                <a:srgbClr val="FFFFFF"/>
              </a:solidFill>
            </a:endParaRPr>
          </a:p>
        </p:txBody>
      </p:sp>
      <p:sp>
        <p:nvSpPr>
          <p:cNvPr id="5" name="Rectangle 2"/>
          <p:cNvSpPr txBox="1">
            <a:spLocks noChangeArrowheads="1"/>
          </p:cNvSpPr>
          <p:nvPr/>
        </p:nvSpPr>
        <p:spPr>
          <a:xfrm>
            <a:off x="714375" y="285750"/>
            <a:ext cx="7596188" cy="647700"/>
          </a:xfrm>
          <a:prstGeom prst="rect">
            <a:avLst/>
          </a:prstGeom>
        </p:spPr>
        <p:txBody>
          <a:bodyPr anchor="ctr">
            <a:normAutofit fontScale="97500" lnSpcReduction="10000"/>
          </a:bodyPr>
          <a:lstStyle/>
          <a:p>
            <a:pPr algn="ctr" eaLnBrk="1" fontAlgn="auto" hangingPunct="1">
              <a:spcAft>
                <a:spcPts val="0"/>
              </a:spcAft>
              <a:defRPr/>
            </a:pPr>
            <a:r>
              <a:rPr lang="zh-CN" altLang="en-US" sz="3800" dirty="0">
                <a:latin typeface="黑体" pitchFamily="2" charset="-122"/>
                <a:ea typeface="华文中宋" pitchFamily="2" charset="-122"/>
                <a:cs typeface="+mj-cs"/>
              </a:rPr>
              <a:t>云计算简化实现机制</a:t>
            </a:r>
          </a:p>
        </p:txBody>
      </p:sp>
      <p:pic>
        <p:nvPicPr>
          <p:cNvPr id="3891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00125" y="1214438"/>
            <a:ext cx="7429500" cy="5249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3674218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D53F0F24-1528-4549-A9E1-66A0E4BE58F5}" type="slidenum">
              <a:rPr lang="en-US" altLang="zh-CN" sz="1000">
                <a:solidFill>
                  <a:srgbClr val="FFFFFF"/>
                </a:solidFill>
              </a:rPr>
              <a:pPr algn="l">
                <a:spcBef>
                  <a:spcPct val="0"/>
                </a:spcBef>
                <a:buFontTx/>
                <a:buNone/>
              </a:pPr>
              <a:t>33</a:t>
            </a:fld>
            <a:endParaRPr lang="en-US" altLang="zh-CN" sz="1000">
              <a:solidFill>
                <a:srgbClr val="FFFFFF"/>
              </a:solidFill>
            </a:endParaRPr>
          </a:p>
        </p:txBody>
      </p:sp>
      <p:sp>
        <p:nvSpPr>
          <p:cNvPr id="40963" name="TextBox 3"/>
          <p:cNvSpPr txBox="1">
            <a:spLocks noChangeArrowheads="1"/>
          </p:cNvSpPr>
          <p:nvPr/>
        </p:nvSpPr>
        <p:spPr bwMode="auto">
          <a:xfrm>
            <a:off x="214313" y="371475"/>
            <a:ext cx="5000625"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latin typeface="黑体" panose="02010609060101010101" pitchFamily="49" charset="-122"/>
                <a:ea typeface="黑体" panose="02010609060101010101" pitchFamily="49" charset="-122"/>
                <a:cs typeface="Arial" panose="020B0604020202020204" pitchFamily="34" charset="0"/>
              </a:rPr>
              <a:t>云存储系统架构模型</a:t>
            </a:r>
          </a:p>
        </p:txBody>
      </p:sp>
      <p:sp>
        <p:nvSpPr>
          <p:cNvPr id="40964" name="AutoShape 13"/>
          <p:cNvSpPr>
            <a:spLocks noChangeArrowheads="1"/>
          </p:cNvSpPr>
          <p:nvPr/>
        </p:nvSpPr>
        <p:spPr bwMode="gray">
          <a:xfrm>
            <a:off x="1500188" y="2922588"/>
            <a:ext cx="7143750" cy="352425"/>
          </a:xfrm>
          <a:prstGeom prst="roundRect">
            <a:avLst>
              <a:gd name="adj" fmla="val 16667"/>
            </a:avLst>
          </a:prstGeom>
          <a:gradFill rotWithShape="0">
            <a:gsLst>
              <a:gs pos="0">
                <a:srgbClr val="FFFFFF"/>
              </a:gs>
              <a:gs pos="100000">
                <a:srgbClr val="C5FF8B"/>
              </a:gs>
            </a:gsLst>
            <a:lin ang="5400000" scaled="1"/>
          </a:gradFill>
          <a:ln w="25400">
            <a:solidFill>
              <a:srgbClr val="B2B2B2"/>
            </a:solidFill>
            <a:round/>
            <a:headEnd/>
            <a:tailEnd/>
          </a:ln>
          <a:effectLst>
            <a:outerShdw dist="107763" dir="2700000" algn="ctr" rotWithShape="0">
              <a:srgbClr val="808080"/>
            </a:outerShdw>
          </a:effec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400">
                <a:latin typeface="黑体" panose="02010609060101010101" pitchFamily="49" charset="-122"/>
                <a:ea typeface="黑体" panose="02010609060101010101" pitchFamily="49" charset="-122"/>
              </a:rPr>
              <a:t>               网络（广域网或互联网）接入、用户认证、权限管理</a:t>
            </a:r>
          </a:p>
        </p:txBody>
      </p:sp>
      <p:sp>
        <p:nvSpPr>
          <p:cNvPr id="15" name="AutoShape 13"/>
          <p:cNvSpPr>
            <a:spLocks noChangeArrowheads="1"/>
          </p:cNvSpPr>
          <p:nvPr/>
        </p:nvSpPr>
        <p:spPr bwMode="gray">
          <a:xfrm>
            <a:off x="1500188" y="3279775"/>
            <a:ext cx="7143750" cy="352425"/>
          </a:xfrm>
          <a:prstGeom prst="roundRect">
            <a:avLst>
              <a:gd name="adj" fmla="val 16667"/>
            </a:avLst>
          </a:prstGeom>
          <a:gradFill rotWithShape="0">
            <a:gsLst>
              <a:gs pos="0">
                <a:srgbClr val="FFFFFF"/>
              </a:gs>
              <a:gs pos="100000">
                <a:srgbClr val="C5FF8B"/>
              </a:gs>
            </a:gsLst>
            <a:lin ang="5400000" scaled="1"/>
          </a:gradFill>
          <a:ln w="25400">
            <a:solidFill>
              <a:srgbClr val="B2B2B2"/>
            </a:solidFill>
            <a:round/>
            <a:headEnd/>
            <a:tailEnd/>
          </a:ln>
          <a:effectLst>
            <a:outerShdw dist="107763" dir="2700000" algn="ctr" rotWithShape="0">
              <a:srgbClr val="808080"/>
            </a:outerShdw>
          </a:effectLst>
        </p:spPr>
        <p:txBody>
          <a:bodyPr anchor="ctr">
            <a:spAutoFit/>
          </a:bodyPr>
          <a:lstStyle/>
          <a:p>
            <a:pPr eaLnBrk="1" hangingPunct="1">
              <a:defRPr/>
            </a:pPr>
            <a:r>
              <a:rPr lang="zh-CN" altLang="en-US" sz="1400" dirty="0">
                <a:latin typeface="黑体" pitchFamily="2" charset="-122"/>
                <a:ea typeface="黑体" pitchFamily="2" charset="-122"/>
              </a:rPr>
              <a:t>               公用</a:t>
            </a:r>
            <a:r>
              <a:rPr lang="en-US" altLang="zh-CN" sz="1400" dirty="0">
                <a:latin typeface="黑体" pitchFamily="2" charset="-122"/>
                <a:ea typeface="黑体" pitchFamily="2" charset="-122"/>
              </a:rPr>
              <a:t>API</a:t>
            </a:r>
            <a:r>
              <a:rPr lang="zh-CN" altLang="en-US" sz="1400" dirty="0">
                <a:latin typeface="黑体" pitchFamily="2" charset="-122"/>
                <a:ea typeface="黑体" pitchFamily="2" charset="-122"/>
              </a:rPr>
              <a:t>接口、应用软件、</a:t>
            </a:r>
            <a:r>
              <a:rPr lang="en-US" altLang="zh-CN" sz="1400" dirty="0">
                <a:latin typeface="+mn-lt"/>
                <a:ea typeface="黑体" pitchFamily="2" charset="-122"/>
              </a:rPr>
              <a:t>web service</a:t>
            </a:r>
            <a:r>
              <a:rPr lang="zh-CN" altLang="en-US" sz="1400" dirty="0">
                <a:latin typeface="黑体" pitchFamily="2" charset="-122"/>
                <a:ea typeface="黑体" pitchFamily="2" charset="-122"/>
              </a:rPr>
              <a:t>等</a:t>
            </a:r>
          </a:p>
        </p:txBody>
      </p:sp>
      <p:sp>
        <p:nvSpPr>
          <p:cNvPr id="40966" name="AutoShape 13"/>
          <p:cNvSpPr>
            <a:spLocks noChangeArrowheads="1"/>
          </p:cNvSpPr>
          <p:nvPr/>
        </p:nvSpPr>
        <p:spPr bwMode="gray">
          <a:xfrm>
            <a:off x="1500188" y="5424488"/>
            <a:ext cx="7143750" cy="352425"/>
          </a:xfrm>
          <a:prstGeom prst="roundRect">
            <a:avLst>
              <a:gd name="adj" fmla="val 16667"/>
            </a:avLst>
          </a:prstGeom>
          <a:gradFill rotWithShape="0">
            <a:gsLst>
              <a:gs pos="0">
                <a:srgbClr val="FFFFFF"/>
              </a:gs>
              <a:gs pos="100000">
                <a:srgbClr val="C5FF8B"/>
              </a:gs>
            </a:gsLst>
            <a:lin ang="5400000" scaled="1"/>
          </a:gradFill>
          <a:ln w="25400">
            <a:solidFill>
              <a:srgbClr val="B2B2B2"/>
            </a:solidFill>
            <a:round/>
            <a:headEnd/>
            <a:tailEnd/>
          </a:ln>
          <a:effectLst>
            <a:outerShdw dist="107763" dir="2700000" algn="ctr" rotWithShape="0">
              <a:srgbClr val="808080"/>
            </a:outerShdw>
          </a:effec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400">
                <a:latin typeface="黑体" panose="02010609060101010101" pitchFamily="49" charset="-122"/>
                <a:ea typeface="黑体" panose="02010609060101010101" pitchFamily="49" charset="-122"/>
              </a:rPr>
              <a:t>                存储虚拟化、存储集中管理、状态监控、维护升级等</a:t>
            </a:r>
          </a:p>
        </p:txBody>
      </p:sp>
      <p:sp>
        <p:nvSpPr>
          <p:cNvPr id="17" name="AutoShape 13"/>
          <p:cNvSpPr>
            <a:spLocks noChangeArrowheads="1"/>
          </p:cNvSpPr>
          <p:nvPr/>
        </p:nvSpPr>
        <p:spPr bwMode="gray">
          <a:xfrm>
            <a:off x="1500188" y="5781675"/>
            <a:ext cx="7143750" cy="352425"/>
          </a:xfrm>
          <a:prstGeom prst="roundRect">
            <a:avLst>
              <a:gd name="adj" fmla="val 16667"/>
            </a:avLst>
          </a:prstGeom>
          <a:gradFill rotWithShape="0">
            <a:gsLst>
              <a:gs pos="0">
                <a:srgbClr val="FFFFFF"/>
              </a:gs>
              <a:gs pos="100000">
                <a:srgbClr val="C5FF8B"/>
              </a:gs>
            </a:gsLst>
            <a:lin ang="5400000" scaled="1"/>
          </a:gradFill>
          <a:ln w="25400">
            <a:solidFill>
              <a:srgbClr val="B2B2B2"/>
            </a:solidFill>
            <a:round/>
            <a:headEnd/>
            <a:tailEnd/>
          </a:ln>
          <a:effectLst>
            <a:outerShdw dist="107763" dir="2700000" algn="ctr" rotWithShape="0">
              <a:srgbClr val="808080"/>
            </a:outerShdw>
          </a:effectLst>
        </p:spPr>
        <p:txBody>
          <a:bodyPr anchor="ctr">
            <a:spAutoFit/>
          </a:bodyPr>
          <a:lstStyle/>
          <a:p>
            <a:pPr eaLnBrk="1" hangingPunct="1">
              <a:defRPr/>
            </a:pPr>
            <a:r>
              <a:rPr lang="zh-CN" altLang="en-US" sz="1400" dirty="0">
                <a:latin typeface="黑体" pitchFamily="2" charset="-122"/>
                <a:ea typeface="黑体" pitchFamily="2" charset="-122"/>
              </a:rPr>
              <a:t>                存储设备（</a:t>
            </a:r>
            <a:r>
              <a:rPr lang="en-US" altLang="zh-CN" sz="1400" dirty="0">
                <a:latin typeface="+mn-lt"/>
                <a:ea typeface="黑体" pitchFamily="2" charset="-122"/>
              </a:rPr>
              <a:t>NAS</a:t>
            </a:r>
            <a:r>
              <a:rPr lang="zh-CN" altLang="en-US" sz="1400" dirty="0">
                <a:latin typeface="Arial" charset="0"/>
                <a:ea typeface="黑体" pitchFamily="2" charset="-122"/>
              </a:rPr>
              <a:t>、</a:t>
            </a:r>
            <a:r>
              <a:rPr lang="en-US" altLang="zh-CN" sz="1400" dirty="0">
                <a:latin typeface="Arial" charset="0"/>
                <a:ea typeface="黑体" pitchFamily="2" charset="-122"/>
              </a:rPr>
              <a:t>FC</a:t>
            </a:r>
            <a:r>
              <a:rPr lang="zh-CN" altLang="en-US" sz="1400" dirty="0">
                <a:latin typeface="Arial" charset="0"/>
                <a:ea typeface="黑体" pitchFamily="2" charset="-122"/>
              </a:rPr>
              <a:t>、</a:t>
            </a:r>
            <a:r>
              <a:rPr lang="en-US" altLang="zh-CN" sz="1400" dirty="0" err="1">
                <a:latin typeface="Arial" charset="0"/>
                <a:ea typeface="黑体" pitchFamily="2" charset="-122"/>
              </a:rPr>
              <a:t>iSCSI</a:t>
            </a:r>
            <a:r>
              <a:rPr lang="zh-CN" altLang="en-US" sz="1400" dirty="0">
                <a:latin typeface="黑体" pitchFamily="2" charset="-122"/>
                <a:ea typeface="黑体" pitchFamily="2" charset="-122"/>
              </a:rPr>
              <a:t>等）</a:t>
            </a:r>
          </a:p>
        </p:txBody>
      </p:sp>
      <p:sp>
        <p:nvSpPr>
          <p:cNvPr id="40968" name="AutoShape 12"/>
          <p:cNvSpPr>
            <a:spLocks noChangeArrowheads="1"/>
          </p:cNvSpPr>
          <p:nvPr/>
        </p:nvSpPr>
        <p:spPr bwMode="gray">
          <a:xfrm>
            <a:off x="1500188" y="1357313"/>
            <a:ext cx="2071687" cy="1143000"/>
          </a:xfrm>
          <a:prstGeom prst="roundRect">
            <a:avLst>
              <a:gd name="adj" fmla="val 16667"/>
            </a:avLst>
          </a:prstGeom>
          <a:gradFill rotWithShape="1">
            <a:gsLst>
              <a:gs pos="0">
                <a:srgbClr val="99CC00"/>
              </a:gs>
              <a:gs pos="100000">
                <a:srgbClr val="000000">
                  <a:alpha val="0"/>
                </a:srgbClr>
              </a:gs>
            </a:gsLst>
            <a:lin ang="0" scaled="1"/>
          </a:gradFill>
          <a:ln w="25400" algn="ctr">
            <a:solidFill>
              <a:srgbClr val="99CC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400">
                <a:latin typeface="黑体" panose="02010609060101010101" pitchFamily="49" charset="-122"/>
                <a:ea typeface="黑体" panose="02010609060101010101" pitchFamily="49" charset="-122"/>
                <a:cs typeface="Arial" panose="020B0604020202020204" pitchFamily="34" charset="0"/>
              </a:rPr>
              <a:t>个人空间服务、运</a:t>
            </a:r>
          </a:p>
          <a:p>
            <a:pPr algn="ctr" eaLnBrk="1" hangingPunct="1">
              <a:spcBef>
                <a:spcPct val="0"/>
              </a:spcBef>
              <a:buFontTx/>
              <a:buNone/>
            </a:pPr>
            <a:r>
              <a:rPr lang="zh-CN" altLang="en-US" sz="1400">
                <a:latin typeface="黑体" panose="02010609060101010101" pitchFamily="49" charset="-122"/>
                <a:ea typeface="黑体" panose="02010609060101010101" pitchFamily="49" charset="-122"/>
                <a:cs typeface="Arial" panose="020B0604020202020204" pitchFamily="34" charset="0"/>
              </a:rPr>
              <a:t> 营商空间租凭等</a:t>
            </a:r>
          </a:p>
          <a:p>
            <a:pPr algn="ctr" eaLnBrk="1" hangingPunct="1">
              <a:spcBef>
                <a:spcPct val="0"/>
              </a:spcBef>
              <a:buFontTx/>
              <a:buNone/>
            </a:pPr>
            <a:r>
              <a:rPr lang="en-US" altLang="zh-CN" sz="1400">
                <a:latin typeface="黑体" panose="02010609060101010101" pitchFamily="49" charset="-122"/>
                <a:ea typeface="黑体" panose="02010609060101010101" pitchFamily="49" charset="-122"/>
                <a:cs typeface="Arial" panose="020B0604020202020204" pitchFamily="34" charset="0"/>
              </a:rPr>
              <a:t>……</a:t>
            </a:r>
          </a:p>
        </p:txBody>
      </p:sp>
      <p:sp>
        <p:nvSpPr>
          <p:cNvPr id="40969" name="AutoShape 12"/>
          <p:cNvSpPr>
            <a:spLocks noChangeArrowheads="1"/>
          </p:cNvSpPr>
          <p:nvPr/>
        </p:nvSpPr>
        <p:spPr bwMode="gray">
          <a:xfrm>
            <a:off x="4071938" y="1357313"/>
            <a:ext cx="2071687" cy="1143000"/>
          </a:xfrm>
          <a:prstGeom prst="roundRect">
            <a:avLst>
              <a:gd name="adj" fmla="val 16667"/>
            </a:avLst>
          </a:prstGeom>
          <a:gradFill rotWithShape="1">
            <a:gsLst>
              <a:gs pos="0">
                <a:srgbClr val="99CC00"/>
              </a:gs>
              <a:gs pos="100000">
                <a:srgbClr val="000000">
                  <a:alpha val="0"/>
                </a:srgbClr>
              </a:gs>
            </a:gsLst>
            <a:lin ang="0" scaled="1"/>
          </a:gradFill>
          <a:ln w="25400" algn="ctr">
            <a:solidFill>
              <a:srgbClr val="99CC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en-US" altLang="zh-CN" sz="1400">
              <a:latin typeface="黑体" panose="02010609060101010101" pitchFamily="49" charset="-122"/>
              <a:ea typeface="黑体" panose="02010609060101010101" pitchFamily="49" charset="-122"/>
              <a:cs typeface="Arial" panose="020B0604020202020204" pitchFamily="34" charset="0"/>
            </a:endParaRPr>
          </a:p>
          <a:p>
            <a:pPr algn="ctr">
              <a:spcBef>
                <a:spcPct val="0"/>
              </a:spcBef>
              <a:buFontTx/>
              <a:buNone/>
            </a:pPr>
            <a:endParaRPr lang="en-US" altLang="zh-CN" sz="1400">
              <a:latin typeface="黑体" panose="02010609060101010101" pitchFamily="49" charset="-122"/>
              <a:ea typeface="黑体" panose="02010609060101010101" pitchFamily="49" charset="-122"/>
              <a:cs typeface="Arial" panose="020B0604020202020204" pitchFamily="34" charset="0"/>
            </a:endParaRPr>
          </a:p>
          <a:p>
            <a:pPr algn="ctr">
              <a:spcBef>
                <a:spcPct val="0"/>
              </a:spcBef>
              <a:buFontTx/>
              <a:buNone/>
            </a:pPr>
            <a:r>
              <a:rPr lang="zh-CN" altLang="en-US" sz="1400">
                <a:latin typeface="黑体" panose="02010609060101010101" pitchFamily="49" charset="-122"/>
                <a:ea typeface="黑体" panose="02010609060101010101" pitchFamily="49" charset="-122"/>
                <a:cs typeface="Arial" panose="020B0604020202020204" pitchFamily="34" charset="0"/>
              </a:rPr>
              <a:t>企事业单位或</a:t>
            </a:r>
            <a:r>
              <a:rPr lang="en-US" altLang="zh-CN" sz="1400">
                <a:ea typeface="黑体" panose="02010609060101010101" pitchFamily="49" charset="-122"/>
                <a:cs typeface="Arial" panose="020B0604020202020204" pitchFamily="34" charset="0"/>
              </a:rPr>
              <a:t>SMB</a:t>
            </a:r>
            <a:r>
              <a:rPr lang="zh-CN" altLang="en-US" sz="1400">
                <a:latin typeface="黑体" panose="02010609060101010101" pitchFamily="49" charset="-122"/>
                <a:ea typeface="黑体" panose="02010609060101010101" pitchFamily="49" charset="-122"/>
                <a:cs typeface="Arial" panose="020B0604020202020204" pitchFamily="34" charset="0"/>
              </a:rPr>
              <a:t>实现</a:t>
            </a:r>
          </a:p>
          <a:p>
            <a:pPr algn="ctr">
              <a:spcBef>
                <a:spcPct val="0"/>
              </a:spcBef>
              <a:buFontTx/>
              <a:buNone/>
            </a:pPr>
            <a:r>
              <a:rPr lang="zh-CN" altLang="en-US" sz="1400">
                <a:latin typeface="黑体" panose="02010609060101010101" pitchFamily="49" charset="-122"/>
                <a:ea typeface="黑体" panose="02010609060101010101" pitchFamily="49" charset="-122"/>
                <a:cs typeface="Arial" panose="020B0604020202020204" pitchFamily="34" charset="0"/>
              </a:rPr>
              <a:t>数据备份、数据归档、</a:t>
            </a:r>
          </a:p>
          <a:p>
            <a:pPr algn="ctr">
              <a:spcBef>
                <a:spcPct val="0"/>
              </a:spcBef>
              <a:buFontTx/>
              <a:buNone/>
            </a:pPr>
            <a:r>
              <a:rPr lang="zh-CN" altLang="en-US" sz="1400">
                <a:latin typeface="黑体" panose="02010609060101010101" pitchFamily="49" charset="-122"/>
                <a:ea typeface="黑体" panose="02010609060101010101" pitchFamily="49" charset="-122"/>
                <a:cs typeface="Arial" panose="020B0604020202020204" pitchFamily="34" charset="0"/>
              </a:rPr>
              <a:t>集中存储、远程共享</a:t>
            </a:r>
          </a:p>
          <a:p>
            <a:pPr algn="ctr">
              <a:spcBef>
                <a:spcPct val="0"/>
              </a:spcBef>
              <a:buFontTx/>
              <a:buNone/>
            </a:pPr>
            <a:r>
              <a:rPr lang="en-US" altLang="zh-CN" sz="1400">
                <a:latin typeface="黑体" panose="02010609060101010101" pitchFamily="49" charset="-122"/>
                <a:ea typeface="黑体" panose="02010609060101010101" pitchFamily="49" charset="-122"/>
                <a:cs typeface="Arial" panose="020B0604020202020204" pitchFamily="34" charset="0"/>
              </a:rPr>
              <a:t>……</a:t>
            </a:r>
          </a:p>
          <a:p>
            <a:pPr algn="ctr">
              <a:spcBef>
                <a:spcPct val="0"/>
              </a:spcBef>
              <a:buFontTx/>
              <a:buNone/>
            </a:pPr>
            <a:endParaRPr lang="en-US" altLang="ko-KR" sz="1800">
              <a:solidFill>
                <a:srgbClr val="000000"/>
              </a:solidFill>
              <a:latin typeface="Verdana" panose="020B0604030504040204" pitchFamily="34" charset="0"/>
              <a:ea typeface="Gulim" pitchFamily="34" charset="-127"/>
              <a:cs typeface="Arial" panose="020B0604020202020204" pitchFamily="34" charset="0"/>
            </a:endParaRPr>
          </a:p>
        </p:txBody>
      </p:sp>
      <p:sp>
        <p:nvSpPr>
          <p:cNvPr id="40970" name="AutoShape 12"/>
          <p:cNvSpPr>
            <a:spLocks noChangeArrowheads="1"/>
          </p:cNvSpPr>
          <p:nvPr/>
        </p:nvSpPr>
        <p:spPr bwMode="gray">
          <a:xfrm>
            <a:off x="6643688" y="4000500"/>
            <a:ext cx="2071687" cy="1143000"/>
          </a:xfrm>
          <a:prstGeom prst="roundRect">
            <a:avLst>
              <a:gd name="adj" fmla="val 16667"/>
            </a:avLst>
          </a:prstGeom>
          <a:gradFill rotWithShape="1">
            <a:gsLst>
              <a:gs pos="0">
                <a:srgbClr val="99CC00"/>
              </a:gs>
              <a:gs pos="100000">
                <a:srgbClr val="000000">
                  <a:alpha val="0"/>
                </a:srgbClr>
              </a:gs>
            </a:gsLst>
            <a:lin ang="0" scaled="1"/>
          </a:gradFill>
          <a:ln w="25400" algn="ctr">
            <a:solidFill>
              <a:srgbClr val="99CC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400">
                <a:solidFill>
                  <a:srgbClr val="000000"/>
                </a:solidFill>
                <a:latin typeface="黑体" panose="02010609060101010101" pitchFamily="49" charset="-122"/>
                <a:ea typeface="黑体" panose="02010609060101010101" pitchFamily="49" charset="-122"/>
                <a:cs typeface="Arial" panose="020B0604020202020204" pitchFamily="34" charset="0"/>
              </a:rPr>
              <a:t>数据加密</a:t>
            </a:r>
          </a:p>
          <a:p>
            <a:pPr algn="ctr">
              <a:spcBef>
                <a:spcPct val="0"/>
              </a:spcBef>
              <a:buFontTx/>
              <a:buNone/>
            </a:pPr>
            <a:r>
              <a:rPr lang="zh-CN" altLang="en-US" sz="1400">
                <a:solidFill>
                  <a:srgbClr val="000000"/>
                </a:solidFill>
                <a:latin typeface="黑体" panose="02010609060101010101" pitchFamily="49" charset="-122"/>
                <a:ea typeface="黑体" panose="02010609060101010101" pitchFamily="49" charset="-122"/>
                <a:cs typeface="Arial" panose="020B0604020202020204" pitchFamily="34" charset="0"/>
              </a:rPr>
              <a:t>数据备份</a:t>
            </a:r>
          </a:p>
          <a:p>
            <a:pPr algn="ctr">
              <a:spcBef>
                <a:spcPct val="0"/>
              </a:spcBef>
              <a:buFontTx/>
              <a:buNone/>
            </a:pPr>
            <a:r>
              <a:rPr lang="zh-CN" altLang="en-US" sz="1400">
                <a:solidFill>
                  <a:srgbClr val="000000"/>
                </a:solidFill>
                <a:latin typeface="黑体" panose="02010609060101010101" pitchFamily="49" charset="-122"/>
                <a:ea typeface="黑体" panose="02010609060101010101" pitchFamily="49" charset="-122"/>
                <a:cs typeface="Arial" panose="020B0604020202020204" pitchFamily="34" charset="0"/>
              </a:rPr>
              <a:t>数据容灾</a:t>
            </a:r>
            <a:endParaRPr lang="en-US" altLang="ko-KR" sz="1400">
              <a:solidFill>
                <a:srgbClr val="000000"/>
              </a:solidFill>
              <a:latin typeface="黑体" panose="02010609060101010101" pitchFamily="49" charset="-122"/>
              <a:ea typeface="黑体" panose="02010609060101010101" pitchFamily="49" charset="-122"/>
              <a:cs typeface="Arial" panose="020B0604020202020204" pitchFamily="34" charset="0"/>
            </a:endParaRPr>
          </a:p>
        </p:txBody>
      </p:sp>
      <p:sp>
        <p:nvSpPr>
          <p:cNvPr id="40971" name="AutoShape 12"/>
          <p:cNvSpPr>
            <a:spLocks noChangeArrowheads="1"/>
          </p:cNvSpPr>
          <p:nvPr/>
        </p:nvSpPr>
        <p:spPr bwMode="gray">
          <a:xfrm>
            <a:off x="1571625" y="4000500"/>
            <a:ext cx="2071688" cy="1143000"/>
          </a:xfrm>
          <a:prstGeom prst="roundRect">
            <a:avLst>
              <a:gd name="adj" fmla="val 16667"/>
            </a:avLst>
          </a:prstGeom>
          <a:gradFill rotWithShape="1">
            <a:gsLst>
              <a:gs pos="0">
                <a:srgbClr val="99CC00"/>
              </a:gs>
              <a:gs pos="100000">
                <a:srgbClr val="000000">
                  <a:alpha val="0"/>
                </a:srgbClr>
              </a:gs>
            </a:gsLst>
            <a:lin ang="0" scaled="1"/>
          </a:gradFill>
          <a:ln w="25400" algn="ctr">
            <a:solidFill>
              <a:srgbClr val="99CC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400">
                <a:solidFill>
                  <a:srgbClr val="000000"/>
                </a:solidFill>
                <a:latin typeface="黑体" panose="02010609060101010101" pitchFamily="49" charset="-122"/>
                <a:ea typeface="黑体" panose="02010609060101010101" pitchFamily="49" charset="-122"/>
                <a:cs typeface="Arial" panose="020B0604020202020204" pitchFamily="34" charset="0"/>
              </a:rPr>
              <a:t>集群系统</a:t>
            </a:r>
          </a:p>
          <a:p>
            <a:pPr algn="ctr">
              <a:spcBef>
                <a:spcPct val="0"/>
              </a:spcBef>
              <a:buFontTx/>
              <a:buNone/>
            </a:pPr>
            <a:r>
              <a:rPr lang="zh-CN" altLang="en-US" sz="1400">
                <a:solidFill>
                  <a:srgbClr val="000000"/>
                </a:solidFill>
                <a:latin typeface="黑体" panose="02010609060101010101" pitchFamily="49" charset="-122"/>
                <a:ea typeface="黑体" panose="02010609060101010101" pitchFamily="49" charset="-122"/>
                <a:cs typeface="Arial" panose="020B0604020202020204" pitchFamily="34" charset="0"/>
              </a:rPr>
              <a:t>分布式文件系统</a:t>
            </a:r>
          </a:p>
          <a:p>
            <a:pPr algn="ctr">
              <a:spcBef>
                <a:spcPct val="0"/>
              </a:spcBef>
              <a:buFontTx/>
              <a:buNone/>
            </a:pPr>
            <a:r>
              <a:rPr lang="zh-CN" altLang="en-US" sz="1400">
                <a:solidFill>
                  <a:srgbClr val="000000"/>
                </a:solidFill>
                <a:latin typeface="黑体" panose="02010609060101010101" pitchFamily="49" charset="-122"/>
                <a:ea typeface="黑体" panose="02010609060101010101" pitchFamily="49" charset="-122"/>
                <a:cs typeface="Arial" panose="020B0604020202020204" pitchFamily="34" charset="0"/>
              </a:rPr>
              <a:t>网格计算</a:t>
            </a:r>
            <a:endParaRPr lang="en-US" altLang="ko-KR" sz="1400">
              <a:solidFill>
                <a:srgbClr val="000000"/>
              </a:solidFill>
              <a:latin typeface="黑体" panose="02010609060101010101" pitchFamily="49" charset="-122"/>
              <a:ea typeface="黑体" panose="02010609060101010101" pitchFamily="49" charset="-122"/>
              <a:cs typeface="Arial" panose="020B0604020202020204" pitchFamily="34" charset="0"/>
            </a:endParaRPr>
          </a:p>
        </p:txBody>
      </p:sp>
      <p:sp>
        <p:nvSpPr>
          <p:cNvPr id="40972" name="AutoShape 12"/>
          <p:cNvSpPr>
            <a:spLocks noChangeArrowheads="1"/>
          </p:cNvSpPr>
          <p:nvPr/>
        </p:nvSpPr>
        <p:spPr bwMode="gray">
          <a:xfrm>
            <a:off x="4071938" y="4000500"/>
            <a:ext cx="2071687" cy="1143000"/>
          </a:xfrm>
          <a:prstGeom prst="roundRect">
            <a:avLst>
              <a:gd name="adj" fmla="val 16667"/>
            </a:avLst>
          </a:prstGeom>
          <a:gradFill rotWithShape="1">
            <a:gsLst>
              <a:gs pos="0">
                <a:srgbClr val="99CC00"/>
              </a:gs>
              <a:gs pos="100000">
                <a:srgbClr val="000000">
                  <a:alpha val="0"/>
                </a:srgbClr>
              </a:gs>
            </a:gsLst>
            <a:lin ang="0" scaled="1"/>
          </a:gradFill>
          <a:ln w="25400" algn="ctr">
            <a:solidFill>
              <a:srgbClr val="99CC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400">
                <a:solidFill>
                  <a:srgbClr val="000000"/>
                </a:solidFill>
                <a:latin typeface="黑体" panose="02010609060101010101" pitchFamily="49" charset="-122"/>
                <a:ea typeface="黑体" panose="02010609060101010101" pitchFamily="49" charset="-122"/>
                <a:cs typeface="Arial" panose="020B0604020202020204" pitchFamily="34" charset="0"/>
              </a:rPr>
              <a:t>内容分发</a:t>
            </a:r>
          </a:p>
          <a:p>
            <a:pPr algn="ctr">
              <a:spcBef>
                <a:spcPct val="0"/>
              </a:spcBef>
              <a:buFontTx/>
              <a:buNone/>
            </a:pPr>
            <a:r>
              <a:rPr lang="en-US" altLang="ko-KR" sz="1400">
                <a:solidFill>
                  <a:srgbClr val="000000"/>
                </a:solidFill>
                <a:latin typeface="黑体" panose="02010609060101010101" pitchFamily="49" charset="-122"/>
                <a:ea typeface="黑体" panose="02010609060101010101" pitchFamily="49" charset="-122"/>
                <a:cs typeface="Arial" panose="020B0604020202020204" pitchFamily="34" charset="0"/>
              </a:rPr>
              <a:t>P2P</a:t>
            </a:r>
          </a:p>
          <a:p>
            <a:pPr algn="ctr">
              <a:spcBef>
                <a:spcPct val="0"/>
              </a:spcBef>
              <a:buFontTx/>
              <a:buNone/>
            </a:pPr>
            <a:r>
              <a:rPr lang="zh-CN" altLang="en-US" sz="1400">
                <a:solidFill>
                  <a:srgbClr val="000000"/>
                </a:solidFill>
                <a:latin typeface="黑体" panose="02010609060101010101" pitchFamily="49" charset="-122"/>
                <a:ea typeface="黑体" panose="02010609060101010101" pitchFamily="49" charset="-122"/>
                <a:cs typeface="Arial" panose="020B0604020202020204" pitchFamily="34" charset="0"/>
              </a:rPr>
              <a:t>重复数据删除</a:t>
            </a:r>
          </a:p>
          <a:p>
            <a:pPr algn="ctr">
              <a:spcBef>
                <a:spcPct val="0"/>
              </a:spcBef>
              <a:buFontTx/>
              <a:buNone/>
            </a:pPr>
            <a:r>
              <a:rPr lang="zh-CN" altLang="en-US" sz="1400">
                <a:solidFill>
                  <a:srgbClr val="000000"/>
                </a:solidFill>
                <a:latin typeface="黑体" panose="02010609060101010101" pitchFamily="49" charset="-122"/>
                <a:ea typeface="黑体" panose="02010609060101010101" pitchFamily="49" charset="-122"/>
                <a:cs typeface="Arial" panose="020B0604020202020204" pitchFamily="34" charset="0"/>
              </a:rPr>
              <a:t>数据压缩</a:t>
            </a:r>
            <a:endParaRPr lang="en-US" altLang="ko-KR" sz="1400">
              <a:solidFill>
                <a:srgbClr val="000000"/>
              </a:solidFill>
              <a:latin typeface="黑体" panose="02010609060101010101" pitchFamily="49" charset="-122"/>
              <a:ea typeface="黑体" panose="02010609060101010101" pitchFamily="49" charset="-122"/>
              <a:cs typeface="Arial" panose="020B0604020202020204" pitchFamily="34" charset="0"/>
            </a:endParaRPr>
          </a:p>
        </p:txBody>
      </p:sp>
      <p:sp>
        <p:nvSpPr>
          <p:cNvPr id="40973" name="AutoShape 12"/>
          <p:cNvSpPr>
            <a:spLocks noChangeArrowheads="1"/>
          </p:cNvSpPr>
          <p:nvPr/>
        </p:nvSpPr>
        <p:spPr bwMode="gray">
          <a:xfrm>
            <a:off x="6643688" y="1357313"/>
            <a:ext cx="2071687" cy="1143000"/>
          </a:xfrm>
          <a:prstGeom prst="roundRect">
            <a:avLst>
              <a:gd name="adj" fmla="val 16667"/>
            </a:avLst>
          </a:prstGeom>
          <a:gradFill rotWithShape="1">
            <a:gsLst>
              <a:gs pos="0">
                <a:srgbClr val="99CC00"/>
              </a:gs>
              <a:gs pos="100000">
                <a:srgbClr val="000000">
                  <a:alpha val="0"/>
                </a:srgbClr>
              </a:gs>
            </a:gsLst>
            <a:lin ang="0" scaled="1"/>
          </a:gradFill>
          <a:ln w="25400" algn="ctr">
            <a:solidFill>
              <a:srgbClr val="99CC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en-US" altLang="zh-CN" sz="1400">
              <a:ea typeface="黑体" panose="02010609060101010101" pitchFamily="49" charset="-122"/>
              <a:cs typeface="Arial" panose="020B0604020202020204" pitchFamily="34" charset="0"/>
            </a:endParaRPr>
          </a:p>
          <a:p>
            <a:pPr algn="ctr">
              <a:spcBef>
                <a:spcPct val="0"/>
              </a:spcBef>
              <a:buFontTx/>
              <a:buNone/>
            </a:pPr>
            <a:endParaRPr lang="en-US" altLang="zh-CN" sz="1400">
              <a:ea typeface="黑体" panose="02010609060101010101" pitchFamily="49" charset="-122"/>
              <a:cs typeface="Arial" panose="020B0604020202020204" pitchFamily="34" charset="0"/>
            </a:endParaRPr>
          </a:p>
          <a:p>
            <a:pPr algn="ctr">
              <a:spcBef>
                <a:spcPct val="0"/>
              </a:spcBef>
              <a:buFontTx/>
              <a:buNone/>
            </a:pPr>
            <a:r>
              <a:rPr lang="zh-CN" altLang="en-US" sz="1400">
                <a:ea typeface="黑体" panose="02010609060101010101" pitchFamily="49" charset="-122"/>
                <a:cs typeface="Arial" panose="020B0604020202020204" pitchFamily="34" charset="0"/>
              </a:rPr>
              <a:t>视频监控、</a:t>
            </a:r>
            <a:r>
              <a:rPr lang="en-US" altLang="zh-CN" sz="1400">
                <a:ea typeface="黑体" panose="02010609060101010101" pitchFamily="49" charset="-122"/>
                <a:cs typeface="Arial" panose="020B0604020202020204" pitchFamily="34" charset="0"/>
              </a:rPr>
              <a:t>IPTV</a:t>
            </a:r>
            <a:r>
              <a:rPr lang="zh-CN" altLang="en-US" sz="1400">
                <a:ea typeface="黑体" panose="02010609060101010101" pitchFamily="49" charset="-122"/>
                <a:cs typeface="Arial" panose="020B0604020202020204" pitchFamily="34" charset="0"/>
              </a:rPr>
              <a:t>等系</a:t>
            </a:r>
          </a:p>
          <a:p>
            <a:pPr algn="ctr">
              <a:spcBef>
                <a:spcPct val="0"/>
              </a:spcBef>
              <a:buFontTx/>
              <a:buNone/>
            </a:pPr>
            <a:r>
              <a:rPr lang="zh-CN" altLang="en-US" sz="1400">
                <a:ea typeface="黑体" panose="02010609060101010101" pitchFamily="49" charset="-122"/>
                <a:cs typeface="Arial" panose="020B0604020202020204" pitchFamily="34" charset="0"/>
              </a:rPr>
              <a:t>统的集中存储，网站</a:t>
            </a:r>
          </a:p>
          <a:p>
            <a:pPr algn="ctr">
              <a:spcBef>
                <a:spcPct val="0"/>
              </a:spcBef>
              <a:buFontTx/>
              <a:buNone/>
            </a:pPr>
            <a:r>
              <a:rPr lang="zh-CN" altLang="en-US" sz="1400">
                <a:ea typeface="黑体" panose="02010609060101010101" pitchFamily="49" charset="-122"/>
                <a:cs typeface="Arial" panose="020B0604020202020204" pitchFamily="34" charset="0"/>
              </a:rPr>
              <a:t>大容量在线存储等</a:t>
            </a:r>
          </a:p>
          <a:p>
            <a:pPr algn="ctr">
              <a:spcBef>
                <a:spcPct val="0"/>
              </a:spcBef>
              <a:buFontTx/>
              <a:buNone/>
            </a:pPr>
            <a:r>
              <a:rPr lang="en-US" altLang="zh-CN" sz="1400">
                <a:latin typeface="黑体" panose="02010609060101010101" pitchFamily="49" charset="-122"/>
                <a:ea typeface="黑体" panose="02010609060101010101" pitchFamily="49" charset="-122"/>
                <a:cs typeface="Arial" panose="020B0604020202020204" pitchFamily="34" charset="0"/>
              </a:rPr>
              <a:t>……</a:t>
            </a:r>
          </a:p>
          <a:p>
            <a:pPr algn="ctr">
              <a:spcBef>
                <a:spcPct val="0"/>
              </a:spcBef>
              <a:buFontTx/>
              <a:buNone/>
            </a:pPr>
            <a:endParaRPr lang="en-US" altLang="ko-KR" sz="1800">
              <a:solidFill>
                <a:srgbClr val="000000"/>
              </a:solidFill>
              <a:latin typeface="Verdana" panose="020B0604030504040204" pitchFamily="34" charset="0"/>
              <a:ea typeface="Gulim" pitchFamily="34" charset="-127"/>
              <a:cs typeface="Arial" panose="020B0604020202020204" pitchFamily="34" charset="0"/>
            </a:endParaRPr>
          </a:p>
        </p:txBody>
      </p:sp>
      <p:sp>
        <p:nvSpPr>
          <p:cNvPr id="40974" name="TextBox 23"/>
          <p:cNvSpPr txBox="1">
            <a:spLocks noChangeArrowheads="1"/>
          </p:cNvSpPr>
          <p:nvPr/>
        </p:nvSpPr>
        <p:spPr bwMode="auto">
          <a:xfrm>
            <a:off x="214313" y="1643063"/>
            <a:ext cx="11430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latin typeface="黑体" panose="02010609060101010101" pitchFamily="49" charset="-122"/>
                <a:ea typeface="黑体" panose="02010609060101010101" pitchFamily="49" charset="-122"/>
                <a:cs typeface="Arial" panose="020B0604020202020204" pitchFamily="34" charset="0"/>
              </a:rPr>
              <a:t>访问层</a:t>
            </a:r>
          </a:p>
        </p:txBody>
      </p:sp>
      <p:sp>
        <p:nvSpPr>
          <p:cNvPr id="40975" name="TextBox 24"/>
          <p:cNvSpPr txBox="1">
            <a:spLocks noChangeArrowheads="1"/>
          </p:cNvSpPr>
          <p:nvPr/>
        </p:nvSpPr>
        <p:spPr bwMode="auto">
          <a:xfrm>
            <a:off x="0" y="3071813"/>
            <a:ext cx="1357313"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latin typeface="黑体" panose="02010609060101010101" pitchFamily="49" charset="-122"/>
                <a:ea typeface="黑体" panose="02010609060101010101" pitchFamily="49" charset="-122"/>
                <a:cs typeface="Arial" panose="020B0604020202020204" pitchFamily="34" charset="0"/>
              </a:rPr>
              <a:t>应用接口层</a:t>
            </a:r>
          </a:p>
        </p:txBody>
      </p:sp>
      <p:sp>
        <p:nvSpPr>
          <p:cNvPr id="40976" name="TextBox 25"/>
          <p:cNvSpPr txBox="1">
            <a:spLocks noChangeArrowheads="1"/>
          </p:cNvSpPr>
          <p:nvPr/>
        </p:nvSpPr>
        <p:spPr bwMode="auto">
          <a:xfrm>
            <a:off x="0" y="4357688"/>
            <a:ext cx="1357313"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latin typeface="黑体" panose="02010609060101010101" pitchFamily="49" charset="-122"/>
                <a:ea typeface="黑体" panose="02010609060101010101" pitchFamily="49" charset="-122"/>
                <a:cs typeface="Arial" panose="020B0604020202020204" pitchFamily="34" charset="0"/>
              </a:rPr>
              <a:t>基础管理层</a:t>
            </a:r>
          </a:p>
        </p:txBody>
      </p:sp>
      <p:sp>
        <p:nvSpPr>
          <p:cNvPr id="40977" name="TextBox 26"/>
          <p:cNvSpPr txBox="1">
            <a:spLocks noChangeArrowheads="1"/>
          </p:cNvSpPr>
          <p:nvPr/>
        </p:nvSpPr>
        <p:spPr bwMode="auto">
          <a:xfrm>
            <a:off x="142875" y="5572125"/>
            <a:ext cx="10001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latin typeface="黑体" panose="02010609060101010101" pitchFamily="49" charset="-122"/>
                <a:ea typeface="黑体" panose="02010609060101010101" pitchFamily="49" charset="-122"/>
                <a:cs typeface="Arial" panose="020B0604020202020204" pitchFamily="34" charset="0"/>
              </a:rPr>
              <a:t>存储层</a:t>
            </a:r>
          </a:p>
        </p:txBody>
      </p:sp>
    </p:spTree>
    <p:extLst>
      <p:ext uri="{BB962C8B-B14F-4D97-AF65-F5344CB8AC3E}">
        <p14:creationId xmlns:p14="http://schemas.microsoft.com/office/powerpoint/2010/main" xmlns="" val="3184971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CC2BFAC7-7E05-40C8-83A7-4B9D2C06803B}" type="slidenum">
              <a:rPr lang="en-US" altLang="zh-CN" sz="1000">
                <a:solidFill>
                  <a:srgbClr val="FFFFFF"/>
                </a:solidFill>
              </a:rPr>
              <a:pPr algn="l">
                <a:spcBef>
                  <a:spcPct val="0"/>
                </a:spcBef>
                <a:buFontTx/>
                <a:buNone/>
              </a:pPr>
              <a:t>4</a:t>
            </a:fld>
            <a:endParaRPr lang="en-US" altLang="zh-CN" sz="1000">
              <a:solidFill>
                <a:srgbClr val="FFFFFF"/>
              </a:solidFill>
            </a:endParaRPr>
          </a:p>
        </p:txBody>
      </p:sp>
      <p:sp>
        <p:nvSpPr>
          <p:cNvPr id="6147" name="TextBox 3"/>
          <p:cNvSpPr txBox="1">
            <a:spLocks noChangeArrowheads="1"/>
          </p:cNvSpPr>
          <p:nvPr/>
        </p:nvSpPr>
        <p:spPr bwMode="auto">
          <a:xfrm>
            <a:off x="457200" y="457200"/>
            <a:ext cx="29718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latin typeface="微软雅黑" panose="020B0503020204020204" pitchFamily="34" charset="-122"/>
                <a:ea typeface="微软雅黑" panose="020B0503020204020204" pitchFamily="34" charset="-122"/>
                <a:cs typeface="Arial" panose="020B0604020202020204" pitchFamily="34" charset="0"/>
              </a:rPr>
              <a:t>对于用户</a:t>
            </a:r>
            <a:r>
              <a:rPr lang="zh-CN" altLang="en-US" sz="2800" dirty="0" smtClean="0">
                <a:latin typeface="微软雅黑" panose="020B0503020204020204" pitchFamily="34" charset="-122"/>
                <a:ea typeface="微软雅黑" panose="020B0503020204020204" pitchFamily="34" charset="-122"/>
                <a:cs typeface="Arial" panose="020B0604020202020204" pitchFamily="34" charset="0"/>
              </a:rPr>
              <a:t>而言</a:t>
            </a:r>
            <a:endParaRPr lang="zh-CN" altLang="en-US" sz="2800" dirty="0">
              <a:ea typeface="微软雅黑" panose="020B0503020204020204" pitchFamily="34" charset="-122"/>
              <a:cs typeface="Arial" panose="020B0604020202020204" pitchFamily="34" charset="0"/>
            </a:endParaRPr>
          </a:p>
        </p:txBody>
      </p:sp>
      <p:sp>
        <p:nvSpPr>
          <p:cNvPr id="6148" name="TextBox 5"/>
          <p:cNvSpPr txBox="1">
            <a:spLocks noChangeArrowheads="1"/>
          </p:cNvSpPr>
          <p:nvPr/>
        </p:nvSpPr>
        <p:spPr bwMode="auto">
          <a:xfrm>
            <a:off x="457200" y="1143000"/>
            <a:ext cx="8143875"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        云计算是</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一种全新网络服务方式，将传统的以桌面为核心的任务处理转变为以网络为核心的任务处理，利用互联网实现自己想要完成的一切处理任务，使网络成为传递服务、计算力和信息的综合媒介，真正实现按需计算、多人协作。</a:t>
            </a:r>
            <a:endParaRPr lang="en-US" altLang="zh-CN" sz="2400" dirty="0">
              <a:ea typeface="微软雅黑" panose="020B0503020204020204" pitchFamily="34" charset="-122"/>
              <a:cs typeface="Arial" panose="020B0604020202020204" pitchFamily="34" charset="0"/>
            </a:endParaRPr>
          </a:p>
        </p:txBody>
      </p:sp>
      <p:pic>
        <p:nvPicPr>
          <p:cNvPr id="6150" name="图片 5" descr="cmccLogo.jpg"/>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24000" y="3124200"/>
            <a:ext cx="6468428" cy="2871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966005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68362"/>
          </a:xfrm>
        </p:spPr>
        <p:txBody>
          <a:bodyPr/>
          <a:lstStyle/>
          <a:p>
            <a:r>
              <a:rPr lang="zh-CN" altLang="en-US" sz="3600" dirty="0" smtClean="0">
                <a:latin typeface="微软雅黑" pitchFamily="34" charset="-122"/>
                <a:ea typeface="微软雅黑" pitchFamily="34" charset="-122"/>
              </a:rPr>
              <a:t>判断云计算标准</a:t>
            </a:r>
            <a:endParaRPr lang="zh-CN" altLang="en-US" sz="3600" dirty="0">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pPr>
                <a:defRPr/>
              </a:pPr>
              <a:t>5</a:t>
            </a:fld>
            <a:endParaRPr lang="zh-CN" altLang="en-US"/>
          </a:p>
        </p:txBody>
      </p:sp>
      <p:sp>
        <p:nvSpPr>
          <p:cNvPr id="7" name="矩形 6"/>
          <p:cNvSpPr/>
          <p:nvPr/>
        </p:nvSpPr>
        <p:spPr>
          <a:xfrm>
            <a:off x="609600" y="1143000"/>
            <a:ext cx="8229600" cy="5370701"/>
          </a:xfrm>
          <a:prstGeom prst="rect">
            <a:avLst/>
          </a:prstGeom>
        </p:spPr>
        <p:txBody>
          <a:bodyPr wrap="square">
            <a:spAutoFit/>
          </a:bodyPr>
          <a:lstStyle/>
          <a:p>
            <a:pPr>
              <a:buFont typeface="Symbol" panose="05050102010706020507" pitchFamily="18" charset="2"/>
              <a:buChar char="·"/>
            </a:pPr>
            <a:r>
              <a:rPr lang="zh-CN" altLang="en-US" sz="2400" dirty="0" smtClean="0">
                <a:solidFill>
                  <a:srgbClr val="000000"/>
                </a:solidFill>
                <a:latin typeface="宋体" panose="02010600030101010101" pitchFamily="2" charset="-122"/>
              </a:rPr>
              <a:t>第</a:t>
            </a:r>
            <a:r>
              <a:rPr lang="zh-CN" altLang="en-US" sz="2400" dirty="0">
                <a:solidFill>
                  <a:srgbClr val="000000"/>
                </a:solidFill>
                <a:latin typeface="宋体" panose="02010600030101010101" pitchFamily="2" charset="-122"/>
              </a:rPr>
              <a:t>一</a:t>
            </a:r>
            <a:r>
              <a:rPr lang="zh-CN" altLang="en-US" sz="2400" dirty="0" smtClean="0">
                <a:solidFill>
                  <a:srgbClr val="000000"/>
                </a:solidFill>
                <a:latin typeface="宋体" panose="02010600030101010101" pitchFamily="2" charset="-122"/>
              </a:rPr>
              <a:t>条： </a:t>
            </a:r>
            <a:r>
              <a:rPr lang="zh-CN" altLang="en-US" sz="2400" dirty="0" smtClean="0">
                <a:solidFill>
                  <a:srgbClr val="FF0000"/>
                </a:solidFill>
                <a:latin typeface="宋体" panose="02010600030101010101" pitchFamily="2" charset="-122"/>
              </a:rPr>
              <a:t>用户</a:t>
            </a:r>
            <a:r>
              <a:rPr lang="zh-CN" altLang="en-US" sz="2400" dirty="0">
                <a:solidFill>
                  <a:srgbClr val="FF0000"/>
                </a:solidFill>
                <a:latin typeface="宋体" panose="02010600030101010101" pitchFamily="2" charset="-122"/>
              </a:rPr>
              <a:t>所需的资源不在客户端而来自网络</a:t>
            </a:r>
            <a:r>
              <a:rPr lang="zh-CN" altLang="en-US" sz="2400" dirty="0">
                <a:solidFill>
                  <a:srgbClr val="000000"/>
                </a:solidFill>
                <a:latin typeface="宋体" panose="02010600030101010101" pitchFamily="2" charset="-122"/>
              </a:rPr>
              <a:t>。这是</a:t>
            </a:r>
            <a:r>
              <a:rPr lang="zh-CN" altLang="en-US" sz="2400" dirty="0">
                <a:solidFill>
                  <a:srgbClr val="FF0000"/>
                </a:solidFill>
                <a:latin typeface="宋体" panose="02010600030101010101" pitchFamily="2" charset="-122"/>
              </a:rPr>
              <a:t>根本理念</a:t>
            </a:r>
            <a:r>
              <a:rPr lang="zh-CN" altLang="en-US" sz="2400" dirty="0">
                <a:solidFill>
                  <a:srgbClr val="000000"/>
                </a:solidFill>
                <a:latin typeface="宋体" panose="02010600030101010101" pitchFamily="2" charset="-122"/>
              </a:rPr>
              <a:t>所在，即通过网络提供用户所需的计算力、存储空间、软件功能和信息服务等。</a:t>
            </a:r>
            <a:r>
              <a:rPr lang="zh-CN" altLang="en-US" sz="2400" dirty="0">
                <a:solidFill>
                  <a:srgbClr val="FF0000"/>
                </a:solidFill>
                <a:latin typeface="宋体" panose="02010600030101010101" pitchFamily="2" charset="-122"/>
              </a:rPr>
              <a:t>计算资源</a:t>
            </a:r>
            <a:r>
              <a:rPr lang="zh-CN" altLang="en-US" sz="2400" dirty="0">
                <a:solidFill>
                  <a:srgbClr val="000000"/>
                </a:solidFill>
                <a:latin typeface="宋体" panose="02010600030101010101" pitchFamily="2" charset="-122"/>
              </a:rPr>
              <a:t>包括硬件资源（如计算机设备、存储设备、服务器集群、硬件服务等）和</a:t>
            </a:r>
            <a:r>
              <a:rPr lang="zh-CN" altLang="en-US" sz="2400" dirty="0">
                <a:solidFill>
                  <a:srgbClr val="FF0000"/>
                </a:solidFill>
                <a:latin typeface="宋体" panose="02010600030101010101" pitchFamily="2" charset="-122"/>
              </a:rPr>
              <a:t>软件资源</a:t>
            </a:r>
            <a:r>
              <a:rPr lang="zh-CN" altLang="en-US" sz="2400" dirty="0">
                <a:solidFill>
                  <a:srgbClr val="000000"/>
                </a:solidFill>
                <a:latin typeface="宋体" panose="02010600030101010101" pitchFamily="2" charset="-122"/>
              </a:rPr>
              <a:t>（如应用软件、集成开发环境、软件服务）。</a:t>
            </a:r>
          </a:p>
          <a:p>
            <a:pPr>
              <a:spcBef>
                <a:spcPts val="1200"/>
              </a:spcBef>
              <a:buFont typeface="Symbol" panose="05050102010706020507" pitchFamily="18" charset="2"/>
              <a:buChar char="·"/>
            </a:pPr>
            <a:r>
              <a:rPr lang="zh-CN" altLang="en-US" sz="2400" dirty="0">
                <a:solidFill>
                  <a:srgbClr val="000000"/>
                </a:solidFill>
                <a:latin typeface="宋体" panose="02010600030101010101" pitchFamily="2" charset="-122"/>
              </a:rPr>
              <a:t>第二条：</a:t>
            </a:r>
            <a:r>
              <a:rPr lang="zh-CN" altLang="en-US" sz="2400" dirty="0">
                <a:solidFill>
                  <a:srgbClr val="FF0000"/>
                </a:solidFill>
                <a:latin typeface="宋体" panose="02010600030101010101" pitchFamily="2" charset="-122"/>
              </a:rPr>
              <a:t>服务能力具有分钟级或秒级的伸缩能力</a:t>
            </a:r>
            <a:r>
              <a:rPr lang="zh-CN" altLang="en-US" sz="2400" dirty="0">
                <a:solidFill>
                  <a:srgbClr val="000000"/>
                </a:solidFill>
                <a:latin typeface="宋体" panose="02010600030101010101" pitchFamily="2" charset="-122"/>
              </a:rPr>
              <a:t>。需要足够的资源来应对网络的尖峰流量，服务节点的数量根据流量做出敏捷地动态变化。</a:t>
            </a:r>
          </a:p>
          <a:p>
            <a:pPr>
              <a:spcBef>
                <a:spcPts val="1200"/>
              </a:spcBef>
              <a:buFont typeface="Symbol" panose="05050102010706020507" pitchFamily="18" charset="2"/>
              <a:buChar char="·"/>
            </a:pPr>
            <a:r>
              <a:rPr lang="zh-CN" altLang="en-US" sz="2400" dirty="0">
                <a:solidFill>
                  <a:srgbClr val="000000"/>
                </a:solidFill>
                <a:latin typeface="宋体" panose="02010600030101010101" pitchFamily="2" charset="-122"/>
              </a:rPr>
              <a:t>第三条：</a:t>
            </a:r>
            <a:r>
              <a:rPr lang="zh-CN" altLang="en-US" sz="2400" dirty="0">
                <a:solidFill>
                  <a:srgbClr val="FF0000"/>
                </a:solidFill>
                <a:latin typeface="宋体" panose="02010600030101010101" pitchFamily="2" charset="-122"/>
              </a:rPr>
              <a:t>具有较之传统模式</a:t>
            </a:r>
            <a:r>
              <a:rPr lang="en-US" altLang="zh-CN" sz="2400" dirty="0">
                <a:solidFill>
                  <a:srgbClr val="FF0000"/>
                </a:solidFill>
                <a:latin typeface="Calibri" panose="020F0502020204030204" pitchFamily="34" charset="0"/>
              </a:rPr>
              <a:t>5</a:t>
            </a:r>
            <a:r>
              <a:rPr lang="zh-CN" altLang="en-US" sz="2400" dirty="0">
                <a:solidFill>
                  <a:srgbClr val="FF0000"/>
                </a:solidFill>
                <a:latin typeface="宋体" panose="02010600030101010101" pitchFamily="2" charset="-122"/>
              </a:rPr>
              <a:t>倍以上的性价比优势</a:t>
            </a:r>
            <a:r>
              <a:rPr lang="zh-CN" altLang="en-US" sz="2400" dirty="0">
                <a:solidFill>
                  <a:srgbClr val="000000"/>
                </a:solidFill>
                <a:latin typeface="宋体" panose="02010600030101010101" pitchFamily="2" charset="-122"/>
              </a:rPr>
              <a:t>。因为它将数量庞大的廉价计算机放进资源池中，用软件容错来降低硬件成本，通过将云计算设施部署在寒冷和电力资源丰富的地区来节省电力成本，通过规模化的共享使用来提高资源利用率。</a:t>
            </a:r>
          </a:p>
          <a:p>
            <a:endParaRPr lang="zh-CN" altLang="en-US" sz="1100" dirty="0">
              <a:solidFill>
                <a:prstClr val="black"/>
              </a:solidFill>
              <a:latin typeface="宋体" panose="02010600030101010101" pitchFamily="2" charset="-122"/>
            </a:endParaRPr>
          </a:p>
        </p:txBody>
      </p:sp>
    </p:spTree>
    <p:extLst>
      <p:ext uri="{BB962C8B-B14F-4D97-AF65-F5344CB8AC3E}">
        <p14:creationId xmlns:p14="http://schemas.microsoft.com/office/powerpoint/2010/main" xmlns="" val="2205418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BAE7071F-BAC0-42ED-8F68-2F997A8E7F58}" type="slidenum">
              <a:rPr lang="en-US" altLang="zh-CN" sz="1000">
                <a:solidFill>
                  <a:srgbClr val="FFFFFF"/>
                </a:solidFill>
              </a:rPr>
              <a:pPr algn="l">
                <a:spcBef>
                  <a:spcPct val="0"/>
                </a:spcBef>
                <a:buFontTx/>
                <a:buNone/>
              </a:pPr>
              <a:t>6</a:t>
            </a:fld>
            <a:endParaRPr lang="en-US" altLang="zh-CN" sz="1000">
              <a:solidFill>
                <a:srgbClr val="FFFFFF"/>
              </a:solidFill>
            </a:endParaRPr>
          </a:p>
        </p:txBody>
      </p:sp>
      <p:sp>
        <p:nvSpPr>
          <p:cNvPr id="8195" name="矩形 3"/>
          <p:cNvSpPr>
            <a:spLocks noChangeArrowheads="1"/>
          </p:cNvSpPr>
          <p:nvPr/>
        </p:nvSpPr>
        <p:spPr bwMode="auto">
          <a:xfrm>
            <a:off x="228600" y="304800"/>
            <a:ext cx="586740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dirty="0">
                <a:latin typeface="黑体" panose="02010609060101010101" pitchFamily="49" charset="-122"/>
                <a:ea typeface="黑体" panose="02010609060101010101" pitchFamily="49" charset="-122"/>
                <a:cs typeface="Arial" panose="020B0604020202020204" pitchFamily="34" charset="0"/>
              </a:rPr>
              <a:t>云</a:t>
            </a:r>
            <a:r>
              <a:rPr lang="zh-CN" altLang="en-US" dirty="0" smtClean="0">
                <a:latin typeface="黑体" panose="02010609060101010101" pitchFamily="49" charset="-122"/>
                <a:ea typeface="黑体" panose="02010609060101010101" pitchFamily="49" charset="-122"/>
                <a:cs typeface="Arial" panose="020B0604020202020204" pitchFamily="34" charset="0"/>
              </a:rPr>
              <a:t>计算对用户而言意味着</a:t>
            </a:r>
            <a:r>
              <a:rPr lang="zh-CN" altLang="en-US" dirty="0">
                <a:latin typeface="黑体" panose="02010609060101010101" pitchFamily="49" charset="-122"/>
                <a:ea typeface="黑体" panose="02010609060101010101" pitchFamily="49" charset="-122"/>
                <a:cs typeface="Arial" panose="020B0604020202020204" pitchFamily="34" charset="0"/>
              </a:rPr>
              <a:t>什么</a:t>
            </a:r>
          </a:p>
        </p:txBody>
      </p:sp>
      <p:sp>
        <p:nvSpPr>
          <p:cNvPr id="8196" name="矩形 4"/>
          <p:cNvSpPr>
            <a:spLocks noChangeArrowheads="1"/>
          </p:cNvSpPr>
          <p:nvPr/>
        </p:nvSpPr>
        <p:spPr bwMode="auto">
          <a:xfrm>
            <a:off x="285750" y="1214438"/>
            <a:ext cx="7072313" cy="4248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
                <a:srgbClr val="FF0000"/>
              </a:buClr>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用户</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端负载降低</a:t>
            </a:r>
          </a:p>
          <a:p>
            <a:pPr eaLnBrk="1" hangingPunct="1">
              <a:lnSpc>
                <a:spcPct val="80000"/>
              </a:lnSpc>
              <a:spcBef>
                <a:spcPct val="0"/>
              </a:spcBef>
              <a:buClr>
                <a:srgbClr val="FF0000"/>
              </a:buClr>
              <a:buFont typeface="Wingdings" panose="05000000000000000000" pitchFamily="2" charset="2"/>
              <a:buChar char="n"/>
            </a:pP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p>
            <a:pPr eaLnBrk="1" hangingPunct="1">
              <a:lnSpc>
                <a:spcPct val="80000"/>
              </a:lnSpc>
              <a:spcBef>
                <a:spcPct val="0"/>
              </a:spcBef>
              <a:buClr>
                <a:srgbClr val="FF0000"/>
              </a:buClr>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降低</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总体拥有成本</a:t>
            </a:r>
          </a:p>
          <a:p>
            <a:pPr eaLnBrk="1" hangingPunct="1">
              <a:lnSpc>
                <a:spcPct val="80000"/>
              </a:lnSpc>
              <a:spcBef>
                <a:spcPct val="0"/>
              </a:spcBef>
              <a:buClr>
                <a:srgbClr val="FF0000"/>
              </a:buClr>
              <a:buFont typeface="Wingdings" panose="05000000000000000000" pitchFamily="2" charset="2"/>
              <a:buChar char="n"/>
            </a:pP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p>
            <a:pPr eaLnBrk="1" hangingPunct="1">
              <a:lnSpc>
                <a:spcPct val="80000"/>
              </a:lnSpc>
              <a:spcBef>
                <a:spcPct val="0"/>
              </a:spcBef>
              <a:buClr>
                <a:srgbClr val="FF0000"/>
              </a:buClr>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可能</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将应用的开发与基础设施维护相对分离</a:t>
            </a:r>
          </a:p>
          <a:p>
            <a:pPr eaLnBrk="1" hangingPunct="1">
              <a:lnSpc>
                <a:spcPct val="80000"/>
              </a:lnSpc>
              <a:spcBef>
                <a:spcPct val="0"/>
              </a:spcBef>
              <a:buClr>
                <a:srgbClr val="FF0000"/>
              </a:buClr>
              <a:buFont typeface="Wingdings" panose="05000000000000000000" pitchFamily="2" charset="2"/>
              <a:buChar char="n"/>
            </a:pP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p>
            <a:pPr eaLnBrk="1" hangingPunct="1">
              <a:lnSpc>
                <a:spcPct val="80000"/>
              </a:lnSpc>
              <a:spcBef>
                <a:spcPct val="0"/>
              </a:spcBef>
              <a:buClr>
                <a:srgbClr val="FF0000"/>
              </a:buClr>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可能</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将程序代码与物理资源分离</a:t>
            </a:r>
          </a:p>
          <a:p>
            <a:pPr eaLnBrk="1" hangingPunct="1">
              <a:lnSpc>
                <a:spcPct val="80000"/>
              </a:lnSpc>
              <a:spcBef>
                <a:spcPct val="0"/>
              </a:spcBef>
              <a:buClr>
                <a:srgbClr val="FF0000"/>
              </a:buClr>
              <a:buFont typeface="Wingdings" panose="05000000000000000000" pitchFamily="2" charset="2"/>
              <a:buChar char="n"/>
            </a:pP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p>
            <a:pPr eaLnBrk="1" hangingPunct="1">
              <a:lnSpc>
                <a:spcPct val="80000"/>
              </a:lnSpc>
              <a:spcBef>
                <a:spcPct val="0"/>
              </a:spcBef>
              <a:buClr>
                <a:srgbClr val="FF0000"/>
              </a:buClr>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不</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需要为一次性任务或罕见的负载状况准备大量设备</a:t>
            </a:r>
          </a:p>
          <a:p>
            <a:pPr eaLnBrk="1" hangingPunct="1">
              <a:lnSpc>
                <a:spcPct val="80000"/>
              </a:lnSpc>
              <a:spcBef>
                <a:spcPct val="0"/>
              </a:spcBef>
              <a:buClr>
                <a:srgbClr val="FF0000"/>
              </a:buClr>
              <a:buFont typeface="Wingdings" panose="05000000000000000000" pitchFamily="2" charset="2"/>
              <a:buChar char="n"/>
            </a:pP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p>
            <a:pPr eaLnBrk="1" hangingPunct="1">
              <a:lnSpc>
                <a:spcPct val="80000"/>
              </a:lnSpc>
              <a:spcBef>
                <a:spcPct val="0"/>
              </a:spcBef>
              <a:buClr>
                <a:srgbClr val="FF0000"/>
              </a:buClr>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按</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需扩展资源</a:t>
            </a:r>
          </a:p>
          <a:p>
            <a:pPr eaLnBrk="1" hangingPunct="1">
              <a:lnSpc>
                <a:spcPct val="80000"/>
              </a:lnSpc>
              <a:spcBef>
                <a:spcPct val="0"/>
              </a:spcBef>
              <a:buClr>
                <a:srgbClr val="FF0000"/>
              </a:buClr>
              <a:buFont typeface="Wingdings" panose="05000000000000000000" pitchFamily="2" charset="2"/>
              <a:buChar char="n"/>
            </a:pP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p>
            <a:pPr eaLnBrk="1" hangingPunct="1">
              <a:lnSpc>
                <a:spcPct val="80000"/>
              </a:lnSpc>
              <a:spcBef>
                <a:spcPct val="0"/>
              </a:spcBef>
              <a:buClr>
                <a:srgbClr val="FF0000"/>
              </a:buClr>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使</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应用具有高可用性</a:t>
            </a:r>
          </a:p>
          <a:p>
            <a:pPr eaLnBrk="1" hangingPunct="1">
              <a:lnSpc>
                <a:spcPct val="80000"/>
              </a:lnSpc>
              <a:spcBef>
                <a:spcPct val="0"/>
              </a:spcBef>
              <a:buClr>
                <a:srgbClr val="FF0000"/>
              </a:buClr>
              <a:buFont typeface="Wingdings" panose="05000000000000000000" pitchFamily="2" charset="2"/>
              <a:buChar char="n"/>
            </a:pP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p>
            <a:pPr eaLnBrk="1" hangingPunct="1">
              <a:lnSpc>
                <a:spcPct val="80000"/>
              </a:lnSpc>
              <a:spcBef>
                <a:spcPct val="0"/>
              </a:spcBef>
              <a:buClr>
                <a:srgbClr val="FF0000"/>
              </a:buClr>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快速</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部署应用</a:t>
            </a:r>
          </a:p>
          <a:p>
            <a:pPr eaLnBrk="1" hangingPunct="1">
              <a:lnSpc>
                <a:spcPct val="80000"/>
              </a:lnSpc>
              <a:spcBef>
                <a:spcPct val="0"/>
              </a:spcBef>
              <a:buClr>
                <a:srgbClr val="FF0000"/>
              </a:buClr>
              <a:buFont typeface="Wingdings" panose="05000000000000000000" pitchFamily="2" charset="2"/>
              <a:buChar char="n"/>
            </a:pP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p>
            <a:pPr eaLnBrk="1" hangingPunct="1">
              <a:lnSpc>
                <a:spcPct val="80000"/>
              </a:lnSpc>
              <a:spcBef>
                <a:spcPct val="0"/>
              </a:spcBef>
              <a:buClr>
                <a:srgbClr val="FF0000"/>
              </a:buClr>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按</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使用付费</a:t>
            </a:r>
          </a:p>
        </p:txBody>
      </p:sp>
      <p:pic>
        <p:nvPicPr>
          <p:cNvPr id="8197" name="Picture 15" descr="Cloud"/>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86375" y="642938"/>
            <a:ext cx="3857625" cy="2071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198" name="TextBox 6"/>
          <p:cNvSpPr txBox="1">
            <a:spLocks noChangeArrowheads="1"/>
          </p:cNvSpPr>
          <p:nvPr/>
        </p:nvSpPr>
        <p:spPr bwMode="auto">
          <a:xfrm>
            <a:off x="6643688" y="1500188"/>
            <a:ext cx="135731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a:latin typeface="微软雅黑" panose="020B0503020204020204" pitchFamily="34" charset="-122"/>
                <a:ea typeface="微软雅黑" panose="020B0503020204020204" pitchFamily="34" charset="-122"/>
                <a:cs typeface="Arial" panose="020B0604020202020204" pitchFamily="34" charset="0"/>
              </a:rPr>
              <a:t>云计算</a:t>
            </a:r>
          </a:p>
        </p:txBody>
      </p:sp>
      <p:pic>
        <p:nvPicPr>
          <p:cNvPr id="8199" name="Picture 15" descr="Cloud"/>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357563" y="3571875"/>
            <a:ext cx="5572125" cy="2428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00" name="TextBox 9"/>
          <p:cNvSpPr txBox="1">
            <a:spLocks noChangeArrowheads="1"/>
          </p:cNvSpPr>
          <p:nvPr/>
        </p:nvSpPr>
        <p:spPr bwMode="auto">
          <a:xfrm>
            <a:off x="5643563" y="4572000"/>
            <a:ext cx="16430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a:latin typeface="微软雅黑" panose="020B0503020204020204" pitchFamily="34" charset="-122"/>
                <a:ea typeface="微软雅黑" panose="020B0503020204020204" pitchFamily="34" charset="-122"/>
                <a:cs typeface="Arial" panose="020B0604020202020204" pitchFamily="34" charset="0"/>
              </a:rPr>
              <a:t>云计算</a:t>
            </a:r>
          </a:p>
        </p:txBody>
      </p:sp>
    </p:spTree>
    <p:extLst>
      <p:ext uri="{BB962C8B-B14F-4D97-AF65-F5344CB8AC3E}">
        <p14:creationId xmlns:p14="http://schemas.microsoft.com/office/powerpoint/2010/main" xmlns="" val="1431085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C446B0A2-499D-45C0-8973-8866E58354A0}" type="slidenum">
              <a:rPr lang="en-US" altLang="zh-CN" sz="1000">
                <a:solidFill>
                  <a:srgbClr val="FFFFFF"/>
                </a:solidFill>
              </a:rPr>
              <a:pPr algn="l">
                <a:spcBef>
                  <a:spcPct val="0"/>
                </a:spcBef>
                <a:buFontTx/>
                <a:buNone/>
              </a:pPr>
              <a:t>7</a:t>
            </a:fld>
            <a:endParaRPr lang="en-US" altLang="zh-CN" sz="1000">
              <a:solidFill>
                <a:srgbClr val="FFFFFF"/>
              </a:solidFill>
            </a:endParaRPr>
          </a:p>
        </p:txBody>
      </p:sp>
      <p:sp>
        <p:nvSpPr>
          <p:cNvPr id="9219" name="矩形 2"/>
          <p:cNvSpPr>
            <a:spLocks noChangeArrowheads="1"/>
          </p:cNvSpPr>
          <p:nvPr/>
        </p:nvSpPr>
        <p:spPr bwMode="auto">
          <a:xfrm>
            <a:off x="381000" y="304800"/>
            <a:ext cx="624840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dirty="0">
                <a:latin typeface="黑体" panose="02010609060101010101" pitchFamily="49" charset="-122"/>
                <a:ea typeface="黑体" panose="02010609060101010101" pitchFamily="49" charset="-122"/>
                <a:cs typeface="Arial" panose="020B0604020202020204" pitchFamily="34" charset="0"/>
              </a:rPr>
              <a:t>云计算对服务提供商意味着什么</a:t>
            </a:r>
          </a:p>
        </p:txBody>
      </p:sp>
      <p:sp>
        <p:nvSpPr>
          <p:cNvPr id="9220" name="矩形 3"/>
          <p:cNvSpPr>
            <a:spLocks noChangeArrowheads="1"/>
          </p:cNvSpPr>
          <p:nvPr/>
        </p:nvSpPr>
        <p:spPr bwMode="auto">
          <a:xfrm>
            <a:off x="428625" y="1219200"/>
            <a:ext cx="8715375" cy="4737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
                <a:srgbClr val="FF0000"/>
              </a:buClr>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快速</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部署</a:t>
            </a:r>
          </a:p>
          <a:p>
            <a:pPr eaLnBrk="1" hangingPunct="1">
              <a:lnSpc>
                <a:spcPct val="80000"/>
              </a:lnSpc>
              <a:spcBef>
                <a:spcPct val="0"/>
              </a:spcBef>
              <a:buClr>
                <a:srgbClr val="FF0000"/>
              </a:buClr>
              <a:buFont typeface="Wingdings" panose="05000000000000000000" pitchFamily="2" charset="2"/>
              <a:buChar char="n"/>
            </a:pP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p>
            <a:pPr eaLnBrk="1" hangingPunct="1">
              <a:lnSpc>
                <a:spcPct val="80000"/>
              </a:lnSpc>
              <a:spcBef>
                <a:spcPct val="0"/>
              </a:spcBef>
              <a:buClr>
                <a:srgbClr val="FF0000"/>
              </a:buClr>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缩小</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主机规模</a:t>
            </a:r>
          </a:p>
          <a:p>
            <a:pPr eaLnBrk="1" hangingPunct="1">
              <a:lnSpc>
                <a:spcPct val="80000"/>
              </a:lnSpc>
              <a:spcBef>
                <a:spcPct val="0"/>
              </a:spcBef>
              <a:buClr>
                <a:srgbClr val="FF0000"/>
              </a:buClr>
              <a:buFontTx/>
              <a:buNone/>
            </a:pP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p>
            <a:pPr eaLnBrk="1" hangingPunct="1">
              <a:lnSpc>
                <a:spcPct val="80000"/>
              </a:lnSpc>
              <a:spcBef>
                <a:spcPct val="0"/>
              </a:spcBef>
              <a:buClr>
                <a:srgbClr val="FF0000"/>
              </a:buClr>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提高</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资源利用率</a:t>
            </a:r>
          </a:p>
          <a:p>
            <a:pPr eaLnBrk="1" hangingPunct="1">
              <a:lnSpc>
                <a:spcPct val="80000"/>
              </a:lnSpc>
              <a:spcBef>
                <a:spcPct val="0"/>
              </a:spcBef>
              <a:buClr>
                <a:srgbClr val="FF0000"/>
              </a:buClr>
              <a:buFont typeface="Wingdings" panose="05000000000000000000" pitchFamily="2" charset="2"/>
              <a:buChar char="n"/>
            </a:pP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p>
            <a:pPr eaLnBrk="1" hangingPunct="1">
              <a:lnSpc>
                <a:spcPct val="80000"/>
              </a:lnSpc>
              <a:spcBef>
                <a:spcPct val="0"/>
              </a:spcBef>
              <a:buClr>
                <a:srgbClr val="FF0000"/>
              </a:buClr>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提高</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管理效率</a:t>
            </a:r>
          </a:p>
          <a:p>
            <a:pPr eaLnBrk="1" hangingPunct="1">
              <a:lnSpc>
                <a:spcPct val="80000"/>
              </a:lnSpc>
              <a:spcBef>
                <a:spcPct val="0"/>
              </a:spcBef>
              <a:buClr>
                <a:srgbClr val="FF0000"/>
              </a:buClr>
              <a:buFont typeface="Wingdings" panose="05000000000000000000" pitchFamily="2" charset="2"/>
              <a:buChar char="n"/>
            </a:pP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p>
            <a:pPr eaLnBrk="1" hangingPunct="1">
              <a:lnSpc>
                <a:spcPct val="80000"/>
              </a:lnSpc>
              <a:spcBef>
                <a:spcPct val="0"/>
              </a:spcBef>
              <a:buClr>
                <a:srgbClr val="FF0000"/>
              </a:buClr>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降低</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运维成本</a:t>
            </a:r>
          </a:p>
          <a:p>
            <a:pPr eaLnBrk="1" hangingPunct="1">
              <a:lnSpc>
                <a:spcPct val="80000"/>
              </a:lnSpc>
              <a:spcBef>
                <a:spcPct val="0"/>
              </a:spcBef>
              <a:buClr>
                <a:srgbClr val="FF0000"/>
              </a:buClr>
              <a:buNone/>
            </a:pP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p>
            <a:pPr eaLnBrk="1" hangingPunct="1">
              <a:lnSpc>
                <a:spcPct val="80000"/>
              </a:lnSpc>
              <a:spcBef>
                <a:spcPct val="0"/>
              </a:spcBef>
              <a:buClr>
                <a:srgbClr val="FF0000"/>
              </a:buClr>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基础</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设施可以放置在低土地和能源成本的地区</a:t>
            </a:r>
          </a:p>
          <a:p>
            <a:pPr eaLnBrk="1" hangingPunct="1">
              <a:lnSpc>
                <a:spcPct val="80000"/>
              </a:lnSpc>
              <a:spcBef>
                <a:spcPct val="0"/>
              </a:spcBef>
              <a:buClr>
                <a:srgbClr val="FF0000"/>
              </a:buClr>
              <a:buFont typeface="Wingdings" panose="05000000000000000000" pitchFamily="2" charset="2"/>
              <a:buChar char="n"/>
            </a:pP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p>
            <a:pPr eaLnBrk="1" hangingPunct="1">
              <a:lnSpc>
                <a:spcPct val="80000"/>
              </a:lnSpc>
              <a:spcBef>
                <a:spcPct val="0"/>
              </a:spcBef>
              <a:buClr>
                <a:srgbClr val="FF0000"/>
              </a:buClr>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提供</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商业连续性服务</a:t>
            </a:r>
          </a:p>
          <a:p>
            <a:pPr eaLnBrk="1" hangingPunct="1">
              <a:lnSpc>
                <a:spcPct val="80000"/>
              </a:lnSpc>
              <a:spcBef>
                <a:spcPct val="0"/>
              </a:spcBef>
              <a:buClr>
                <a:srgbClr val="FF0000"/>
              </a:buClr>
              <a:buFont typeface="Wingdings" panose="05000000000000000000" pitchFamily="2" charset="2"/>
              <a:buChar char="n"/>
            </a:pP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p>
            <a:pPr eaLnBrk="1" hangingPunct="1">
              <a:lnSpc>
                <a:spcPct val="80000"/>
              </a:lnSpc>
              <a:spcBef>
                <a:spcPct val="0"/>
              </a:spcBef>
              <a:buClr>
                <a:srgbClr val="FF0000"/>
              </a:buClr>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提高</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服务水平</a:t>
            </a:r>
          </a:p>
          <a:p>
            <a:pPr eaLnBrk="1" hangingPunct="1">
              <a:lnSpc>
                <a:spcPct val="80000"/>
              </a:lnSpc>
              <a:spcBef>
                <a:spcPct val="0"/>
              </a:spcBef>
              <a:buClr>
                <a:srgbClr val="FF0000"/>
              </a:buClr>
              <a:buFont typeface="Wingdings" panose="05000000000000000000" pitchFamily="2" charset="2"/>
              <a:buChar char="n"/>
            </a:pP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p>
            <a:pPr eaLnBrk="1" hangingPunct="1">
              <a:lnSpc>
                <a:spcPct val="80000"/>
              </a:lnSpc>
              <a:spcBef>
                <a:spcPct val="0"/>
              </a:spcBef>
              <a:buClr>
                <a:srgbClr val="FF0000"/>
              </a:buClr>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复杂</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的体系结构</a:t>
            </a:r>
          </a:p>
          <a:p>
            <a:pPr eaLnBrk="1" hangingPunct="1">
              <a:lnSpc>
                <a:spcPct val="80000"/>
              </a:lnSpc>
              <a:spcBef>
                <a:spcPct val="0"/>
              </a:spcBef>
              <a:buClr>
                <a:srgbClr val="FF0000"/>
              </a:buClr>
              <a:buFont typeface="Wingdings" panose="05000000000000000000" pitchFamily="2" charset="2"/>
              <a:buChar char="n"/>
            </a:pP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p>
            <a:pPr eaLnBrk="1" hangingPunct="1">
              <a:lnSpc>
                <a:spcPct val="80000"/>
              </a:lnSpc>
              <a:spcBef>
                <a:spcPct val="0"/>
              </a:spcBef>
              <a:buClr>
                <a:srgbClr val="FF0000"/>
              </a:buClr>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  商业</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模式和理念的转变</a:t>
            </a:r>
          </a:p>
        </p:txBody>
      </p:sp>
      <p:pic>
        <p:nvPicPr>
          <p:cNvPr id="9221" name="Picture 15" descr="Cloud"/>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0" y="1066800"/>
            <a:ext cx="3857625" cy="2357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2" name="Picture 15" descr="Cloud"/>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0" y="4191000"/>
            <a:ext cx="4572000" cy="2357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23" name="TextBox 6"/>
          <p:cNvSpPr txBox="1">
            <a:spLocks noChangeArrowheads="1"/>
          </p:cNvSpPr>
          <p:nvPr/>
        </p:nvSpPr>
        <p:spPr bwMode="auto">
          <a:xfrm>
            <a:off x="5486400" y="5181600"/>
            <a:ext cx="15716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latin typeface="微软雅黑" panose="020B0503020204020204" pitchFamily="34" charset="-122"/>
                <a:ea typeface="微软雅黑" panose="020B0503020204020204" pitchFamily="34" charset="-122"/>
                <a:cs typeface="Arial" panose="020B0604020202020204" pitchFamily="34" charset="0"/>
              </a:rPr>
              <a:t>云计算</a:t>
            </a:r>
          </a:p>
        </p:txBody>
      </p:sp>
      <p:sp>
        <p:nvSpPr>
          <p:cNvPr id="9224" name="TextBox 7"/>
          <p:cNvSpPr txBox="1">
            <a:spLocks noChangeArrowheads="1"/>
          </p:cNvSpPr>
          <p:nvPr/>
        </p:nvSpPr>
        <p:spPr bwMode="auto">
          <a:xfrm>
            <a:off x="5105400" y="2133600"/>
            <a:ext cx="1500187"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latin typeface="微软雅黑" panose="020B0503020204020204" pitchFamily="34" charset="-122"/>
                <a:ea typeface="微软雅黑" panose="020B0503020204020204" pitchFamily="34" charset="-122"/>
                <a:cs typeface="Arial" panose="020B0604020202020204" pitchFamily="34" charset="0"/>
              </a:rPr>
              <a:t>云计算</a:t>
            </a:r>
          </a:p>
        </p:txBody>
      </p:sp>
    </p:spTree>
    <p:extLst>
      <p:ext uri="{BB962C8B-B14F-4D97-AF65-F5344CB8AC3E}">
        <p14:creationId xmlns:p14="http://schemas.microsoft.com/office/powerpoint/2010/main" xmlns="" val="2761211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9F7291BB-E3E0-43C6-805E-2ECBB0231D05}" type="slidenum">
              <a:rPr lang="en-US" altLang="zh-CN" sz="1000">
                <a:solidFill>
                  <a:srgbClr val="FFFFFF"/>
                </a:solidFill>
              </a:rPr>
              <a:pPr algn="l">
                <a:spcBef>
                  <a:spcPct val="0"/>
                </a:spcBef>
                <a:buFontTx/>
                <a:buNone/>
              </a:pPr>
              <a:t>8</a:t>
            </a:fld>
            <a:endParaRPr lang="en-US" altLang="zh-CN" sz="1000">
              <a:solidFill>
                <a:srgbClr val="FFFFFF"/>
              </a:solidFill>
            </a:endParaRPr>
          </a:p>
        </p:txBody>
      </p:sp>
      <p:sp>
        <p:nvSpPr>
          <p:cNvPr id="10243" name="TextBox 3"/>
          <p:cNvSpPr txBox="1">
            <a:spLocks noChangeArrowheads="1"/>
          </p:cNvSpPr>
          <p:nvPr/>
        </p:nvSpPr>
        <p:spPr bwMode="auto">
          <a:xfrm>
            <a:off x="214313" y="385763"/>
            <a:ext cx="457200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dirty="0">
                <a:latin typeface="黑体" panose="02010609060101010101" pitchFamily="49" charset="-122"/>
                <a:ea typeface="黑体" panose="02010609060101010101" pitchFamily="49" charset="-122"/>
                <a:cs typeface="Arial" panose="020B0604020202020204" pitchFamily="34" charset="0"/>
              </a:rPr>
              <a:t>云计算发展路线及演进</a:t>
            </a:r>
          </a:p>
        </p:txBody>
      </p:sp>
      <p:pic>
        <p:nvPicPr>
          <p:cNvPr id="10244" name="图片 5" descr="b74124f3df9d8a76352acce6.jpg"/>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90600" y="3124200"/>
            <a:ext cx="7086601" cy="33436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45" name="图片 3" descr="ParallelComputing.jpg"/>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33363" y="1143000"/>
            <a:ext cx="1506537" cy="1363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6" name="TextBox 7"/>
          <p:cNvSpPr txBox="1">
            <a:spLocks noChangeArrowheads="1"/>
          </p:cNvSpPr>
          <p:nvPr/>
        </p:nvSpPr>
        <p:spPr bwMode="auto">
          <a:xfrm>
            <a:off x="447675" y="2571750"/>
            <a:ext cx="164306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cs typeface="Arial" panose="020B0604020202020204" pitchFamily="34" charset="0"/>
              </a:rPr>
              <a:t>并行计算</a:t>
            </a:r>
          </a:p>
        </p:txBody>
      </p:sp>
      <p:pic>
        <p:nvPicPr>
          <p:cNvPr id="10247" name="图片 4" descr="m_cluster-s.gif"/>
          <p:cNvPicPr>
            <a:picLocks noChangeAspect="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590800" y="1214438"/>
            <a:ext cx="1455738" cy="1250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48" name="图片 9" descr="未命名2.bmp"/>
          <p:cNvPicPr>
            <a:picLocks noChangeAspect="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448550" y="1071563"/>
            <a:ext cx="1385888" cy="1296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9" name="TextBox 11"/>
          <p:cNvSpPr txBox="1">
            <a:spLocks noChangeArrowheads="1"/>
          </p:cNvSpPr>
          <p:nvPr/>
        </p:nvSpPr>
        <p:spPr bwMode="auto">
          <a:xfrm>
            <a:off x="2733675" y="2571750"/>
            <a:ext cx="13573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cs typeface="Arial" panose="020B0604020202020204" pitchFamily="34" charset="0"/>
              </a:rPr>
              <a:t>集群计算</a:t>
            </a:r>
          </a:p>
        </p:txBody>
      </p:sp>
      <p:sp>
        <p:nvSpPr>
          <p:cNvPr id="10250" name="TextBox 12"/>
          <p:cNvSpPr txBox="1">
            <a:spLocks noChangeArrowheads="1"/>
          </p:cNvSpPr>
          <p:nvPr/>
        </p:nvSpPr>
        <p:spPr bwMode="auto">
          <a:xfrm>
            <a:off x="5233988" y="2500313"/>
            <a:ext cx="121443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cs typeface="Arial" panose="020B0604020202020204" pitchFamily="34" charset="0"/>
              </a:rPr>
              <a:t>网格计算</a:t>
            </a:r>
          </a:p>
        </p:txBody>
      </p:sp>
      <p:sp>
        <p:nvSpPr>
          <p:cNvPr id="10251" name="TextBox 13"/>
          <p:cNvSpPr txBox="1">
            <a:spLocks noChangeArrowheads="1"/>
          </p:cNvSpPr>
          <p:nvPr/>
        </p:nvSpPr>
        <p:spPr bwMode="auto">
          <a:xfrm>
            <a:off x="7591425" y="2500313"/>
            <a:ext cx="1071563"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cs typeface="Arial" panose="020B0604020202020204" pitchFamily="34" charset="0"/>
              </a:rPr>
              <a:t>云计算</a:t>
            </a:r>
          </a:p>
        </p:txBody>
      </p:sp>
      <p:sp>
        <p:nvSpPr>
          <p:cNvPr id="15" name="右箭头 14"/>
          <p:cNvSpPr/>
          <p:nvPr/>
        </p:nvSpPr>
        <p:spPr>
          <a:xfrm>
            <a:off x="1876425" y="1785938"/>
            <a:ext cx="642938" cy="28575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 name="右箭头 15"/>
          <p:cNvSpPr/>
          <p:nvPr/>
        </p:nvSpPr>
        <p:spPr>
          <a:xfrm>
            <a:off x="4162425" y="1785938"/>
            <a:ext cx="642938" cy="28575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7" name="右箭头 16"/>
          <p:cNvSpPr/>
          <p:nvPr/>
        </p:nvSpPr>
        <p:spPr>
          <a:xfrm>
            <a:off x="6662738" y="1785938"/>
            <a:ext cx="642937" cy="28575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pic>
        <p:nvPicPr>
          <p:cNvPr id="10255" name="Picture 4"/>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876800" y="1143000"/>
            <a:ext cx="1714500" cy="1285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799688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8F212A40-ECB5-4CDC-8349-D46B55C4504E}" type="slidenum">
              <a:rPr lang="en-US" altLang="zh-CN" sz="1000">
                <a:solidFill>
                  <a:srgbClr val="FFFFFF"/>
                </a:solidFill>
              </a:rPr>
              <a:pPr algn="l">
                <a:spcBef>
                  <a:spcPct val="0"/>
                </a:spcBef>
                <a:buFontTx/>
                <a:buNone/>
              </a:pPr>
              <a:t>9</a:t>
            </a:fld>
            <a:endParaRPr lang="en-US" altLang="zh-CN" sz="1000">
              <a:solidFill>
                <a:srgbClr val="FFFFFF"/>
              </a:solidFill>
            </a:endParaRPr>
          </a:p>
        </p:txBody>
      </p:sp>
      <p:sp>
        <p:nvSpPr>
          <p:cNvPr id="5" name="Rectangle 2"/>
          <p:cNvSpPr txBox="1">
            <a:spLocks noChangeArrowheads="1"/>
          </p:cNvSpPr>
          <p:nvPr/>
        </p:nvSpPr>
        <p:spPr>
          <a:xfrm>
            <a:off x="714375" y="285750"/>
            <a:ext cx="7596188" cy="647700"/>
          </a:xfrm>
          <a:prstGeom prst="rect">
            <a:avLst/>
          </a:prstGeom>
        </p:spPr>
        <p:txBody>
          <a:bodyPr anchor="ctr">
            <a:normAutofit fontScale="97500" lnSpcReduction="10000"/>
          </a:bodyPr>
          <a:lstStyle/>
          <a:p>
            <a:pPr algn="ctr" eaLnBrk="1" fontAlgn="auto" hangingPunct="1">
              <a:spcAft>
                <a:spcPts val="0"/>
              </a:spcAft>
              <a:defRPr/>
            </a:pPr>
            <a:r>
              <a:rPr lang="zh-CN" altLang="en-US" sz="3800" dirty="0">
                <a:latin typeface="黑体" pitchFamily="2" charset="-122"/>
                <a:ea typeface="华文中宋" pitchFamily="2" charset="-122"/>
                <a:cs typeface="+mj-cs"/>
              </a:rPr>
              <a:t>云计算的概念模型</a:t>
            </a:r>
          </a:p>
        </p:txBody>
      </p:sp>
      <p:pic>
        <p:nvPicPr>
          <p:cNvPr id="12292"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857375" y="1214438"/>
            <a:ext cx="5143500" cy="5229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834305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9660</TotalTime>
  <Words>2571</Words>
  <Application>Microsoft Office PowerPoint</Application>
  <PresentationFormat>全屏显示(4:3)</PresentationFormat>
  <Paragraphs>316</Paragraphs>
  <Slides>33</Slides>
  <Notes>11</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Office 主题</vt:lpstr>
      <vt:lpstr>幻灯片 1</vt:lpstr>
      <vt:lpstr>幻灯片 2</vt:lpstr>
      <vt:lpstr>幻灯片 3</vt:lpstr>
      <vt:lpstr>幻灯片 4</vt:lpstr>
      <vt:lpstr>判断云计算标准</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 </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abc</dc:creator>
  <cp:lastModifiedBy>qyzc</cp:lastModifiedBy>
  <cp:revision>390</cp:revision>
  <dcterms:created xsi:type="dcterms:W3CDTF">2010-07-16T22:48:00Z</dcterms:created>
  <dcterms:modified xsi:type="dcterms:W3CDTF">2021-12-02T08:14:49Z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2052-10.1.0.6660</vt:lpwstr>
  </property>
</Properties>
</file>