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65" r:id="rId3"/>
    <p:sldId id="258" r:id="rId5"/>
    <p:sldId id="260" r:id="rId6"/>
    <p:sldId id="261" r:id="rId7"/>
    <p:sldId id="366" r:id="rId8"/>
    <p:sldId id="367" r:id="rId9"/>
    <p:sldId id="368"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320" r:id="rId29"/>
    <p:sldId id="321"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 id="356" r:id="rId46"/>
    <p:sldId id="357" r:id="rId47"/>
    <p:sldId id="358" r:id="rId48"/>
    <p:sldId id="359" r:id="rId49"/>
  </p:sldIdLst>
  <p:sldSz cx="9144000" cy="6858000" type="screen4x3"/>
  <p:notesSz cx="6858000" cy="9144000"/>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4" userDrawn="1">
          <p15:clr>
            <a:srgbClr val="A4A3A4"/>
          </p15:clr>
        </p15:guide>
        <p15:guide id="2" pos="2880" userDrawn="1">
          <p15:clr>
            <a:srgbClr val="A4A3A4"/>
          </p15:clr>
        </p15:guide>
        <p15:guide id="3" pos="181" userDrawn="1">
          <p15:clr>
            <a:srgbClr val="A4A3A4"/>
          </p15:clr>
        </p15:guide>
        <p15:guide id="4" orient="horz" pos="8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78" autoAdjust="0"/>
    <p:restoredTop sz="94660"/>
  </p:normalViewPr>
  <p:slideViewPr>
    <p:cSldViewPr snapToGrid="0" showGuides="1">
      <p:cViewPr varScale="1">
        <p:scale>
          <a:sx n="72" d="100"/>
          <a:sy n="72" d="100"/>
        </p:scale>
        <p:origin x="72" y="822"/>
      </p:cViewPr>
      <p:guideLst>
        <p:guide orient="horz" pos="504"/>
        <p:guide pos="2880"/>
        <p:guide pos="181"/>
        <p:guide orient="horz" pos="867"/>
      </p:guideLst>
    </p:cSldViewPr>
  </p:slideViewPr>
  <p:notesTextViewPr>
    <p:cViewPr>
      <p:scale>
        <a:sx n="1" d="1"/>
        <a:sy n="1" d="1"/>
      </p:scale>
      <p:origin x="0" y="0"/>
    </p:cViewPr>
  </p:notesTextViewPr>
  <p:sorterViewPr>
    <p:cViewPr varScale="1">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gs" Target="tags/tag1.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758B0-A32B-40E1-9214-4FAA4A031E5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1A65BA-B9FA-4A5C-BA05-B674235F785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1A65BA-B9FA-4A5C-BA05-B674235F785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1A65BA-B9FA-4A5C-BA05-B674235F785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1A65BA-B9FA-4A5C-BA05-B674235F785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1A65BA-B9FA-4A5C-BA05-B674235F785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683C43-8C5F-4713-A0C6-DC9C1BC344E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6" name="矩形 5"/>
          <p:cNvSpPr/>
          <p:nvPr userDrawn="1"/>
        </p:nvSpPr>
        <p:spPr>
          <a:xfrm>
            <a:off x="-10885" y="0"/>
            <a:ext cx="9154885"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srcRect l="21260" t="21585" r="16858" b="21466"/>
          <a:stretch>
            <a:fillRect/>
          </a:stretch>
        </p:blipFill>
        <p:spPr>
          <a:xfrm>
            <a:off x="-25400" y="0"/>
            <a:ext cx="9182100" cy="6858000"/>
          </a:xfrm>
          <a:prstGeom prst="rect">
            <a:avLst/>
          </a:prstGeom>
        </p:spPr>
      </p:pic>
      <p:pic>
        <p:nvPicPr>
          <p:cNvPr id="4" name="图片 3"/>
          <p:cNvPicPr>
            <a:picLocks noChangeAspect="1"/>
          </p:cNvPicPr>
          <p:nvPr userDrawn="1"/>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34816"/>
          <a:stretch>
            <a:fillRect/>
          </a:stretch>
        </p:blipFill>
        <p:spPr>
          <a:xfrm>
            <a:off x="-10885" y="0"/>
            <a:ext cx="2508139" cy="6858000"/>
          </a:xfrm>
          <a:prstGeom prst="rect">
            <a:avLst/>
          </a:prstGeom>
          <a:effectLst>
            <a:outerShdw blurRad="50800" dist="38100" algn="l" rotWithShape="0">
              <a:prstClr val="black">
                <a:alpha val="40000"/>
              </a:prstClr>
            </a:outerShdw>
          </a:effectLst>
        </p:spPr>
      </p:pic>
      <p:sp>
        <p:nvSpPr>
          <p:cNvPr id="5" name="文本框 4"/>
          <p:cNvSpPr txBox="1"/>
          <p:nvPr userDrawn="1"/>
        </p:nvSpPr>
        <p:spPr>
          <a:xfrm>
            <a:off x="1529677" y="1431190"/>
            <a:ext cx="1083951" cy="1754326"/>
          </a:xfrm>
          <a:prstGeom prst="rect">
            <a:avLst/>
          </a:prstGeom>
          <a:noFill/>
        </p:spPr>
        <p:txBody>
          <a:bodyPr wrap="none" rtlCol="0">
            <a:spAutoFit/>
          </a:bodyPr>
          <a:lstStyle/>
          <a:p>
            <a:r>
              <a:rPr lang="zh-CN" altLang="en-US" sz="5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目</a:t>
            </a:r>
            <a:endParaRPr lang="en-US" altLang="zh-CN" sz="5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a:p>
            <a:r>
              <a:rPr lang="zh-CN" altLang="en-US" sz="5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录</a:t>
            </a:r>
            <a:r>
              <a:rPr lang="en-US" altLang="zh-CN" sz="5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 </a:t>
            </a:r>
            <a:endParaRPr lang="zh-CN" altLang="en-US" sz="5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灯片编号占位符 5"/>
          <p:cNvSpPr>
            <a:spLocks noGrp="1"/>
          </p:cNvSpPr>
          <p:nvPr>
            <p:ph type="sldNum" sz="quarter" idx="4"/>
          </p:nvPr>
        </p:nvSpPr>
        <p:spPr>
          <a:xfrm>
            <a:off x="2402285" y="6222797"/>
            <a:ext cx="21336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CF730C6D-5BB4-4F63-9D16-9EBF769D35DB}"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矩形 3"/>
          <p:cNvSpPr/>
          <p:nvPr userDrawn="1"/>
        </p:nvSpPr>
        <p:spPr>
          <a:xfrm>
            <a:off x="0" y="1"/>
            <a:ext cx="9156701" cy="6857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5" name="图片 4"/>
          <p:cNvPicPr>
            <a:picLocks noChangeAspect="1"/>
          </p:cNvPicPr>
          <p:nvPr userDrawn="1"/>
        </p:nvPicPr>
        <p:blipFill rotWithShape="1">
          <a:blip r:embed="rId2"/>
          <a:srcRect l="17757" t="21720" r="17935" b="22029"/>
          <a:stretch>
            <a:fillRect/>
          </a:stretch>
        </p:blipFill>
        <p:spPr>
          <a:xfrm>
            <a:off x="-19050" y="-932"/>
            <a:ext cx="9194800" cy="6858932"/>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矩形 3"/>
          <p:cNvSpPr/>
          <p:nvPr userDrawn="1"/>
        </p:nvSpPr>
        <p:spPr>
          <a:xfrm>
            <a:off x="0" y="0"/>
            <a:ext cx="9144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rotWithShape="1">
          <a:blip r:embed="rId2"/>
          <a:srcRect l="18082" t="22171" r="17776" b="21733"/>
          <a:stretch>
            <a:fillRect/>
          </a:stretch>
        </p:blipFill>
        <p:spPr>
          <a:xfrm>
            <a:off x="-25401" y="-1"/>
            <a:ext cx="9194801" cy="6858002"/>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灯片编号占位符 5"/>
          <p:cNvSpPr>
            <a:spLocks noGrp="1"/>
          </p:cNvSpPr>
          <p:nvPr>
            <p:ph type="sldNum" sz="quarter" idx="4"/>
          </p:nvPr>
        </p:nvSpPr>
        <p:spPr>
          <a:xfrm>
            <a:off x="2402285" y="6222797"/>
            <a:ext cx="21336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CF730C6D-5BB4-4F63-9D16-9EBF769D35DB}"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6.png"/><Relationship Id="rId7" Type="http://schemas.openxmlformats.org/officeDocument/2006/relationships/image" Target="../media/image5.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8.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8" name="图片 17"/>
          <p:cNvPicPr>
            <a:picLocks noChangeAspect="1"/>
          </p:cNvPicPr>
          <p:nvPr userDrawn="1"/>
        </p:nvPicPr>
        <p:blipFill rotWithShape="1">
          <a:blip r:embed="rId6"/>
          <a:srcRect l="21260" t="21585" r="16858" b="21466"/>
          <a:stretch>
            <a:fillRect/>
          </a:stretch>
        </p:blipFill>
        <p:spPr>
          <a:xfrm>
            <a:off x="-25400" y="0"/>
            <a:ext cx="9182100" cy="6858000"/>
          </a:xfrm>
          <a:prstGeom prst="rect">
            <a:avLst/>
          </a:prstGeom>
        </p:spPr>
      </p:pic>
      <p:sp>
        <p:nvSpPr>
          <p:cNvPr id="7" name="矩形 6"/>
          <p:cNvSpPr/>
          <p:nvPr userDrawn="1"/>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userDrawn="1"/>
        </p:nvSpPr>
        <p:spPr>
          <a:xfrm>
            <a:off x="0" y="6669360"/>
            <a:ext cx="9144000" cy="1886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Imagen 5" descr="C:\Users\Design\Documents\Edu\Product Launch\shadown.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354388" y="6045791"/>
            <a:ext cx="762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27 Imagen"/>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28 Imagen"/>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741863"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30 CuadroTexto"/>
          <p:cNvSpPr txBox="1"/>
          <p:nvPr userDrawn="1"/>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3" name="31 CuadroTexto"/>
          <p:cNvSpPr txBox="1"/>
          <p:nvPr userDrawn="1"/>
        </p:nvSpPr>
        <p:spPr>
          <a:xfrm>
            <a:off x="4729199" y="6267161"/>
            <a:ext cx="373820" cy="276999"/>
          </a:xfrm>
          <a:prstGeom prst="rect">
            <a:avLst/>
          </a:prstGeom>
          <a:noFill/>
        </p:spPr>
        <p:txBody>
          <a:bodyPr wrap="none">
            <a:spAutoFit/>
          </a:bodyPr>
          <a:lstStyle/>
          <a:p>
            <a:pPr fontAlgn="auto">
              <a:spcBef>
                <a:spcPts val="0"/>
              </a:spcBef>
              <a:spcAft>
                <a:spcPts val="0"/>
              </a:spcAft>
              <a:defRPr/>
            </a:pPr>
            <a:r>
              <a:rPr lang="es-HN" sz="1200" b="1" dirty="0" smtClean="0">
                <a:solidFill>
                  <a:schemeClr val="bg1">
                    <a:lumMod val="50000"/>
                  </a:schemeClr>
                </a:solidFill>
                <a:latin typeface="+mn-lt"/>
              </a:rPr>
              <a:t>71</a:t>
            </a:r>
            <a:endParaRPr lang="es-ES" sz="1200" b="1" dirty="0">
              <a:solidFill>
                <a:schemeClr val="bg1">
                  <a:lumMod val="50000"/>
                </a:schemeClr>
              </a:solidFill>
              <a:latin typeface="+mn-lt"/>
            </a:endParaRPr>
          </a:p>
        </p:txBody>
      </p:sp>
      <p:pic>
        <p:nvPicPr>
          <p:cNvPr id="14" name="Imagen 5" descr="C:\Users\Design\Documents\Edu\Product Launch\shadown.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127625" y="6063254"/>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Imagen 27">
            <a:hlinkClick r:id="" action="ppaction://hlinkshowjump?jump=nextslide"/>
          </p:cNvPr>
          <p:cNvPicPr>
            <a:picLocks noChangeAspect="1" noChangeArrowheads="1"/>
          </p:cNvPicPr>
          <p:nvPr userDrawn="1"/>
        </p:nvPicPr>
        <p:blipFill>
          <a:blip r:embed="rId10"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Imagen 28">
            <a:hlinkClick r:id="" action="ppaction://hlinkshowjump?jump=previousslide"/>
          </p:cNvPr>
          <p:cNvPicPr>
            <a:picLocks noChangeAspect="1" noChangeArrowheads="1"/>
          </p:cNvPicPr>
          <p:nvPr userDrawn="1"/>
        </p:nvPicPr>
        <p:blipFill>
          <a:blip r:embed="rId10"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灯片编号占位符 5"/>
          <p:cNvSpPr>
            <a:spLocks noGrp="1"/>
          </p:cNvSpPr>
          <p:nvPr>
            <p:ph type="sldNum" sz="quarter" idx="4"/>
          </p:nvPr>
        </p:nvSpPr>
        <p:spPr>
          <a:xfrm>
            <a:off x="2402285" y="6222797"/>
            <a:ext cx="21336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CF730C6D-5BB4-4F63-9D16-9EBF769D35DB}" type="slidenum">
              <a:rPr lang="zh-CN" altLang="en-US" smtClean="0"/>
            </a:fld>
            <a:endParaRPr lang="zh-CN" altLang="en-US" dirty="0"/>
          </a:p>
        </p:txBody>
      </p:sp>
      <p:grpSp>
        <p:nvGrpSpPr>
          <p:cNvPr id="19" name="组合 18"/>
          <p:cNvGrpSpPr/>
          <p:nvPr userDrawn="1"/>
        </p:nvGrpSpPr>
        <p:grpSpPr>
          <a:xfrm>
            <a:off x="-1" y="-2439"/>
            <a:ext cx="9145786" cy="718410"/>
            <a:chOff x="-1" y="190175"/>
            <a:chExt cx="9145786" cy="525795"/>
          </a:xfrm>
        </p:grpSpPr>
        <p:sp>
          <p:nvSpPr>
            <p:cNvPr id="20" name="任意多边形 19"/>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7A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任意多边形 20"/>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任意多边形 21"/>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7A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cstate="print">
            <a:alphaModFix amt="78000"/>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rgbClr val="002060"/>
                </a:solidFill>
                <a:effectLst/>
                <a:uLnTx/>
                <a:uFillTx/>
                <a:latin typeface="Calibri" panose="020F0502020204030204" pitchFamily="34" charset="0"/>
                <a:ea typeface="宋体" panose="02010600030101010101" pitchFamily="2" charset="-122"/>
                <a:cs typeface="+mn-cs"/>
              </a:rPr>
              <a:t>大数据计算技术 </a:t>
            </a:r>
            <a:endParaRPr kumimoji="0" lang="en-US" altLang="zh-CN" sz="2400" b="1" i="0" u="none" strike="noStrike" kern="1200" cap="none" spc="0" normalizeH="0" baseline="0" noProof="0" dirty="0" smtClean="0">
              <a:ln>
                <a:noFill/>
              </a:ln>
              <a:solidFill>
                <a:srgbClr val="002060"/>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rgbClr val="002060"/>
                </a:solidFill>
                <a:effectLst/>
                <a:uLnTx/>
                <a:uFillTx/>
                <a:latin typeface="Calibri" panose="020F0502020204030204" pitchFamily="34" charset="0"/>
                <a:ea typeface="宋体" panose="02010600030101010101" pitchFamily="2" charset="-122"/>
                <a:cs typeface="+mn-cs"/>
              </a:rPr>
              <a:t>Big Data Computing Technology</a:t>
            </a:r>
            <a:endParaRPr kumimoji="0" lang="zh-CN" altLang="en-US" sz="2800" b="1" i="0" u="none" strike="noStrike" kern="1200" cap="none" spc="0" normalizeH="0" baseline="0" noProof="0" dirty="0">
              <a:ln>
                <a:noFill/>
              </a:ln>
              <a:solidFill>
                <a:srgbClr val="002060"/>
              </a:solidFill>
              <a:effectLst/>
              <a:uLnTx/>
              <a:uFillTx/>
              <a:latin typeface="Calibri" panose="020F0502020204030204" pitchFamily="34" charset="0"/>
              <a:ea typeface="宋体" panose="02010600030101010101" pitchFamily="2" charset="-122"/>
              <a:cs typeface="+mn-cs"/>
            </a:endParaRPr>
          </a:p>
        </p:txBody>
      </p:sp>
      <p:sp>
        <p:nvSpPr>
          <p:cNvPr id="2056" name="TextBox 12"/>
          <p:cNvSpPr txBox="1">
            <a:spLocks noChangeArrowheads="1"/>
          </p:cNvSpPr>
          <p:nvPr/>
        </p:nvSpPr>
        <p:spPr bwMode="auto">
          <a:xfrm>
            <a:off x="197004" y="2893109"/>
            <a:ext cx="8489795" cy="769441"/>
          </a:xfrm>
          <a:prstGeom prst="rect">
            <a:avLst/>
          </a:prstGeom>
          <a:noFill/>
          <a:ln w="9525">
            <a:noFill/>
            <a:miter lim="800000"/>
          </a:ln>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rgbClr val="002060"/>
                </a:solidFill>
                <a:effectLst/>
                <a:uLnTx/>
                <a:uFillTx/>
                <a:latin typeface="Calibri" panose="020F0502020204030204" pitchFamily="34" charset="0"/>
                <a:ea typeface="宋体" panose="02010600030101010101" pitchFamily="2" charset="-122"/>
                <a:cs typeface="+mn-cs"/>
              </a:rPr>
              <a:t>Lecture 22   Google </a:t>
            </a:r>
            <a:r>
              <a:rPr kumimoji="0" lang="zh-CN" altLang="en-US" sz="4400" b="1" i="0" u="none" strike="noStrike" kern="1200" cap="none" spc="0" normalizeH="0" baseline="0" noProof="0" dirty="0" smtClean="0">
                <a:ln>
                  <a:noFill/>
                </a:ln>
                <a:solidFill>
                  <a:srgbClr val="002060"/>
                </a:solidFill>
                <a:effectLst/>
                <a:uLnTx/>
                <a:uFillTx/>
                <a:latin typeface="Calibri" panose="020F0502020204030204" pitchFamily="34" charset="0"/>
                <a:ea typeface="宋体" panose="02010600030101010101" pitchFamily="2" charset="-122"/>
                <a:cs typeface="+mn-cs"/>
              </a:rPr>
              <a:t>云</a:t>
            </a:r>
            <a:r>
              <a:rPr kumimoji="0" lang="zh-CN" altLang="zh-CN" sz="4400" b="1" i="0" u="none" strike="noStrike" kern="1200" cap="none" spc="0" normalizeH="0" baseline="0" noProof="0" dirty="0" smtClean="0">
                <a:ln>
                  <a:noFill/>
                </a:ln>
                <a:solidFill>
                  <a:srgbClr val="002060"/>
                </a:solidFill>
                <a:effectLst/>
                <a:uLnTx/>
                <a:uFillTx/>
                <a:latin typeface="Calibri" panose="020F0502020204030204" pitchFamily="34" charset="0"/>
                <a:ea typeface="宋体" panose="02010600030101010101" pitchFamily="2" charset="-122"/>
                <a:cs typeface="+mn-cs"/>
              </a:rPr>
              <a:t>计算</a:t>
            </a:r>
            <a:r>
              <a:rPr kumimoji="0" lang="zh-CN" altLang="zh-CN" sz="4400" b="1" i="0" u="none" strike="noStrike" kern="1200" cap="none" spc="0" normalizeH="0" baseline="0" noProof="0" dirty="0">
                <a:ln>
                  <a:noFill/>
                </a:ln>
                <a:solidFill>
                  <a:srgbClr val="002060"/>
                </a:solidFill>
                <a:effectLst/>
                <a:uLnTx/>
                <a:uFillTx/>
                <a:latin typeface="Calibri" panose="020F0502020204030204" pitchFamily="34" charset="0"/>
                <a:ea typeface="宋体" panose="02010600030101010101" pitchFamily="2" charset="-122"/>
                <a:cs typeface="+mn-cs"/>
              </a:rPr>
              <a:t>平台</a:t>
            </a:r>
            <a:endParaRPr kumimoji="0" lang="zh-CN" altLang="en-US" sz="4400" b="1" i="0" u="none" strike="noStrike" kern="1200" cap="none" spc="0" normalizeH="0" baseline="0" noProof="0" dirty="0">
              <a:ln>
                <a:noFill/>
              </a:ln>
              <a:solidFill>
                <a:srgbClr val="00206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1" name="文本框 40"/>
          <p:cNvSpPr txBox="1"/>
          <p:nvPr/>
        </p:nvSpPr>
        <p:spPr>
          <a:xfrm>
            <a:off x="399253" y="818263"/>
            <a:ext cx="1697516" cy="461665"/>
          </a:xfrm>
          <a:prstGeom prst="rect">
            <a:avLst/>
          </a:prstGeom>
          <a:noFill/>
        </p:spPr>
        <p:txBody>
          <a:bodyPr wrap="none" rtlCol="0">
            <a:spAutoFit/>
          </a:bodyPr>
          <a:lstStyle/>
          <a:p>
            <a:r>
              <a:rPr lang="en-US" altLang="zh-CN" sz="2400" b="1" dirty="0">
                <a:solidFill>
                  <a:schemeClr val="accent6"/>
                </a:solidFill>
              </a:rPr>
              <a:t>GFS</a:t>
            </a:r>
            <a:r>
              <a:rPr lang="zh-CN" altLang="en-US" sz="2400" b="1" dirty="0">
                <a:solidFill>
                  <a:schemeClr val="accent6"/>
                </a:solidFill>
              </a:rPr>
              <a:t>的特点</a:t>
            </a:r>
            <a:endParaRPr lang="zh-CN" altLang="en-US" sz="2400" b="1" dirty="0">
              <a:solidFill>
                <a:schemeClr val="accent6"/>
              </a:solidFill>
            </a:endParaRPr>
          </a:p>
        </p:txBody>
      </p:sp>
      <p:sp>
        <p:nvSpPr>
          <p:cNvPr id="3" name="椭圆 2"/>
          <p:cNvSpPr/>
          <p:nvPr/>
        </p:nvSpPr>
        <p:spPr>
          <a:xfrm>
            <a:off x="293525" y="964569"/>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文本框 6"/>
          <p:cNvSpPr txBox="1"/>
          <p:nvPr/>
        </p:nvSpPr>
        <p:spPr>
          <a:xfrm>
            <a:off x="496513" y="1667825"/>
            <a:ext cx="1648208" cy="3404778"/>
          </a:xfrm>
          <a:prstGeom prst="rect">
            <a:avLst/>
          </a:prstGeom>
          <a:noFill/>
        </p:spPr>
        <p:txBody>
          <a:bodyPr wrap="none" rtlCol="0">
            <a:spAutoFit/>
          </a:bodyPr>
          <a:lstStyle/>
          <a:p>
            <a:r>
              <a:rPr lang="en-US" altLang="zh-CN" sz="21525" dirty="0">
                <a:solidFill>
                  <a:schemeClr val="bg1">
                    <a:lumMod val="75000"/>
                  </a:schemeClr>
                </a:solidFill>
                <a:latin typeface="Impact" panose="020B0806030902050204" pitchFamily="34" charset="0"/>
              </a:rPr>
              <a:t>3</a:t>
            </a:r>
            <a:endParaRPr lang="zh-CN" altLang="en-US" sz="21525" dirty="0">
              <a:solidFill>
                <a:schemeClr val="bg1">
                  <a:lumMod val="75000"/>
                </a:schemeClr>
              </a:solidFill>
              <a:latin typeface="Impact" panose="020B0806030902050204" pitchFamily="34" charset="0"/>
            </a:endParaRPr>
          </a:p>
        </p:txBody>
      </p:sp>
      <p:sp>
        <p:nvSpPr>
          <p:cNvPr id="8" name="矩形 7"/>
          <p:cNvSpPr/>
          <p:nvPr/>
        </p:nvSpPr>
        <p:spPr>
          <a:xfrm>
            <a:off x="1917265" y="2168749"/>
            <a:ext cx="2877711" cy="507831"/>
          </a:xfrm>
          <a:prstGeom prst="rect">
            <a:avLst/>
          </a:prstGeom>
        </p:spPr>
        <p:txBody>
          <a:bodyPr wrap="none">
            <a:spAutoFit/>
          </a:bodyPr>
          <a:lstStyle/>
          <a:p>
            <a:pPr algn="ctr" defTabSz="742950" eaLnBrk="0" fontAlgn="base" hangingPunct="0">
              <a:lnSpc>
                <a:spcPct val="90000"/>
              </a:lnSpc>
              <a:spcBef>
                <a:spcPct val="20000"/>
              </a:spcBef>
              <a:spcAft>
                <a:spcPct val="0"/>
              </a:spcAft>
            </a:pPr>
            <a:r>
              <a:rPr lang="zh-CN" altLang="en-US" sz="3000" b="1" dirty="0">
                <a:solidFill>
                  <a:schemeClr val="accent6"/>
                </a:solidFill>
                <a:latin typeface="微软雅黑" panose="020B0503020204020204" pitchFamily="34" charset="-122"/>
                <a:ea typeface="微软雅黑" panose="020B0503020204020204" pitchFamily="34" charset="-122"/>
              </a:rPr>
              <a:t>在用户态下实现</a:t>
            </a:r>
            <a:endParaRPr lang="zh-CN" altLang="en-US" sz="3000" b="1" dirty="0">
              <a:solidFill>
                <a:schemeClr val="accent6"/>
              </a:solidFill>
              <a:latin typeface="微软雅黑" panose="020B0503020204020204" pitchFamily="34" charset="-122"/>
              <a:ea typeface="微软雅黑" panose="020B0503020204020204" pitchFamily="34" charset="-122"/>
            </a:endParaRPr>
          </a:p>
        </p:txBody>
      </p:sp>
      <p:sp>
        <p:nvSpPr>
          <p:cNvPr id="11" name="矩形 10"/>
          <p:cNvSpPr/>
          <p:nvPr/>
        </p:nvSpPr>
        <p:spPr>
          <a:xfrm>
            <a:off x="2182551" y="2752623"/>
            <a:ext cx="6682844" cy="2585323"/>
          </a:xfrm>
          <a:prstGeom prst="rect">
            <a:avLst/>
          </a:prstGeom>
        </p:spPr>
        <p:txBody>
          <a:bodyPr wrap="square">
            <a:spAutoFit/>
          </a:bodyPr>
          <a:lstStyle/>
          <a:p>
            <a:pPr>
              <a:lnSpc>
                <a:spcPct val="150000"/>
              </a:lnSpc>
            </a:pPr>
            <a:r>
              <a:rPr lang="zh-CN" altLang="en-US" dirty="0">
                <a:solidFill>
                  <a:schemeClr val="tx1">
                    <a:lumMod val="75000"/>
                    <a:lumOff val="25000"/>
                  </a:schemeClr>
                </a:solidFill>
              </a:rPr>
              <a:t>利用</a:t>
            </a:r>
            <a:r>
              <a:rPr lang="en-US" altLang="zh-CN" dirty="0">
                <a:solidFill>
                  <a:schemeClr val="tx1">
                    <a:lumMod val="75000"/>
                    <a:lumOff val="25000"/>
                  </a:schemeClr>
                </a:solidFill>
              </a:rPr>
              <a:t>POSIX</a:t>
            </a:r>
            <a:r>
              <a:rPr lang="zh-CN" altLang="en-US" dirty="0">
                <a:solidFill>
                  <a:schemeClr val="tx1">
                    <a:lumMod val="75000"/>
                    <a:lumOff val="25000"/>
                  </a:schemeClr>
                </a:solidFill>
              </a:rPr>
              <a:t>编程接口存取数据降低了实现难度，提高通用性  </a:t>
            </a:r>
            <a:endParaRPr lang="zh-CN" altLang="en-US" dirty="0">
              <a:solidFill>
                <a:schemeClr val="tx1">
                  <a:lumMod val="75000"/>
                  <a:lumOff val="25000"/>
                </a:schemeClr>
              </a:solidFill>
            </a:endParaRPr>
          </a:p>
          <a:p>
            <a:pPr>
              <a:lnSpc>
                <a:spcPct val="150000"/>
              </a:lnSpc>
            </a:pPr>
            <a:r>
              <a:rPr lang="en-US" altLang="zh-CN" dirty="0">
                <a:solidFill>
                  <a:schemeClr val="tx1">
                    <a:lumMod val="75000"/>
                    <a:lumOff val="25000"/>
                  </a:schemeClr>
                </a:solidFill>
              </a:rPr>
              <a:t>POSIX</a:t>
            </a:r>
            <a:r>
              <a:rPr lang="zh-CN" altLang="en-US" dirty="0">
                <a:solidFill>
                  <a:schemeClr val="tx1">
                    <a:lumMod val="75000"/>
                    <a:lumOff val="25000"/>
                  </a:schemeClr>
                </a:solidFill>
              </a:rPr>
              <a:t>接口提供功能更丰富 </a:t>
            </a:r>
            <a:endParaRPr lang="zh-CN" altLang="en-US" dirty="0">
              <a:solidFill>
                <a:schemeClr val="tx1">
                  <a:lumMod val="75000"/>
                  <a:lumOff val="25000"/>
                </a:schemeClr>
              </a:solidFill>
            </a:endParaRPr>
          </a:p>
          <a:p>
            <a:pPr>
              <a:lnSpc>
                <a:spcPct val="150000"/>
              </a:lnSpc>
            </a:pPr>
            <a:r>
              <a:rPr lang="zh-CN" altLang="en-US" dirty="0">
                <a:solidFill>
                  <a:schemeClr val="tx1">
                    <a:lumMod val="75000"/>
                    <a:lumOff val="25000"/>
                  </a:schemeClr>
                </a:solidFill>
              </a:rPr>
              <a:t>用户态下有多种调试工具 </a:t>
            </a:r>
            <a:endParaRPr lang="zh-CN" altLang="en-US" dirty="0">
              <a:solidFill>
                <a:schemeClr val="tx1">
                  <a:lumMod val="75000"/>
                  <a:lumOff val="25000"/>
                </a:schemeClr>
              </a:solidFill>
            </a:endParaRPr>
          </a:p>
          <a:p>
            <a:pPr>
              <a:lnSpc>
                <a:spcPct val="150000"/>
              </a:lnSpc>
            </a:pPr>
            <a:r>
              <a:rPr lang="en-US" altLang="zh-CN" dirty="0">
                <a:solidFill>
                  <a:schemeClr val="tx1">
                    <a:lumMod val="75000"/>
                    <a:lumOff val="25000"/>
                  </a:schemeClr>
                </a:solidFill>
              </a:rPr>
              <a:t>Master</a:t>
            </a:r>
            <a:r>
              <a:rPr lang="zh-CN" altLang="en-US" dirty="0">
                <a:solidFill>
                  <a:schemeClr val="tx1">
                    <a:lumMod val="75000"/>
                    <a:lumOff val="25000"/>
                  </a:schemeClr>
                </a:solidFill>
              </a:rPr>
              <a:t>和</a:t>
            </a:r>
            <a:r>
              <a:rPr lang="en-US" altLang="zh-CN" dirty="0">
                <a:solidFill>
                  <a:schemeClr val="tx1">
                    <a:lumMod val="75000"/>
                    <a:lumOff val="25000"/>
                  </a:schemeClr>
                </a:solidFill>
              </a:rPr>
              <a:t>Chunk Server</a:t>
            </a:r>
            <a:r>
              <a:rPr lang="zh-CN" altLang="en-US" dirty="0">
                <a:solidFill>
                  <a:schemeClr val="tx1">
                    <a:lumMod val="75000"/>
                    <a:lumOff val="25000"/>
                  </a:schemeClr>
                </a:solidFill>
              </a:rPr>
              <a:t>都以进程方式运行，单个进程不影响整个操作系统 </a:t>
            </a:r>
            <a:endParaRPr lang="zh-CN" altLang="en-US" dirty="0">
              <a:solidFill>
                <a:schemeClr val="tx1">
                  <a:lumMod val="75000"/>
                  <a:lumOff val="25000"/>
                </a:schemeClr>
              </a:solidFill>
            </a:endParaRPr>
          </a:p>
          <a:p>
            <a:pPr>
              <a:lnSpc>
                <a:spcPct val="150000"/>
              </a:lnSpc>
            </a:pPr>
            <a:r>
              <a:rPr lang="en-US" altLang="zh-CN" dirty="0">
                <a:solidFill>
                  <a:schemeClr val="tx1">
                    <a:lumMod val="75000"/>
                    <a:lumOff val="25000"/>
                  </a:schemeClr>
                </a:solidFill>
              </a:rPr>
              <a:t>GFS</a:t>
            </a:r>
            <a:r>
              <a:rPr lang="zh-CN" altLang="en-US" dirty="0">
                <a:solidFill>
                  <a:schemeClr val="tx1">
                    <a:lumMod val="75000"/>
                    <a:lumOff val="25000"/>
                  </a:schemeClr>
                </a:solidFill>
              </a:rPr>
              <a:t>和操作系统运行在不同的空间，两者耦合性降低 </a:t>
            </a:r>
            <a:endParaRPr lang="zh-CN" altLang="en-US" dirty="0">
              <a:solidFill>
                <a:schemeClr val="tx1">
                  <a:lumMod val="75000"/>
                  <a:lumOff val="25000"/>
                </a:schemeClr>
              </a:solidFill>
            </a:endParaRPr>
          </a:p>
        </p:txBody>
      </p:sp>
      <p:sp>
        <p:nvSpPr>
          <p:cNvPr id="12" name="椭圆 11"/>
          <p:cNvSpPr/>
          <p:nvPr/>
        </p:nvSpPr>
        <p:spPr>
          <a:xfrm>
            <a:off x="1997032" y="2907747"/>
            <a:ext cx="128835" cy="128835"/>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a:off x="1997032" y="3791485"/>
            <a:ext cx="128835" cy="128835"/>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椭圆 23"/>
          <p:cNvSpPr/>
          <p:nvPr/>
        </p:nvSpPr>
        <p:spPr>
          <a:xfrm>
            <a:off x="1997032" y="4174571"/>
            <a:ext cx="128835" cy="128835"/>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1997032" y="3370214"/>
            <a:ext cx="128835" cy="128835"/>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椭圆 13"/>
          <p:cNvSpPr/>
          <p:nvPr/>
        </p:nvSpPr>
        <p:spPr>
          <a:xfrm>
            <a:off x="1997032" y="5011727"/>
            <a:ext cx="128835" cy="128835"/>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灯片编号占位符 1"/>
          <p:cNvSpPr>
            <a:spLocks noGrp="1"/>
          </p:cNvSpPr>
          <p:nvPr>
            <p:ph type="sldNum" sz="quarter" idx="4"/>
          </p:nvPr>
        </p:nvSpPr>
        <p:spPr/>
        <p:txBody>
          <a:bodyPr/>
          <a:lstStyle/>
          <a:p>
            <a:fld id="{CF730C6D-5BB4-4F63-9D16-9EBF769D35DB}" type="slidenum">
              <a:rPr lang="zh-CN" altLang="en-US" smtClean="0"/>
            </a:fld>
            <a:endParaRPr lang="zh-CN" altLang="en-US" dirty="0"/>
          </a:p>
        </p:txBody>
      </p:sp>
      <p:sp>
        <p:nvSpPr>
          <p:cNvPr id="15" name="矩形 14"/>
          <p:cNvSpPr/>
          <p:nvPr/>
        </p:nvSpPr>
        <p:spPr>
          <a:xfrm>
            <a:off x="199435" y="96020"/>
            <a:ext cx="4605363" cy="461665"/>
          </a:xfrm>
          <a:prstGeom prst="rect">
            <a:avLst/>
          </a:prstGeom>
        </p:spPr>
        <p:txBody>
          <a:bodyPr wrap="none">
            <a:spAutoFit/>
          </a:bodyPr>
          <a:lstStyle/>
          <a:p>
            <a:r>
              <a:rPr lang="en-US" altLang="zh-CN" sz="2400" b="1" spc="225" dirty="0" smtClean="0">
                <a:solidFill>
                  <a:schemeClr val="bg1"/>
                </a:solidFill>
                <a:latin typeface="微软雅黑" panose="020B0503020204020204" pitchFamily="34" charset="-122"/>
                <a:ea typeface="微软雅黑" panose="020B0503020204020204" pitchFamily="34" charset="-122"/>
              </a:rPr>
              <a:t>222.1 Google</a:t>
            </a:r>
            <a:r>
              <a:rPr lang="zh-CN" altLang="en-US" sz="2400" b="1" spc="225" dirty="0" smtClean="0">
                <a:solidFill>
                  <a:schemeClr val="bg1"/>
                </a:solidFill>
                <a:latin typeface="微软雅黑" panose="020B0503020204020204" pitchFamily="34" charset="-122"/>
                <a:ea typeface="微软雅黑" panose="020B0503020204020204" pitchFamily="34" charset="-122"/>
              </a:rPr>
              <a:t>文件系统</a:t>
            </a:r>
            <a:r>
              <a:rPr lang="en-US" altLang="zh-CN" sz="2400" b="1" spc="225" dirty="0" smtClean="0">
                <a:solidFill>
                  <a:schemeClr val="bg1"/>
                </a:solidFill>
                <a:latin typeface="微软雅黑" panose="020B0503020204020204" pitchFamily="34" charset="-122"/>
                <a:ea typeface="微软雅黑" panose="020B0503020204020204" pitchFamily="34" charset="-122"/>
              </a:rPr>
              <a:t>GFS</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06225" y="2467204"/>
            <a:ext cx="6061146" cy="600164"/>
          </a:xfrm>
          <a:prstGeom prst="rect">
            <a:avLst/>
          </a:prstGeom>
        </p:spPr>
        <p:txBody>
          <a:bodyPr wrap="none">
            <a:spAutoFit/>
          </a:bodyPr>
          <a:lstStyle/>
          <a:p>
            <a:r>
              <a:rPr lang="en-US" altLang="zh-CN" sz="3300" b="1" spc="225" dirty="0" smtClean="0">
                <a:solidFill>
                  <a:srgbClr val="96C527"/>
                </a:solidFill>
                <a:latin typeface="微软雅黑" panose="020B0503020204020204" pitchFamily="34" charset="-122"/>
                <a:ea typeface="微软雅黑" panose="020B0503020204020204" pitchFamily="34" charset="-122"/>
              </a:rPr>
              <a:t>222.1 Google</a:t>
            </a:r>
            <a:r>
              <a:rPr lang="zh-CN" altLang="en-US" sz="3300" b="1" spc="225" dirty="0" smtClean="0">
                <a:solidFill>
                  <a:srgbClr val="96C527"/>
                </a:solidFill>
                <a:latin typeface="微软雅黑" panose="020B0503020204020204" pitchFamily="34" charset="-122"/>
                <a:ea typeface="微软雅黑" panose="020B0503020204020204" pitchFamily="34" charset="-122"/>
              </a:rPr>
              <a:t>文件系统</a:t>
            </a:r>
            <a:r>
              <a:rPr lang="en-US" altLang="zh-CN" sz="3300" b="1" spc="225" dirty="0" smtClean="0">
                <a:solidFill>
                  <a:srgbClr val="96C527"/>
                </a:solidFill>
                <a:latin typeface="微软雅黑" panose="020B0503020204020204" pitchFamily="34" charset="-122"/>
                <a:ea typeface="微软雅黑" panose="020B0503020204020204" pitchFamily="34" charset="-122"/>
              </a:rPr>
              <a:t>GFS</a:t>
            </a:r>
            <a:endParaRPr lang="zh-CN" altLang="en-US" sz="3300" b="1" spc="225" dirty="0">
              <a:solidFill>
                <a:srgbClr val="96C527"/>
              </a:solidFill>
              <a:latin typeface="微软雅黑" panose="020B0503020204020204" pitchFamily="34" charset="-122"/>
              <a:ea typeface="微软雅黑" panose="020B0503020204020204" pitchFamily="34" charset="-122"/>
            </a:endParaRPr>
          </a:p>
        </p:txBody>
      </p:sp>
      <p:sp>
        <p:nvSpPr>
          <p:cNvPr id="3" name="等腰三角形 2"/>
          <p:cNvSpPr/>
          <p:nvPr/>
        </p:nvSpPr>
        <p:spPr>
          <a:xfrm rot="5400000">
            <a:off x="2517518" y="3905893"/>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2775325" y="3297985"/>
            <a:ext cx="2531462" cy="415498"/>
          </a:xfrm>
          <a:prstGeom prst="rect">
            <a:avLst/>
          </a:prstGeom>
        </p:spPr>
        <p:txBody>
          <a:bodyPr wrap="none">
            <a:spAutoFit/>
          </a:bodyPr>
          <a:lstStyle/>
          <a:p>
            <a:r>
              <a:rPr lang="en-US" altLang="zh-CN" sz="2100" spc="225" dirty="0" smtClean="0">
                <a:solidFill>
                  <a:schemeClr val="bg1">
                    <a:lumMod val="65000"/>
                  </a:schemeClr>
                </a:solidFill>
                <a:latin typeface="+mn-ea"/>
              </a:rPr>
              <a:t>22.1.1  </a:t>
            </a:r>
            <a:r>
              <a:rPr lang="zh-CN" altLang="zh-CN" sz="2100" spc="225" dirty="0">
                <a:solidFill>
                  <a:schemeClr val="bg1">
                    <a:lumMod val="65000"/>
                  </a:schemeClr>
                </a:solidFill>
                <a:latin typeface="+mn-ea"/>
              </a:rPr>
              <a:t>系统架构</a:t>
            </a:r>
            <a:endParaRPr lang="zh-CN" altLang="en-US" sz="2100" spc="225" dirty="0">
              <a:solidFill>
                <a:schemeClr val="bg1">
                  <a:lumMod val="65000"/>
                </a:schemeClr>
              </a:solidFill>
              <a:latin typeface="+mn-ea"/>
            </a:endParaRPr>
          </a:p>
        </p:txBody>
      </p:sp>
      <p:sp>
        <p:nvSpPr>
          <p:cNvPr id="7" name="矩形 6"/>
          <p:cNvSpPr/>
          <p:nvPr/>
        </p:nvSpPr>
        <p:spPr>
          <a:xfrm>
            <a:off x="2775325" y="3789652"/>
            <a:ext cx="2531462" cy="415498"/>
          </a:xfrm>
          <a:prstGeom prst="rect">
            <a:avLst/>
          </a:prstGeom>
        </p:spPr>
        <p:txBody>
          <a:bodyPr wrap="none">
            <a:spAutoFit/>
          </a:bodyPr>
          <a:lstStyle/>
          <a:p>
            <a:r>
              <a:rPr lang="en-US" altLang="zh-CN" sz="2100" kern="500" spc="225" dirty="0" smtClean="0">
                <a:solidFill>
                  <a:schemeClr val="bg1"/>
                </a:solidFill>
                <a:latin typeface="+mn-ea"/>
              </a:rPr>
              <a:t>22.1.2  </a:t>
            </a:r>
            <a:r>
              <a:rPr lang="zh-CN" altLang="en-US" sz="2100" kern="500" spc="225" dirty="0">
                <a:solidFill>
                  <a:schemeClr val="bg1"/>
                </a:solidFill>
                <a:latin typeface="+mn-ea"/>
              </a:rPr>
              <a:t>容错机制</a:t>
            </a:r>
            <a:endParaRPr lang="zh-CN" altLang="en-US" sz="2100" kern="500" spc="225" dirty="0">
              <a:solidFill>
                <a:schemeClr val="bg1"/>
              </a:solidFill>
              <a:latin typeface="+mn-ea"/>
            </a:endParaRPr>
          </a:p>
        </p:txBody>
      </p:sp>
      <p:sp>
        <p:nvSpPr>
          <p:cNvPr id="8" name="矩形 7"/>
          <p:cNvSpPr/>
          <p:nvPr/>
        </p:nvSpPr>
        <p:spPr>
          <a:xfrm>
            <a:off x="2775325" y="4271008"/>
            <a:ext cx="3127779" cy="415498"/>
          </a:xfrm>
          <a:prstGeom prst="rect">
            <a:avLst/>
          </a:prstGeom>
        </p:spPr>
        <p:txBody>
          <a:bodyPr wrap="none">
            <a:spAutoFit/>
          </a:bodyPr>
          <a:lstStyle/>
          <a:p>
            <a:r>
              <a:rPr lang="en-US" altLang="zh-CN" sz="2100" spc="225" dirty="0" smtClean="0">
                <a:solidFill>
                  <a:schemeClr val="bg1">
                    <a:lumMod val="65000"/>
                  </a:schemeClr>
                </a:solidFill>
                <a:latin typeface="+mn-ea"/>
              </a:rPr>
              <a:t>22.1.3  </a:t>
            </a:r>
            <a:r>
              <a:rPr lang="zh-CN" altLang="en-US" sz="2100" spc="225" dirty="0">
                <a:solidFill>
                  <a:schemeClr val="bg1">
                    <a:lumMod val="65000"/>
                  </a:schemeClr>
                </a:solidFill>
                <a:latin typeface="+mn-ea"/>
              </a:rPr>
              <a:t>系统管理技术</a:t>
            </a:r>
            <a:endParaRPr lang="zh-CN" altLang="en-US" sz="2100" spc="225" dirty="0">
              <a:solidFill>
                <a:schemeClr val="bg1">
                  <a:lumMod val="65000"/>
                </a:schemeClr>
              </a:solidFill>
              <a:latin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1" name="文本框 40"/>
          <p:cNvSpPr txBox="1"/>
          <p:nvPr/>
        </p:nvSpPr>
        <p:spPr>
          <a:xfrm>
            <a:off x="399253" y="808637"/>
            <a:ext cx="1882503" cy="461665"/>
          </a:xfrm>
          <a:prstGeom prst="rect">
            <a:avLst/>
          </a:prstGeom>
          <a:noFill/>
        </p:spPr>
        <p:txBody>
          <a:bodyPr wrap="none" rtlCol="0">
            <a:spAutoFit/>
          </a:bodyPr>
          <a:lstStyle/>
          <a:p>
            <a:r>
              <a:rPr lang="en-US" altLang="zh-CN" sz="2400" b="1" dirty="0">
                <a:solidFill>
                  <a:schemeClr val="accent6"/>
                </a:solidFill>
              </a:rPr>
              <a:t>Master</a:t>
            </a:r>
            <a:r>
              <a:rPr lang="zh-CN" altLang="en-US" sz="2400" b="1" dirty="0">
                <a:solidFill>
                  <a:schemeClr val="accent6"/>
                </a:solidFill>
              </a:rPr>
              <a:t>容错</a:t>
            </a:r>
            <a:endParaRPr lang="zh-CN" altLang="en-US" sz="2400" b="1" dirty="0">
              <a:solidFill>
                <a:schemeClr val="accent6"/>
              </a:solidFill>
            </a:endParaRPr>
          </a:p>
        </p:txBody>
      </p:sp>
      <p:sp>
        <p:nvSpPr>
          <p:cNvPr id="3" name="椭圆 2"/>
          <p:cNvSpPr/>
          <p:nvPr/>
        </p:nvSpPr>
        <p:spPr>
          <a:xfrm>
            <a:off x="293525" y="954943"/>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a:off x="521495" y="4829789"/>
            <a:ext cx="8289471" cy="369332"/>
          </a:xfrm>
          <a:prstGeom prst="rect">
            <a:avLst/>
          </a:prstGeom>
          <a:solidFill>
            <a:schemeClr val="bg1">
              <a:lumMod val="85000"/>
            </a:schemeClr>
          </a:solidFill>
        </p:spPr>
        <p:txBody>
          <a:bodyPr wrap="square">
            <a:spAutoFit/>
          </a:bodyPr>
          <a:lstStyle/>
          <a:p>
            <a:r>
              <a:rPr lang="zh-CN" altLang="en-US" dirty="0">
                <a:solidFill>
                  <a:schemeClr val="tx1">
                    <a:lumMod val="75000"/>
                    <a:lumOff val="25000"/>
                  </a:schemeClr>
                </a:solidFill>
              </a:rPr>
              <a:t>为了防止</a:t>
            </a:r>
            <a:r>
              <a:rPr lang="en-US" altLang="zh-CN" dirty="0">
                <a:solidFill>
                  <a:schemeClr val="tx1">
                    <a:lumMod val="75000"/>
                    <a:lumOff val="25000"/>
                  </a:schemeClr>
                </a:solidFill>
              </a:rPr>
              <a:t>Master</a:t>
            </a:r>
            <a:r>
              <a:rPr lang="zh-CN" altLang="en-US" dirty="0">
                <a:solidFill>
                  <a:schemeClr val="tx1">
                    <a:lumMod val="75000"/>
                    <a:lumOff val="25000"/>
                  </a:schemeClr>
                </a:solidFill>
              </a:rPr>
              <a:t>彻底死机的情况，</a:t>
            </a:r>
            <a:r>
              <a:rPr lang="en-US" altLang="zh-CN" dirty="0">
                <a:solidFill>
                  <a:schemeClr val="tx1">
                    <a:lumMod val="75000"/>
                    <a:lumOff val="25000"/>
                  </a:schemeClr>
                </a:solidFill>
              </a:rPr>
              <a:t>GFS</a:t>
            </a:r>
            <a:r>
              <a:rPr lang="zh-CN" altLang="en-US" dirty="0">
                <a:solidFill>
                  <a:schemeClr val="tx1">
                    <a:lumMod val="75000"/>
                    <a:lumOff val="25000"/>
                  </a:schemeClr>
                </a:solidFill>
              </a:rPr>
              <a:t>还提供了</a:t>
            </a:r>
            <a:r>
              <a:rPr lang="en-US" altLang="zh-CN" dirty="0">
                <a:solidFill>
                  <a:schemeClr val="tx1">
                    <a:lumMod val="75000"/>
                    <a:lumOff val="25000"/>
                  </a:schemeClr>
                </a:solidFill>
              </a:rPr>
              <a:t>Master</a:t>
            </a:r>
            <a:r>
              <a:rPr lang="zh-CN" altLang="en-US" dirty="0">
                <a:solidFill>
                  <a:schemeClr val="tx1">
                    <a:lumMod val="75000"/>
                    <a:lumOff val="25000"/>
                  </a:schemeClr>
                </a:solidFill>
              </a:rPr>
              <a:t>远程的实时备份</a:t>
            </a:r>
            <a:endParaRPr lang="zh-CN" altLang="en-US" dirty="0">
              <a:solidFill>
                <a:schemeClr val="tx1">
                  <a:lumMod val="75000"/>
                  <a:lumOff val="25000"/>
                </a:schemeClr>
              </a:solidFill>
            </a:endParaRPr>
          </a:p>
        </p:txBody>
      </p:sp>
      <p:grpSp>
        <p:nvGrpSpPr>
          <p:cNvPr id="34" name="组合 33"/>
          <p:cNvGrpSpPr/>
          <p:nvPr/>
        </p:nvGrpSpPr>
        <p:grpSpPr>
          <a:xfrm>
            <a:off x="355133" y="2148832"/>
            <a:ext cx="8690895" cy="1551540"/>
            <a:chOff x="547972" y="1677710"/>
            <a:chExt cx="11587860" cy="2068720"/>
          </a:xfrm>
        </p:grpSpPr>
        <p:sp>
          <p:nvSpPr>
            <p:cNvPr id="16" name="任意多边形 15"/>
            <p:cNvSpPr/>
            <p:nvPr/>
          </p:nvSpPr>
          <p:spPr>
            <a:xfrm>
              <a:off x="9702800" y="1930400"/>
              <a:ext cx="355600" cy="762000"/>
            </a:xfrm>
            <a:custGeom>
              <a:avLst/>
              <a:gdLst>
                <a:gd name="connsiteX0" fmla="*/ 0 w 355600"/>
                <a:gd name="connsiteY0" fmla="*/ 0 h 762000"/>
                <a:gd name="connsiteX1" fmla="*/ 355600 w 355600"/>
                <a:gd name="connsiteY1" fmla="*/ 342900 h 762000"/>
                <a:gd name="connsiteX2" fmla="*/ 0 w 355600"/>
                <a:gd name="connsiteY2" fmla="*/ 762000 h 762000"/>
              </a:gdLst>
              <a:ahLst/>
              <a:cxnLst>
                <a:cxn ang="0">
                  <a:pos x="connsiteX0" y="connsiteY0"/>
                </a:cxn>
                <a:cxn ang="0">
                  <a:pos x="connsiteX1" y="connsiteY1"/>
                </a:cxn>
                <a:cxn ang="0">
                  <a:pos x="connsiteX2" y="connsiteY2"/>
                </a:cxn>
              </a:cxnLst>
              <a:rect l="l" t="t" r="r" b="b"/>
              <a:pathLst>
                <a:path w="355600" h="762000">
                  <a:moveTo>
                    <a:pt x="0" y="0"/>
                  </a:moveTo>
                  <a:cubicBezTo>
                    <a:pt x="177800" y="107950"/>
                    <a:pt x="355600" y="215900"/>
                    <a:pt x="355600" y="342900"/>
                  </a:cubicBezTo>
                  <a:cubicBezTo>
                    <a:pt x="355600" y="469900"/>
                    <a:pt x="177800" y="615950"/>
                    <a:pt x="0" y="762000"/>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圆角矩形 5"/>
            <p:cNvSpPr/>
            <p:nvPr/>
          </p:nvSpPr>
          <p:spPr>
            <a:xfrm>
              <a:off x="1487772" y="1677710"/>
              <a:ext cx="8240428" cy="54479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圆角矩形 17"/>
            <p:cNvSpPr/>
            <p:nvPr/>
          </p:nvSpPr>
          <p:spPr>
            <a:xfrm>
              <a:off x="1487772" y="2430107"/>
              <a:ext cx="8240428" cy="54479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圆角矩形 18"/>
            <p:cNvSpPr/>
            <p:nvPr/>
          </p:nvSpPr>
          <p:spPr>
            <a:xfrm>
              <a:off x="1487772" y="3182505"/>
              <a:ext cx="8240428" cy="54479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椭圆 4"/>
            <p:cNvSpPr/>
            <p:nvPr/>
          </p:nvSpPr>
          <p:spPr>
            <a:xfrm>
              <a:off x="547972" y="1677710"/>
              <a:ext cx="2047636" cy="2047636"/>
            </a:xfrm>
            <a:prstGeom prst="ellipse">
              <a:avLst/>
            </a:prstGeom>
            <a:solidFill>
              <a:schemeClr val="tx1">
                <a:lumMod val="75000"/>
                <a:lumOff val="25000"/>
              </a:schemeClr>
            </a:solidFill>
            <a:ln w="762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Master</a:t>
              </a:r>
              <a:endParaRPr lang="zh-CN" altLang="en-US" sz="2000" dirty="0"/>
            </a:p>
          </p:txBody>
        </p:sp>
        <p:sp>
          <p:nvSpPr>
            <p:cNvPr id="9" name="矩形 8"/>
            <p:cNvSpPr/>
            <p:nvPr/>
          </p:nvSpPr>
          <p:spPr>
            <a:xfrm>
              <a:off x="2595608" y="1781827"/>
              <a:ext cx="7754892" cy="430887"/>
            </a:xfrm>
            <a:prstGeom prst="rect">
              <a:avLst/>
            </a:prstGeom>
          </p:spPr>
          <p:txBody>
            <a:bodyPr wrap="square">
              <a:spAutoFit/>
            </a:bodyPr>
            <a:lstStyle/>
            <a:p>
              <a:r>
                <a:rPr lang="zh-CN" altLang="en-US" sz="1500" dirty="0">
                  <a:solidFill>
                    <a:schemeClr val="bg1"/>
                  </a:solidFill>
                </a:rPr>
                <a:t>命名空间（</a:t>
              </a:r>
              <a:r>
                <a:rPr lang="en-US" altLang="zh-CN" sz="1500" dirty="0">
                  <a:solidFill>
                    <a:schemeClr val="bg1"/>
                  </a:solidFill>
                </a:rPr>
                <a:t>Name Space</a:t>
              </a:r>
              <a:r>
                <a:rPr lang="zh-CN" altLang="en-US" sz="1500" dirty="0">
                  <a:solidFill>
                    <a:schemeClr val="bg1"/>
                  </a:solidFill>
                </a:rPr>
                <a:t>），也就是整个文件系统的目录结构。</a:t>
              </a:r>
              <a:endParaRPr lang="zh-CN" altLang="en-US" sz="1500" dirty="0">
                <a:solidFill>
                  <a:schemeClr val="bg1"/>
                </a:solidFill>
              </a:endParaRPr>
            </a:p>
          </p:txBody>
        </p:sp>
        <p:sp>
          <p:nvSpPr>
            <p:cNvPr id="10" name="矩形 9"/>
            <p:cNvSpPr/>
            <p:nvPr/>
          </p:nvSpPr>
          <p:spPr>
            <a:xfrm>
              <a:off x="2725265" y="2522729"/>
              <a:ext cx="3150221" cy="430887"/>
            </a:xfrm>
            <a:prstGeom prst="rect">
              <a:avLst/>
            </a:prstGeom>
          </p:spPr>
          <p:txBody>
            <a:bodyPr wrap="square">
              <a:spAutoFit/>
            </a:bodyPr>
            <a:lstStyle/>
            <a:p>
              <a:r>
                <a:rPr lang="en-US" altLang="zh-CN" sz="1500" dirty="0">
                  <a:solidFill>
                    <a:schemeClr val="bg1"/>
                  </a:solidFill>
                </a:rPr>
                <a:t>Chunk</a:t>
              </a:r>
              <a:r>
                <a:rPr lang="zh-CN" altLang="en-US" sz="1500" dirty="0">
                  <a:solidFill>
                    <a:schemeClr val="bg1"/>
                  </a:solidFill>
                </a:rPr>
                <a:t>与文件名的映射表。</a:t>
              </a:r>
              <a:endParaRPr lang="zh-CN" altLang="en-US" sz="1500" dirty="0">
                <a:solidFill>
                  <a:schemeClr val="bg1"/>
                </a:solidFill>
              </a:endParaRPr>
            </a:p>
          </p:txBody>
        </p:sp>
        <p:sp>
          <p:nvSpPr>
            <p:cNvPr id="15" name="矩形 14"/>
            <p:cNvSpPr/>
            <p:nvPr/>
          </p:nvSpPr>
          <p:spPr>
            <a:xfrm>
              <a:off x="2725265" y="3257765"/>
              <a:ext cx="6706556" cy="430887"/>
            </a:xfrm>
            <a:prstGeom prst="rect">
              <a:avLst/>
            </a:prstGeom>
          </p:spPr>
          <p:txBody>
            <a:bodyPr wrap="square">
              <a:spAutoFit/>
            </a:bodyPr>
            <a:lstStyle/>
            <a:p>
              <a:r>
                <a:rPr lang="en-US" altLang="zh-CN" sz="1500" dirty="0">
                  <a:solidFill>
                    <a:schemeClr val="bg1"/>
                  </a:solidFill>
                </a:rPr>
                <a:t>Chunk</a:t>
              </a:r>
              <a:r>
                <a:rPr lang="zh-CN" altLang="en-US" sz="1500" dirty="0">
                  <a:solidFill>
                    <a:schemeClr val="bg1"/>
                  </a:solidFill>
                </a:rPr>
                <a:t>副本的位置信息，每一个</a:t>
              </a:r>
              <a:r>
                <a:rPr lang="en-US" altLang="zh-CN" sz="1500" dirty="0">
                  <a:solidFill>
                    <a:schemeClr val="bg1"/>
                  </a:solidFill>
                </a:rPr>
                <a:t>Chunk</a:t>
              </a:r>
              <a:r>
                <a:rPr lang="zh-CN" altLang="en-US" sz="1500" dirty="0">
                  <a:solidFill>
                    <a:schemeClr val="bg1"/>
                  </a:solidFill>
                </a:rPr>
                <a:t>默认有三个副本。</a:t>
              </a:r>
              <a:endParaRPr lang="zh-CN" altLang="en-US" sz="1500" dirty="0">
                <a:solidFill>
                  <a:schemeClr val="bg1"/>
                </a:solidFill>
              </a:endParaRPr>
            </a:p>
          </p:txBody>
        </p:sp>
        <p:cxnSp>
          <p:nvCxnSpPr>
            <p:cNvPr id="26" name="直接连接符 25"/>
            <p:cNvCxnSpPr/>
            <p:nvPr/>
          </p:nvCxnSpPr>
          <p:spPr>
            <a:xfrm>
              <a:off x="9728200" y="3435350"/>
              <a:ext cx="304800" cy="0"/>
            </a:xfrm>
            <a:prstGeom prst="lin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7" name="矩形 26"/>
            <p:cNvSpPr/>
            <p:nvPr/>
          </p:nvSpPr>
          <p:spPr>
            <a:xfrm>
              <a:off x="10058400" y="2067837"/>
              <a:ext cx="707887" cy="400109"/>
            </a:xfrm>
            <a:prstGeom prst="rect">
              <a:avLst/>
            </a:prstGeom>
          </p:spPr>
          <p:txBody>
            <a:bodyPr wrap="none">
              <a:spAutoFit/>
            </a:bodyPr>
            <a:lstStyle/>
            <a:p>
              <a:r>
                <a:rPr lang="zh-CN" altLang="en-US" sz="1350" dirty="0"/>
                <a:t>日志</a:t>
              </a:r>
              <a:endParaRPr lang="zh-CN" altLang="en-US" sz="1350" dirty="0"/>
            </a:p>
          </p:txBody>
        </p:sp>
        <p:sp>
          <p:nvSpPr>
            <p:cNvPr id="28" name="矩形 27"/>
            <p:cNvSpPr/>
            <p:nvPr/>
          </p:nvSpPr>
          <p:spPr>
            <a:xfrm>
              <a:off x="10058400" y="3069322"/>
              <a:ext cx="2077432" cy="677108"/>
            </a:xfrm>
            <a:prstGeom prst="rect">
              <a:avLst/>
            </a:prstGeom>
          </p:spPr>
          <p:txBody>
            <a:bodyPr wrap="square">
              <a:spAutoFit/>
            </a:bodyPr>
            <a:lstStyle/>
            <a:p>
              <a:r>
                <a:rPr lang="zh-CN" altLang="en-US" sz="1350" dirty="0"/>
                <a:t>直接保存在各个</a:t>
              </a:r>
              <a:r>
                <a:rPr lang="en-US" altLang="zh-CN" sz="1350" dirty="0"/>
                <a:t>Chunk Server</a:t>
              </a:r>
              <a:r>
                <a:rPr lang="zh-CN" altLang="en-US" sz="1350" dirty="0"/>
                <a:t>上</a:t>
              </a:r>
              <a:endParaRPr lang="zh-CN" altLang="en-US" sz="1350" dirty="0"/>
            </a:p>
          </p:txBody>
        </p:sp>
      </p:grpSp>
      <p:sp>
        <p:nvSpPr>
          <p:cNvPr id="29" name="矩形 28"/>
          <p:cNvSpPr/>
          <p:nvPr/>
        </p:nvSpPr>
        <p:spPr>
          <a:xfrm>
            <a:off x="521495" y="4401329"/>
            <a:ext cx="8289471" cy="369332"/>
          </a:xfrm>
          <a:prstGeom prst="rect">
            <a:avLst/>
          </a:prstGeom>
          <a:solidFill>
            <a:schemeClr val="bg1">
              <a:lumMod val="85000"/>
            </a:schemeClr>
          </a:solidFill>
        </p:spPr>
        <p:txBody>
          <a:bodyPr wrap="square">
            <a:spAutoFit/>
          </a:bodyPr>
          <a:lstStyle/>
          <a:p>
            <a:r>
              <a:rPr lang="zh-CN" altLang="en-US" dirty="0">
                <a:solidFill>
                  <a:schemeClr val="tx1">
                    <a:lumMod val="75000"/>
                    <a:lumOff val="25000"/>
                  </a:schemeClr>
                </a:solidFill>
              </a:rPr>
              <a:t>当</a:t>
            </a:r>
            <a:r>
              <a:rPr lang="en-US" altLang="zh-CN" dirty="0">
                <a:solidFill>
                  <a:schemeClr val="tx1">
                    <a:lumMod val="75000"/>
                    <a:lumOff val="25000"/>
                  </a:schemeClr>
                </a:solidFill>
              </a:rPr>
              <a:t>Master</a:t>
            </a:r>
            <a:r>
              <a:rPr lang="zh-CN" altLang="en-US" dirty="0">
                <a:solidFill>
                  <a:schemeClr val="tx1">
                    <a:lumMod val="75000"/>
                    <a:lumOff val="25000"/>
                  </a:schemeClr>
                </a:solidFill>
              </a:rPr>
              <a:t>发生故障时，在磁盘数据保存完好的情况下，可以迅速恢复以上元数据</a:t>
            </a:r>
            <a:endParaRPr lang="zh-CN" altLang="en-US" dirty="0">
              <a:solidFill>
                <a:schemeClr val="tx1">
                  <a:lumMod val="75000"/>
                  <a:lumOff val="25000"/>
                </a:schemeClr>
              </a:solidFill>
            </a:endParaRPr>
          </a:p>
        </p:txBody>
      </p:sp>
      <p:sp>
        <p:nvSpPr>
          <p:cNvPr id="31" name="矩形 30"/>
          <p:cNvSpPr/>
          <p:nvPr/>
        </p:nvSpPr>
        <p:spPr>
          <a:xfrm>
            <a:off x="406117" y="4401329"/>
            <a:ext cx="93216" cy="342828"/>
          </a:xfrm>
          <a:prstGeom prst="rect">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p:cNvSpPr/>
          <p:nvPr/>
        </p:nvSpPr>
        <p:spPr>
          <a:xfrm>
            <a:off x="406117" y="4829789"/>
            <a:ext cx="93216" cy="342828"/>
          </a:xfrm>
          <a:prstGeom prst="rect">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灯片编号占位符 1"/>
          <p:cNvSpPr>
            <a:spLocks noGrp="1"/>
          </p:cNvSpPr>
          <p:nvPr>
            <p:ph type="sldNum" sz="quarter" idx="4"/>
          </p:nvPr>
        </p:nvSpPr>
        <p:spPr/>
        <p:txBody>
          <a:bodyPr/>
          <a:lstStyle/>
          <a:p>
            <a:fld id="{CF730C6D-5BB4-4F63-9D16-9EBF769D35DB}" type="slidenum">
              <a:rPr lang="zh-CN" altLang="en-US" smtClean="0"/>
            </a:fld>
            <a:endParaRPr lang="zh-CN" altLang="en-US" dirty="0"/>
          </a:p>
        </p:txBody>
      </p:sp>
      <p:sp>
        <p:nvSpPr>
          <p:cNvPr id="21" name="矩形 20"/>
          <p:cNvSpPr/>
          <p:nvPr/>
        </p:nvSpPr>
        <p:spPr>
          <a:xfrm>
            <a:off x="199435" y="96020"/>
            <a:ext cx="4605363" cy="461665"/>
          </a:xfrm>
          <a:prstGeom prst="rect">
            <a:avLst/>
          </a:prstGeom>
        </p:spPr>
        <p:txBody>
          <a:bodyPr wrap="none">
            <a:spAutoFit/>
          </a:bodyPr>
          <a:lstStyle/>
          <a:p>
            <a:r>
              <a:rPr lang="en-US" altLang="zh-CN" sz="2400" b="1" spc="225" dirty="0" smtClean="0">
                <a:solidFill>
                  <a:schemeClr val="bg1"/>
                </a:solidFill>
                <a:latin typeface="微软雅黑" panose="020B0503020204020204" pitchFamily="34" charset="-122"/>
                <a:ea typeface="微软雅黑" panose="020B0503020204020204" pitchFamily="34" charset="-122"/>
              </a:rPr>
              <a:t>222.1 Google</a:t>
            </a:r>
            <a:r>
              <a:rPr lang="zh-CN" altLang="en-US" sz="2400" b="1" spc="225" dirty="0" smtClean="0">
                <a:solidFill>
                  <a:schemeClr val="bg1"/>
                </a:solidFill>
                <a:latin typeface="微软雅黑" panose="020B0503020204020204" pitchFamily="34" charset="-122"/>
                <a:ea typeface="微软雅黑" panose="020B0503020204020204" pitchFamily="34" charset="-122"/>
              </a:rPr>
              <a:t>文件系统</a:t>
            </a:r>
            <a:r>
              <a:rPr lang="en-US" altLang="zh-CN" sz="2400" b="1" spc="225" dirty="0" smtClean="0">
                <a:solidFill>
                  <a:schemeClr val="bg1"/>
                </a:solidFill>
                <a:latin typeface="微软雅黑" panose="020B0503020204020204" pitchFamily="34" charset="-122"/>
                <a:ea typeface="微软雅黑" panose="020B0503020204020204" pitchFamily="34" charset="-122"/>
              </a:rPr>
              <a:t>GFS</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1" name="文本框 40"/>
          <p:cNvSpPr txBox="1"/>
          <p:nvPr/>
        </p:nvSpPr>
        <p:spPr>
          <a:xfrm>
            <a:off x="399253" y="800100"/>
            <a:ext cx="2869953" cy="461665"/>
          </a:xfrm>
          <a:prstGeom prst="rect">
            <a:avLst/>
          </a:prstGeom>
          <a:noFill/>
        </p:spPr>
        <p:txBody>
          <a:bodyPr wrap="none" rtlCol="0">
            <a:spAutoFit/>
          </a:bodyPr>
          <a:lstStyle/>
          <a:p>
            <a:r>
              <a:rPr lang="en-US" altLang="zh-CN" sz="2400" b="1" dirty="0">
                <a:solidFill>
                  <a:schemeClr val="accent6"/>
                </a:solidFill>
              </a:rPr>
              <a:t>Chunk Server</a:t>
            </a:r>
            <a:r>
              <a:rPr lang="zh-CN" altLang="en-US" sz="2400" b="1" dirty="0">
                <a:solidFill>
                  <a:schemeClr val="accent6"/>
                </a:solidFill>
              </a:rPr>
              <a:t>容错</a:t>
            </a:r>
            <a:endParaRPr lang="zh-CN" altLang="en-US" sz="2400" b="1" dirty="0">
              <a:solidFill>
                <a:schemeClr val="accent6"/>
              </a:solidFill>
            </a:endParaRPr>
          </a:p>
        </p:txBody>
      </p:sp>
      <p:sp>
        <p:nvSpPr>
          <p:cNvPr id="3" name="椭圆 2"/>
          <p:cNvSpPr/>
          <p:nvPr/>
        </p:nvSpPr>
        <p:spPr>
          <a:xfrm>
            <a:off x="293525" y="946406"/>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矩形 1"/>
          <p:cNvSpPr/>
          <p:nvPr/>
        </p:nvSpPr>
        <p:spPr>
          <a:xfrm>
            <a:off x="496957" y="1900956"/>
            <a:ext cx="7826756" cy="369332"/>
          </a:xfrm>
          <a:prstGeom prst="rect">
            <a:avLst/>
          </a:prstGeom>
          <a:solidFill>
            <a:schemeClr val="bg1">
              <a:lumMod val="85000"/>
            </a:schemeClr>
          </a:solidFill>
        </p:spPr>
        <p:txBody>
          <a:bodyPr wrap="square">
            <a:spAutoFit/>
          </a:bodyPr>
          <a:lstStyle/>
          <a:p>
            <a:r>
              <a:rPr lang="en-US" altLang="zh-CN" dirty="0">
                <a:solidFill>
                  <a:schemeClr val="tx1">
                    <a:lumMod val="75000"/>
                    <a:lumOff val="25000"/>
                  </a:schemeClr>
                </a:solidFill>
              </a:rPr>
              <a:t>GFS</a:t>
            </a:r>
            <a:r>
              <a:rPr lang="zh-CN" altLang="en-US" dirty="0">
                <a:solidFill>
                  <a:schemeClr val="tx1">
                    <a:lumMod val="75000"/>
                    <a:lumOff val="25000"/>
                  </a:schemeClr>
                </a:solidFill>
              </a:rPr>
              <a:t>采用副本的方式实现</a:t>
            </a:r>
            <a:r>
              <a:rPr lang="en-US" altLang="zh-CN" dirty="0">
                <a:solidFill>
                  <a:schemeClr val="tx1">
                    <a:lumMod val="75000"/>
                    <a:lumOff val="25000"/>
                  </a:schemeClr>
                </a:solidFill>
              </a:rPr>
              <a:t>Chunk Server</a:t>
            </a:r>
            <a:r>
              <a:rPr lang="zh-CN" altLang="en-US" dirty="0">
                <a:solidFill>
                  <a:schemeClr val="tx1">
                    <a:lumMod val="75000"/>
                    <a:lumOff val="25000"/>
                  </a:schemeClr>
                </a:solidFill>
              </a:rPr>
              <a:t>的容错</a:t>
            </a:r>
            <a:endParaRPr lang="zh-CN" altLang="en-US" dirty="0">
              <a:solidFill>
                <a:schemeClr val="tx1">
                  <a:lumMod val="75000"/>
                  <a:lumOff val="25000"/>
                </a:schemeClr>
              </a:solidFill>
            </a:endParaRPr>
          </a:p>
        </p:txBody>
      </p:sp>
      <p:sp>
        <p:nvSpPr>
          <p:cNvPr id="5" name="矩形 4"/>
          <p:cNvSpPr/>
          <p:nvPr/>
        </p:nvSpPr>
        <p:spPr>
          <a:xfrm>
            <a:off x="496957" y="2413151"/>
            <a:ext cx="7826756" cy="369332"/>
          </a:xfrm>
          <a:prstGeom prst="rect">
            <a:avLst/>
          </a:prstGeom>
          <a:solidFill>
            <a:schemeClr val="bg1">
              <a:lumMod val="85000"/>
            </a:schemeClr>
          </a:solidFill>
        </p:spPr>
        <p:txBody>
          <a:bodyPr wrap="square">
            <a:spAutoFit/>
          </a:bodyPr>
          <a:lstStyle/>
          <a:p>
            <a:r>
              <a:rPr lang="zh-CN" altLang="en-US" dirty="0">
                <a:solidFill>
                  <a:schemeClr val="tx1">
                    <a:lumMod val="75000"/>
                    <a:lumOff val="25000"/>
                  </a:schemeClr>
                </a:solidFill>
              </a:rPr>
              <a:t>每一个</a:t>
            </a:r>
            <a:r>
              <a:rPr lang="en-US" altLang="zh-CN" dirty="0">
                <a:solidFill>
                  <a:schemeClr val="tx1">
                    <a:lumMod val="75000"/>
                    <a:lumOff val="25000"/>
                  </a:schemeClr>
                </a:solidFill>
              </a:rPr>
              <a:t>Chunk</a:t>
            </a:r>
            <a:r>
              <a:rPr lang="zh-CN" altLang="en-US" dirty="0">
                <a:solidFill>
                  <a:schemeClr val="tx1">
                    <a:lumMod val="75000"/>
                    <a:lumOff val="25000"/>
                  </a:schemeClr>
                </a:solidFill>
              </a:rPr>
              <a:t>有多个存储副本（默认为三个）</a:t>
            </a:r>
            <a:endParaRPr lang="zh-CN" altLang="en-US" dirty="0">
              <a:solidFill>
                <a:schemeClr val="tx1">
                  <a:lumMod val="75000"/>
                  <a:lumOff val="25000"/>
                </a:schemeClr>
              </a:solidFill>
            </a:endParaRPr>
          </a:p>
        </p:txBody>
      </p:sp>
      <p:sp>
        <p:nvSpPr>
          <p:cNvPr id="6" name="矩形 5"/>
          <p:cNvSpPr/>
          <p:nvPr/>
        </p:nvSpPr>
        <p:spPr>
          <a:xfrm>
            <a:off x="496957" y="2925346"/>
            <a:ext cx="7826756" cy="369332"/>
          </a:xfrm>
          <a:prstGeom prst="rect">
            <a:avLst/>
          </a:prstGeom>
          <a:solidFill>
            <a:schemeClr val="bg1">
              <a:lumMod val="85000"/>
            </a:schemeClr>
          </a:solidFill>
        </p:spPr>
        <p:txBody>
          <a:bodyPr wrap="square">
            <a:spAutoFit/>
          </a:bodyPr>
          <a:lstStyle/>
          <a:p>
            <a:r>
              <a:rPr lang="zh-CN" altLang="en-US" dirty="0">
                <a:solidFill>
                  <a:schemeClr val="tx1">
                    <a:lumMod val="75000"/>
                    <a:lumOff val="25000"/>
                  </a:schemeClr>
                </a:solidFill>
              </a:rPr>
              <a:t>对于每一个</a:t>
            </a:r>
            <a:r>
              <a:rPr lang="en-US" altLang="zh-CN" dirty="0">
                <a:solidFill>
                  <a:schemeClr val="tx1">
                    <a:lumMod val="75000"/>
                    <a:lumOff val="25000"/>
                  </a:schemeClr>
                </a:solidFill>
              </a:rPr>
              <a:t>Chunk</a:t>
            </a:r>
            <a:r>
              <a:rPr lang="zh-CN" altLang="en-US" dirty="0">
                <a:solidFill>
                  <a:schemeClr val="tx1">
                    <a:lumMod val="75000"/>
                    <a:lumOff val="25000"/>
                  </a:schemeClr>
                </a:solidFill>
              </a:rPr>
              <a:t>，必须将所有的副本全部写入成功，才视为成功写入</a:t>
            </a:r>
            <a:endParaRPr lang="zh-CN" altLang="en-US" dirty="0">
              <a:solidFill>
                <a:schemeClr val="tx1">
                  <a:lumMod val="75000"/>
                  <a:lumOff val="25000"/>
                </a:schemeClr>
              </a:solidFill>
            </a:endParaRPr>
          </a:p>
        </p:txBody>
      </p:sp>
      <p:sp>
        <p:nvSpPr>
          <p:cNvPr id="7" name="矩形 6"/>
          <p:cNvSpPr/>
          <p:nvPr/>
        </p:nvSpPr>
        <p:spPr>
          <a:xfrm>
            <a:off x="496957" y="3437541"/>
            <a:ext cx="7826756" cy="646331"/>
          </a:xfrm>
          <a:prstGeom prst="rect">
            <a:avLst/>
          </a:prstGeom>
          <a:solidFill>
            <a:schemeClr val="bg1">
              <a:lumMod val="85000"/>
            </a:schemeClr>
          </a:solidFill>
        </p:spPr>
        <p:txBody>
          <a:bodyPr wrap="square">
            <a:spAutoFit/>
          </a:bodyPr>
          <a:lstStyle/>
          <a:p>
            <a:r>
              <a:rPr lang="zh-CN" altLang="en-US" dirty="0">
                <a:solidFill>
                  <a:schemeClr val="tx1">
                    <a:lumMod val="75000"/>
                    <a:lumOff val="25000"/>
                  </a:schemeClr>
                </a:solidFill>
              </a:rPr>
              <a:t>相关的副本出现丢失或不可恢复等情况，</a:t>
            </a:r>
            <a:r>
              <a:rPr lang="en-US" altLang="zh-CN" dirty="0">
                <a:solidFill>
                  <a:schemeClr val="tx1">
                    <a:lumMod val="75000"/>
                    <a:lumOff val="25000"/>
                  </a:schemeClr>
                </a:solidFill>
              </a:rPr>
              <a:t>Master</a:t>
            </a:r>
            <a:r>
              <a:rPr lang="zh-CN" altLang="en-US" dirty="0">
                <a:solidFill>
                  <a:schemeClr val="tx1">
                    <a:lumMod val="75000"/>
                    <a:lumOff val="25000"/>
                  </a:schemeClr>
                </a:solidFill>
              </a:rPr>
              <a:t>自动将该副本复制到其他</a:t>
            </a:r>
            <a:r>
              <a:rPr lang="en-US" altLang="zh-CN" dirty="0">
                <a:solidFill>
                  <a:schemeClr val="tx1">
                    <a:lumMod val="75000"/>
                    <a:lumOff val="25000"/>
                  </a:schemeClr>
                </a:solidFill>
              </a:rPr>
              <a:t>Chunk Server</a:t>
            </a:r>
            <a:endParaRPr lang="zh-CN" altLang="en-US" dirty="0">
              <a:solidFill>
                <a:schemeClr val="tx1">
                  <a:lumMod val="75000"/>
                  <a:lumOff val="25000"/>
                </a:schemeClr>
              </a:solidFill>
            </a:endParaRPr>
          </a:p>
        </p:txBody>
      </p:sp>
      <p:sp>
        <p:nvSpPr>
          <p:cNvPr id="8" name="矩形 7"/>
          <p:cNvSpPr/>
          <p:nvPr/>
        </p:nvSpPr>
        <p:spPr>
          <a:xfrm>
            <a:off x="496957" y="4226736"/>
            <a:ext cx="7826756" cy="369332"/>
          </a:xfrm>
          <a:prstGeom prst="rect">
            <a:avLst/>
          </a:prstGeom>
          <a:solidFill>
            <a:schemeClr val="bg1">
              <a:lumMod val="85000"/>
            </a:schemeClr>
          </a:solidFill>
        </p:spPr>
        <p:txBody>
          <a:bodyPr wrap="square">
            <a:spAutoFit/>
          </a:bodyPr>
          <a:lstStyle/>
          <a:p>
            <a:r>
              <a:rPr lang="en-US" altLang="zh-CN" dirty="0">
                <a:solidFill>
                  <a:schemeClr val="tx1">
                    <a:lumMod val="75000"/>
                    <a:lumOff val="25000"/>
                  </a:schemeClr>
                </a:solidFill>
              </a:rPr>
              <a:t>GFS</a:t>
            </a:r>
            <a:r>
              <a:rPr lang="zh-CN" altLang="en-US" dirty="0">
                <a:solidFill>
                  <a:schemeClr val="tx1">
                    <a:lumMod val="75000"/>
                    <a:lumOff val="25000"/>
                  </a:schemeClr>
                </a:solidFill>
              </a:rPr>
              <a:t>中的每一个文件被划分成多个</a:t>
            </a:r>
            <a:r>
              <a:rPr lang="en-US" altLang="zh-CN" dirty="0">
                <a:solidFill>
                  <a:schemeClr val="tx1">
                    <a:lumMod val="75000"/>
                    <a:lumOff val="25000"/>
                  </a:schemeClr>
                </a:solidFill>
              </a:rPr>
              <a:t>Chunk</a:t>
            </a:r>
            <a:r>
              <a:rPr lang="zh-CN" altLang="en-US" dirty="0">
                <a:solidFill>
                  <a:schemeClr val="tx1">
                    <a:lumMod val="75000"/>
                    <a:lumOff val="25000"/>
                  </a:schemeClr>
                </a:solidFill>
              </a:rPr>
              <a:t>，</a:t>
            </a:r>
            <a:r>
              <a:rPr lang="en-US" altLang="zh-CN" dirty="0">
                <a:solidFill>
                  <a:schemeClr val="tx1">
                    <a:lumMod val="75000"/>
                    <a:lumOff val="25000"/>
                  </a:schemeClr>
                </a:solidFill>
              </a:rPr>
              <a:t>Chunk</a:t>
            </a:r>
            <a:r>
              <a:rPr lang="zh-CN" altLang="en-US" dirty="0">
                <a:solidFill>
                  <a:schemeClr val="tx1">
                    <a:lumMod val="75000"/>
                    <a:lumOff val="25000"/>
                  </a:schemeClr>
                </a:solidFill>
              </a:rPr>
              <a:t>的默认大小是</a:t>
            </a:r>
            <a:r>
              <a:rPr lang="en-US" altLang="zh-CN" b="1" dirty="0">
                <a:solidFill>
                  <a:schemeClr val="tx1">
                    <a:lumMod val="75000"/>
                    <a:lumOff val="25000"/>
                  </a:schemeClr>
                </a:solidFill>
              </a:rPr>
              <a:t>64MB</a:t>
            </a:r>
            <a:endParaRPr lang="zh-CN" altLang="en-US" b="1" dirty="0">
              <a:solidFill>
                <a:schemeClr val="tx1">
                  <a:lumMod val="75000"/>
                  <a:lumOff val="25000"/>
                </a:schemeClr>
              </a:solidFill>
            </a:endParaRPr>
          </a:p>
        </p:txBody>
      </p:sp>
      <p:sp>
        <p:nvSpPr>
          <p:cNvPr id="9" name="矩形 8"/>
          <p:cNvSpPr/>
          <p:nvPr/>
        </p:nvSpPr>
        <p:spPr>
          <a:xfrm>
            <a:off x="496957" y="4738931"/>
            <a:ext cx="7826756" cy="646331"/>
          </a:xfrm>
          <a:prstGeom prst="rect">
            <a:avLst/>
          </a:prstGeom>
          <a:solidFill>
            <a:schemeClr val="bg1">
              <a:lumMod val="85000"/>
            </a:schemeClr>
          </a:solidFill>
        </p:spPr>
        <p:txBody>
          <a:bodyPr wrap="square">
            <a:spAutoFit/>
          </a:bodyPr>
          <a:lstStyle/>
          <a:p>
            <a:r>
              <a:rPr lang="zh-CN" altLang="en-US" dirty="0">
                <a:solidFill>
                  <a:schemeClr val="tx1">
                    <a:lumMod val="75000"/>
                    <a:lumOff val="25000"/>
                  </a:schemeClr>
                </a:solidFill>
              </a:rPr>
              <a:t>每一个</a:t>
            </a:r>
            <a:r>
              <a:rPr lang="en-US" altLang="zh-CN" dirty="0">
                <a:solidFill>
                  <a:schemeClr val="tx1">
                    <a:lumMod val="75000"/>
                    <a:lumOff val="25000"/>
                  </a:schemeClr>
                </a:solidFill>
              </a:rPr>
              <a:t>Chunk</a:t>
            </a:r>
            <a:r>
              <a:rPr lang="zh-CN" altLang="en-US" dirty="0">
                <a:solidFill>
                  <a:schemeClr val="tx1">
                    <a:lumMod val="75000"/>
                    <a:lumOff val="25000"/>
                  </a:schemeClr>
                </a:solidFill>
              </a:rPr>
              <a:t>以</a:t>
            </a:r>
            <a:r>
              <a:rPr lang="en-US" altLang="zh-CN" dirty="0">
                <a:solidFill>
                  <a:schemeClr val="tx1">
                    <a:lumMod val="75000"/>
                    <a:lumOff val="25000"/>
                  </a:schemeClr>
                </a:solidFill>
              </a:rPr>
              <a:t>Block</a:t>
            </a:r>
            <a:r>
              <a:rPr lang="zh-CN" altLang="en-US" dirty="0">
                <a:solidFill>
                  <a:schemeClr val="tx1">
                    <a:lumMod val="75000"/>
                    <a:lumOff val="25000"/>
                  </a:schemeClr>
                </a:solidFill>
              </a:rPr>
              <a:t>为单位进行划分，大小为</a:t>
            </a:r>
            <a:r>
              <a:rPr lang="en-US" altLang="zh-CN" dirty="0">
                <a:solidFill>
                  <a:schemeClr val="tx1">
                    <a:lumMod val="75000"/>
                    <a:lumOff val="25000"/>
                  </a:schemeClr>
                </a:solidFill>
              </a:rPr>
              <a:t>64KB</a:t>
            </a:r>
            <a:r>
              <a:rPr lang="zh-CN" altLang="en-US" dirty="0">
                <a:solidFill>
                  <a:schemeClr val="tx1">
                    <a:lumMod val="75000"/>
                    <a:lumOff val="25000"/>
                  </a:schemeClr>
                </a:solidFill>
              </a:rPr>
              <a:t>，每一个</a:t>
            </a:r>
            <a:r>
              <a:rPr lang="en-US" altLang="zh-CN" dirty="0">
                <a:solidFill>
                  <a:schemeClr val="tx1">
                    <a:lumMod val="75000"/>
                    <a:lumOff val="25000"/>
                  </a:schemeClr>
                </a:solidFill>
              </a:rPr>
              <a:t>Block</a:t>
            </a:r>
            <a:r>
              <a:rPr lang="zh-CN" altLang="en-US" dirty="0">
                <a:solidFill>
                  <a:schemeClr val="tx1">
                    <a:lumMod val="75000"/>
                    <a:lumOff val="25000"/>
                  </a:schemeClr>
                </a:solidFill>
              </a:rPr>
              <a:t>对应一个</a:t>
            </a:r>
            <a:r>
              <a:rPr lang="en-US" altLang="zh-CN" dirty="0">
                <a:solidFill>
                  <a:schemeClr val="tx1">
                    <a:lumMod val="75000"/>
                    <a:lumOff val="25000"/>
                  </a:schemeClr>
                </a:solidFill>
              </a:rPr>
              <a:t>32bit</a:t>
            </a:r>
            <a:r>
              <a:rPr lang="zh-CN" altLang="en-US" dirty="0">
                <a:solidFill>
                  <a:schemeClr val="tx1">
                    <a:lumMod val="75000"/>
                    <a:lumOff val="25000"/>
                  </a:schemeClr>
                </a:solidFill>
              </a:rPr>
              <a:t>的校验和</a:t>
            </a:r>
            <a:endParaRPr lang="zh-CN" altLang="en-US" dirty="0">
              <a:solidFill>
                <a:schemeClr val="tx1">
                  <a:lumMod val="75000"/>
                  <a:lumOff val="25000"/>
                </a:schemeClr>
              </a:solidFill>
            </a:endParaRPr>
          </a:p>
        </p:txBody>
      </p:sp>
      <p:sp>
        <p:nvSpPr>
          <p:cNvPr id="10" name="矩形 9"/>
          <p:cNvSpPr/>
          <p:nvPr/>
        </p:nvSpPr>
        <p:spPr>
          <a:xfrm>
            <a:off x="399253" y="1900956"/>
            <a:ext cx="97704" cy="346249"/>
          </a:xfrm>
          <a:prstGeom prst="rect">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399253" y="2413151"/>
            <a:ext cx="97704" cy="346249"/>
          </a:xfrm>
          <a:prstGeom prst="rect">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p:nvSpPr>
        <p:spPr>
          <a:xfrm>
            <a:off x="399253" y="2925346"/>
            <a:ext cx="97704" cy="346249"/>
          </a:xfrm>
          <a:prstGeom prst="rect">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p:cNvSpPr/>
          <p:nvPr/>
        </p:nvSpPr>
        <p:spPr>
          <a:xfrm>
            <a:off x="399253" y="4226736"/>
            <a:ext cx="97704" cy="346249"/>
          </a:xfrm>
          <a:prstGeom prst="rect">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p:nvSpPr>
        <p:spPr>
          <a:xfrm>
            <a:off x="399253" y="3437542"/>
            <a:ext cx="97704" cy="623248"/>
          </a:xfrm>
          <a:prstGeom prst="rect">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nvSpPr>
        <p:spPr>
          <a:xfrm>
            <a:off x="399253" y="4738931"/>
            <a:ext cx="97704" cy="623248"/>
          </a:xfrm>
          <a:prstGeom prst="rect">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灯片编号占位符 3"/>
          <p:cNvSpPr>
            <a:spLocks noGrp="1"/>
          </p:cNvSpPr>
          <p:nvPr>
            <p:ph type="sldNum" sz="quarter" idx="4"/>
          </p:nvPr>
        </p:nvSpPr>
        <p:spPr/>
        <p:txBody>
          <a:bodyPr/>
          <a:lstStyle/>
          <a:p>
            <a:fld id="{CF730C6D-5BB4-4F63-9D16-9EBF769D35DB}" type="slidenum">
              <a:rPr lang="zh-CN" altLang="en-US" smtClean="0"/>
            </a:fld>
            <a:endParaRPr lang="zh-CN" altLang="en-US" dirty="0"/>
          </a:p>
        </p:txBody>
      </p:sp>
      <p:sp>
        <p:nvSpPr>
          <p:cNvPr id="17" name="矩形 16"/>
          <p:cNvSpPr/>
          <p:nvPr/>
        </p:nvSpPr>
        <p:spPr>
          <a:xfrm>
            <a:off x="199435" y="96020"/>
            <a:ext cx="4387355" cy="461665"/>
          </a:xfrm>
          <a:prstGeom prst="rect">
            <a:avLst/>
          </a:prstGeom>
        </p:spPr>
        <p:txBody>
          <a:bodyPr wrap="none">
            <a:spAutoFit/>
          </a:bodyPr>
          <a:lstStyle/>
          <a:p>
            <a:r>
              <a:rPr lang="en-US" altLang="zh-CN" sz="2400" b="1" spc="225" dirty="0" smtClean="0">
                <a:solidFill>
                  <a:schemeClr val="bg1"/>
                </a:solidFill>
                <a:latin typeface="微软雅黑" panose="020B0503020204020204" pitchFamily="34" charset="-122"/>
                <a:ea typeface="微软雅黑" panose="020B0503020204020204" pitchFamily="34" charset="-122"/>
              </a:rPr>
              <a:t>22.1 Google</a:t>
            </a:r>
            <a:r>
              <a:rPr lang="zh-CN" altLang="en-US" sz="2400" b="1" spc="225" dirty="0" smtClean="0">
                <a:solidFill>
                  <a:schemeClr val="bg1"/>
                </a:solidFill>
                <a:latin typeface="微软雅黑" panose="020B0503020204020204" pitchFamily="34" charset="-122"/>
                <a:ea typeface="微软雅黑" panose="020B0503020204020204" pitchFamily="34" charset="-122"/>
              </a:rPr>
              <a:t>文件系统</a:t>
            </a:r>
            <a:r>
              <a:rPr lang="en-US" altLang="zh-CN" sz="2400" b="1" spc="225" dirty="0" smtClean="0">
                <a:solidFill>
                  <a:schemeClr val="bg1"/>
                </a:solidFill>
                <a:latin typeface="微软雅黑" panose="020B0503020204020204" pitchFamily="34" charset="-122"/>
                <a:ea typeface="微软雅黑" panose="020B0503020204020204" pitchFamily="34" charset="-122"/>
              </a:rPr>
              <a:t>GFS</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06225" y="2467204"/>
            <a:ext cx="5771003" cy="600164"/>
          </a:xfrm>
          <a:prstGeom prst="rect">
            <a:avLst/>
          </a:prstGeom>
        </p:spPr>
        <p:txBody>
          <a:bodyPr wrap="none">
            <a:spAutoFit/>
          </a:bodyPr>
          <a:lstStyle/>
          <a:p>
            <a:r>
              <a:rPr lang="en-US" altLang="zh-CN" sz="3300" b="1" spc="225" dirty="0" smtClean="0">
                <a:solidFill>
                  <a:srgbClr val="96C527"/>
                </a:solidFill>
                <a:latin typeface="微软雅黑" panose="020B0503020204020204" pitchFamily="34" charset="-122"/>
                <a:ea typeface="微软雅黑" panose="020B0503020204020204" pitchFamily="34" charset="-122"/>
              </a:rPr>
              <a:t>22.1 Google</a:t>
            </a:r>
            <a:r>
              <a:rPr lang="zh-CN" altLang="en-US" sz="3300" b="1" spc="225" dirty="0" smtClean="0">
                <a:solidFill>
                  <a:srgbClr val="96C527"/>
                </a:solidFill>
                <a:latin typeface="微软雅黑" panose="020B0503020204020204" pitchFamily="34" charset="-122"/>
                <a:ea typeface="微软雅黑" panose="020B0503020204020204" pitchFamily="34" charset="-122"/>
              </a:rPr>
              <a:t>文件系统</a:t>
            </a:r>
            <a:r>
              <a:rPr lang="en-US" altLang="zh-CN" sz="3300" b="1" spc="225" dirty="0" smtClean="0">
                <a:solidFill>
                  <a:srgbClr val="96C527"/>
                </a:solidFill>
                <a:latin typeface="微软雅黑" panose="020B0503020204020204" pitchFamily="34" charset="-122"/>
                <a:ea typeface="微软雅黑" panose="020B0503020204020204" pitchFamily="34" charset="-122"/>
              </a:rPr>
              <a:t>GFS</a:t>
            </a:r>
            <a:endParaRPr lang="zh-CN" altLang="en-US" sz="3300" b="1" spc="225" dirty="0">
              <a:solidFill>
                <a:srgbClr val="96C527"/>
              </a:solidFill>
              <a:latin typeface="微软雅黑" panose="020B0503020204020204" pitchFamily="34" charset="-122"/>
              <a:ea typeface="微软雅黑" panose="020B0503020204020204" pitchFamily="34" charset="-122"/>
            </a:endParaRPr>
          </a:p>
        </p:txBody>
      </p:sp>
      <p:sp>
        <p:nvSpPr>
          <p:cNvPr id="3" name="等腰三角形 2"/>
          <p:cNvSpPr/>
          <p:nvPr/>
        </p:nvSpPr>
        <p:spPr>
          <a:xfrm rot="5400000">
            <a:off x="2517518" y="4387249"/>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2775325" y="3297985"/>
            <a:ext cx="2531462" cy="415498"/>
          </a:xfrm>
          <a:prstGeom prst="rect">
            <a:avLst/>
          </a:prstGeom>
        </p:spPr>
        <p:txBody>
          <a:bodyPr wrap="none">
            <a:spAutoFit/>
          </a:bodyPr>
          <a:lstStyle/>
          <a:p>
            <a:r>
              <a:rPr lang="en-US" altLang="zh-CN" sz="2100" spc="225" dirty="0" smtClean="0">
                <a:solidFill>
                  <a:schemeClr val="bg1">
                    <a:lumMod val="65000"/>
                  </a:schemeClr>
                </a:solidFill>
                <a:latin typeface="+mn-ea"/>
              </a:rPr>
              <a:t>22.1.1  </a:t>
            </a:r>
            <a:r>
              <a:rPr lang="zh-CN" altLang="zh-CN" sz="2100" spc="225" dirty="0">
                <a:solidFill>
                  <a:schemeClr val="bg1">
                    <a:lumMod val="65000"/>
                  </a:schemeClr>
                </a:solidFill>
                <a:latin typeface="+mn-ea"/>
              </a:rPr>
              <a:t>系统架构</a:t>
            </a:r>
            <a:endParaRPr lang="zh-CN" altLang="en-US" sz="2100" spc="225" dirty="0">
              <a:solidFill>
                <a:schemeClr val="bg1">
                  <a:lumMod val="65000"/>
                </a:schemeClr>
              </a:solidFill>
              <a:latin typeface="+mn-ea"/>
            </a:endParaRPr>
          </a:p>
        </p:txBody>
      </p:sp>
      <p:sp>
        <p:nvSpPr>
          <p:cNvPr id="7" name="矩形 6"/>
          <p:cNvSpPr/>
          <p:nvPr/>
        </p:nvSpPr>
        <p:spPr>
          <a:xfrm>
            <a:off x="2775325" y="3789652"/>
            <a:ext cx="2531462" cy="415498"/>
          </a:xfrm>
          <a:prstGeom prst="rect">
            <a:avLst/>
          </a:prstGeom>
        </p:spPr>
        <p:txBody>
          <a:bodyPr wrap="none">
            <a:spAutoFit/>
          </a:bodyPr>
          <a:lstStyle/>
          <a:p>
            <a:r>
              <a:rPr lang="en-US" altLang="zh-CN" sz="2100" spc="225" dirty="0" smtClean="0">
                <a:solidFill>
                  <a:schemeClr val="bg1">
                    <a:lumMod val="65000"/>
                  </a:schemeClr>
                </a:solidFill>
                <a:latin typeface="+mn-ea"/>
              </a:rPr>
              <a:t>22.1.2  </a:t>
            </a:r>
            <a:r>
              <a:rPr lang="zh-CN" altLang="en-US" sz="2100" spc="225" dirty="0">
                <a:solidFill>
                  <a:schemeClr val="bg1">
                    <a:lumMod val="65000"/>
                  </a:schemeClr>
                </a:solidFill>
                <a:latin typeface="+mn-ea"/>
              </a:rPr>
              <a:t>容错机制</a:t>
            </a:r>
            <a:endParaRPr lang="zh-CN" altLang="en-US" sz="2100" spc="225" dirty="0">
              <a:solidFill>
                <a:schemeClr val="bg1">
                  <a:lumMod val="65000"/>
                </a:schemeClr>
              </a:solidFill>
              <a:latin typeface="+mn-ea"/>
            </a:endParaRPr>
          </a:p>
        </p:txBody>
      </p:sp>
      <p:sp>
        <p:nvSpPr>
          <p:cNvPr id="8" name="矩形 7"/>
          <p:cNvSpPr/>
          <p:nvPr/>
        </p:nvSpPr>
        <p:spPr>
          <a:xfrm>
            <a:off x="2775325" y="4271008"/>
            <a:ext cx="3127779" cy="415498"/>
          </a:xfrm>
          <a:prstGeom prst="rect">
            <a:avLst/>
          </a:prstGeom>
        </p:spPr>
        <p:txBody>
          <a:bodyPr wrap="none">
            <a:spAutoFit/>
          </a:bodyPr>
          <a:lstStyle/>
          <a:p>
            <a:r>
              <a:rPr lang="en-US" altLang="zh-CN" sz="2100" kern="500" spc="225" dirty="0" smtClean="0">
                <a:solidFill>
                  <a:schemeClr val="bg1"/>
                </a:solidFill>
                <a:latin typeface="+mn-ea"/>
              </a:rPr>
              <a:t>22.1.3  </a:t>
            </a:r>
            <a:r>
              <a:rPr lang="zh-CN" altLang="en-US" sz="2100" kern="500" spc="225" dirty="0">
                <a:solidFill>
                  <a:schemeClr val="bg1"/>
                </a:solidFill>
                <a:latin typeface="+mn-ea"/>
              </a:rPr>
              <a:t>系统管理技术</a:t>
            </a:r>
            <a:endParaRPr lang="zh-CN" altLang="en-US" sz="2100" kern="500" spc="225" dirty="0">
              <a:solidFill>
                <a:schemeClr val="bg1"/>
              </a:solidFill>
              <a:latin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1" name="文本框 40"/>
          <p:cNvSpPr txBox="1"/>
          <p:nvPr/>
        </p:nvSpPr>
        <p:spPr>
          <a:xfrm>
            <a:off x="399253" y="800100"/>
            <a:ext cx="2031325" cy="461665"/>
          </a:xfrm>
          <a:prstGeom prst="rect">
            <a:avLst/>
          </a:prstGeom>
          <a:noFill/>
        </p:spPr>
        <p:txBody>
          <a:bodyPr wrap="none" rtlCol="0">
            <a:spAutoFit/>
          </a:bodyPr>
          <a:lstStyle/>
          <a:p>
            <a:r>
              <a:rPr lang="zh-CN" altLang="en-US" sz="2400" b="1" dirty="0">
                <a:solidFill>
                  <a:schemeClr val="accent6"/>
                </a:solidFill>
              </a:rPr>
              <a:t>系统管理技术</a:t>
            </a:r>
            <a:endParaRPr lang="zh-CN" altLang="en-US" sz="2400" b="1" dirty="0">
              <a:solidFill>
                <a:schemeClr val="accent6"/>
              </a:solidFill>
            </a:endParaRPr>
          </a:p>
        </p:txBody>
      </p:sp>
      <p:sp>
        <p:nvSpPr>
          <p:cNvPr id="3" name="椭圆 2"/>
          <p:cNvSpPr/>
          <p:nvPr/>
        </p:nvSpPr>
        <p:spPr>
          <a:xfrm>
            <a:off x="293525" y="946406"/>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9" name="任意多边形 68"/>
          <p:cNvSpPr/>
          <p:nvPr/>
        </p:nvSpPr>
        <p:spPr>
          <a:xfrm>
            <a:off x="2845596" y="2111945"/>
            <a:ext cx="1607344" cy="1472656"/>
          </a:xfrm>
          <a:custGeom>
            <a:avLst/>
            <a:gdLst>
              <a:gd name="connsiteX0" fmla="*/ 0 w 2143125"/>
              <a:gd name="connsiteY0" fmla="*/ 0 h 1963541"/>
              <a:gd name="connsiteX1" fmla="*/ 2143125 w 2143125"/>
              <a:gd name="connsiteY1" fmla="*/ 0 h 1963541"/>
              <a:gd name="connsiteX2" fmla="*/ 2143125 w 2143125"/>
              <a:gd name="connsiteY2" fmla="*/ 1963541 h 1963541"/>
              <a:gd name="connsiteX3" fmla="*/ 0 w 2143125"/>
              <a:gd name="connsiteY3" fmla="*/ 1963541 h 1963541"/>
              <a:gd name="connsiteX4" fmla="*/ 0 w 2143125"/>
              <a:gd name="connsiteY4" fmla="*/ 0 h 1963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25" h="1963541">
                <a:moveTo>
                  <a:pt x="0" y="0"/>
                </a:moveTo>
                <a:lnTo>
                  <a:pt x="2143125" y="0"/>
                </a:lnTo>
                <a:lnTo>
                  <a:pt x="2143125" y="1963541"/>
                </a:lnTo>
                <a:lnTo>
                  <a:pt x="0" y="1963541"/>
                </a:lnTo>
                <a:lnTo>
                  <a:pt x="0" y="0"/>
                </a:lnTo>
                <a:close/>
              </a:path>
            </a:pathLst>
          </a:custGeom>
          <a:solidFill>
            <a:schemeClr val="tx1">
              <a:lumMod val="75000"/>
              <a:lumOff val="2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8" name="任意多边形 67"/>
          <p:cNvSpPr/>
          <p:nvPr/>
        </p:nvSpPr>
        <p:spPr>
          <a:xfrm>
            <a:off x="4661096" y="2111945"/>
            <a:ext cx="1582542" cy="1472656"/>
          </a:xfrm>
          <a:custGeom>
            <a:avLst/>
            <a:gdLst>
              <a:gd name="connsiteX0" fmla="*/ 0 w 2110056"/>
              <a:gd name="connsiteY0" fmla="*/ 0 h 1963541"/>
              <a:gd name="connsiteX1" fmla="*/ 2110056 w 2110056"/>
              <a:gd name="connsiteY1" fmla="*/ 0 h 1963541"/>
              <a:gd name="connsiteX2" fmla="*/ 2110056 w 2110056"/>
              <a:gd name="connsiteY2" fmla="*/ 1963541 h 1963541"/>
              <a:gd name="connsiteX3" fmla="*/ 0 w 2110056"/>
              <a:gd name="connsiteY3" fmla="*/ 1963541 h 1963541"/>
              <a:gd name="connsiteX4" fmla="*/ 0 w 2110056"/>
              <a:gd name="connsiteY4" fmla="*/ 0 h 1963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0056" h="1963541">
                <a:moveTo>
                  <a:pt x="0" y="0"/>
                </a:moveTo>
                <a:lnTo>
                  <a:pt x="2110056" y="0"/>
                </a:lnTo>
                <a:lnTo>
                  <a:pt x="2110056" y="1963541"/>
                </a:lnTo>
                <a:lnTo>
                  <a:pt x="0" y="1963541"/>
                </a:lnTo>
                <a:lnTo>
                  <a:pt x="0" y="0"/>
                </a:lnTo>
                <a:close/>
              </a:path>
            </a:pathLst>
          </a:custGeom>
          <a:solidFill>
            <a:schemeClr val="tx1">
              <a:lumMod val="75000"/>
              <a:lumOff val="2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7" name="任意多边形 66"/>
          <p:cNvSpPr/>
          <p:nvPr/>
        </p:nvSpPr>
        <p:spPr>
          <a:xfrm>
            <a:off x="2845596" y="3794076"/>
            <a:ext cx="1607344" cy="1472656"/>
          </a:xfrm>
          <a:custGeom>
            <a:avLst/>
            <a:gdLst>
              <a:gd name="connsiteX0" fmla="*/ 0 w 2143125"/>
              <a:gd name="connsiteY0" fmla="*/ 0 h 1963541"/>
              <a:gd name="connsiteX1" fmla="*/ 2143125 w 2143125"/>
              <a:gd name="connsiteY1" fmla="*/ 0 h 1963541"/>
              <a:gd name="connsiteX2" fmla="*/ 2143125 w 2143125"/>
              <a:gd name="connsiteY2" fmla="*/ 1963541 h 1963541"/>
              <a:gd name="connsiteX3" fmla="*/ 0 w 2143125"/>
              <a:gd name="connsiteY3" fmla="*/ 1963541 h 1963541"/>
              <a:gd name="connsiteX4" fmla="*/ 0 w 2143125"/>
              <a:gd name="connsiteY4" fmla="*/ 0 h 1963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25" h="1963541">
                <a:moveTo>
                  <a:pt x="0" y="0"/>
                </a:moveTo>
                <a:lnTo>
                  <a:pt x="2143125" y="0"/>
                </a:lnTo>
                <a:lnTo>
                  <a:pt x="2143125" y="1963541"/>
                </a:lnTo>
                <a:lnTo>
                  <a:pt x="0" y="1963541"/>
                </a:lnTo>
                <a:lnTo>
                  <a:pt x="0" y="0"/>
                </a:lnTo>
                <a:close/>
              </a:path>
            </a:pathLst>
          </a:custGeom>
          <a:solidFill>
            <a:schemeClr val="tx1">
              <a:lumMod val="75000"/>
              <a:lumOff val="2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任意多边形 65"/>
          <p:cNvSpPr/>
          <p:nvPr/>
        </p:nvSpPr>
        <p:spPr>
          <a:xfrm>
            <a:off x="4661096" y="3794076"/>
            <a:ext cx="1582542" cy="1472656"/>
          </a:xfrm>
          <a:custGeom>
            <a:avLst/>
            <a:gdLst>
              <a:gd name="connsiteX0" fmla="*/ 0 w 2110056"/>
              <a:gd name="connsiteY0" fmla="*/ 0 h 1963541"/>
              <a:gd name="connsiteX1" fmla="*/ 2110056 w 2110056"/>
              <a:gd name="connsiteY1" fmla="*/ 0 h 1963541"/>
              <a:gd name="connsiteX2" fmla="*/ 2110056 w 2110056"/>
              <a:gd name="connsiteY2" fmla="*/ 1963541 h 1963541"/>
              <a:gd name="connsiteX3" fmla="*/ 0 w 2110056"/>
              <a:gd name="connsiteY3" fmla="*/ 1963541 h 1963541"/>
              <a:gd name="connsiteX4" fmla="*/ 0 w 2110056"/>
              <a:gd name="connsiteY4" fmla="*/ 0 h 1963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0056" h="1963541">
                <a:moveTo>
                  <a:pt x="0" y="0"/>
                </a:moveTo>
                <a:lnTo>
                  <a:pt x="2110056" y="0"/>
                </a:lnTo>
                <a:lnTo>
                  <a:pt x="2110056" y="1963541"/>
                </a:lnTo>
                <a:lnTo>
                  <a:pt x="0" y="1963541"/>
                </a:lnTo>
                <a:lnTo>
                  <a:pt x="0" y="0"/>
                </a:lnTo>
                <a:close/>
              </a:path>
            </a:pathLst>
          </a:custGeom>
          <a:solidFill>
            <a:schemeClr val="tx1">
              <a:lumMod val="75000"/>
              <a:lumOff val="2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4" name="任意多边形 63"/>
          <p:cNvSpPr/>
          <p:nvPr/>
        </p:nvSpPr>
        <p:spPr>
          <a:xfrm>
            <a:off x="498672" y="2111945"/>
            <a:ext cx="2346923" cy="1472656"/>
          </a:xfrm>
          <a:custGeom>
            <a:avLst/>
            <a:gdLst>
              <a:gd name="connsiteX0" fmla="*/ 0 w 3129230"/>
              <a:gd name="connsiteY0" fmla="*/ 0 h 1963541"/>
              <a:gd name="connsiteX1" fmla="*/ 3129230 w 3129230"/>
              <a:gd name="connsiteY1" fmla="*/ 0 h 1963541"/>
              <a:gd name="connsiteX2" fmla="*/ 3129230 w 3129230"/>
              <a:gd name="connsiteY2" fmla="*/ 1963541 h 1963541"/>
              <a:gd name="connsiteX3" fmla="*/ 0 w 3129230"/>
              <a:gd name="connsiteY3" fmla="*/ 1963541 h 1963541"/>
              <a:gd name="connsiteX4" fmla="*/ 0 w 3129230"/>
              <a:gd name="connsiteY4" fmla="*/ 0 h 1963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9230" h="1963541">
                <a:moveTo>
                  <a:pt x="0" y="0"/>
                </a:moveTo>
                <a:lnTo>
                  <a:pt x="3129230" y="0"/>
                </a:lnTo>
                <a:lnTo>
                  <a:pt x="3129230" y="1963541"/>
                </a:lnTo>
                <a:lnTo>
                  <a:pt x="0" y="1963541"/>
                </a:lnTo>
                <a:lnTo>
                  <a:pt x="0" y="0"/>
                </a:lnTo>
                <a:close/>
              </a:path>
            </a:pathLst>
          </a:cu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3" name="任意多边形 62"/>
          <p:cNvSpPr/>
          <p:nvPr/>
        </p:nvSpPr>
        <p:spPr>
          <a:xfrm>
            <a:off x="6243639" y="2111945"/>
            <a:ext cx="2371724" cy="1472656"/>
          </a:xfrm>
          <a:custGeom>
            <a:avLst/>
            <a:gdLst>
              <a:gd name="connsiteX0" fmla="*/ 0 w 3162299"/>
              <a:gd name="connsiteY0" fmla="*/ 0 h 1963541"/>
              <a:gd name="connsiteX1" fmla="*/ 3162299 w 3162299"/>
              <a:gd name="connsiteY1" fmla="*/ 0 h 1963541"/>
              <a:gd name="connsiteX2" fmla="*/ 3162299 w 3162299"/>
              <a:gd name="connsiteY2" fmla="*/ 1963541 h 1963541"/>
              <a:gd name="connsiteX3" fmla="*/ 0 w 3162299"/>
              <a:gd name="connsiteY3" fmla="*/ 1963541 h 1963541"/>
              <a:gd name="connsiteX4" fmla="*/ 0 w 3162299"/>
              <a:gd name="connsiteY4" fmla="*/ 0 h 1963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1963541">
                <a:moveTo>
                  <a:pt x="0" y="0"/>
                </a:moveTo>
                <a:lnTo>
                  <a:pt x="3162299" y="0"/>
                </a:lnTo>
                <a:lnTo>
                  <a:pt x="3162299" y="1963541"/>
                </a:lnTo>
                <a:lnTo>
                  <a:pt x="0" y="1963541"/>
                </a:lnTo>
                <a:lnTo>
                  <a:pt x="0" y="0"/>
                </a:lnTo>
                <a:close/>
              </a:path>
            </a:pathLst>
          </a:cu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2" name="任意多边形 61"/>
          <p:cNvSpPr/>
          <p:nvPr/>
        </p:nvSpPr>
        <p:spPr>
          <a:xfrm>
            <a:off x="498672" y="3794076"/>
            <a:ext cx="2346923" cy="1472656"/>
          </a:xfrm>
          <a:custGeom>
            <a:avLst/>
            <a:gdLst>
              <a:gd name="connsiteX0" fmla="*/ 0 w 3129230"/>
              <a:gd name="connsiteY0" fmla="*/ 0 h 1963541"/>
              <a:gd name="connsiteX1" fmla="*/ 3129230 w 3129230"/>
              <a:gd name="connsiteY1" fmla="*/ 0 h 1963541"/>
              <a:gd name="connsiteX2" fmla="*/ 3129230 w 3129230"/>
              <a:gd name="connsiteY2" fmla="*/ 1963541 h 1963541"/>
              <a:gd name="connsiteX3" fmla="*/ 0 w 3129230"/>
              <a:gd name="connsiteY3" fmla="*/ 1963541 h 1963541"/>
              <a:gd name="connsiteX4" fmla="*/ 0 w 3129230"/>
              <a:gd name="connsiteY4" fmla="*/ 0 h 1963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9230" h="1963541">
                <a:moveTo>
                  <a:pt x="0" y="0"/>
                </a:moveTo>
                <a:lnTo>
                  <a:pt x="3129230" y="0"/>
                </a:lnTo>
                <a:lnTo>
                  <a:pt x="3129230" y="1963541"/>
                </a:lnTo>
                <a:lnTo>
                  <a:pt x="0" y="1963541"/>
                </a:lnTo>
                <a:lnTo>
                  <a:pt x="0" y="0"/>
                </a:lnTo>
                <a:close/>
              </a:path>
            </a:pathLst>
          </a:cu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1" name="任意多边形 60"/>
          <p:cNvSpPr/>
          <p:nvPr/>
        </p:nvSpPr>
        <p:spPr>
          <a:xfrm>
            <a:off x="6243639" y="3794076"/>
            <a:ext cx="2371724" cy="1472656"/>
          </a:xfrm>
          <a:custGeom>
            <a:avLst/>
            <a:gdLst>
              <a:gd name="connsiteX0" fmla="*/ 0 w 3162299"/>
              <a:gd name="connsiteY0" fmla="*/ 0 h 1963541"/>
              <a:gd name="connsiteX1" fmla="*/ 3162299 w 3162299"/>
              <a:gd name="connsiteY1" fmla="*/ 0 h 1963541"/>
              <a:gd name="connsiteX2" fmla="*/ 3162299 w 3162299"/>
              <a:gd name="connsiteY2" fmla="*/ 1963541 h 1963541"/>
              <a:gd name="connsiteX3" fmla="*/ 0 w 3162299"/>
              <a:gd name="connsiteY3" fmla="*/ 1963541 h 1963541"/>
              <a:gd name="connsiteX4" fmla="*/ 0 w 3162299"/>
              <a:gd name="connsiteY4" fmla="*/ 0 h 1963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1963541">
                <a:moveTo>
                  <a:pt x="0" y="0"/>
                </a:moveTo>
                <a:lnTo>
                  <a:pt x="3162299" y="0"/>
                </a:lnTo>
                <a:lnTo>
                  <a:pt x="3162299" y="1963541"/>
                </a:lnTo>
                <a:lnTo>
                  <a:pt x="0" y="1963541"/>
                </a:lnTo>
                <a:lnTo>
                  <a:pt x="0" y="0"/>
                </a:lnTo>
                <a:close/>
              </a:path>
            </a:pathLst>
          </a:cu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椭圆 10"/>
          <p:cNvSpPr/>
          <p:nvPr/>
        </p:nvSpPr>
        <p:spPr>
          <a:xfrm>
            <a:off x="3601641" y="2717081"/>
            <a:ext cx="1885950" cy="1885950"/>
          </a:xfrm>
          <a:prstGeom prst="ellipse">
            <a:avLst/>
          </a:prstGeom>
          <a:solidFill>
            <a:schemeClr val="accent6"/>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矩形 46"/>
          <p:cNvSpPr/>
          <p:nvPr/>
        </p:nvSpPr>
        <p:spPr>
          <a:xfrm>
            <a:off x="3818532" y="3239215"/>
            <a:ext cx="1415773" cy="830997"/>
          </a:xfrm>
          <a:prstGeom prst="rect">
            <a:avLst/>
          </a:prstGeom>
        </p:spPr>
        <p:txBody>
          <a:bodyPr wrap="none">
            <a:spAutoFit/>
          </a:bodyPr>
          <a:lstStyle/>
          <a:p>
            <a:pPr algn="ctr"/>
            <a:r>
              <a:rPr lang="zh-CN" altLang="en-US" sz="2400" b="1" dirty="0">
                <a:solidFill>
                  <a:schemeClr val="bg1"/>
                </a:solidFill>
              </a:rPr>
              <a:t>系统</a:t>
            </a:r>
            <a:endParaRPr lang="en-US" altLang="zh-CN" sz="2400" b="1" dirty="0">
              <a:solidFill>
                <a:schemeClr val="bg1"/>
              </a:solidFill>
            </a:endParaRPr>
          </a:p>
          <a:p>
            <a:pPr algn="ctr"/>
            <a:r>
              <a:rPr lang="zh-CN" altLang="en-US" sz="2400" b="1" dirty="0">
                <a:solidFill>
                  <a:schemeClr val="bg1"/>
                </a:solidFill>
              </a:rPr>
              <a:t>管理技术</a:t>
            </a:r>
            <a:endParaRPr lang="zh-CN" altLang="en-US" sz="2400" b="1" dirty="0">
              <a:solidFill>
                <a:schemeClr val="bg1"/>
              </a:solidFill>
            </a:endParaRPr>
          </a:p>
        </p:txBody>
      </p:sp>
      <p:sp>
        <p:nvSpPr>
          <p:cNvPr id="70" name="矩形 69"/>
          <p:cNvSpPr/>
          <p:nvPr/>
        </p:nvSpPr>
        <p:spPr>
          <a:xfrm>
            <a:off x="2980171" y="2338968"/>
            <a:ext cx="1120616" cy="923330"/>
          </a:xfrm>
          <a:prstGeom prst="rect">
            <a:avLst/>
          </a:prstGeom>
        </p:spPr>
        <p:txBody>
          <a:bodyPr wrap="square">
            <a:spAutoFit/>
          </a:bodyPr>
          <a:lstStyle/>
          <a:p>
            <a:r>
              <a:rPr lang="zh-CN" altLang="en-US" dirty="0">
                <a:solidFill>
                  <a:schemeClr val="bg1"/>
                </a:solidFill>
              </a:rPr>
              <a:t>大规模集群安装</a:t>
            </a:r>
            <a:endParaRPr lang="en-US" altLang="zh-CN" dirty="0">
              <a:solidFill>
                <a:schemeClr val="bg1"/>
              </a:solidFill>
            </a:endParaRPr>
          </a:p>
          <a:p>
            <a:r>
              <a:rPr lang="zh-CN" altLang="en-US" dirty="0">
                <a:solidFill>
                  <a:schemeClr val="bg1"/>
                </a:solidFill>
              </a:rPr>
              <a:t>技术</a:t>
            </a:r>
            <a:endParaRPr lang="zh-CN" altLang="en-US" dirty="0">
              <a:solidFill>
                <a:schemeClr val="bg1"/>
              </a:solidFill>
            </a:endParaRPr>
          </a:p>
        </p:txBody>
      </p:sp>
      <p:sp>
        <p:nvSpPr>
          <p:cNvPr id="71" name="矩形 70"/>
          <p:cNvSpPr/>
          <p:nvPr/>
        </p:nvSpPr>
        <p:spPr>
          <a:xfrm>
            <a:off x="4927284" y="2338969"/>
            <a:ext cx="1120616" cy="646331"/>
          </a:xfrm>
          <a:prstGeom prst="rect">
            <a:avLst/>
          </a:prstGeom>
        </p:spPr>
        <p:txBody>
          <a:bodyPr wrap="square">
            <a:spAutoFit/>
          </a:bodyPr>
          <a:lstStyle/>
          <a:p>
            <a:pPr algn="r"/>
            <a:r>
              <a:rPr lang="zh-CN" altLang="en-US" dirty="0">
                <a:solidFill>
                  <a:schemeClr val="bg1"/>
                </a:solidFill>
              </a:rPr>
              <a:t>故障检测技术 </a:t>
            </a:r>
            <a:endParaRPr lang="zh-CN" altLang="en-US" dirty="0">
              <a:solidFill>
                <a:schemeClr val="bg1"/>
              </a:solidFill>
            </a:endParaRPr>
          </a:p>
        </p:txBody>
      </p:sp>
      <p:sp>
        <p:nvSpPr>
          <p:cNvPr id="72" name="矩形 71"/>
          <p:cNvSpPr/>
          <p:nvPr/>
        </p:nvSpPr>
        <p:spPr>
          <a:xfrm>
            <a:off x="2980171" y="4152907"/>
            <a:ext cx="1120616" cy="923330"/>
          </a:xfrm>
          <a:prstGeom prst="rect">
            <a:avLst/>
          </a:prstGeom>
        </p:spPr>
        <p:txBody>
          <a:bodyPr wrap="square">
            <a:spAutoFit/>
          </a:bodyPr>
          <a:lstStyle/>
          <a:p>
            <a:r>
              <a:rPr lang="zh-CN" altLang="en-US" dirty="0">
                <a:solidFill>
                  <a:schemeClr val="bg1"/>
                </a:solidFill>
              </a:rPr>
              <a:t>节点</a:t>
            </a:r>
            <a:endParaRPr lang="en-US" altLang="zh-CN" dirty="0">
              <a:solidFill>
                <a:schemeClr val="bg1"/>
              </a:solidFill>
            </a:endParaRPr>
          </a:p>
          <a:p>
            <a:r>
              <a:rPr lang="zh-CN" altLang="en-US" dirty="0">
                <a:solidFill>
                  <a:schemeClr val="bg1"/>
                </a:solidFill>
              </a:rPr>
              <a:t>动态</a:t>
            </a:r>
            <a:endParaRPr lang="en-US" altLang="zh-CN" dirty="0">
              <a:solidFill>
                <a:schemeClr val="bg1"/>
              </a:solidFill>
            </a:endParaRPr>
          </a:p>
          <a:p>
            <a:r>
              <a:rPr lang="zh-CN" altLang="en-US" dirty="0">
                <a:solidFill>
                  <a:schemeClr val="bg1"/>
                </a:solidFill>
              </a:rPr>
              <a:t>加入技术 </a:t>
            </a:r>
            <a:endParaRPr lang="zh-CN" altLang="en-US" dirty="0">
              <a:solidFill>
                <a:schemeClr val="bg1"/>
              </a:solidFill>
            </a:endParaRPr>
          </a:p>
        </p:txBody>
      </p:sp>
      <p:sp>
        <p:nvSpPr>
          <p:cNvPr id="73" name="矩形 72"/>
          <p:cNvSpPr/>
          <p:nvPr/>
        </p:nvSpPr>
        <p:spPr>
          <a:xfrm>
            <a:off x="4927284" y="4667462"/>
            <a:ext cx="1120616" cy="369332"/>
          </a:xfrm>
          <a:prstGeom prst="rect">
            <a:avLst/>
          </a:prstGeom>
        </p:spPr>
        <p:txBody>
          <a:bodyPr wrap="square">
            <a:spAutoFit/>
          </a:bodyPr>
          <a:lstStyle/>
          <a:p>
            <a:r>
              <a:rPr lang="zh-CN" altLang="en-US" dirty="0">
                <a:solidFill>
                  <a:schemeClr val="bg1"/>
                </a:solidFill>
              </a:rPr>
              <a:t>节能技术 </a:t>
            </a:r>
            <a:endParaRPr lang="zh-CN" altLang="en-US" dirty="0">
              <a:solidFill>
                <a:schemeClr val="bg1"/>
              </a:solidFill>
            </a:endParaRPr>
          </a:p>
        </p:txBody>
      </p:sp>
      <p:sp>
        <p:nvSpPr>
          <p:cNvPr id="74" name="矩形 73"/>
          <p:cNvSpPr/>
          <p:nvPr/>
        </p:nvSpPr>
        <p:spPr>
          <a:xfrm>
            <a:off x="568542" y="2294274"/>
            <a:ext cx="2081315" cy="1131079"/>
          </a:xfrm>
          <a:prstGeom prst="rect">
            <a:avLst/>
          </a:prstGeom>
        </p:spPr>
        <p:txBody>
          <a:bodyPr wrap="square">
            <a:spAutoFit/>
          </a:bodyPr>
          <a:lstStyle/>
          <a:p>
            <a:pPr>
              <a:lnSpc>
                <a:spcPct val="150000"/>
              </a:lnSpc>
            </a:pPr>
            <a:r>
              <a:rPr lang="en-US" altLang="zh-CN" sz="1500" dirty="0">
                <a:solidFill>
                  <a:schemeClr val="tx1">
                    <a:lumMod val="75000"/>
                    <a:lumOff val="25000"/>
                  </a:schemeClr>
                </a:solidFill>
              </a:rPr>
              <a:t>GFS</a:t>
            </a:r>
            <a:r>
              <a:rPr lang="zh-CN" altLang="en-US" sz="1500" dirty="0">
                <a:solidFill>
                  <a:schemeClr val="tx1">
                    <a:lumMod val="75000"/>
                    <a:lumOff val="25000"/>
                  </a:schemeClr>
                </a:solidFill>
              </a:rPr>
              <a:t>集群中通常有非常多的节点，需要相应的技术支撑 </a:t>
            </a:r>
            <a:endParaRPr lang="zh-CN" altLang="en-US" sz="1500" dirty="0">
              <a:solidFill>
                <a:schemeClr val="tx1">
                  <a:lumMod val="75000"/>
                  <a:lumOff val="25000"/>
                </a:schemeClr>
              </a:solidFill>
            </a:endParaRPr>
          </a:p>
        </p:txBody>
      </p:sp>
      <p:sp>
        <p:nvSpPr>
          <p:cNvPr id="75" name="矩形 74"/>
          <p:cNvSpPr/>
          <p:nvPr/>
        </p:nvSpPr>
        <p:spPr>
          <a:xfrm>
            <a:off x="6314088" y="2130357"/>
            <a:ext cx="2301275" cy="1477328"/>
          </a:xfrm>
          <a:prstGeom prst="rect">
            <a:avLst/>
          </a:prstGeom>
        </p:spPr>
        <p:txBody>
          <a:bodyPr wrap="square">
            <a:spAutoFit/>
          </a:bodyPr>
          <a:lstStyle/>
          <a:p>
            <a:pPr>
              <a:lnSpc>
                <a:spcPct val="150000"/>
              </a:lnSpc>
            </a:pPr>
            <a:r>
              <a:rPr lang="en-US" altLang="zh-CN" sz="1500" dirty="0">
                <a:solidFill>
                  <a:schemeClr val="tx1">
                    <a:lumMod val="75000"/>
                    <a:lumOff val="25000"/>
                  </a:schemeClr>
                </a:solidFill>
              </a:rPr>
              <a:t>GFS</a:t>
            </a:r>
            <a:r>
              <a:rPr lang="zh-CN" altLang="en-US" sz="1500" dirty="0">
                <a:solidFill>
                  <a:schemeClr val="tx1">
                    <a:lumMod val="75000"/>
                    <a:lumOff val="25000"/>
                  </a:schemeClr>
                </a:solidFill>
              </a:rPr>
              <a:t>构建在不可靠廉价计算机之上的文件系统，由于节点数目众多，故障发生十分频繁 </a:t>
            </a:r>
            <a:endParaRPr lang="zh-CN" altLang="en-US" sz="1500" dirty="0">
              <a:solidFill>
                <a:schemeClr val="tx1">
                  <a:lumMod val="75000"/>
                  <a:lumOff val="25000"/>
                </a:schemeClr>
              </a:solidFill>
            </a:endParaRPr>
          </a:p>
        </p:txBody>
      </p:sp>
      <p:sp>
        <p:nvSpPr>
          <p:cNvPr id="76" name="矩形 75"/>
          <p:cNvSpPr/>
          <p:nvPr/>
        </p:nvSpPr>
        <p:spPr>
          <a:xfrm>
            <a:off x="580052" y="3864367"/>
            <a:ext cx="2209763" cy="1131079"/>
          </a:xfrm>
          <a:prstGeom prst="rect">
            <a:avLst/>
          </a:prstGeom>
        </p:spPr>
        <p:txBody>
          <a:bodyPr wrap="square">
            <a:spAutoFit/>
          </a:bodyPr>
          <a:lstStyle/>
          <a:p>
            <a:pPr>
              <a:lnSpc>
                <a:spcPct val="150000"/>
              </a:lnSpc>
            </a:pPr>
            <a:r>
              <a:rPr lang="zh-CN" altLang="en-US" sz="1500" dirty="0">
                <a:solidFill>
                  <a:schemeClr val="tx1">
                    <a:lumMod val="75000"/>
                    <a:lumOff val="25000"/>
                  </a:schemeClr>
                </a:solidFill>
              </a:rPr>
              <a:t>新的</a:t>
            </a:r>
            <a:r>
              <a:rPr lang="en-US" altLang="zh-CN" sz="1500" dirty="0">
                <a:solidFill>
                  <a:schemeClr val="tx1">
                    <a:lumMod val="75000"/>
                    <a:lumOff val="25000"/>
                  </a:schemeClr>
                </a:solidFill>
              </a:rPr>
              <a:t>Chunk Server</a:t>
            </a:r>
            <a:r>
              <a:rPr lang="zh-CN" altLang="en-US" sz="1500" dirty="0">
                <a:solidFill>
                  <a:schemeClr val="tx1">
                    <a:lumMod val="75000"/>
                    <a:lumOff val="25000"/>
                  </a:schemeClr>
                </a:solidFill>
              </a:rPr>
              <a:t>加入时 ，只需裸机加入，大大减少</a:t>
            </a:r>
            <a:r>
              <a:rPr lang="en-US" altLang="zh-CN" sz="1500" dirty="0">
                <a:solidFill>
                  <a:schemeClr val="tx1">
                    <a:lumMod val="75000"/>
                    <a:lumOff val="25000"/>
                  </a:schemeClr>
                </a:solidFill>
              </a:rPr>
              <a:t>GFS</a:t>
            </a:r>
            <a:r>
              <a:rPr lang="zh-CN" altLang="en-US" sz="1500" dirty="0">
                <a:solidFill>
                  <a:schemeClr val="tx1">
                    <a:lumMod val="75000"/>
                    <a:lumOff val="25000"/>
                  </a:schemeClr>
                </a:solidFill>
              </a:rPr>
              <a:t>维护工作量 </a:t>
            </a:r>
            <a:endParaRPr lang="zh-CN" altLang="en-US" sz="1500" dirty="0">
              <a:solidFill>
                <a:schemeClr val="tx1">
                  <a:lumMod val="75000"/>
                  <a:lumOff val="25000"/>
                </a:schemeClr>
              </a:solidFill>
            </a:endParaRPr>
          </a:p>
        </p:txBody>
      </p:sp>
      <p:sp>
        <p:nvSpPr>
          <p:cNvPr id="77" name="矩形 76"/>
          <p:cNvSpPr/>
          <p:nvPr/>
        </p:nvSpPr>
        <p:spPr>
          <a:xfrm>
            <a:off x="6292393" y="3976405"/>
            <a:ext cx="2344664" cy="1131079"/>
          </a:xfrm>
          <a:prstGeom prst="rect">
            <a:avLst/>
          </a:prstGeom>
        </p:spPr>
        <p:txBody>
          <a:bodyPr wrap="square">
            <a:spAutoFit/>
          </a:bodyPr>
          <a:lstStyle/>
          <a:p>
            <a:pPr>
              <a:lnSpc>
                <a:spcPct val="150000"/>
              </a:lnSpc>
            </a:pPr>
            <a:r>
              <a:rPr lang="en-US" altLang="zh-CN" sz="1500" dirty="0">
                <a:solidFill>
                  <a:schemeClr val="tx1">
                    <a:lumMod val="75000"/>
                    <a:lumOff val="25000"/>
                  </a:schemeClr>
                </a:solidFill>
              </a:rPr>
              <a:t>Google</a:t>
            </a:r>
            <a:r>
              <a:rPr lang="zh-CN" altLang="en-US" sz="1500" dirty="0">
                <a:solidFill>
                  <a:schemeClr val="tx1">
                    <a:lumMod val="75000"/>
                    <a:lumOff val="25000"/>
                  </a:schemeClr>
                </a:solidFill>
              </a:rPr>
              <a:t>采用了多种机制降低服务器能耗，如采用蓄电池代替昂贵的</a:t>
            </a:r>
            <a:r>
              <a:rPr lang="en-US" altLang="zh-CN" sz="1500" dirty="0">
                <a:solidFill>
                  <a:schemeClr val="tx1">
                    <a:lumMod val="75000"/>
                    <a:lumOff val="25000"/>
                  </a:schemeClr>
                </a:solidFill>
              </a:rPr>
              <a:t>UPS</a:t>
            </a:r>
            <a:endParaRPr lang="en-US" altLang="zh-CN" sz="1500" dirty="0">
              <a:solidFill>
                <a:schemeClr val="tx1">
                  <a:lumMod val="75000"/>
                  <a:lumOff val="25000"/>
                </a:schemeClr>
              </a:solidFill>
            </a:endParaRPr>
          </a:p>
        </p:txBody>
      </p:sp>
      <p:sp>
        <p:nvSpPr>
          <p:cNvPr id="2" name="灯片编号占位符 1"/>
          <p:cNvSpPr>
            <a:spLocks noGrp="1"/>
          </p:cNvSpPr>
          <p:nvPr>
            <p:ph type="sldNum" sz="quarter" idx="4"/>
          </p:nvPr>
        </p:nvSpPr>
        <p:spPr/>
        <p:txBody>
          <a:bodyPr/>
          <a:lstStyle/>
          <a:p>
            <a:fld id="{CF730C6D-5BB4-4F63-9D16-9EBF769D35DB}" type="slidenum">
              <a:rPr lang="zh-CN" altLang="en-US" smtClean="0"/>
            </a:fld>
            <a:endParaRPr lang="zh-CN" altLang="en-US" dirty="0"/>
          </a:p>
        </p:txBody>
      </p:sp>
      <p:sp>
        <p:nvSpPr>
          <p:cNvPr id="23" name="矩形 22"/>
          <p:cNvSpPr/>
          <p:nvPr/>
        </p:nvSpPr>
        <p:spPr>
          <a:xfrm>
            <a:off x="199435" y="96020"/>
            <a:ext cx="4387355" cy="461665"/>
          </a:xfrm>
          <a:prstGeom prst="rect">
            <a:avLst/>
          </a:prstGeom>
        </p:spPr>
        <p:txBody>
          <a:bodyPr wrap="none">
            <a:spAutoFit/>
          </a:bodyPr>
          <a:lstStyle/>
          <a:p>
            <a:r>
              <a:rPr lang="en-US" altLang="zh-CN" sz="2400" b="1" spc="225" dirty="0" smtClean="0">
                <a:solidFill>
                  <a:schemeClr val="bg1"/>
                </a:solidFill>
                <a:latin typeface="微软雅黑" panose="020B0503020204020204" pitchFamily="34" charset="-122"/>
                <a:ea typeface="微软雅黑" panose="020B0503020204020204" pitchFamily="34" charset="-122"/>
              </a:rPr>
              <a:t>22.1 Google</a:t>
            </a:r>
            <a:r>
              <a:rPr lang="zh-CN" altLang="en-US" sz="2400" b="1" spc="225" dirty="0" smtClean="0">
                <a:solidFill>
                  <a:schemeClr val="bg1"/>
                </a:solidFill>
                <a:latin typeface="微软雅黑" panose="020B0503020204020204" pitchFamily="34" charset="-122"/>
                <a:ea typeface="微软雅黑" panose="020B0503020204020204" pitchFamily="34" charset="-122"/>
              </a:rPr>
              <a:t>文件系统</a:t>
            </a:r>
            <a:r>
              <a:rPr lang="en-US" altLang="zh-CN" sz="2400" b="1" spc="225" dirty="0" smtClean="0">
                <a:solidFill>
                  <a:schemeClr val="bg1"/>
                </a:solidFill>
                <a:latin typeface="微软雅黑" panose="020B0503020204020204" pitchFamily="34" charset="-122"/>
                <a:ea typeface="微软雅黑" panose="020B0503020204020204" pitchFamily="34" charset="-122"/>
              </a:rPr>
              <a:t>GFS</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圆角矩形 1"/>
          <p:cNvSpPr/>
          <p:nvPr/>
        </p:nvSpPr>
        <p:spPr>
          <a:xfrm>
            <a:off x="2875069" y="1514307"/>
            <a:ext cx="5693399" cy="394154"/>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2951090" y="1498375"/>
            <a:ext cx="3835730" cy="415498"/>
          </a:xfrm>
          <a:prstGeom prst="rect">
            <a:avLst/>
          </a:prstGeom>
        </p:spPr>
        <p:txBody>
          <a:bodyPr wrap="none">
            <a:spAutoFit/>
          </a:bodyPr>
          <a:lstStyle/>
          <a:p>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22.1 Google</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文件系统</a:t>
            </a:r>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GFS</a:t>
            </a:r>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圆角矩形 40"/>
          <p:cNvSpPr/>
          <p:nvPr/>
        </p:nvSpPr>
        <p:spPr>
          <a:xfrm>
            <a:off x="2875069" y="1970869"/>
            <a:ext cx="5693399" cy="394200"/>
          </a:xfrm>
          <a:prstGeom prst="roundRect">
            <a:avLst>
              <a:gd name="adj" fmla="val 20658"/>
            </a:avLst>
          </a:prstGeom>
          <a:solidFill>
            <a:srgbClr val="7AB8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3" name="矩形 62"/>
          <p:cNvSpPr/>
          <p:nvPr/>
        </p:nvSpPr>
        <p:spPr>
          <a:xfrm>
            <a:off x="2949618" y="1981649"/>
            <a:ext cx="4825232" cy="415498"/>
          </a:xfrm>
          <a:prstGeom prst="rect">
            <a:avLst/>
          </a:prstGeom>
        </p:spPr>
        <p:txBody>
          <a:bodyPr wrap="none">
            <a:spAutoFit/>
          </a:bodyPr>
          <a:lstStyle/>
          <a:p>
            <a:r>
              <a:rPr lang="en-US" altLang="zh-CN" sz="2100" spc="225" dirty="0" smtClean="0">
                <a:solidFill>
                  <a:schemeClr val="bg1"/>
                </a:solidFill>
                <a:latin typeface="微软雅黑" panose="020B0503020204020204" pitchFamily="34" charset="-122"/>
                <a:ea typeface="微软雅黑" panose="020B0503020204020204" pitchFamily="34" charset="-122"/>
              </a:rPr>
              <a:t>22.2 </a:t>
            </a:r>
            <a:r>
              <a:rPr lang="zh-CN" altLang="en-US" sz="2100" spc="225" dirty="0" smtClean="0">
                <a:solidFill>
                  <a:schemeClr val="bg1"/>
                </a:solidFill>
                <a:latin typeface="微软雅黑" panose="020B0503020204020204" pitchFamily="34" charset="-122"/>
                <a:ea typeface="微软雅黑" panose="020B0503020204020204" pitchFamily="34" charset="-122"/>
              </a:rPr>
              <a:t>分布式数据处理</a:t>
            </a:r>
            <a:r>
              <a:rPr lang="en-US" altLang="zh-CN" sz="2100" spc="225" dirty="0" smtClean="0">
                <a:solidFill>
                  <a:schemeClr val="bg1"/>
                </a:solidFill>
                <a:latin typeface="微软雅黑" panose="020B0503020204020204" pitchFamily="34" charset="-122"/>
                <a:ea typeface="微软雅黑" panose="020B0503020204020204" pitchFamily="34" charset="-122"/>
              </a:rPr>
              <a:t>MapReduce</a:t>
            </a:r>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sp>
        <p:nvSpPr>
          <p:cNvPr id="35" name="圆角矩形 34"/>
          <p:cNvSpPr/>
          <p:nvPr/>
        </p:nvSpPr>
        <p:spPr>
          <a:xfrm>
            <a:off x="2875069" y="243647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6" name="矩形 35"/>
          <p:cNvSpPr/>
          <p:nvPr/>
        </p:nvSpPr>
        <p:spPr>
          <a:xfrm>
            <a:off x="2949618" y="2447253"/>
            <a:ext cx="3908442" cy="415498"/>
          </a:xfrm>
          <a:prstGeom prst="rect">
            <a:avLst/>
          </a:prstGeom>
        </p:spPr>
        <p:txBody>
          <a:bodyPr wrap="none">
            <a:spAutoFit/>
          </a:bodyPr>
          <a:lstStyle/>
          <a:p>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22.3 </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分布式锁服务</a:t>
            </a:r>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Chubby</a:t>
            </a:r>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圆角矩形 38"/>
          <p:cNvSpPr/>
          <p:nvPr/>
        </p:nvSpPr>
        <p:spPr>
          <a:xfrm>
            <a:off x="2875069" y="290207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0" name="矩形 39"/>
          <p:cNvSpPr/>
          <p:nvPr/>
        </p:nvSpPr>
        <p:spPr>
          <a:xfrm>
            <a:off x="2949618" y="2912857"/>
            <a:ext cx="4921540" cy="415498"/>
          </a:xfrm>
          <a:prstGeom prst="rect">
            <a:avLst/>
          </a:prstGeom>
        </p:spPr>
        <p:txBody>
          <a:bodyPr wrap="none">
            <a:spAutoFit/>
          </a:bodyPr>
          <a:lstStyle/>
          <a:p>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22.4 </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分布式结构化数据表</a:t>
            </a:r>
            <a:r>
              <a:rPr lang="en-US" altLang="zh-CN" sz="2100" spc="225" dirty="0" err="1" smtClean="0">
                <a:solidFill>
                  <a:schemeClr val="tx1">
                    <a:lumMod val="75000"/>
                    <a:lumOff val="25000"/>
                  </a:schemeClr>
                </a:solidFill>
                <a:latin typeface="微软雅黑" panose="020B0503020204020204" pitchFamily="34" charset="-122"/>
                <a:ea typeface="微软雅黑" panose="020B0503020204020204" pitchFamily="34" charset="-122"/>
              </a:rPr>
              <a:t>Bigtable</a:t>
            </a:r>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05482" y="2467204"/>
            <a:ext cx="7293663" cy="600164"/>
          </a:xfrm>
          <a:prstGeom prst="rect">
            <a:avLst/>
          </a:prstGeom>
        </p:spPr>
        <p:txBody>
          <a:bodyPr wrap="none">
            <a:spAutoFit/>
          </a:bodyPr>
          <a:lstStyle/>
          <a:p>
            <a:r>
              <a:rPr lang="en-US" altLang="zh-CN" sz="3300" b="1" spc="225" dirty="0" smtClean="0">
                <a:solidFill>
                  <a:srgbClr val="96C527"/>
                </a:solidFill>
                <a:latin typeface="微软雅黑" panose="020B0503020204020204" pitchFamily="34" charset="-122"/>
                <a:ea typeface="微软雅黑" panose="020B0503020204020204" pitchFamily="34" charset="-122"/>
              </a:rPr>
              <a:t>22.2 </a:t>
            </a:r>
            <a:r>
              <a:rPr lang="zh-CN" altLang="en-US" sz="3300" b="1" spc="225" dirty="0" smtClean="0">
                <a:solidFill>
                  <a:srgbClr val="96C527"/>
                </a:solidFill>
                <a:latin typeface="微软雅黑" panose="020B0503020204020204" pitchFamily="34" charset="-122"/>
                <a:ea typeface="微软雅黑" panose="020B0503020204020204" pitchFamily="34" charset="-122"/>
              </a:rPr>
              <a:t>分布式</a:t>
            </a:r>
            <a:r>
              <a:rPr lang="zh-CN" altLang="en-US" sz="3300" b="1" spc="225" dirty="0">
                <a:solidFill>
                  <a:srgbClr val="96C527"/>
                </a:solidFill>
                <a:latin typeface="微软雅黑" panose="020B0503020204020204" pitchFamily="34" charset="-122"/>
                <a:ea typeface="微软雅黑" panose="020B0503020204020204" pitchFamily="34" charset="-122"/>
              </a:rPr>
              <a:t>数据处理</a:t>
            </a:r>
            <a:r>
              <a:rPr lang="en-US" altLang="zh-CN" sz="3300" b="1" spc="225" dirty="0" err="1">
                <a:solidFill>
                  <a:srgbClr val="96C527"/>
                </a:solidFill>
                <a:latin typeface="微软雅黑" panose="020B0503020204020204" pitchFamily="34" charset="-122"/>
                <a:ea typeface="微软雅黑" panose="020B0503020204020204" pitchFamily="34" charset="-122"/>
              </a:rPr>
              <a:t>MapReduce</a:t>
            </a:r>
            <a:endParaRPr lang="en-US" altLang="zh-CN" sz="3300" b="1" spc="225" dirty="0">
              <a:solidFill>
                <a:srgbClr val="96C527"/>
              </a:solidFill>
              <a:latin typeface="微软雅黑" panose="020B0503020204020204" pitchFamily="34" charset="-122"/>
              <a:ea typeface="微软雅黑" panose="020B0503020204020204" pitchFamily="34" charset="-122"/>
            </a:endParaRPr>
          </a:p>
        </p:txBody>
      </p:sp>
      <p:sp>
        <p:nvSpPr>
          <p:cNvPr id="3" name="等腰三角形 2"/>
          <p:cNvSpPr/>
          <p:nvPr/>
        </p:nvSpPr>
        <p:spPr>
          <a:xfrm rot="5400000">
            <a:off x="2016776" y="3406036"/>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2274583" y="3297985"/>
            <a:ext cx="2531462" cy="415498"/>
          </a:xfrm>
          <a:prstGeom prst="rect">
            <a:avLst/>
          </a:prstGeom>
        </p:spPr>
        <p:txBody>
          <a:bodyPr wrap="none">
            <a:spAutoFit/>
          </a:bodyPr>
          <a:lstStyle/>
          <a:p>
            <a:r>
              <a:rPr lang="en-US" altLang="zh-CN" sz="2100" kern="500" spc="225" dirty="0" smtClean="0">
                <a:solidFill>
                  <a:schemeClr val="bg1"/>
                </a:solidFill>
                <a:latin typeface="+mn-ea"/>
              </a:rPr>
              <a:t>22.2.1  </a:t>
            </a:r>
            <a:r>
              <a:rPr lang="zh-CN" altLang="en-US" sz="2100" kern="500" spc="225" dirty="0">
                <a:solidFill>
                  <a:schemeClr val="bg1"/>
                </a:solidFill>
                <a:latin typeface="+mn-ea"/>
              </a:rPr>
              <a:t>产生背景</a:t>
            </a:r>
            <a:endParaRPr lang="zh-CN" altLang="en-US" sz="2100" kern="500" spc="225" dirty="0">
              <a:solidFill>
                <a:schemeClr val="bg1"/>
              </a:solidFill>
              <a:latin typeface="+mn-ea"/>
            </a:endParaRPr>
          </a:p>
        </p:txBody>
      </p:sp>
      <p:sp>
        <p:nvSpPr>
          <p:cNvPr id="7" name="矩形 6"/>
          <p:cNvSpPr/>
          <p:nvPr/>
        </p:nvSpPr>
        <p:spPr>
          <a:xfrm>
            <a:off x="2274583" y="3789652"/>
            <a:ext cx="2531462" cy="415498"/>
          </a:xfrm>
          <a:prstGeom prst="rect">
            <a:avLst/>
          </a:prstGeom>
        </p:spPr>
        <p:txBody>
          <a:bodyPr wrap="none">
            <a:spAutoFit/>
          </a:bodyPr>
          <a:lstStyle/>
          <a:p>
            <a:r>
              <a:rPr lang="en-US" altLang="zh-CN" sz="2100" spc="225" dirty="0" smtClean="0">
                <a:solidFill>
                  <a:schemeClr val="bg1">
                    <a:lumMod val="65000"/>
                  </a:schemeClr>
                </a:solidFill>
                <a:latin typeface="+mn-ea"/>
              </a:rPr>
              <a:t>22.2.2  </a:t>
            </a:r>
            <a:r>
              <a:rPr lang="zh-CN" altLang="en-US" sz="2100" spc="225" dirty="0">
                <a:solidFill>
                  <a:schemeClr val="bg1">
                    <a:lumMod val="65000"/>
                  </a:schemeClr>
                </a:solidFill>
                <a:latin typeface="+mn-ea"/>
              </a:rPr>
              <a:t>编程模型</a:t>
            </a:r>
            <a:endParaRPr lang="zh-CN" altLang="en-US" sz="2100" spc="225" dirty="0">
              <a:solidFill>
                <a:schemeClr val="bg1">
                  <a:lumMod val="65000"/>
                </a:schemeClr>
              </a:solidFill>
              <a:latin typeface="+mn-ea"/>
            </a:endParaRPr>
          </a:p>
        </p:txBody>
      </p:sp>
      <p:sp>
        <p:nvSpPr>
          <p:cNvPr id="8" name="矩形 7"/>
          <p:cNvSpPr/>
          <p:nvPr/>
        </p:nvSpPr>
        <p:spPr>
          <a:xfrm>
            <a:off x="2274583" y="4271008"/>
            <a:ext cx="2531462" cy="415498"/>
          </a:xfrm>
          <a:prstGeom prst="rect">
            <a:avLst/>
          </a:prstGeom>
        </p:spPr>
        <p:txBody>
          <a:bodyPr wrap="none">
            <a:spAutoFit/>
          </a:bodyPr>
          <a:lstStyle/>
          <a:p>
            <a:r>
              <a:rPr lang="en-US" altLang="zh-CN" sz="2100" spc="225" dirty="0" smtClean="0">
                <a:solidFill>
                  <a:schemeClr val="bg1">
                    <a:lumMod val="65000"/>
                  </a:schemeClr>
                </a:solidFill>
                <a:latin typeface="+mn-ea"/>
              </a:rPr>
              <a:t>22.2.3  </a:t>
            </a:r>
            <a:r>
              <a:rPr lang="zh-CN" altLang="en-US" sz="2100" spc="225" dirty="0">
                <a:solidFill>
                  <a:schemeClr val="bg1">
                    <a:lumMod val="65000"/>
                  </a:schemeClr>
                </a:solidFill>
                <a:latin typeface="+mn-ea"/>
              </a:rPr>
              <a:t>实现机制</a:t>
            </a:r>
            <a:endParaRPr lang="zh-CN" altLang="en-US" sz="2100" spc="225" dirty="0">
              <a:solidFill>
                <a:schemeClr val="bg1">
                  <a:lumMod val="65000"/>
                </a:schemeClr>
              </a:solidFill>
              <a:latin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420853" y="1563518"/>
            <a:ext cx="7033208" cy="507831"/>
          </a:xfrm>
          <a:prstGeom prst="rect">
            <a:avLst/>
          </a:prstGeom>
        </p:spPr>
        <p:txBody>
          <a:bodyPr wrap="square">
            <a:spAutoFit/>
          </a:bodyPr>
          <a:lstStyle/>
          <a:p>
            <a:pPr>
              <a:lnSpc>
                <a:spcPct val="150000"/>
              </a:lnSpc>
            </a:pPr>
            <a:r>
              <a:rPr lang="en-US" altLang="zh-CN" dirty="0" err="1"/>
              <a:t>MapReduce</a:t>
            </a:r>
            <a:r>
              <a:rPr lang="zh-CN" altLang="en-US" dirty="0"/>
              <a:t>这种</a:t>
            </a:r>
            <a:r>
              <a:rPr lang="zh-CN" altLang="en-US" b="1" dirty="0">
                <a:solidFill>
                  <a:schemeClr val="accent6"/>
                </a:solidFill>
              </a:rPr>
              <a:t>并行编程模式</a:t>
            </a:r>
            <a:r>
              <a:rPr lang="zh-CN" altLang="en-US" dirty="0"/>
              <a:t>思想最早是在</a:t>
            </a:r>
            <a:r>
              <a:rPr lang="en-US" altLang="zh-CN" b="1" dirty="0">
                <a:solidFill>
                  <a:schemeClr val="accent6"/>
                </a:solidFill>
              </a:rPr>
              <a:t>1995</a:t>
            </a:r>
            <a:r>
              <a:rPr lang="zh-CN" altLang="en-US" b="1" dirty="0">
                <a:solidFill>
                  <a:schemeClr val="accent6"/>
                </a:solidFill>
              </a:rPr>
              <a:t>年</a:t>
            </a:r>
            <a:r>
              <a:rPr lang="zh-CN" altLang="en-US" dirty="0"/>
              <a:t>提出的。</a:t>
            </a:r>
            <a:endParaRPr lang="zh-CN" altLang="en-US" dirty="0"/>
          </a:p>
        </p:txBody>
      </p:sp>
      <p:sp>
        <p:nvSpPr>
          <p:cNvPr id="4" name="矩形 3"/>
          <p:cNvSpPr/>
          <p:nvPr/>
        </p:nvSpPr>
        <p:spPr>
          <a:xfrm>
            <a:off x="420852" y="2265212"/>
            <a:ext cx="8010413" cy="923330"/>
          </a:xfrm>
          <a:prstGeom prst="rect">
            <a:avLst/>
          </a:prstGeom>
        </p:spPr>
        <p:txBody>
          <a:bodyPr wrap="square">
            <a:spAutoFit/>
          </a:bodyPr>
          <a:lstStyle/>
          <a:p>
            <a:pPr>
              <a:lnSpc>
                <a:spcPct val="150000"/>
              </a:lnSpc>
            </a:pPr>
            <a:r>
              <a:rPr lang="zh-CN" altLang="en-US" dirty="0"/>
              <a:t>与传统的分布式程序设计相比，</a:t>
            </a:r>
            <a:r>
              <a:rPr lang="en-US" altLang="zh-CN" dirty="0" err="1"/>
              <a:t>MapReduce</a:t>
            </a:r>
            <a:r>
              <a:rPr lang="zh-CN" altLang="en-US" dirty="0"/>
              <a:t>封装了</a:t>
            </a:r>
            <a:r>
              <a:rPr lang="zh-CN" altLang="en-US" b="1" dirty="0">
                <a:solidFill>
                  <a:schemeClr val="accent6"/>
                </a:solidFill>
              </a:rPr>
              <a:t>并行处理、容错处理、本地化计算、负载均衡</a:t>
            </a:r>
            <a:r>
              <a:rPr lang="zh-CN" altLang="en-US" dirty="0"/>
              <a:t>等细节，还提供了一个</a:t>
            </a:r>
            <a:r>
              <a:rPr lang="zh-CN" altLang="en-US" b="1" dirty="0">
                <a:solidFill>
                  <a:schemeClr val="accent6"/>
                </a:solidFill>
              </a:rPr>
              <a:t>简单而强大的接口</a:t>
            </a:r>
            <a:r>
              <a:rPr lang="zh-CN" altLang="en-US" dirty="0"/>
              <a:t>。</a:t>
            </a:r>
            <a:endParaRPr lang="zh-CN" altLang="en-US" dirty="0"/>
          </a:p>
        </p:txBody>
      </p:sp>
      <p:sp>
        <p:nvSpPr>
          <p:cNvPr id="5" name="矩形 4"/>
          <p:cNvSpPr/>
          <p:nvPr/>
        </p:nvSpPr>
        <p:spPr>
          <a:xfrm>
            <a:off x="420852" y="3313155"/>
            <a:ext cx="8010413" cy="923330"/>
          </a:xfrm>
          <a:prstGeom prst="rect">
            <a:avLst/>
          </a:prstGeom>
        </p:spPr>
        <p:txBody>
          <a:bodyPr wrap="square">
            <a:spAutoFit/>
          </a:bodyPr>
          <a:lstStyle/>
          <a:p>
            <a:pPr>
              <a:lnSpc>
                <a:spcPct val="150000"/>
              </a:lnSpc>
            </a:pPr>
            <a:r>
              <a:rPr lang="en-US" altLang="zh-CN" dirty="0" err="1"/>
              <a:t>MapReduce</a:t>
            </a:r>
            <a:r>
              <a:rPr lang="zh-CN" altLang="en-US" dirty="0"/>
              <a:t>把对数据集的大规模操作，</a:t>
            </a:r>
            <a:r>
              <a:rPr lang="zh-CN" altLang="en-US" b="1" dirty="0">
                <a:solidFill>
                  <a:schemeClr val="accent6"/>
                </a:solidFill>
              </a:rPr>
              <a:t>分发给一个主节点管理下的各分节点</a:t>
            </a:r>
            <a:r>
              <a:rPr lang="zh-CN" altLang="en-US" dirty="0"/>
              <a:t>共同完成，通过这种方式</a:t>
            </a:r>
            <a:r>
              <a:rPr lang="zh-CN" altLang="en-US" b="1" dirty="0">
                <a:solidFill>
                  <a:schemeClr val="accent6"/>
                </a:solidFill>
              </a:rPr>
              <a:t>实现任务的可靠执行与容错机制</a:t>
            </a:r>
            <a:r>
              <a:rPr lang="zh-CN" altLang="en-US" dirty="0"/>
              <a:t>。</a:t>
            </a:r>
            <a:endParaRPr lang="zh-CN" altLang="en-US" dirty="0"/>
          </a:p>
        </p:txBody>
      </p:sp>
      <p:sp>
        <p:nvSpPr>
          <p:cNvPr id="6" name="文本框 5"/>
          <p:cNvSpPr txBox="1"/>
          <p:nvPr/>
        </p:nvSpPr>
        <p:spPr>
          <a:xfrm>
            <a:off x="399253" y="800100"/>
            <a:ext cx="1415772" cy="461665"/>
          </a:xfrm>
          <a:prstGeom prst="rect">
            <a:avLst/>
          </a:prstGeom>
          <a:noFill/>
        </p:spPr>
        <p:txBody>
          <a:bodyPr wrap="none" rtlCol="0">
            <a:spAutoFit/>
          </a:bodyPr>
          <a:lstStyle/>
          <a:p>
            <a:r>
              <a:rPr lang="zh-CN" altLang="en-US" sz="2400" b="1" dirty="0">
                <a:solidFill>
                  <a:schemeClr val="accent6"/>
                </a:solidFill>
              </a:rPr>
              <a:t>产生背景</a:t>
            </a:r>
            <a:endParaRPr lang="zh-CN" altLang="en-US" sz="2400" b="1" dirty="0">
              <a:solidFill>
                <a:schemeClr val="accent6"/>
              </a:solidFill>
            </a:endParaRPr>
          </a:p>
        </p:txBody>
      </p:sp>
      <p:sp>
        <p:nvSpPr>
          <p:cNvPr id="7" name="椭圆 6"/>
          <p:cNvSpPr/>
          <p:nvPr/>
        </p:nvSpPr>
        <p:spPr>
          <a:xfrm>
            <a:off x="293525" y="946406"/>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灯片编号占位符 2"/>
          <p:cNvSpPr>
            <a:spLocks noGrp="1"/>
          </p:cNvSpPr>
          <p:nvPr>
            <p:ph type="sldNum" sz="quarter" idx="4"/>
          </p:nvPr>
        </p:nvSpPr>
        <p:spPr/>
        <p:txBody>
          <a:bodyPr/>
          <a:lstStyle/>
          <a:p>
            <a:fld id="{CF730C6D-5BB4-4F63-9D16-9EBF769D35DB}" type="slidenum">
              <a:rPr lang="zh-CN" altLang="en-US" smtClean="0"/>
            </a:fld>
            <a:endParaRPr lang="zh-CN" altLang="en-US" dirty="0"/>
          </a:p>
        </p:txBody>
      </p:sp>
      <p:sp>
        <p:nvSpPr>
          <p:cNvPr id="8" name="矩形 7"/>
          <p:cNvSpPr/>
          <p:nvPr/>
        </p:nvSpPr>
        <p:spPr>
          <a:xfrm>
            <a:off x="176255" y="117574"/>
            <a:ext cx="5519075" cy="461665"/>
          </a:xfrm>
          <a:prstGeom prst="rect">
            <a:avLst/>
          </a:prstGeom>
        </p:spPr>
        <p:txBody>
          <a:bodyPr wrap="none">
            <a:spAutoFit/>
          </a:bodyPr>
          <a:lstStyle/>
          <a:p>
            <a:r>
              <a:rPr lang="en-US" altLang="zh-CN" sz="2400" b="1" spc="225" dirty="0" smtClean="0">
                <a:solidFill>
                  <a:schemeClr val="bg1"/>
                </a:solidFill>
                <a:latin typeface="微软雅黑" panose="020B0503020204020204" pitchFamily="34" charset="-122"/>
                <a:ea typeface="微软雅黑" panose="020B0503020204020204" pitchFamily="34" charset="-122"/>
              </a:rPr>
              <a:t>22.2 </a:t>
            </a:r>
            <a:r>
              <a:rPr lang="zh-CN" altLang="en-US" sz="2400" b="1" spc="225" dirty="0" smtClean="0">
                <a:solidFill>
                  <a:schemeClr val="bg1"/>
                </a:solidFill>
                <a:latin typeface="微软雅黑" panose="020B0503020204020204" pitchFamily="34" charset="-122"/>
                <a:ea typeface="微软雅黑" panose="020B0503020204020204" pitchFamily="34" charset="-122"/>
              </a:rPr>
              <a:t>分布式数据处理</a:t>
            </a:r>
            <a:r>
              <a:rPr lang="en-US" altLang="zh-CN" sz="2400" b="1" spc="225" dirty="0" smtClean="0">
                <a:solidFill>
                  <a:schemeClr val="bg1"/>
                </a:solidFill>
                <a:latin typeface="微软雅黑" panose="020B0503020204020204" pitchFamily="34" charset="-122"/>
                <a:ea typeface="微软雅黑" panose="020B0503020204020204" pitchFamily="34" charset="-122"/>
              </a:rPr>
              <a:t>MapReduce</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05482" y="2467204"/>
            <a:ext cx="7293663" cy="600164"/>
          </a:xfrm>
          <a:prstGeom prst="rect">
            <a:avLst/>
          </a:prstGeom>
        </p:spPr>
        <p:txBody>
          <a:bodyPr wrap="none">
            <a:spAutoFit/>
          </a:bodyPr>
          <a:lstStyle/>
          <a:p>
            <a:r>
              <a:rPr lang="en-US" altLang="zh-CN" sz="3300" b="1" spc="225" dirty="0" smtClean="0">
                <a:solidFill>
                  <a:srgbClr val="96C527"/>
                </a:solidFill>
                <a:latin typeface="微软雅黑" panose="020B0503020204020204" pitchFamily="34" charset="-122"/>
                <a:ea typeface="微软雅黑" panose="020B0503020204020204" pitchFamily="34" charset="-122"/>
              </a:rPr>
              <a:t>22.2 </a:t>
            </a:r>
            <a:r>
              <a:rPr lang="zh-CN" altLang="en-US" sz="3300" b="1" spc="225" dirty="0" smtClean="0">
                <a:solidFill>
                  <a:srgbClr val="96C527"/>
                </a:solidFill>
                <a:latin typeface="微软雅黑" panose="020B0503020204020204" pitchFamily="34" charset="-122"/>
                <a:ea typeface="微软雅黑" panose="020B0503020204020204" pitchFamily="34" charset="-122"/>
              </a:rPr>
              <a:t>分布式</a:t>
            </a:r>
            <a:r>
              <a:rPr lang="zh-CN" altLang="en-US" sz="3300" b="1" spc="225" dirty="0">
                <a:solidFill>
                  <a:srgbClr val="96C527"/>
                </a:solidFill>
                <a:latin typeface="微软雅黑" panose="020B0503020204020204" pitchFamily="34" charset="-122"/>
                <a:ea typeface="微软雅黑" panose="020B0503020204020204" pitchFamily="34" charset="-122"/>
              </a:rPr>
              <a:t>数据处理</a:t>
            </a:r>
            <a:r>
              <a:rPr lang="en-US" altLang="zh-CN" sz="3300" b="1" spc="225" dirty="0" err="1">
                <a:solidFill>
                  <a:srgbClr val="96C527"/>
                </a:solidFill>
                <a:latin typeface="微软雅黑" panose="020B0503020204020204" pitchFamily="34" charset="-122"/>
                <a:ea typeface="微软雅黑" panose="020B0503020204020204" pitchFamily="34" charset="-122"/>
              </a:rPr>
              <a:t>MapReduce</a:t>
            </a:r>
            <a:endParaRPr lang="en-US" altLang="zh-CN" sz="3300" b="1" spc="225" dirty="0">
              <a:solidFill>
                <a:srgbClr val="96C527"/>
              </a:solidFill>
              <a:latin typeface="微软雅黑" panose="020B0503020204020204" pitchFamily="34" charset="-122"/>
              <a:ea typeface="微软雅黑" panose="020B0503020204020204" pitchFamily="34" charset="-122"/>
            </a:endParaRPr>
          </a:p>
        </p:txBody>
      </p:sp>
      <p:sp>
        <p:nvSpPr>
          <p:cNvPr id="3" name="等腰三角形 2"/>
          <p:cNvSpPr/>
          <p:nvPr/>
        </p:nvSpPr>
        <p:spPr>
          <a:xfrm rot="5400000">
            <a:off x="2016776" y="3905893"/>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2274583" y="3297985"/>
            <a:ext cx="2531462" cy="415498"/>
          </a:xfrm>
          <a:prstGeom prst="rect">
            <a:avLst/>
          </a:prstGeom>
        </p:spPr>
        <p:txBody>
          <a:bodyPr wrap="none">
            <a:spAutoFit/>
          </a:bodyPr>
          <a:lstStyle/>
          <a:p>
            <a:r>
              <a:rPr lang="en-US" altLang="zh-CN" sz="2100" spc="225" dirty="0" smtClean="0">
                <a:solidFill>
                  <a:schemeClr val="bg1">
                    <a:lumMod val="65000"/>
                  </a:schemeClr>
                </a:solidFill>
                <a:latin typeface="+mn-ea"/>
              </a:rPr>
              <a:t>22.2.1  </a:t>
            </a:r>
            <a:r>
              <a:rPr lang="zh-CN" altLang="en-US" sz="2100" spc="225" dirty="0">
                <a:solidFill>
                  <a:schemeClr val="bg1">
                    <a:lumMod val="65000"/>
                  </a:schemeClr>
                </a:solidFill>
                <a:latin typeface="+mn-ea"/>
              </a:rPr>
              <a:t>产生背景</a:t>
            </a:r>
            <a:endParaRPr lang="zh-CN" altLang="en-US" sz="2100" spc="225" dirty="0">
              <a:solidFill>
                <a:schemeClr val="bg1">
                  <a:lumMod val="65000"/>
                </a:schemeClr>
              </a:solidFill>
              <a:latin typeface="+mn-ea"/>
            </a:endParaRPr>
          </a:p>
        </p:txBody>
      </p:sp>
      <p:sp>
        <p:nvSpPr>
          <p:cNvPr id="7" name="矩形 6"/>
          <p:cNvSpPr/>
          <p:nvPr/>
        </p:nvSpPr>
        <p:spPr>
          <a:xfrm>
            <a:off x="2274583" y="3789652"/>
            <a:ext cx="2531462" cy="415498"/>
          </a:xfrm>
          <a:prstGeom prst="rect">
            <a:avLst/>
          </a:prstGeom>
        </p:spPr>
        <p:txBody>
          <a:bodyPr wrap="none">
            <a:spAutoFit/>
          </a:bodyPr>
          <a:lstStyle/>
          <a:p>
            <a:r>
              <a:rPr lang="en-US" altLang="zh-CN" sz="2100" kern="500" spc="225" dirty="0" smtClean="0">
                <a:solidFill>
                  <a:schemeClr val="bg1"/>
                </a:solidFill>
                <a:latin typeface="+mn-ea"/>
              </a:rPr>
              <a:t>22.2.2  </a:t>
            </a:r>
            <a:r>
              <a:rPr lang="zh-CN" altLang="en-US" sz="2100" kern="500" spc="225" dirty="0">
                <a:solidFill>
                  <a:schemeClr val="bg1"/>
                </a:solidFill>
                <a:latin typeface="+mn-ea"/>
              </a:rPr>
              <a:t>编程模型</a:t>
            </a:r>
            <a:endParaRPr lang="zh-CN" altLang="en-US" sz="2100" kern="500" spc="225" dirty="0">
              <a:solidFill>
                <a:schemeClr val="bg1"/>
              </a:solidFill>
              <a:latin typeface="+mn-ea"/>
            </a:endParaRPr>
          </a:p>
        </p:txBody>
      </p:sp>
      <p:sp>
        <p:nvSpPr>
          <p:cNvPr id="8" name="矩形 7"/>
          <p:cNvSpPr/>
          <p:nvPr/>
        </p:nvSpPr>
        <p:spPr>
          <a:xfrm>
            <a:off x="2274583" y="4271008"/>
            <a:ext cx="2531462" cy="415498"/>
          </a:xfrm>
          <a:prstGeom prst="rect">
            <a:avLst/>
          </a:prstGeom>
        </p:spPr>
        <p:txBody>
          <a:bodyPr wrap="none">
            <a:spAutoFit/>
          </a:bodyPr>
          <a:lstStyle/>
          <a:p>
            <a:r>
              <a:rPr lang="en-US" altLang="zh-CN" sz="2100" spc="225" dirty="0" smtClean="0">
                <a:solidFill>
                  <a:schemeClr val="bg1">
                    <a:lumMod val="65000"/>
                  </a:schemeClr>
                </a:solidFill>
                <a:latin typeface="+mn-ea"/>
              </a:rPr>
              <a:t>22.2.3  </a:t>
            </a:r>
            <a:r>
              <a:rPr lang="zh-CN" altLang="en-US" sz="2100" spc="225" dirty="0">
                <a:solidFill>
                  <a:schemeClr val="bg1">
                    <a:lumMod val="65000"/>
                  </a:schemeClr>
                </a:solidFill>
                <a:latin typeface="+mn-ea"/>
              </a:rPr>
              <a:t>实现机制</a:t>
            </a:r>
            <a:endParaRPr lang="zh-CN" altLang="en-US" sz="2100" spc="225" dirty="0">
              <a:solidFill>
                <a:schemeClr val="bg1">
                  <a:lumMod val="65000"/>
                </a:schemeClr>
              </a:solidFill>
              <a:latin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圆角矩形 1"/>
          <p:cNvSpPr/>
          <p:nvPr/>
        </p:nvSpPr>
        <p:spPr>
          <a:xfrm>
            <a:off x="2875069" y="1514307"/>
            <a:ext cx="5693399" cy="394154"/>
          </a:xfrm>
          <a:prstGeom prst="roundRect">
            <a:avLst>
              <a:gd name="adj" fmla="val 20658"/>
            </a:avLst>
          </a:prstGeom>
          <a:solidFill>
            <a:srgbClr val="7AB8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2951090" y="1498375"/>
            <a:ext cx="4023281" cy="415498"/>
          </a:xfrm>
          <a:prstGeom prst="rect">
            <a:avLst/>
          </a:prstGeom>
        </p:spPr>
        <p:txBody>
          <a:bodyPr wrap="none">
            <a:spAutoFit/>
          </a:bodyPr>
          <a:lstStyle/>
          <a:p>
            <a:r>
              <a:rPr lang="en-US" altLang="zh-CN" sz="2100" spc="225" dirty="0" smtClean="0">
                <a:solidFill>
                  <a:schemeClr val="bg1"/>
                </a:solidFill>
                <a:latin typeface="微软雅黑" panose="020B0503020204020204" pitchFamily="34" charset="-122"/>
                <a:ea typeface="微软雅黑" panose="020B0503020204020204" pitchFamily="34" charset="-122"/>
              </a:rPr>
              <a:t>222.1 Google</a:t>
            </a:r>
            <a:r>
              <a:rPr lang="zh-CN" altLang="en-US" sz="2100" spc="225" dirty="0" smtClean="0">
                <a:solidFill>
                  <a:schemeClr val="bg1"/>
                </a:solidFill>
                <a:latin typeface="微软雅黑" panose="020B0503020204020204" pitchFamily="34" charset="-122"/>
                <a:ea typeface="微软雅黑" panose="020B0503020204020204" pitchFamily="34" charset="-122"/>
              </a:rPr>
              <a:t>文件系统</a:t>
            </a:r>
            <a:r>
              <a:rPr lang="en-US" altLang="zh-CN" sz="2100" spc="225" dirty="0" smtClean="0">
                <a:solidFill>
                  <a:schemeClr val="bg1"/>
                </a:solidFill>
                <a:latin typeface="微软雅黑" panose="020B0503020204020204" pitchFamily="34" charset="-122"/>
                <a:ea typeface="微软雅黑" panose="020B0503020204020204" pitchFamily="34" charset="-122"/>
              </a:rPr>
              <a:t>GFS</a:t>
            </a:r>
            <a:endParaRPr lang="zh-CN" altLang="en-US" sz="2100" spc="225" dirty="0">
              <a:solidFill>
                <a:schemeClr val="bg1"/>
              </a:solidFill>
              <a:latin typeface="微软雅黑" panose="020B0503020204020204" pitchFamily="34" charset="-122"/>
              <a:ea typeface="微软雅黑" panose="020B0503020204020204" pitchFamily="34" charset="-122"/>
            </a:endParaRPr>
          </a:p>
        </p:txBody>
      </p:sp>
      <p:sp>
        <p:nvSpPr>
          <p:cNvPr id="41" name="圆角矩形 40"/>
          <p:cNvSpPr/>
          <p:nvPr/>
        </p:nvSpPr>
        <p:spPr>
          <a:xfrm>
            <a:off x="2875069" y="197086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3" name="矩形 62"/>
          <p:cNvSpPr/>
          <p:nvPr/>
        </p:nvSpPr>
        <p:spPr>
          <a:xfrm>
            <a:off x="2949618" y="1981649"/>
            <a:ext cx="5012783" cy="415498"/>
          </a:xfrm>
          <a:prstGeom prst="rect">
            <a:avLst/>
          </a:prstGeom>
        </p:spPr>
        <p:txBody>
          <a:bodyPr wrap="none">
            <a:spAutoFit/>
          </a:bodyPr>
          <a:lstStyle/>
          <a:p>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222.2 </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分布式数据处理</a:t>
            </a:r>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MapReduce</a:t>
            </a:r>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圆角矩形 34"/>
          <p:cNvSpPr/>
          <p:nvPr/>
        </p:nvSpPr>
        <p:spPr>
          <a:xfrm>
            <a:off x="2875069" y="243647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6" name="矩形 35"/>
          <p:cNvSpPr/>
          <p:nvPr/>
        </p:nvSpPr>
        <p:spPr>
          <a:xfrm>
            <a:off x="2949618" y="2447253"/>
            <a:ext cx="4095993" cy="415498"/>
          </a:xfrm>
          <a:prstGeom prst="rect">
            <a:avLst/>
          </a:prstGeom>
        </p:spPr>
        <p:txBody>
          <a:bodyPr wrap="none">
            <a:spAutoFit/>
          </a:bodyPr>
          <a:lstStyle/>
          <a:p>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222.3 </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分布式锁服务</a:t>
            </a:r>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Chubby</a:t>
            </a:r>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圆角矩形 38"/>
          <p:cNvSpPr/>
          <p:nvPr/>
        </p:nvSpPr>
        <p:spPr>
          <a:xfrm>
            <a:off x="2875069" y="290207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0" name="矩形 39"/>
          <p:cNvSpPr/>
          <p:nvPr/>
        </p:nvSpPr>
        <p:spPr>
          <a:xfrm>
            <a:off x="2949618" y="2912857"/>
            <a:ext cx="5109091" cy="415498"/>
          </a:xfrm>
          <a:prstGeom prst="rect">
            <a:avLst/>
          </a:prstGeom>
        </p:spPr>
        <p:txBody>
          <a:bodyPr wrap="none">
            <a:spAutoFit/>
          </a:bodyPr>
          <a:lstStyle/>
          <a:p>
            <a:r>
              <a:rPr lang="en-US" altLang="zh-CN"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222.4 </a:t>
            </a:r>
            <a:r>
              <a:rPr lang="zh-CN" altLang="en-US" sz="2100" spc="225" dirty="0" smtClean="0">
                <a:solidFill>
                  <a:schemeClr val="tx1">
                    <a:lumMod val="75000"/>
                    <a:lumOff val="25000"/>
                  </a:schemeClr>
                </a:solidFill>
                <a:latin typeface="微软雅黑" panose="020B0503020204020204" pitchFamily="34" charset="-122"/>
                <a:ea typeface="微软雅黑" panose="020B0503020204020204" pitchFamily="34" charset="-122"/>
              </a:rPr>
              <a:t>分布式结构化数据表</a:t>
            </a:r>
            <a:r>
              <a:rPr lang="en-US" altLang="zh-CN" sz="2100" spc="225" dirty="0" err="1" smtClean="0">
                <a:solidFill>
                  <a:schemeClr val="tx1">
                    <a:lumMod val="75000"/>
                    <a:lumOff val="25000"/>
                  </a:schemeClr>
                </a:solidFill>
                <a:latin typeface="微软雅黑" panose="020B0503020204020204" pitchFamily="34" charset="-122"/>
                <a:ea typeface="微软雅黑" panose="020B0503020204020204" pitchFamily="34" charset="-122"/>
              </a:rPr>
              <a:t>Bigtable</a:t>
            </a:r>
            <a:endParaRPr lang="zh-CN" altLang="en-US" sz="2100" spc="2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399253" y="800891"/>
            <a:ext cx="1415772" cy="461665"/>
          </a:xfrm>
          <a:prstGeom prst="rect">
            <a:avLst/>
          </a:prstGeom>
          <a:noFill/>
        </p:spPr>
        <p:txBody>
          <a:bodyPr wrap="none" rtlCol="0">
            <a:spAutoFit/>
          </a:bodyPr>
          <a:lstStyle/>
          <a:p>
            <a:r>
              <a:rPr lang="zh-CN" altLang="en-US" sz="2400" b="1" dirty="0">
                <a:solidFill>
                  <a:schemeClr val="accent6"/>
                </a:solidFill>
              </a:rPr>
              <a:t>编程模型</a:t>
            </a:r>
            <a:endParaRPr lang="zh-CN" altLang="en-US" sz="2400" b="1" dirty="0">
              <a:solidFill>
                <a:schemeClr val="accent6"/>
              </a:solidFill>
            </a:endParaRPr>
          </a:p>
        </p:txBody>
      </p:sp>
      <p:sp>
        <p:nvSpPr>
          <p:cNvPr id="3" name="椭圆 2"/>
          <p:cNvSpPr/>
          <p:nvPr/>
        </p:nvSpPr>
        <p:spPr>
          <a:xfrm>
            <a:off x="293525" y="947197"/>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 name="组合 3"/>
          <p:cNvGrpSpPr/>
          <p:nvPr/>
        </p:nvGrpSpPr>
        <p:grpSpPr>
          <a:xfrm>
            <a:off x="420852" y="1782366"/>
            <a:ext cx="4466237" cy="3918531"/>
            <a:chOff x="2779451" y="944824"/>
            <a:chExt cx="6390811" cy="5607090"/>
          </a:xfrm>
        </p:grpSpPr>
        <p:sp>
          <p:nvSpPr>
            <p:cNvPr id="5" name="椭圆 4"/>
            <p:cNvSpPr/>
            <p:nvPr/>
          </p:nvSpPr>
          <p:spPr>
            <a:xfrm>
              <a:off x="2931887" y="1741715"/>
              <a:ext cx="1219200" cy="1219200"/>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Map</a:t>
              </a:r>
              <a:endParaRPr lang="zh-CN" altLang="en-US" sz="1400" dirty="0"/>
            </a:p>
          </p:txBody>
        </p:sp>
        <p:sp>
          <p:nvSpPr>
            <p:cNvPr id="6" name="椭圆 5"/>
            <p:cNvSpPr/>
            <p:nvPr/>
          </p:nvSpPr>
          <p:spPr>
            <a:xfrm>
              <a:off x="5138058" y="1741715"/>
              <a:ext cx="1219200" cy="1219200"/>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Map</a:t>
              </a:r>
              <a:endParaRPr lang="zh-CN" altLang="en-US" sz="1400" dirty="0"/>
            </a:p>
          </p:txBody>
        </p:sp>
        <p:sp>
          <p:nvSpPr>
            <p:cNvPr id="7" name="椭圆 6"/>
            <p:cNvSpPr/>
            <p:nvPr/>
          </p:nvSpPr>
          <p:spPr>
            <a:xfrm>
              <a:off x="7344229" y="1741715"/>
              <a:ext cx="1219200" cy="1219200"/>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Map</a:t>
              </a:r>
              <a:endParaRPr lang="zh-CN" altLang="en-US" sz="1400" dirty="0"/>
            </a:p>
          </p:txBody>
        </p:sp>
        <p:sp>
          <p:nvSpPr>
            <p:cNvPr id="8" name="椭圆 7"/>
            <p:cNvSpPr/>
            <p:nvPr/>
          </p:nvSpPr>
          <p:spPr>
            <a:xfrm>
              <a:off x="3715657" y="3788230"/>
              <a:ext cx="1785258" cy="178525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Reduce</a:t>
              </a:r>
              <a:endParaRPr lang="zh-CN" altLang="en-US" sz="1400" dirty="0"/>
            </a:p>
          </p:txBody>
        </p:sp>
        <p:sp>
          <p:nvSpPr>
            <p:cNvPr id="9" name="椭圆 8"/>
            <p:cNvSpPr/>
            <p:nvPr/>
          </p:nvSpPr>
          <p:spPr>
            <a:xfrm>
              <a:off x="6059488" y="3788230"/>
              <a:ext cx="1785258" cy="178525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Reduce</a:t>
              </a:r>
              <a:endParaRPr lang="zh-CN" altLang="en-US" sz="1400" dirty="0"/>
            </a:p>
          </p:txBody>
        </p:sp>
        <p:cxnSp>
          <p:nvCxnSpPr>
            <p:cNvPr id="10" name="直接箭头连接符 9"/>
            <p:cNvCxnSpPr>
              <a:endCxn id="5" idx="0"/>
            </p:cNvCxnSpPr>
            <p:nvPr/>
          </p:nvCxnSpPr>
          <p:spPr>
            <a:xfrm>
              <a:off x="3541487" y="1364343"/>
              <a:ext cx="0" cy="37737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776688" y="1364343"/>
              <a:ext cx="0" cy="37737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7953829" y="1364343"/>
              <a:ext cx="0" cy="37737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6952117" y="5384802"/>
              <a:ext cx="0" cy="638629"/>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08286" y="5384802"/>
              <a:ext cx="0" cy="638629"/>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4"/>
              <a:endCxn id="8" idx="0"/>
            </p:cNvCxnSpPr>
            <p:nvPr/>
          </p:nvCxnSpPr>
          <p:spPr>
            <a:xfrm>
              <a:off x="3541487" y="2960915"/>
              <a:ext cx="1066799" cy="82731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4"/>
              <a:endCxn id="9" idx="0"/>
            </p:cNvCxnSpPr>
            <p:nvPr/>
          </p:nvCxnSpPr>
          <p:spPr>
            <a:xfrm>
              <a:off x="3541487" y="2960915"/>
              <a:ext cx="3410630" cy="82731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4"/>
              <a:endCxn id="8" idx="0"/>
            </p:cNvCxnSpPr>
            <p:nvPr/>
          </p:nvCxnSpPr>
          <p:spPr>
            <a:xfrm flipH="1">
              <a:off x="4608286" y="2960915"/>
              <a:ext cx="1139372" cy="82731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4"/>
              <a:endCxn id="9" idx="0"/>
            </p:cNvCxnSpPr>
            <p:nvPr/>
          </p:nvCxnSpPr>
          <p:spPr>
            <a:xfrm>
              <a:off x="5747658" y="2960915"/>
              <a:ext cx="1204459" cy="82731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7" idx="4"/>
              <a:endCxn id="8" idx="0"/>
            </p:cNvCxnSpPr>
            <p:nvPr/>
          </p:nvCxnSpPr>
          <p:spPr>
            <a:xfrm flipH="1">
              <a:off x="4608286" y="2960915"/>
              <a:ext cx="3345543" cy="82731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7" idx="4"/>
              <a:endCxn id="9" idx="0"/>
            </p:cNvCxnSpPr>
            <p:nvPr/>
          </p:nvCxnSpPr>
          <p:spPr>
            <a:xfrm flipH="1">
              <a:off x="6952117" y="2960915"/>
              <a:ext cx="1001712" cy="82731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779451" y="944824"/>
              <a:ext cx="1876758" cy="528483"/>
            </a:xfrm>
            <a:prstGeom prst="rect">
              <a:avLst/>
            </a:prstGeom>
            <a:noFill/>
          </p:spPr>
          <p:txBody>
            <a:bodyPr wrap="none" rtlCol="0">
              <a:spAutoFit/>
            </a:bodyPr>
            <a:lstStyle/>
            <a:p>
              <a:r>
                <a:rPr lang="zh-CN" altLang="en-US" dirty="0">
                  <a:solidFill>
                    <a:schemeClr val="tx1">
                      <a:lumMod val="75000"/>
                      <a:lumOff val="25000"/>
                    </a:schemeClr>
                  </a:solidFill>
                </a:rPr>
                <a:t>原始数据 </a:t>
              </a:r>
              <a:r>
                <a:rPr lang="en-US" altLang="zh-CN" dirty="0">
                  <a:solidFill>
                    <a:schemeClr val="tx1">
                      <a:lumMod val="75000"/>
                      <a:lumOff val="25000"/>
                    </a:schemeClr>
                  </a:solidFill>
                </a:rPr>
                <a:t>1</a:t>
              </a:r>
              <a:endParaRPr lang="zh-CN" altLang="en-US" dirty="0">
                <a:solidFill>
                  <a:schemeClr val="tx1">
                    <a:lumMod val="75000"/>
                    <a:lumOff val="25000"/>
                  </a:schemeClr>
                </a:solidFill>
              </a:endParaRPr>
            </a:p>
          </p:txBody>
        </p:sp>
        <p:sp>
          <p:nvSpPr>
            <p:cNvPr id="22" name="文本框 21"/>
            <p:cNvSpPr txBox="1"/>
            <p:nvPr/>
          </p:nvSpPr>
          <p:spPr>
            <a:xfrm>
              <a:off x="4927561" y="944824"/>
              <a:ext cx="1876758" cy="528483"/>
            </a:xfrm>
            <a:prstGeom prst="rect">
              <a:avLst/>
            </a:prstGeom>
            <a:noFill/>
          </p:spPr>
          <p:txBody>
            <a:bodyPr wrap="none" rtlCol="0">
              <a:spAutoFit/>
            </a:bodyPr>
            <a:lstStyle/>
            <a:p>
              <a:r>
                <a:rPr lang="zh-CN" altLang="en-US" dirty="0">
                  <a:solidFill>
                    <a:schemeClr val="tx1">
                      <a:lumMod val="75000"/>
                      <a:lumOff val="25000"/>
                    </a:schemeClr>
                  </a:solidFill>
                </a:rPr>
                <a:t>原始数据 </a:t>
              </a:r>
              <a:r>
                <a:rPr lang="en-US" altLang="zh-CN" dirty="0">
                  <a:solidFill>
                    <a:schemeClr val="tx1">
                      <a:lumMod val="75000"/>
                      <a:lumOff val="25000"/>
                    </a:schemeClr>
                  </a:solidFill>
                </a:rPr>
                <a:t>2</a:t>
              </a:r>
              <a:endParaRPr lang="zh-CN" altLang="en-US" dirty="0">
                <a:solidFill>
                  <a:schemeClr val="tx1">
                    <a:lumMod val="75000"/>
                    <a:lumOff val="25000"/>
                  </a:schemeClr>
                </a:solidFill>
              </a:endParaRPr>
            </a:p>
          </p:txBody>
        </p:sp>
        <p:sp>
          <p:nvSpPr>
            <p:cNvPr id="23" name="文本框 22"/>
            <p:cNvSpPr txBox="1"/>
            <p:nvPr/>
          </p:nvSpPr>
          <p:spPr>
            <a:xfrm>
              <a:off x="7162761" y="944824"/>
              <a:ext cx="2007501" cy="528483"/>
            </a:xfrm>
            <a:prstGeom prst="rect">
              <a:avLst/>
            </a:prstGeom>
            <a:noFill/>
          </p:spPr>
          <p:txBody>
            <a:bodyPr wrap="none" rtlCol="0">
              <a:spAutoFit/>
            </a:bodyPr>
            <a:lstStyle/>
            <a:p>
              <a:r>
                <a:rPr lang="zh-CN" altLang="en-US" dirty="0">
                  <a:solidFill>
                    <a:schemeClr val="tx1">
                      <a:lumMod val="75000"/>
                      <a:lumOff val="25000"/>
                    </a:schemeClr>
                  </a:solidFill>
                </a:rPr>
                <a:t>原始数据 </a:t>
              </a:r>
              <a:r>
                <a:rPr lang="en-US" altLang="zh-CN" dirty="0">
                  <a:solidFill>
                    <a:schemeClr val="tx1">
                      <a:lumMod val="75000"/>
                      <a:lumOff val="25000"/>
                    </a:schemeClr>
                  </a:solidFill>
                </a:rPr>
                <a:t>M</a:t>
              </a:r>
              <a:endParaRPr lang="zh-CN" altLang="en-US" dirty="0">
                <a:solidFill>
                  <a:schemeClr val="tx1">
                    <a:lumMod val="75000"/>
                    <a:lumOff val="25000"/>
                  </a:schemeClr>
                </a:solidFill>
              </a:endParaRPr>
            </a:p>
          </p:txBody>
        </p:sp>
        <p:sp>
          <p:nvSpPr>
            <p:cNvPr id="24" name="文本框 23"/>
            <p:cNvSpPr txBox="1"/>
            <p:nvPr/>
          </p:nvSpPr>
          <p:spPr>
            <a:xfrm>
              <a:off x="5546002" y="4294127"/>
              <a:ext cx="622068" cy="660604"/>
            </a:xfrm>
            <a:prstGeom prst="rect">
              <a:avLst/>
            </a:prstGeom>
            <a:noFill/>
          </p:spPr>
          <p:txBody>
            <a:bodyPr wrap="none" rtlCol="0">
              <a:spAutoFit/>
            </a:bodyPr>
            <a:lstStyle/>
            <a:p>
              <a:r>
                <a:rPr lang="en-US" altLang="zh-CN" sz="2400" dirty="0"/>
                <a:t>…</a:t>
              </a:r>
              <a:endParaRPr lang="zh-CN" altLang="en-US" sz="2400" dirty="0"/>
            </a:p>
          </p:txBody>
        </p:sp>
        <p:sp>
          <p:nvSpPr>
            <p:cNvPr id="25" name="文本框 24"/>
            <p:cNvSpPr txBox="1"/>
            <p:nvPr/>
          </p:nvSpPr>
          <p:spPr>
            <a:xfrm>
              <a:off x="4095965" y="6023431"/>
              <a:ext cx="1216154" cy="528483"/>
            </a:xfrm>
            <a:prstGeom prst="rect">
              <a:avLst/>
            </a:prstGeom>
            <a:noFill/>
          </p:spPr>
          <p:txBody>
            <a:bodyPr wrap="none" rtlCol="0">
              <a:spAutoFit/>
            </a:bodyPr>
            <a:lstStyle/>
            <a:p>
              <a:r>
                <a:rPr lang="zh-CN" altLang="en-US" dirty="0">
                  <a:solidFill>
                    <a:schemeClr val="tx1">
                      <a:lumMod val="75000"/>
                      <a:lumOff val="25000"/>
                    </a:schemeClr>
                  </a:solidFill>
                </a:rPr>
                <a:t>结果 </a:t>
              </a:r>
              <a:r>
                <a:rPr lang="en-US" altLang="zh-CN" dirty="0">
                  <a:solidFill>
                    <a:schemeClr val="tx1">
                      <a:lumMod val="75000"/>
                      <a:lumOff val="25000"/>
                    </a:schemeClr>
                  </a:solidFill>
                </a:rPr>
                <a:t>1</a:t>
              </a:r>
              <a:endParaRPr lang="zh-CN" altLang="en-US" dirty="0">
                <a:solidFill>
                  <a:schemeClr val="tx1">
                    <a:lumMod val="75000"/>
                    <a:lumOff val="25000"/>
                  </a:schemeClr>
                </a:solidFill>
              </a:endParaRPr>
            </a:p>
          </p:txBody>
        </p:sp>
        <p:sp>
          <p:nvSpPr>
            <p:cNvPr id="26" name="文本框 25"/>
            <p:cNvSpPr txBox="1"/>
            <p:nvPr/>
          </p:nvSpPr>
          <p:spPr>
            <a:xfrm>
              <a:off x="6428335" y="6023431"/>
              <a:ext cx="1239092" cy="528483"/>
            </a:xfrm>
            <a:prstGeom prst="rect">
              <a:avLst/>
            </a:prstGeom>
            <a:noFill/>
          </p:spPr>
          <p:txBody>
            <a:bodyPr wrap="none" rtlCol="0">
              <a:spAutoFit/>
            </a:bodyPr>
            <a:lstStyle/>
            <a:p>
              <a:r>
                <a:rPr lang="zh-CN" altLang="en-US" dirty="0">
                  <a:solidFill>
                    <a:schemeClr val="tx1">
                      <a:lumMod val="75000"/>
                      <a:lumOff val="25000"/>
                    </a:schemeClr>
                  </a:solidFill>
                </a:rPr>
                <a:t>结果 </a:t>
              </a:r>
              <a:r>
                <a:rPr lang="en-US" altLang="zh-CN" dirty="0">
                  <a:solidFill>
                    <a:schemeClr val="tx1">
                      <a:lumMod val="75000"/>
                      <a:lumOff val="25000"/>
                    </a:schemeClr>
                  </a:solidFill>
                </a:rPr>
                <a:t>R</a:t>
              </a:r>
              <a:endParaRPr lang="zh-CN" altLang="en-US" dirty="0">
                <a:solidFill>
                  <a:schemeClr val="tx1">
                    <a:lumMod val="75000"/>
                    <a:lumOff val="25000"/>
                  </a:schemeClr>
                </a:solidFill>
              </a:endParaRPr>
            </a:p>
          </p:txBody>
        </p:sp>
        <p:sp>
          <p:nvSpPr>
            <p:cNvPr id="27" name="文本框 26"/>
            <p:cNvSpPr txBox="1"/>
            <p:nvPr/>
          </p:nvSpPr>
          <p:spPr>
            <a:xfrm>
              <a:off x="6567754" y="2006730"/>
              <a:ext cx="622068" cy="660604"/>
            </a:xfrm>
            <a:prstGeom prst="rect">
              <a:avLst/>
            </a:prstGeom>
            <a:noFill/>
          </p:spPr>
          <p:txBody>
            <a:bodyPr wrap="none" rtlCol="0">
              <a:spAutoFit/>
            </a:bodyPr>
            <a:lstStyle/>
            <a:p>
              <a:r>
                <a:rPr lang="en-US" altLang="zh-CN" sz="2400" dirty="0"/>
                <a:t>…</a:t>
              </a:r>
              <a:endParaRPr lang="zh-CN" altLang="en-US" sz="2400" dirty="0"/>
            </a:p>
          </p:txBody>
        </p:sp>
      </p:grpSp>
      <p:sp>
        <p:nvSpPr>
          <p:cNvPr id="28" name="矩形 27"/>
          <p:cNvSpPr/>
          <p:nvPr/>
        </p:nvSpPr>
        <p:spPr>
          <a:xfrm>
            <a:off x="4833235" y="2105002"/>
            <a:ext cx="3966386" cy="1477328"/>
          </a:xfrm>
          <a:prstGeom prst="rect">
            <a:avLst/>
          </a:prstGeom>
        </p:spPr>
        <p:txBody>
          <a:bodyPr wrap="square">
            <a:spAutoFit/>
          </a:bodyPr>
          <a:lstStyle/>
          <a:p>
            <a:pPr>
              <a:lnSpc>
                <a:spcPct val="150000"/>
              </a:lnSpc>
            </a:pPr>
            <a:r>
              <a:rPr lang="en-US" altLang="zh-CN" sz="1500" b="1" dirty="0">
                <a:solidFill>
                  <a:schemeClr val="accent6"/>
                </a:solidFill>
              </a:rPr>
              <a:t>Map</a:t>
            </a:r>
            <a:r>
              <a:rPr lang="zh-CN" altLang="en-US" sz="1500" b="1" dirty="0">
                <a:solidFill>
                  <a:schemeClr val="accent6"/>
                </a:solidFill>
              </a:rPr>
              <a:t>函数</a:t>
            </a:r>
            <a:r>
              <a:rPr lang="en-US" altLang="zh-CN" sz="1500" b="1" dirty="0">
                <a:solidFill>
                  <a:schemeClr val="tx1">
                    <a:lumMod val="75000"/>
                    <a:lumOff val="25000"/>
                  </a:schemeClr>
                </a:solidFill>
              </a:rPr>
              <a:t>——</a:t>
            </a:r>
            <a:r>
              <a:rPr lang="zh-CN" altLang="en-US" sz="1500" dirty="0">
                <a:solidFill>
                  <a:schemeClr val="tx1">
                    <a:lumMod val="75000"/>
                    <a:lumOff val="25000"/>
                  </a:schemeClr>
                </a:solidFill>
              </a:rPr>
              <a:t>对一部分原始数据进行指定的操作。每个</a:t>
            </a:r>
            <a:r>
              <a:rPr lang="en-US" altLang="zh-CN" sz="1500" dirty="0">
                <a:solidFill>
                  <a:schemeClr val="tx1">
                    <a:lumMod val="75000"/>
                    <a:lumOff val="25000"/>
                  </a:schemeClr>
                </a:solidFill>
              </a:rPr>
              <a:t>Map</a:t>
            </a:r>
            <a:r>
              <a:rPr lang="zh-CN" altLang="en-US" sz="1500" dirty="0">
                <a:solidFill>
                  <a:schemeClr val="tx1">
                    <a:lumMod val="75000"/>
                    <a:lumOff val="25000"/>
                  </a:schemeClr>
                </a:solidFill>
              </a:rPr>
              <a:t>操作都针对不同的原始数据，因此</a:t>
            </a:r>
            <a:r>
              <a:rPr lang="en-US" altLang="zh-CN" sz="1500" dirty="0">
                <a:solidFill>
                  <a:schemeClr val="tx1">
                    <a:lumMod val="75000"/>
                    <a:lumOff val="25000"/>
                  </a:schemeClr>
                </a:solidFill>
              </a:rPr>
              <a:t>Map</a:t>
            </a:r>
            <a:r>
              <a:rPr lang="zh-CN" altLang="en-US" sz="1500" dirty="0">
                <a:solidFill>
                  <a:schemeClr val="tx1">
                    <a:lumMod val="75000"/>
                    <a:lumOff val="25000"/>
                  </a:schemeClr>
                </a:solidFill>
              </a:rPr>
              <a:t>与</a:t>
            </a:r>
            <a:r>
              <a:rPr lang="en-US" altLang="zh-CN" sz="1500" dirty="0">
                <a:solidFill>
                  <a:schemeClr val="tx1">
                    <a:lumMod val="75000"/>
                    <a:lumOff val="25000"/>
                  </a:schemeClr>
                </a:solidFill>
              </a:rPr>
              <a:t>Map</a:t>
            </a:r>
            <a:r>
              <a:rPr lang="zh-CN" altLang="en-US" sz="1500" dirty="0">
                <a:solidFill>
                  <a:schemeClr val="tx1">
                    <a:lumMod val="75000"/>
                    <a:lumOff val="25000"/>
                  </a:schemeClr>
                </a:solidFill>
              </a:rPr>
              <a:t>之间是互相独立的，这使得它们可以充分并行化。</a:t>
            </a:r>
            <a:endParaRPr lang="zh-CN" altLang="en-US" sz="1500" dirty="0">
              <a:solidFill>
                <a:schemeClr val="tx1">
                  <a:lumMod val="75000"/>
                  <a:lumOff val="25000"/>
                </a:schemeClr>
              </a:solidFill>
            </a:endParaRPr>
          </a:p>
        </p:txBody>
      </p:sp>
      <p:sp>
        <p:nvSpPr>
          <p:cNvPr id="30" name="矩形 29"/>
          <p:cNvSpPr/>
          <p:nvPr/>
        </p:nvSpPr>
        <p:spPr>
          <a:xfrm>
            <a:off x="4403028" y="3769489"/>
            <a:ext cx="4310766" cy="1477328"/>
          </a:xfrm>
          <a:prstGeom prst="rect">
            <a:avLst/>
          </a:prstGeom>
        </p:spPr>
        <p:txBody>
          <a:bodyPr wrap="square">
            <a:spAutoFit/>
          </a:bodyPr>
          <a:lstStyle/>
          <a:p>
            <a:pPr>
              <a:lnSpc>
                <a:spcPct val="150000"/>
              </a:lnSpc>
            </a:pPr>
            <a:r>
              <a:rPr lang="en-US" altLang="zh-CN" sz="1500" b="1" dirty="0">
                <a:solidFill>
                  <a:schemeClr val="accent6"/>
                </a:solidFill>
                <a:latin typeface="微软雅黑" panose="020B0503020204020204" pitchFamily="34" charset="-122"/>
                <a:ea typeface="微软雅黑" panose="020B0503020204020204" pitchFamily="34" charset="-122"/>
              </a:rPr>
              <a:t>Reduce</a:t>
            </a:r>
            <a:r>
              <a:rPr lang="zh-CN" altLang="en-US" sz="1500" b="1" dirty="0">
                <a:solidFill>
                  <a:schemeClr val="accent6"/>
                </a:solidFill>
                <a:latin typeface="微软雅黑" panose="020B0503020204020204" pitchFamily="34" charset="-122"/>
                <a:ea typeface="微软雅黑" panose="020B0503020204020204" pitchFamily="34" charset="-122"/>
              </a:rPr>
              <a:t>操作</a:t>
            </a:r>
            <a:r>
              <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对每个</a:t>
            </a:r>
            <a:r>
              <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rPr>
              <a:t>Map</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所产生的一部分中间结果进行合并操作，每个</a:t>
            </a:r>
            <a:r>
              <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rPr>
              <a:t>Reduce</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所处理的</a:t>
            </a:r>
            <a:r>
              <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rPr>
              <a:t>Map</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中间结果是互不交叉的，所有</a:t>
            </a:r>
            <a:r>
              <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rPr>
              <a:t>Reduce</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产生的最终结果经过简单连接就形成了完整的结果集</a:t>
            </a:r>
            <a:r>
              <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灯片编号占位符 28"/>
          <p:cNvSpPr>
            <a:spLocks noGrp="1"/>
          </p:cNvSpPr>
          <p:nvPr>
            <p:ph type="sldNum" sz="quarter" idx="4"/>
          </p:nvPr>
        </p:nvSpPr>
        <p:spPr/>
        <p:txBody>
          <a:bodyPr/>
          <a:lstStyle/>
          <a:p>
            <a:fld id="{CF730C6D-5BB4-4F63-9D16-9EBF769D35DB}" type="slidenum">
              <a:rPr lang="zh-CN" altLang="en-US" smtClean="0"/>
            </a:fld>
            <a:endParaRPr lang="zh-CN" altLang="en-US" dirty="0"/>
          </a:p>
        </p:txBody>
      </p:sp>
      <p:sp>
        <p:nvSpPr>
          <p:cNvPr id="31" name="矩形 30"/>
          <p:cNvSpPr/>
          <p:nvPr/>
        </p:nvSpPr>
        <p:spPr>
          <a:xfrm>
            <a:off x="176255" y="117574"/>
            <a:ext cx="5519075" cy="461665"/>
          </a:xfrm>
          <a:prstGeom prst="rect">
            <a:avLst/>
          </a:prstGeom>
        </p:spPr>
        <p:txBody>
          <a:bodyPr wrap="none">
            <a:spAutoFit/>
          </a:bodyPr>
          <a:lstStyle/>
          <a:p>
            <a:r>
              <a:rPr lang="en-US" altLang="zh-CN" sz="2400" b="1" spc="225" dirty="0" smtClean="0">
                <a:solidFill>
                  <a:schemeClr val="bg1"/>
                </a:solidFill>
                <a:latin typeface="微软雅黑" panose="020B0503020204020204" pitchFamily="34" charset="-122"/>
                <a:ea typeface="微软雅黑" panose="020B0503020204020204" pitchFamily="34" charset="-122"/>
              </a:rPr>
              <a:t>22.2 </a:t>
            </a:r>
            <a:r>
              <a:rPr lang="zh-CN" altLang="en-US" sz="2400" b="1" spc="225" dirty="0" smtClean="0">
                <a:solidFill>
                  <a:schemeClr val="bg1"/>
                </a:solidFill>
                <a:latin typeface="微软雅黑" panose="020B0503020204020204" pitchFamily="34" charset="-122"/>
                <a:ea typeface="微软雅黑" panose="020B0503020204020204" pitchFamily="34" charset="-122"/>
              </a:rPr>
              <a:t>分布式数据处理</a:t>
            </a:r>
            <a:r>
              <a:rPr lang="en-US" altLang="zh-CN" sz="2400" b="1" spc="225" dirty="0" smtClean="0">
                <a:solidFill>
                  <a:schemeClr val="bg1"/>
                </a:solidFill>
                <a:latin typeface="微软雅黑" panose="020B0503020204020204" pitchFamily="34" charset="-122"/>
                <a:ea typeface="微软雅黑" panose="020B0503020204020204" pitchFamily="34" charset="-122"/>
              </a:rPr>
              <a:t>MapReduce</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399253" y="800100"/>
            <a:ext cx="1415772" cy="461665"/>
          </a:xfrm>
          <a:prstGeom prst="rect">
            <a:avLst/>
          </a:prstGeom>
          <a:noFill/>
        </p:spPr>
        <p:txBody>
          <a:bodyPr wrap="none" rtlCol="0">
            <a:spAutoFit/>
          </a:bodyPr>
          <a:lstStyle/>
          <a:p>
            <a:r>
              <a:rPr lang="zh-CN" altLang="en-US" sz="2400" b="1" dirty="0">
                <a:solidFill>
                  <a:schemeClr val="accent6"/>
                </a:solidFill>
              </a:rPr>
              <a:t>编程模型</a:t>
            </a:r>
            <a:endParaRPr lang="zh-CN" altLang="en-US" sz="2400" b="1" dirty="0">
              <a:solidFill>
                <a:schemeClr val="accent6"/>
              </a:solidFill>
            </a:endParaRPr>
          </a:p>
        </p:txBody>
      </p:sp>
      <p:sp>
        <p:nvSpPr>
          <p:cNvPr id="3" name="椭圆 2"/>
          <p:cNvSpPr/>
          <p:nvPr/>
        </p:nvSpPr>
        <p:spPr>
          <a:xfrm>
            <a:off x="293525" y="946406"/>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Rectangle 4"/>
          <p:cNvSpPr>
            <a:spLocks noChangeArrowheads="1"/>
          </p:cNvSpPr>
          <p:nvPr/>
        </p:nvSpPr>
        <p:spPr bwMode="auto">
          <a:xfrm>
            <a:off x="278606" y="1770826"/>
            <a:ext cx="8586788" cy="1061829"/>
          </a:xfrm>
          <a:prstGeom prst="rect">
            <a:avLst/>
          </a:prstGeom>
          <a:solidFill>
            <a:schemeClr val="bg1">
              <a:lumMod val="85000"/>
            </a:schemeClr>
          </a:solidFill>
          <a:ln>
            <a:noFill/>
          </a:ln>
          <a:effectLst/>
        </p:spPr>
        <p:txBody>
          <a:bodyPr wrap="square" anchor="ctr">
            <a:spAutoFit/>
          </a:bodyPr>
          <a:lstStyle>
            <a:lvl1pPr>
              <a:lnSpc>
                <a:spcPct val="90000"/>
              </a:lnSpc>
              <a:spcBef>
                <a:spcPct val="20000"/>
              </a:spcBef>
              <a:buFont typeface="Arial" panose="020B0604020202020204" pitchFamily="34" charset="0"/>
              <a:buChar char="•"/>
              <a:tabLst>
                <a:tab pos="2628900" algn="ctr"/>
                <a:tab pos="5292725" algn="r"/>
              </a:tabLst>
              <a:defRPr sz="2300">
                <a:solidFill>
                  <a:schemeClr val="bg1"/>
                </a:solidFill>
                <a:latin typeface="Arial" panose="020B0604020202020204" pitchFamily="34" charset="0"/>
              </a:defRPr>
            </a:lvl1pPr>
            <a:lvl2pPr marL="519430" indent="-228600">
              <a:lnSpc>
                <a:spcPct val="90000"/>
              </a:lnSpc>
              <a:spcBef>
                <a:spcPct val="20000"/>
              </a:spcBef>
              <a:buFont typeface="Arial" panose="020B0604020202020204" pitchFamily="34" charset="0"/>
              <a:buChar char="•"/>
              <a:tabLst>
                <a:tab pos="2628900" algn="ctr"/>
                <a:tab pos="5292725" algn="r"/>
              </a:tabLst>
              <a:defRPr sz="2000">
                <a:solidFill>
                  <a:schemeClr val="bg1"/>
                </a:solidFill>
                <a:latin typeface="Arial" panose="020B0604020202020204" pitchFamily="34" charset="0"/>
              </a:defRPr>
            </a:lvl2pPr>
            <a:lvl3pPr marL="713105" indent="-192405">
              <a:lnSpc>
                <a:spcPct val="90000"/>
              </a:lnSpc>
              <a:spcBef>
                <a:spcPct val="20000"/>
              </a:spcBef>
              <a:buFont typeface="Arial" panose="020B0604020202020204" pitchFamily="34" charset="0"/>
              <a:buChar char="•"/>
              <a:tabLst>
                <a:tab pos="2628900" algn="ctr"/>
                <a:tab pos="5292725" algn="r"/>
              </a:tabLst>
              <a:defRPr sz="2000">
                <a:solidFill>
                  <a:schemeClr val="bg1"/>
                </a:solidFill>
                <a:latin typeface="Arial" panose="020B0604020202020204" pitchFamily="34" charset="0"/>
              </a:defRPr>
            </a:lvl3pPr>
            <a:lvl4pPr marL="954405" indent="-241300">
              <a:lnSpc>
                <a:spcPct val="90000"/>
              </a:lnSpc>
              <a:spcBef>
                <a:spcPct val="20000"/>
              </a:spcBef>
              <a:buFont typeface="Arial" panose="020B0604020202020204" pitchFamily="34" charset="0"/>
              <a:buChar char="•"/>
              <a:tabLst>
                <a:tab pos="2628900" algn="ctr"/>
                <a:tab pos="5292725" algn="r"/>
              </a:tabLst>
              <a:defRPr sz="2000">
                <a:solidFill>
                  <a:schemeClr val="bg1"/>
                </a:solidFill>
                <a:latin typeface="Arial" panose="020B0604020202020204" pitchFamily="34" charset="0"/>
              </a:defRPr>
            </a:lvl4pPr>
            <a:lvl5pPr marL="1184275" indent="-228600">
              <a:lnSpc>
                <a:spcPct val="90000"/>
              </a:lnSpc>
              <a:spcBef>
                <a:spcPct val="20000"/>
              </a:spcBef>
              <a:buFont typeface="Arial" panose="020B0604020202020204" pitchFamily="34" charset="0"/>
              <a:buChar char="•"/>
              <a:tabLst>
                <a:tab pos="2628900" algn="ctr"/>
                <a:tab pos="5292725" algn="r"/>
              </a:tabLst>
              <a:defRPr sz="2000">
                <a:solidFill>
                  <a:schemeClr val="bg1"/>
                </a:solidFill>
                <a:latin typeface="Arial" panose="020B0604020202020204" pitchFamily="34" charset="0"/>
              </a:defRPr>
            </a:lvl5pPr>
            <a:lvl6pPr marL="1641475" indent="-228600" eaLnBrk="0" fontAlgn="base" hangingPunct="0">
              <a:lnSpc>
                <a:spcPct val="90000"/>
              </a:lnSpc>
              <a:spcBef>
                <a:spcPct val="20000"/>
              </a:spcBef>
              <a:spcAft>
                <a:spcPct val="0"/>
              </a:spcAft>
              <a:buFont typeface="Arial" panose="020B0604020202020204" pitchFamily="34" charset="0"/>
              <a:buChar char="•"/>
              <a:tabLst>
                <a:tab pos="2628900" algn="ctr"/>
                <a:tab pos="5292725" algn="r"/>
              </a:tabLst>
              <a:defRPr sz="2000">
                <a:solidFill>
                  <a:schemeClr val="bg1"/>
                </a:solidFill>
                <a:latin typeface="Arial" panose="020B0604020202020204" pitchFamily="34" charset="0"/>
              </a:defRPr>
            </a:lvl6pPr>
            <a:lvl7pPr marL="2098675" indent="-228600" eaLnBrk="0" fontAlgn="base" hangingPunct="0">
              <a:lnSpc>
                <a:spcPct val="90000"/>
              </a:lnSpc>
              <a:spcBef>
                <a:spcPct val="20000"/>
              </a:spcBef>
              <a:spcAft>
                <a:spcPct val="0"/>
              </a:spcAft>
              <a:buFont typeface="Arial" panose="020B0604020202020204" pitchFamily="34" charset="0"/>
              <a:buChar char="•"/>
              <a:tabLst>
                <a:tab pos="2628900" algn="ctr"/>
                <a:tab pos="5292725" algn="r"/>
              </a:tabLst>
              <a:defRPr sz="2000">
                <a:solidFill>
                  <a:schemeClr val="bg1"/>
                </a:solidFill>
                <a:latin typeface="Arial" panose="020B0604020202020204" pitchFamily="34" charset="0"/>
              </a:defRPr>
            </a:lvl7pPr>
            <a:lvl8pPr marL="2555875" indent="-228600" eaLnBrk="0" fontAlgn="base" hangingPunct="0">
              <a:lnSpc>
                <a:spcPct val="90000"/>
              </a:lnSpc>
              <a:spcBef>
                <a:spcPct val="20000"/>
              </a:spcBef>
              <a:spcAft>
                <a:spcPct val="0"/>
              </a:spcAft>
              <a:buFont typeface="Arial" panose="020B0604020202020204" pitchFamily="34" charset="0"/>
              <a:buChar char="•"/>
              <a:tabLst>
                <a:tab pos="2628900" algn="ctr"/>
                <a:tab pos="5292725" algn="r"/>
              </a:tabLst>
              <a:defRPr sz="2000">
                <a:solidFill>
                  <a:schemeClr val="bg1"/>
                </a:solidFill>
                <a:latin typeface="Arial" panose="020B0604020202020204" pitchFamily="34" charset="0"/>
              </a:defRPr>
            </a:lvl8pPr>
            <a:lvl9pPr marL="3013075" indent="-228600" eaLnBrk="0" fontAlgn="base" hangingPunct="0">
              <a:lnSpc>
                <a:spcPct val="90000"/>
              </a:lnSpc>
              <a:spcBef>
                <a:spcPct val="20000"/>
              </a:spcBef>
              <a:spcAft>
                <a:spcPct val="0"/>
              </a:spcAft>
              <a:buFont typeface="Arial" panose="020B0604020202020204" pitchFamily="34" charset="0"/>
              <a:buChar char="•"/>
              <a:tabLst>
                <a:tab pos="2628900" algn="ctr"/>
                <a:tab pos="5292725" algn="r"/>
              </a:tabLst>
              <a:defRPr sz="2000">
                <a:solidFill>
                  <a:schemeClr val="bg1"/>
                </a:solidFill>
                <a:latin typeface="Arial" panose="020B0604020202020204" pitchFamily="34" charset="0"/>
              </a:defRPr>
            </a:lvl9pPr>
          </a:lstStyle>
          <a:p>
            <a:pPr fontAlgn="base">
              <a:lnSpc>
                <a:spcPct val="150000"/>
              </a:lnSpc>
              <a:spcBef>
                <a:spcPct val="0"/>
              </a:spcBef>
              <a:spcAft>
                <a:spcPct val="0"/>
              </a:spcAft>
              <a:buFontTx/>
              <a:buNone/>
            </a:pPr>
            <a:r>
              <a:rPr lang="en-GB" altLang="zh-CN" sz="2100" dirty="0">
                <a:solidFill>
                  <a:schemeClr val="tx1">
                    <a:lumMod val="75000"/>
                    <a:lumOff val="25000"/>
                  </a:schemeClr>
                </a:solidFill>
                <a:latin typeface="+mn-ea"/>
                <a:cs typeface="Arial" panose="020B0604020202020204" pitchFamily="34" charset="0"/>
              </a:rPr>
              <a:t>Map: (</a:t>
            </a:r>
            <a:r>
              <a:rPr lang="en-GB" altLang="zh-CN" sz="2100" dirty="0" err="1">
                <a:solidFill>
                  <a:schemeClr val="tx1">
                    <a:lumMod val="75000"/>
                    <a:lumOff val="25000"/>
                  </a:schemeClr>
                </a:solidFill>
                <a:latin typeface="+mn-ea"/>
                <a:cs typeface="Arial" panose="020B0604020202020204" pitchFamily="34" charset="0"/>
              </a:rPr>
              <a:t>in_key</a:t>
            </a:r>
            <a:r>
              <a:rPr lang="en-GB" altLang="zh-CN" sz="2100" dirty="0">
                <a:solidFill>
                  <a:schemeClr val="tx1">
                    <a:lumMod val="75000"/>
                    <a:lumOff val="25000"/>
                  </a:schemeClr>
                </a:solidFill>
                <a:latin typeface="+mn-ea"/>
                <a:cs typeface="Arial" panose="020B0604020202020204" pitchFamily="34" charset="0"/>
              </a:rPr>
              <a:t>, </a:t>
            </a:r>
            <a:r>
              <a:rPr lang="en-GB" altLang="zh-CN" sz="2100" dirty="0" err="1">
                <a:solidFill>
                  <a:schemeClr val="tx1">
                    <a:lumMod val="75000"/>
                    <a:lumOff val="25000"/>
                  </a:schemeClr>
                </a:solidFill>
                <a:latin typeface="+mn-ea"/>
                <a:cs typeface="Arial" panose="020B0604020202020204" pitchFamily="34" charset="0"/>
              </a:rPr>
              <a:t>in_value</a:t>
            </a:r>
            <a:r>
              <a:rPr lang="en-GB" altLang="zh-CN" sz="2100" dirty="0">
                <a:solidFill>
                  <a:schemeClr val="tx1">
                    <a:lumMod val="75000"/>
                    <a:lumOff val="25000"/>
                  </a:schemeClr>
                </a:solidFill>
                <a:latin typeface="+mn-ea"/>
                <a:cs typeface="Arial" panose="020B0604020202020204" pitchFamily="34" charset="0"/>
              </a:rPr>
              <a:t>) </a:t>
            </a:r>
            <a:r>
              <a:rPr lang="en-GB" altLang="zh-CN" sz="2100" dirty="0">
                <a:solidFill>
                  <a:schemeClr val="tx1">
                    <a:lumMod val="75000"/>
                    <a:lumOff val="25000"/>
                  </a:schemeClr>
                </a:solidFill>
                <a:latin typeface="+mn-ea"/>
                <a:cs typeface="Arial" panose="020B0604020202020204" pitchFamily="34" charset="0"/>
                <a:sym typeface="Wingdings" panose="05000000000000000000" pitchFamily="2" charset="2"/>
              </a:rPr>
              <a:t></a:t>
            </a:r>
            <a:r>
              <a:rPr lang="en-GB" altLang="zh-CN" sz="2100" dirty="0">
                <a:solidFill>
                  <a:schemeClr val="tx1">
                    <a:lumMod val="75000"/>
                    <a:lumOff val="25000"/>
                  </a:schemeClr>
                </a:solidFill>
                <a:latin typeface="+mn-ea"/>
                <a:cs typeface="Arial" panose="020B0604020202020204" pitchFamily="34" charset="0"/>
              </a:rPr>
              <a:t> {(</a:t>
            </a:r>
            <a:r>
              <a:rPr lang="en-GB" altLang="zh-CN" sz="2100" dirty="0" err="1">
                <a:solidFill>
                  <a:schemeClr val="tx1">
                    <a:lumMod val="75000"/>
                    <a:lumOff val="25000"/>
                  </a:schemeClr>
                </a:solidFill>
                <a:latin typeface="+mn-ea"/>
                <a:cs typeface="Arial" panose="020B0604020202020204" pitchFamily="34" charset="0"/>
                <a:sym typeface="Wingdings" panose="05000000000000000000" pitchFamily="2" charset="2"/>
              </a:rPr>
              <a:t>key</a:t>
            </a:r>
            <a:r>
              <a:rPr lang="en-GB" altLang="zh-CN" sz="2100" i="1" baseline="-25000" dirty="0" err="1">
                <a:solidFill>
                  <a:schemeClr val="tx1">
                    <a:lumMod val="75000"/>
                    <a:lumOff val="25000"/>
                  </a:schemeClr>
                </a:solidFill>
                <a:latin typeface="+mn-ea"/>
                <a:cs typeface="Arial" panose="020B0604020202020204" pitchFamily="34" charset="0"/>
                <a:sym typeface="Wingdings" panose="05000000000000000000" pitchFamily="2" charset="2"/>
              </a:rPr>
              <a:t>j</a:t>
            </a:r>
            <a:r>
              <a:rPr lang="en-GB" altLang="zh-CN" sz="2100" dirty="0">
                <a:solidFill>
                  <a:schemeClr val="tx1">
                    <a:lumMod val="75000"/>
                    <a:lumOff val="25000"/>
                  </a:schemeClr>
                </a:solidFill>
                <a:latin typeface="+mn-ea"/>
                <a:cs typeface="Arial" panose="020B0604020202020204" pitchFamily="34" charset="0"/>
                <a:sym typeface="Wingdings" panose="05000000000000000000" pitchFamily="2" charset="2"/>
              </a:rPr>
              <a:t>, </a:t>
            </a:r>
            <a:r>
              <a:rPr lang="en-GB" altLang="zh-CN" sz="2100" dirty="0" err="1">
                <a:solidFill>
                  <a:schemeClr val="tx1">
                    <a:lumMod val="75000"/>
                    <a:lumOff val="25000"/>
                  </a:schemeClr>
                </a:solidFill>
                <a:latin typeface="+mn-ea"/>
                <a:cs typeface="Arial" panose="020B0604020202020204" pitchFamily="34" charset="0"/>
                <a:sym typeface="Wingdings" panose="05000000000000000000" pitchFamily="2" charset="2"/>
              </a:rPr>
              <a:t>value</a:t>
            </a:r>
            <a:r>
              <a:rPr lang="en-GB" altLang="zh-CN" sz="2100" baseline="-25000" dirty="0" err="1">
                <a:solidFill>
                  <a:schemeClr val="tx1">
                    <a:lumMod val="75000"/>
                    <a:lumOff val="25000"/>
                  </a:schemeClr>
                </a:solidFill>
                <a:latin typeface="+mn-ea"/>
                <a:cs typeface="Arial" panose="020B0604020202020204" pitchFamily="34" charset="0"/>
                <a:sym typeface="Wingdings" panose="05000000000000000000" pitchFamily="2" charset="2"/>
              </a:rPr>
              <a:t>j</a:t>
            </a:r>
            <a:r>
              <a:rPr lang="en-GB" altLang="zh-CN" sz="2100" dirty="0">
                <a:solidFill>
                  <a:schemeClr val="tx1">
                    <a:lumMod val="75000"/>
                    <a:lumOff val="25000"/>
                  </a:schemeClr>
                </a:solidFill>
                <a:latin typeface="+mn-ea"/>
                <a:cs typeface="Arial" panose="020B0604020202020204" pitchFamily="34" charset="0"/>
                <a:sym typeface="Wingdings" panose="05000000000000000000" pitchFamily="2" charset="2"/>
              </a:rPr>
              <a:t>) | </a:t>
            </a:r>
            <a:r>
              <a:rPr lang="en-GB" altLang="zh-CN" sz="2100" i="1" dirty="0">
                <a:solidFill>
                  <a:schemeClr val="tx1">
                    <a:lumMod val="75000"/>
                    <a:lumOff val="25000"/>
                  </a:schemeClr>
                </a:solidFill>
                <a:latin typeface="+mn-ea"/>
                <a:cs typeface="Arial" panose="020B0604020202020204" pitchFamily="34" charset="0"/>
                <a:sym typeface="Wingdings" panose="05000000000000000000" pitchFamily="2" charset="2"/>
              </a:rPr>
              <a:t>j</a:t>
            </a:r>
            <a:r>
              <a:rPr lang="en-GB" altLang="zh-CN" sz="2100" dirty="0">
                <a:solidFill>
                  <a:schemeClr val="tx1">
                    <a:lumMod val="75000"/>
                    <a:lumOff val="25000"/>
                  </a:schemeClr>
                </a:solidFill>
                <a:latin typeface="+mn-ea"/>
                <a:cs typeface="Arial" panose="020B0604020202020204" pitchFamily="34" charset="0"/>
                <a:sym typeface="Wingdings" panose="05000000000000000000" pitchFamily="2" charset="2"/>
              </a:rPr>
              <a:t> = 1…</a:t>
            </a:r>
            <a:r>
              <a:rPr lang="en-GB" altLang="zh-CN" sz="2100" i="1" dirty="0">
                <a:solidFill>
                  <a:schemeClr val="tx1">
                    <a:lumMod val="75000"/>
                    <a:lumOff val="25000"/>
                  </a:schemeClr>
                </a:solidFill>
                <a:latin typeface="+mn-ea"/>
                <a:cs typeface="Arial" panose="020B0604020202020204" pitchFamily="34" charset="0"/>
                <a:sym typeface="Wingdings" panose="05000000000000000000" pitchFamily="2" charset="2"/>
              </a:rPr>
              <a:t>k</a:t>
            </a:r>
            <a:r>
              <a:rPr lang="en-GB" altLang="zh-CN" sz="2100" dirty="0">
                <a:solidFill>
                  <a:schemeClr val="tx1">
                    <a:lumMod val="75000"/>
                    <a:lumOff val="25000"/>
                  </a:schemeClr>
                </a:solidFill>
                <a:latin typeface="+mn-ea"/>
                <a:cs typeface="Arial" panose="020B0604020202020204" pitchFamily="34" charset="0"/>
                <a:sym typeface="Wingdings" panose="05000000000000000000" pitchFamily="2" charset="2"/>
              </a:rPr>
              <a:t>}</a:t>
            </a:r>
            <a:endParaRPr lang="en-US" altLang="zh-CN" sz="2100" dirty="0">
              <a:solidFill>
                <a:schemeClr val="tx1">
                  <a:lumMod val="75000"/>
                  <a:lumOff val="25000"/>
                </a:schemeClr>
              </a:solidFill>
              <a:latin typeface="+mn-ea"/>
              <a:cs typeface="Arial" panose="020B0604020202020204" pitchFamily="34" charset="0"/>
              <a:sym typeface="Wingdings" panose="05000000000000000000" pitchFamily="2" charset="2"/>
            </a:endParaRPr>
          </a:p>
          <a:p>
            <a:pPr fontAlgn="base">
              <a:lnSpc>
                <a:spcPct val="150000"/>
              </a:lnSpc>
              <a:spcBef>
                <a:spcPct val="0"/>
              </a:spcBef>
              <a:spcAft>
                <a:spcPct val="0"/>
              </a:spcAft>
              <a:buFontTx/>
              <a:buNone/>
            </a:pPr>
            <a:r>
              <a:rPr lang="en-GB" altLang="zh-CN" sz="2100" dirty="0">
                <a:solidFill>
                  <a:schemeClr val="tx1">
                    <a:lumMod val="75000"/>
                    <a:lumOff val="25000"/>
                  </a:schemeClr>
                </a:solidFill>
                <a:latin typeface="+mn-ea"/>
                <a:cs typeface="Arial" panose="020B0604020202020204" pitchFamily="34" charset="0"/>
                <a:sym typeface="Wingdings" panose="05000000000000000000" pitchFamily="2" charset="2"/>
              </a:rPr>
              <a:t>Reduce: (key, [value</a:t>
            </a:r>
            <a:r>
              <a:rPr lang="en-GB" altLang="zh-CN" sz="2100" baseline="-25000" dirty="0">
                <a:solidFill>
                  <a:schemeClr val="tx1">
                    <a:lumMod val="75000"/>
                    <a:lumOff val="25000"/>
                  </a:schemeClr>
                </a:solidFill>
                <a:latin typeface="+mn-ea"/>
                <a:cs typeface="Arial" panose="020B0604020202020204" pitchFamily="34" charset="0"/>
                <a:sym typeface="Wingdings" panose="05000000000000000000" pitchFamily="2" charset="2"/>
              </a:rPr>
              <a:t>1</a:t>
            </a:r>
            <a:r>
              <a:rPr lang="en-GB" altLang="zh-CN" sz="2100" dirty="0">
                <a:solidFill>
                  <a:schemeClr val="tx1">
                    <a:lumMod val="75000"/>
                    <a:lumOff val="25000"/>
                  </a:schemeClr>
                </a:solidFill>
                <a:latin typeface="+mn-ea"/>
                <a:cs typeface="Arial" panose="020B0604020202020204" pitchFamily="34" charset="0"/>
                <a:sym typeface="Wingdings" panose="05000000000000000000" pitchFamily="2" charset="2"/>
              </a:rPr>
              <a:t>,…,</a:t>
            </a:r>
            <a:r>
              <a:rPr lang="en-GB" altLang="zh-CN" sz="2100" dirty="0" err="1">
                <a:solidFill>
                  <a:schemeClr val="tx1">
                    <a:lumMod val="75000"/>
                    <a:lumOff val="25000"/>
                  </a:schemeClr>
                </a:solidFill>
                <a:latin typeface="+mn-ea"/>
                <a:cs typeface="Arial" panose="020B0604020202020204" pitchFamily="34" charset="0"/>
                <a:sym typeface="Wingdings" panose="05000000000000000000" pitchFamily="2" charset="2"/>
              </a:rPr>
              <a:t>value</a:t>
            </a:r>
            <a:r>
              <a:rPr lang="en-GB" altLang="zh-CN" sz="2100" i="1" baseline="-25000" dirty="0" err="1">
                <a:solidFill>
                  <a:schemeClr val="tx1">
                    <a:lumMod val="75000"/>
                    <a:lumOff val="25000"/>
                  </a:schemeClr>
                </a:solidFill>
                <a:latin typeface="+mn-ea"/>
                <a:cs typeface="Arial" panose="020B0604020202020204" pitchFamily="34" charset="0"/>
                <a:sym typeface="Wingdings" panose="05000000000000000000" pitchFamily="2" charset="2"/>
              </a:rPr>
              <a:t>m</a:t>
            </a:r>
            <a:r>
              <a:rPr lang="en-GB" altLang="zh-CN" sz="2100" dirty="0">
                <a:solidFill>
                  <a:schemeClr val="tx1">
                    <a:lumMod val="75000"/>
                    <a:lumOff val="25000"/>
                  </a:schemeClr>
                </a:solidFill>
                <a:latin typeface="+mn-ea"/>
                <a:cs typeface="Arial" panose="020B0604020202020204" pitchFamily="34" charset="0"/>
                <a:sym typeface="Wingdings" panose="05000000000000000000" pitchFamily="2" charset="2"/>
              </a:rPr>
              <a:t>]) </a:t>
            </a:r>
            <a:r>
              <a:rPr lang="en-GB" altLang="zh-CN" sz="2100" dirty="0">
                <a:solidFill>
                  <a:schemeClr val="tx1">
                    <a:lumMod val="75000"/>
                    <a:lumOff val="25000"/>
                  </a:schemeClr>
                </a:solidFill>
                <a:latin typeface="+mn-ea"/>
                <a:cs typeface="Arial" panose="020B0604020202020204" pitchFamily="34" charset="0"/>
              </a:rPr>
              <a:t> (key, </a:t>
            </a:r>
            <a:r>
              <a:rPr lang="en-GB" altLang="zh-CN" sz="2100" dirty="0" err="1">
                <a:solidFill>
                  <a:schemeClr val="tx1">
                    <a:lumMod val="75000"/>
                    <a:lumOff val="25000"/>
                  </a:schemeClr>
                </a:solidFill>
                <a:latin typeface="+mn-ea"/>
                <a:cs typeface="Arial" panose="020B0604020202020204" pitchFamily="34" charset="0"/>
              </a:rPr>
              <a:t>final_value</a:t>
            </a:r>
            <a:r>
              <a:rPr lang="en-GB" altLang="zh-CN" sz="2100" dirty="0">
                <a:solidFill>
                  <a:schemeClr val="tx1">
                    <a:lumMod val="75000"/>
                    <a:lumOff val="25000"/>
                  </a:schemeClr>
                </a:solidFill>
                <a:latin typeface="+mn-ea"/>
                <a:cs typeface="Arial" panose="020B0604020202020204" pitchFamily="34" charset="0"/>
              </a:rPr>
              <a:t>) </a:t>
            </a:r>
            <a:endParaRPr lang="en-GB" altLang="zh-CN" sz="2100" dirty="0">
              <a:solidFill>
                <a:schemeClr val="tx1">
                  <a:lumMod val="75000"/>
                  <a:lumOff val="25000"/>
                </a:schemeClr>
              </a:solidFill>
              <a:latin typeface="+mn-ea"/>
              <a:cs typeface="Arial" panose="020B0604020202020204" pitchFamily="34" charset="0"/>
            </a:endParaRPr>
          </a:p>
        </p:txBody>
      </p:sp>
      <p:sp>
        <p:nvSpPr>
          <p:cNvPr id="5" name="TextBox 54"/>
          <p:cNvSpPr txBox="1">
            <a:spLocks noChangeArrowheads="1"/>
          </p:cNvSpPr>
          <p:nvPr/>
        </p:nvSpPr>
        <p:spPr bwMode="auto">
          <a:xfrm>
            <a:off x="293525" y="3151909"/>
            <a:ext cx="3407618" cy="2077492"/>
          </a:xfrm>
          <a:prstGeom prst="rect">
            <a:avLst/>
          </a:prstGeom>
          <a:noFill/>
          <a:ln w="25400" algn="ctr">
            <a:solidFill>
              <a:srgbClr val="96C527"/>
            </a:solidFill>
            <a:miter lim="800000"/>
          </a:ln>
        </p:spPr>
        <p:txBody>
          <a:bodyPr wrap="square">
            <a:spAutoFit/>
          </a:bodyPr>
          <a:lstStyle>
            <a:lvl1pPr>
              <a:lnSpc>
                <a:spcPct val="90000"/>
              </a:lnSpc>
              <a:spcBef>
                <a:spcPct val="20000"/>
              </a:spcBef>
              <a:buFont typeface="Arial" panose="020B0604020202020204" pitchFamily="34" charset="0"/>
              <a:buChar char="•"/>
              <a:defRPr sz="2300">
                <a:solidFill>
                  <a:schemeClr val="bg1"/>
                </a:solidFill>
                <a:latin typeface="Arial" panose="020B0604020202020204" pitchFamily="34" charset="0"/>
              </a:defRPr>
            </a:lvl1pPr>
            <a:lvl2pPr marL="742950" indent="-28575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2pPr>
            <a:lvl3pPr marL="11430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3pPr>
            <a:lvl4pPr marL="16002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4pPr>
            <a:lvl5pPr marL="20574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9pPr>
          </a:lstStyle>
          <a:p>
            <a:pPr fontAlgn="base">
              <a:lnSpc>
                <a:spcPct val="100000"/>
              </a:lnSpc>
              <a:spcBef>
                <a:spcPct val="0"/>
              </a:spcBef>
              <a:spcAft>
                <a:spcPct val="0"/>
              </a:spcAft>
              <a:buFont typeface="Wingdings" panose="05000000000000000000" pitchFamily="2" charset="2"/>
              <a:buNone/>
            </a:pPr>
            <a:r>
              <a:rPr lang="en-US" altLang="zh-CN" sz="1800" b="1"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Map</a:t>
            </a:r>
            <a:r>
              <a:rPr lang="zh-CN" altLang="en-US" sz="1800" b="1"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输入参数</a:t>
            </a:r>
            <a:r>
              <a:rPr lang="zh-CN" altLang="en-US" sz="1800"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a:t>
            </a:r>
            <a:r>
              <a:rPr lang="en-GB" altLang="zh-CN" sz="1800"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in_key</a:t>
            </a:r>
            <a:r>
              <a:rPr lang="zh-CN" altLang="en-GB"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和</a:t>
            </a:r>
            <a:r>
              <a:rPr lang="en-GB" altLang="zh-CN" sz="1800"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in_value</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，它指明了</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Map</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需要处理的原始数据 </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fontAlgn="base">
              <a:lnSpc>
                <a:spcPct val="100000"/>
              </a:lnSpc>
              <a:spcBef>
                <a:spcPct val="0"/>
              </a:spcBef>
              <a:spcAft>
                <a:spcPct val="0"/>
              </a:spcAft>
              <a:buFont typeface="Wingdings" panose="05000000000000000000" pitchFamily="2" charset="2"/>
              <a:buNone/>
            </a:pPr>
            <a:endParaRPr lang="zh-CN" altLang="en-US" sz="18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fontAlgn="base">
              <a:lnSpc>
                <a:spcPct val="100000"/>
              </a:lnSpc>
              <a:spcBef>
                <a:spcPct val="0"/>
              </a:spcBef>
              <a:spcAft>
                <a:spcPct val="0"/>
              </a:spcAft>
              <a:buFont typeface="Wingdings" panose="05000000000000000000" pitchFamily="2" charset="2"/>
              <a:buNone/>
            </a:pPr>
            <a:r>
              <a:rPr lang="en-US" altLang="zh-CN" sz="1800" b="1"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Map</a:t>
            </a:r>
            <a:r>
              <a:rPr lang="zh-CN" altLang="en-US" sz="1800" b="1"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输出结果</a:t>
            </a:r>
            <a:r>
              <a:rPr lang="zh-CN" altLang="en-US" sz="1800"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一组</a:t>
            </a:r>
            <a:r>
              <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&lt;</a:t>
            </a:r>
            <a:r>
              <a:rPr lang="en-GB" altLang="zh-CN" sz="1800"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key,value</a:t>
            </a:r>
            <a:r>
              <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&gt;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对，这是经过</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Map</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操作后所产生的中间结果</a:t>
            </a:r>
            <a:r>
              <a:rPr lang="zh-CN" altLang="en-US" sz="21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 </a:t>
            </a:r>
            <a:endParaRPr lang="zh-CN" altLang="en-US" sz="21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TextBox 54"/>
          <p:cNvSpPr txBox="1">
            <a:spLocks noChangeArrowheads="1"/>
          </p:cNvSpPr>
          <p:nvPr/>
        </p:nvSpPr>
        <p:spPr bwMode="auto">
          <a:xfrm>
            <a:off x="4038599" y="3151909"/>
            <a:ext cx="4826795" cy="2585323"/>
          </a:xfrm>
          <a:prstGeom prst="rect">
            <a:avLst/>
          </a:prstGeom>
          <a:noFill/>
          <a:ln w="25400" algn="ctr">
            <a:solidFill>
              <a:srgbClr val="96C527"/>
            </a:solidFill>
            <a:miter lim="800000"/>
          </a:ln>
        </p:spPr>
        <p:txBody>
          <a:bodyPr wrap="square">
            <a:spAutoFit/>
          </a:bodyPr>
          <a:lstStyle>
            <a:lvl1pPr>
              <a:lnSpc>
                <a:spcPct val="90000"/>
              </a:lnSpc>
              <a:spcBef>
                <a:spcPct val="20000"/>
              </a:spcBef>
              <a:buFont typeface="Arial" panose="020B0604020202020204" pitchFamily="34" charset="0"/>
              <a:buChar char="•"/>
              <a:defRPr sz="2300">
                <a:solidFill>
                  <a:schemeClr val="bg1"/>
                </a:solidFill>
                <a:latin typeface="Arial" panose="020B0604020202020204" pitchFamily="34" charset="0"/>
              </a:defRPr>
            </a:lvl1pPr>
            <a:lvl2pPr marL="742950" indent="-28575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2pPr>
            <a:lvl3pPr marL="11430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3pPr>
            <a:lvl4pPr marL="16002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4pPr>
            <a:lvl5pPr marL="20574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9pPr>
          </a:lstStyle>
          <a:p>
            <a:pPr fontAlgn="base">
              <a:lnSpc>
                <a:spcPct val="100000"/>
              </a:lnSpc>
              <a:spcBef>
                <a:spcPct val="0"/>
              </a:spcBef>
              <a:spcAft>
                <a:spcPct val="0"/>
              </a:spcAft>
              <a:buFont typeface="Wingdings" panose="05000000000000000000" pitchFamily="2" charset="2"/>
              <a:buNone/>
            </a:pPr>
            <a:r>
              <a:rPr lang="en-US" altLang="zh-CN" sz="1800" b="1"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Reduce</a:t>
            </a:r>
            <a:r>
              <a:rPr lang="zh-CN" altLang="en-US" sz="1800" b="1"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输入参数</a:t>
            </a:r>
            <a:r>
              <a:rPr lang="zh-CN" altLang="en-US" sz="1800"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a:t>
            </a:r>
            <a:r>
              <a:rPr lang="zh-CN" altLang="en-GB"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a:t>
            </a:r>
            <a:r>
              <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key,[value</a:t>
            </a:r>
            <a:r>
              <a:rPr lang="en-GB" altLang="zh-CN" sz="1800" baseline="-250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1</a:t>
            </a:r>
            <a:r>
              <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a:t>
            </a:r>
            <a:r>
              <a:rPr lang="en-GB" altLang="zh-CN" sz="1800"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value</a:t>
            </a:r>
            <a:r>
              <a:rPr lang="en-GB" altLang="zh-CN" sz="1800" i="1" baseline="-25000"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m</a:t>
            </a:r>
            <a:r>
              <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GB"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GB"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fontAlgn="base">
              <a:lnSpc>
                <a:spcPct val="100000"/>
              </a:lnSpc>
              <a:spcBef>
                <a:spcPct val="0"/>
              </a:spcBef>
              <a:spcAft>
                <a:spcPct val="0"/>
              </a:spcAft>
              <a:buFont typeface="Wingdings" panose="05000000000000000000" pitchFamily="2" charset="2"/>
              <a:buNone/>
            </a:pPr>
            <a:endParaRPr lang="zh-CN" altLang="en-GB" sz="18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fontAlgn="base">
              <a:lnSpc>
                <a:spcPct val="100000"/>
              </a:lnSpc>
              <a:spcBef>
                <a:spcPct val="0"/>
              </a:spcBef>
              <a:spcAft>
                <a:spcPct val="0"/>
              </a:spcAft>
              <a:buFont typeface="Wingdings" panose="05000000000000000000" pitchFamily="2" charset="2"/>
              <a:buNone/>
            </a:pPr>
            <a:r>
              <a:rPr lang="en-GB" altLang="zh-CN" sz="1800" b="1"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Reduce</a:t>
            </a:r>
            <a:r>
              <a:rPr lang="zh-CN" altLang="en-GB" sz="1800" b="1"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工作</a:t>
            </a:r>
            <a:r>
              <a:rPr lang="zh-CN" altLang="en-GB" sz="1800"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800" dirty="0">
              <a:solidFill>
                <a:schemeClr val="accent6"/>
              </a:solidFill>
              <a:latin typeface="微软雅黑" panose="020B0503020204020204" pitchFamily="34" charset="-122"/>
              <a:ea typeface="微软雅黑" panose="020B0503020204020204" pitchFamily="34" charset="-122"/>
              <a:cs typeface="Arial" panose="020B0604020202020204" pitchFamily="34" charset="0"/>
            </a:endParaRPr>
          </a:p>
          <a:p>
            <a:pPr fontAlgn="base">
              <a:lnSpc>
                <a:spcPct val="100000"/>
              </a:lnSpc>
              <a:spcBef>
                <a:spcPct val="0"/>
              </a:spcBef>
              <a:spcAft>
                <a:spcPct val="0"/>
              </a:spcAft>
              <a:buFont typeface="Wingdings" panose="05000000000000000000" pitchFamily="2" charset="2"/>
              <a:buNone/>
            </a:pPr>
            <a:r>
              <a:rPr lang="zh-CN" altLang="en-GB"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对这些对应相同</a:t>
            </a:r>
            <a:r>
              <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key</a:t>
            </a:r>
            <a:r>
              <a:rPr lang="zh-CN" altLang="en-GB"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的</a:t>
            </a:r>
            <a:r>
              <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value</a:t>
            </a:r>
            <a:r>
              <a:rPr lang="zh-CN" altLang="en-GB"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值进行归并处理</a:t>
            </a:r>
            <a:endParaRPr lang="zh-CN" altLang="en-GB"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fontAlgn="base">
              <a:lnSpc>
                <a:spcPct val="100000"/>
              </a:lnSpc>
              <a:spcBef>
                <a:spcPct val="0"/>
              </a:spcBef>
              <a:spcAft>
                <a:spcPct val="0"/>
              </a:spcAft>
              <a:buFont typeface="Wingdings" panose="05000000000000000000" pitchFamily="2" charset="2"/>
              <a:buNone/>
            </a:pPr>
            <a:endParaRPr lang="zh-CN" altLang="en-GB" sz="18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fontAlgn="base">
              <a:lnSpc>
                <a:spcPct val="100000"/>
              </a:lnSpc>
              <a:spcBef>
                <a:spcPct val="0"/>
              </a:spcBef>
              <a:spcAft>
                <a:spcPct val="0"/>
              </a:spcAft>
              <a:buFont typeface="Wingdings" panose="05000000000000000000" pitchFamily="2" charset="2"/>
              <a:buNone/>
            </a:pPr>
            <a:r>
              <a:rPr lang="en-US" altLang="zh-CN" sz="1800" b="1"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Reduce</a:t>
            </a:r>
            <a:r>
              <a:rPr lang="zh-CN" altLang="en-US" sz="1800" b="1"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输出结果</a:t>
            </a:r>
            <a:r>
              <a:rPr lang="zh-CN" altLang="en-GB" sz="1800" dirty="0">
                <a:solidFill>
                  <a:schemeClr val="accent6"/>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800" dirty="0">
              <a:solidFill>
                <a:schemeClr val="accent6"/>
              </a:solidFill>
              <a:latin typeface="微软雅黑" panose="020B0503020204020204" pitchFamily="34" charset="-122"/>
              <a:ea typeface="微软雅黑" panose="020B0503020204020204" pitchFamily="34" charset="-122"/>
              <a:cs typeface="Arial" panose="020B0604020202020204" pitchFamily="34" charset="0"/>
            </a:endParaRPr>
          </a:p>
          <a:p>
            <a:pPr fontAlgn="base">
              <a:lnSpc>
                <a:spcPct val="100000"/>
              </a:lnSpc>
              <a:spcBef>
                <a:spcPct val="0"/>
              </a:spcBef>
              <a:spcAft>
                <a:spcPct val="0"/>
              </a:spcAft>
              <a:buFont typeface="Wingdings" panose="05000000000000000000" pitchFamily="2" charset="2"/>
              <a:buNone/>
            </a:pPr>
            <a:r>
              <a:rPr lang="zh-CN" altLang="en-GB"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a:t>
            </a:r>
            <a:r>
              <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key, </a:t>
            </a:r>
            <a:r>
              <a:rPr lang="en-GB" altLang="zh-CN" sz="1800" dirty="0" err="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final_value</a:t>
            </a:r>
            <a:r>
              <a:rPr lang="zh-CN" altLang="en-GB"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），所有</a:t>
            </a:r>
            <a:r>
              <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Reduce</a:t>
            </a:r>
            <a:r>
              <a:rPr lang="zh-CN" altLang="en-GB"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的结果并在一起就是最终结果 </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灯片编号占位符 6"/>
          <p:cNvSpPr>
            <a:spLocks noGrp="1"/>
          </p:cNvSpPr>
          <p:nvPr>
            <p:ph type="sldNum" sz="quarter" idx="4"/>
          </p:nvPr>
        </p:nvSpPr>
        <p:spPr/>
        <p:txBody>
          <a:bodyPr/>
          <a:lstStyle/>
          <a:p>
            <a:fld id="{CF730C6D-5BB4-4F63-9D16-9EBF769D35DB}" type="slidenum">
              <a:rPr lang="zh-CN" altLang="en-US" smtClean="0"/>
            </a:fld>
            <a:endParaRPr lang="zh-CN" altLang="en-US" dirty="0"/>
          </a:p>
        </p:txBody>
      </p:sp>
      <p:sp>
        <p:nvSpPr>
          <p:cNvPr id="8" name="矩形 7"/>
          <p:cNvSpPr/>
          <p:nvPr/>
        </p:nvSpPr>
        <p:spPr>
          <a:xfrm>
            <a:off x="176255" y="117574"/>
            <a:ext cx="5519075" cy="461665"/>
          </a:xfrm>
          <a:prstGeom prst="rect">
            <a:avLst/>
          </a:prstGeom>
        </p:spPr>
        <p:txBody>
          <a:bodyPr wrap="none">
            <a:spAutoFit/>
          </a:bodyPr>
          <a:lstStyle/>
          <a:p>
            <a:r>
              <a:rPr lang="en-US" altLang="zh-CN" sz="2400" b="1" spc="225" dirty="0" smtClean="0">
                <a:solidFill>
                  <a:schemeClr val="bg1"/>
                </a:solidFill>
                <a:latin typeface="微软雅黑" panose="020B0503020204020204" pitchFamily="34" charset="-122"/>
                <a:ea typeface="微软雅黑" panose="020B0503020204020204" pitchFamily="34" charset="-122"/>
              </a:rPr>
              <a:t>22.2 </a:t>
            </a:r>
            <a:r>
              <a:rPr lang="zh-CN" altLang="en-US" sz="2400" b="1" spc="225" dirty="0" smtClean="0">
                <a:solidFill>
                  <a:schemeClr val="bg1"/>
                </a:solidFill>
                <a:latin typeface="微软雅黑" panose="020B0503020204020204" pitchFamily="34" charset="-122"/>
                <a:ea typeface="微软雅黑" panose="020B0503020204020204" pitchFamily="34" charset="-122"/>
              </a:rPr>
              <a:t>分布式数据处理</a:t>
            </a:r>
            <a:r>
              <a:rPr lang="en-US" altLang="zh-CN" sz="2400" b="1" spc="225" dirty="0" smtClean="0">
                <a:solidFill>
                  <a:schemeClr val="bg1"/>
                </a:solidFill>
                <a:latin typeface="微软雅黑" panose="020B0503020204020204" pitchFamily="34" charset="-122"/>
                <a:ea typeface="微软雅黑" panose="020B0503020204020204" pitchFamily="34" charset="-122"/>
              </a:rPr>
              <a:t>MapReduce</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05482" y="2467204"/>
            <a:ext cx="7293663" cy="600164"/>
          </a:xfrm>
          <a:prstGeom prst="rect">
            <a:avLst/>
          </a:prstGeom>
        </p:spPr>
        <p:txBody>
          <a:bodyPr wrap="none">
            <a:spAutoFit/>
          </a:bodyPr>
          <a:lstStyle/>
          <a:p>
            <a:r>
              <a:rPr lang="en-US" altLang="zh-CN" sz="3300" b="1" spc="225" dirty="0" smtClean="0">
                <a:solidFill>
                  <a:srgbClr val="96C527"/>
                </a:solidFill>
                <a:latin typeface="微软雅黑" panose="020B0503020204020204" pitchFamily="34" charset="-122"/>
                <a:ea typeface="微软雅黑" panose="020B0503020204020204" pitchFamily="34" charset="-122"/>
              </a:rPr>
              <a:t>22.2 </a:t>
            </a:r>
            <a:r>
              <a:rPr lang="zh-CN" altLang="en-US" sz="3300" b="1" spc="225" dirty="0" smtClean="0">
                <a:solidFill>
                  <a:srgbClr val="96C527"/>
                </a:solidFill>
                <a:latin typeface="微软雅黑" panose="020B0503020204020204" pitchFamily="34" charset="-122"/>
                <a:ea typeface="微软雅黑" panose="020B0503020204020204" pitchFamily="34" charset="-122"/>
              </a:rPr>
              <a:t>分布式</a:t>
            </a:r>
            <a:r>
              <a:rPr lang="zh-CN" altLang="en-US" sz="3300" b="1" spc="225" dirty="0">
                <a:solidFill>
                  <a:srgbClr val="96C527"/>
                </a:solidFill>
                <a:latin typeface="微软雅黑" panose="020B0503020204020204" pitchFamily="34" charset="-122"/>
                <a:ea typeface="微软雅黑" panose="020B0503020204020204" pitchFamily="34" charset="-122"/>
              </a:rPr>
              <a:t>数据处理</a:t>
            </a:r>
            <a:r>
              <a:rPr lang="en-US" altLang="zh-CN" sz="3300" b="1" spc="225" dirty="0" err="1">
                <a:solidFill>
                  <a:srgbClr val="96C527"/>
                </a:solidFill>
                <a:latin typeface="微软雅黑" panose="020B0503020204020204" pitchFamily="34" charset="-122"/>
                <a:ea typeface="微软雅黑" panose="020B0503020204020204" pitchFamily="34" charset="-122"/>
              </a:rPr>
              <a:t>MapReduce</a:t>
            </a:r>
            <a:endParaRPr lang="en-US" altLang="zh-CN" sz="3300" b="1" spc="225" dirty="0">
              <a:solidFill>
                <a:srgbClr val="96C527"/>
              </a:solidFill>
              <a:latin typeface="微软雅黑" panose="020B0503020204020204" pitchFamily="34" charset="-122"/>
              <a:ea typeface="微软雅黑" panose="020B0503020204020204" pitchFamily="34" charset="-122"/>
            </a:endParaRPr>
          </a:p>
        </p:txBody>
      </p:sp>
      <p:sp>
        <p:nvSpPr>
          <p:cNvPr id="3" name="等腰三角形 2"/>
          <p:cNvSpPr/>
          <p:nvPr/>
        </p:nvSpPr>
        <p:spPr>
          <a:xfrm rot="5400000">
            <a:off x="2016776" y="4387249"/>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2274583" y="3297985"/>
            <a:ext cx="2531462" cy="415498"/>
          </a:xfrm>
          <a:prstGeom prst="rect">
            <a:avLst/>
          </a:prstGeom>
        </p:spPr>
        <p:txBody>
          <a:bodyPr wrap="none">
            <a:spAutoFit/>
          </a:bodyPr>
          <a:lstStyle/>
          <a:p>
            <a:r>
              <a:rPr lang="en-US" altLang="zh-CN" sz="2100" spc="225" dirty="0" smtClean="0">
                <a:solidFill>
                  <a:schemeClr val="bg1">
                    <a:lumMod val="65000"/>
                  </a:schemeClr>
                </a:solidFill>
                <a:latin typeface="+mn-ea"/>
              </a:rPr>
              <a:t>22.2.1  </a:t>
            </a:r>
            <a:r>
              <a:rPr lang="zh-CN" altLang="en-US" sz="2100" spc="225" dirty="0">
                <a:solidFill>
                  <a:schemeClr val="bg1">
                    <a:lumMod val="65000"/>
                  </a:schemeClr>
                </a:solidFill>
                <a:latin typeface="+mn-ea"/>
              </a:rPr>
              <a:t>产生背景</a:t>
            </a:r>
            <a:endParaRPr lang="zh-CN" altLang="en-US" sz="2100" spc="225" dirty="0">
              <a:solidFill>
                <a:schemeClr val="bg1">
                  <a:lumMod val="65000"/>
                </a:schemeClr>
              </a:solidFill>
              <a:latin typeface="+mn-ea"/>
            </a:endParaRPr>
          </a:p>
        </p:txBody>
      </p:sp>
      <p:sp>
        <p:nvSpPr>
          <p:cNvPr id="7" name="矩形 6"/>
          <p:cNvSpPr/>
          <p:nvPr/>
        </p:nvSpPr>
        <p:spPr>
          <a:xfrm>
            <a:off x="2274583" y="3789652"/>
            <a:ext cx="2531462" cy="415498"/>
          </a:xfrm>
          <a:prstGeom prst="rect">
            <a:avLst/>
          </a:prstGeom>
        </p:spPr>
        <p:txBody>
          <a:bodyPr wrap="none">
            <a:spAutoFit/>
          </a:bodyPr>
          <a:lstStyle/>
          <a:p>
            <a:r>
              <a:rPr lang="en-US" altLang="zh-CN" sz="2100" spc="225" dirty="0" smtClean="0">
                <a:solidFill>
                  <a:schemeClr val="bg1">
                    <a:lumMod val="65000"/>
                  </a:schemeClr>
                </a:solidFill>
                <a:latin typeface="+mn-ea"/>
              </a:rPr>
              <a:t>22.2.2  </a:t>
            </a:r>
            <a:r>
              <a:rPr lang="zh-CN" altLang="en-US" sz="2100" spc="225" dirty="0">
                <a:solidFill>
                  <a:schemeClr val="bg1">
                    <a:lumMod val="65000"/>
                  </a:schemeClr>
                </a:solidFill>
                <a:latin typeface="+mn-ea"/>
              </a:rPr>
              <a:t>编程模型</a:t>
            </a:r>
            <a:endParaRPr lang="zh-CN" altLang="en-US" sz="2100" spc="225" dirty="0">
              <a:solidFill>
                <a:schemeClr val="bg1">
                  <a:lumMod val="65000"/>
                </a:schemeClr>
              </a:solidFill>
              <a:latin typeface="+mn-ea"/>
            </a:endParaRPr>
          </a:p>
        </p:txBody>
      </p:sp>
      <p:sp>
        <p:nvSpPr>
          <p:cNvPr id="8" name="矩形 7"/>
          <p:cNvSpPr/>
          <p:nvPr/>
        </p:nvSpPr>
        <p:spPr>
          <a:xfrm>
            <a:off x="2274583" y="4271008"/>
            <a:ext cx="2531462" cy="415498"/>
          </a:xfrm>
          <a:prstGeom prst="rect">
            <a:avLst/>
          </a:prstGeom>
        </p:spPr>
        <p:txBody>
          <a:bodyPr wrap="none">
            <a:spAutoFit/>
          </a:bodyPr>
          <a:lstStyle/>
          <a:p>
            <a:r>
              <a:rPr lang="en-US" altLang="zh-CN" sz="2100" kern="500" spc="225" dirty="0" smtClean="0">
                <a:solidFill>
                  <a:schemeClr val="bg1"/>
                </a:solidFill>
                <a:latin typeface="+mn-ea"/>
              </a:rPr>
              <a:t>22.2.3  </a:t>
            </a:r>
            <a:r>
              <a:rPr lang="zh-CN" altLang="en-US" sz="2100" kern="500" spc="225" dirty="0">
                <a:solidFill>
                  <a:schemeClr val="bg1"/>
                </a:solidFill>
                <a:latin typeface="+mn-ea"/>
              </a:rPr>
              <a:t>实现机制</a:t>
            </a:r>
            <a:endParaRPr lang="zh-CN" altLang="en-US" sz="2100" kern="500" spc="225" dirty="0">
              <a:solidFill>
                <a:schemeClr val="bg1"/>
              </a:solidFill>
              <a:latin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63854" y="1245688"/>
            <a:ext cx="6744062" cy="4310659"/>
          </a:xfrm>
          <a:prstGeom prst="rect">
            <a:avLst/>
          </a:prstGeom>
        </p:spPr>
      </p:pic>
      <p:sp>
        <p:nvSpPr>
          <p:cNvPr id="5" name="文本框 4"/>
          <p:cNvSpPr txBox="1"/>
          <p:nvPr/>
        </p:nvSpPr>
        <p:spPr>
          <a:xfrm>
            <a:off x="399253" y="751495"/>
            <a:ext cx="1415772" cy="461665"/>
          </a:xfrm>
          <a:prstGeom prst="rect">
            <a:avLst/>
          </a:prstGeom>
          <a:noFill/>
        </p:spPr>
        <p:txBody>
          <a:bodyPr wrap="none" rtlCol="0">
            <a:spAutoFit/>
          </a:bodyPr>
          <a:lstStyle/>
          <a:p>
            <a:r>
              <a:rPr lang="zh-CN" altLang="en-US" sz="2400" b="1" dirty="0">
                <a:solidFill>
                  <a:schemeClr val="accent6"/>
                </a:solidFill>
              </a:rPr>
              <a:t>实现机制</a:t>
            </a:r>
            <a:endParaRPr lang="zh-CN" altLang="en-US" sz="2400" b="1" dirty="0">
              <a:solidFill>
                <a:schemeClr val="accent6"/>
              </a:solidFill>
            </a:endParaRPr>
          </a:p>
        </p:txBody>
      </p:sp>
      <p:sp>
        <p:nvSpPr>
          <p:cNvPr id="6" name="椭圆 5"/>
          <p:cNvSpPr/>
          <p:nvPr/>
        </p:nvSpPr>
        <p:spPr>
          <a:xfrm>
            <a:off x="293525" y="897801"/>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灯片编号占位符 1"/>
          <p:cNvSpPr>
            <a:spLocks noGrp="1"/>
          </p:cNvSpPr>
          <p:nvPr>
            <p:ph type="sldNum" sz="quarter" idx="4"/>
          </p:nvPr>
        </p:nvSpPr>
        <p:spPr/>
        <p:txBody>
          <a:bodyPr/>
          <a:lstStyle/>
          <a:p>
            <a:fld id="{CF730C6D-5BB4-4F63-9D16-9EBF769D35DB}" type="slidenum">
              <a:rPr lang="zh-CN" altLang="en-US" smtClean="0"/>
            </a:fld>
            <a:endParaRPr lang="zh-CN" altLang="en-US" dirty="0"/>
          </a:p>
        </p:txBody>
      </p:sp>
      <p:sp>
        <p:nvSpPr>
          <p:cNvPr id="7" name="矩形 6"/>
          <p:cNvSpPr/>
          <p:nvPr/>
        </p:nvSpPr>
        <p:spPr>
          <a:xfrm>
            <a:off x="176255" y="117574"/>
            <a:ext cx="5519075" cy="461665"/>
          </a:xfrm>
          <a:prstGeom prst="rect">
            <a:avLst/>
          </a:prstGeom>
        </p:spPr>
        <p:txBody>
          <a:bodyPr wrap="none">
            <a:spAutoFit/>
          </a:bodyPr>
          <a:lstStyle/>
          <a:p>
            <a:r>
              <a:rPr lang="en-US" altLang="zh-CN" sz="2400" b="1" spc="225" dirty="0" smtClean="0">
                <a:solidFill>
                  <a:schemeClr val="bg1"/>
                </a:solidFill>
                <a:latin typeface="微软雅黑" panose="020B0503020204020204" pitchFamily="34" charset="-122"/>
                <a:ea typeface="微软雅黑" panose="020B0503020204020204" pitchFamily="34" charset="-122"/>
              </a:rPr>
              <a:t>22.2 </a:t>
            </a:r>
            <a:r>
              <a:rPr lang="zh-CN" altLang="en-US" sz="2400" b="1" spc="225" dirty="0" smtClean="0">
                <a:solidFill>
                  <a:schemeClr val="bg1"/>
                </a:solidFill>
                <a:latin typeface="微软雅黑" panose="020B0503020204020204" pitchFamily="34" charset="-122"/>
                <a:ea typeface="微软雅黑" panose="020B0503020204020204" pitchFamily="34" charset="-122"/>
              </a:rPr>
              <a:t>分布式数据处理</a:t>
            </a:r>
            <a:r>
              <a:rPr lang="en-US" altLang="zh-CN" sz="2400" b="1" spc="225" dirty="0" smtClean="0">
                <a:solidFill>
                  <a:schemeClr val="bg1"/>
                </a:solidFill>
                <a:latin typeface="微软雅黑" panose="020B0503020204020204" pitchFamily="34" charset="-122"/>
                <a:ea typeface="微软雅黑" panose="020B0503020204020204" pitchFamily="34" charset="-122"/>
              </a:rPr>
              <a:t>MapReduce</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5993508" y="5698125"/>
            <a:ext cx="2050561" cy="369332"/>
          </a:xfrm>
          <a:prstGeom prst="rect">
            <a:avLst/>
          </a:prstGeom>
        </p:spPr>
        <p:txBody>
          <a:bodyPr wrap="none">
            <a:spAutoFit/>
          </a:bodyPr>
          <a:lstStyle/>
          <a:p>
            <a:r>
              <a:rPr lang="zh-CN" altLang="en-US"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与讲义图</a:t>
            </a:r>
            <a:r>
              <a:rPr lang="en-US" kern="100" dirty="0">
                <a:solidFill>
                  <a:srgbClr val="FF0000"/>
                </a:solidFill>
                <a:latin typeface="Times New Roman" panose="02020603050405020304" pitchFamily="18" charset="0"/>
                <a:ea typeface="宋体" panose="02010600030101010101" pitchFamily="2" charset="-122"/>
              </a:rPr>
              <a:t>14-4 </a:t>
            </a:r>
            <a:r>
              <a:rPr lang="zh-CN" altLang="en-US" kern="100" dirty="0" smtClean="0">
                <a:solidFill>
                  <a:srgbClr val="FF0000"/>
                </a:solidFill>
                <a:latin typeface="Times New Roman" panose="02020603050405020304" pitchFamily="18" charset="0"/>
                <a:ea typeface="宋体" panose="02010600030101010101" pitchFamily="2" charset="-122"/>
              </a:rPr>
              <a:t>类似</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9253" y="814255"/>
            <a:ext cx="1415772" cy="461665"/>
          </a:xfrm>
          <a:prstGeom prst="rect">
            <a:avLst/>
          </a:prstGeom>
          <a:noFill/>
        </p:spPr>
        <p:txBody>
          <a:bodyPr wrap="none" rtlCol="0">
            <a:spAutoFit/>
          </a:bodyPr>
          <a:lstStyle/>
          <a:p>
            <a:r>
              <a:rPr lang="zh-CN" altLang="en-US" sz="2400" b="1" dirty="0">
                <a:solidFill>
                  <a:schemeClr val="accent6"/>
                </a:solidFill>
              </a:rPr>
              <a:t>实现机制</a:t>
            </a:r>
            <a:endParaRPr lang="zh-CN" altLang="en-US" sz="2400" b="1" dirty="0">
              <a:solidFill>
                <a:schemeClr val="accent6"/>
              </a:solidFill>
            </a:endParaRPr>
          </a:p>
        </p:txBody>
      </p:sp>
      <p:sp>
        <p:nvSpPr>
          <p:cNvPr id="3" name="椭圆 2"/>
          <p:cNvSpPr/>
          <p:nvPr/>
        </p:nvSpPr>
        <p:spPr>
          <a:xfrm>
            <a:off x="293525" y="960561"/>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572182" y="1782366"/>
            <a:ext cx="6139919" cy="369332"/>
          </a:xfrm>
          <a:prstGeom prst="rect">
            <a:avLst/>
          </a:prstGeom>
        </p:spPr>
        <p:txBody>
          <a:bodyPr wrap="square">
            <a:spAutoFit/>
          </a:bodyPr>
          <a:lstStyle/>
          <a:p>
            <a:r>
              <a:rPr lang="zh-CN" altLang="en-US" dirty="0">
                <a:solidFill>
                  <a:schemeClr val="tx1">
                    <a:lumMod val="75000"/>
                    <a:lumOff val="25000"/>
                  </a:schemeClr>
                </a:solidFill>
              </a:rPr>
              <a:t>（</a:t>
            </a:r>
            <a:r>
              <a:rPr lang="en-US" altLang="zh-CN" dirty="0">
                <a:solidFill>
                  <a:schemeClr val="tx1">
                    <a:lumMod val="75000"/>
                    <a:lumOff val="25000"/>
                  </a:schemeClr>
                </a:solidFill>
              </a:rPr>
              <a:t>1</a:t>
            </a:r>
            <a:r>
              <a:rPr lang="zh-CN" altLang="en-US" dirty="0">
                <a:solidFill>
                  <a:schemeClr val="tx1">
                    <a:lumMod val="75000"/>
                    <a:lumOff val="25000"/>
                  </a:schemeClr>
                </a:solidFill>
              </a:rPr>
              <a:t>）</a:t>
            </a:r>
            <a:r>
              <a:rPr lang="en-US" altLang="zh-CN" dirty="0" err="1">
                <a:solidFill>
                  <a:schemeClr val="tx1">
                    <a:lumMod val="75000"/>
                    <a:lumOff val="25000"/>
                  </a:schemeClr>
                </a:solidFill>
              </a:rPr>
              <a:t>MapReduce</a:t>
            </a:r>
            <a:r>
              <a:rPr lang="zh-CN" altLang="en-US" dirty="0">
                <a:solidFill>
                  <a:schemeClr val="tx1">
                    <a:lumMod val="75000"/>
                    <a:lumOff val="25000"/>
                  </a:schemeClr>
                </a:solidFill>
              </a:rPr>
              <a:t>函数首先把</a:t>
            </a:r>
            <a:r>
              <a:rPr lang="zh-CN" altLang="en-US" b="1" dirty="0">
                <a:solidFill>
                  <a:schemeClr val="accent6"/>
                </a:solidFill>
              </a:rPr>
              <a:t>输入文件分成</a:t>
            </a:r>
            <a:r>
              <a:rPr lang="en-US" altLang="zh-CN" b="1" dirty="0">
                <a:solidFill>
                  <a:schemeClr val="accent6"/>
                </a:solidFill>
              </a:rPr>
              <a:t>M</a:t>
            </a:r>
            <a:r>
              <a:rPr lang="zh-CN" altLang="en-US" b="1" dirty="0">
                <a:solidFill>
                  <a:schemeClr val="accent6"/>
                </a:solidFill>
              </a:rPr>
              <a:t>块</a:t>
            </a:r>
            <a:endParaRPr lang="zh-CN" altLang="en-US" b="1" dirty="0">
              <a:solidFill>
                <a:schemeClr val="accent6"/>
              </a:solidFill>
            </a:endParaRPr>
          </a:p>
        </p:txBody>
      </p:sp>
      <p:sp>
        <p:nvSpPr>
          <p:cNvPr id="8" name="矩形 7"/>
          <p:cNvSpPr/>
          <p:nvPr/>
        </p:nvSpPr>
        <p:spPr>
          <a:xfrm>
            <a:off x="572182" y="2225127"/>
            <a:ext cx="6187292" cy="369332"/>
          </a:xfrm>
          <a:prstGeom prst="rect">
            <a:avLst/>
          </a:prstGeom>
        </p:spPr>
        <p:txBody>
          <a:bodyPr wrap="square">
            <a:spAutoFit/>
          </a:bodyPr>
          <a:lstStyle/>
          <a:p>
            <a:r>
              <a:rPr lang="zh-CN" altLang="en-US" dirty="0">
                <a:solidFill>
                  <a:schemeClr val="tx1">
                    <a:lumMod val="75000"/>
                    <a:lumOff val="25000"/>
                  </a:schemeClr>
                </a:solidFill>
              </a:rPr>
              <a:t>（</a:t>
            </a:r>
            <a:r>
              <a:rPr lang="en-US" altLang="zh-CN" dirty="0">
                <a:solidFill>
                  <a:schemeClr val="tx1">
                    <a:lumMod val="75000"/>
                    <a:lumOff val="25000"/>
                  </a:schemeClr>
                </a:solidFill>
              </a:rPr>
              <a:t>2</a:t>
            </a:r>
            <a:r>
              <a:rPr lang="zh-CN" altLang="en-US" dirty="0">
                <a:solidFill>
                  <a:schemeClr val="tx1">
                    <a:lumMod val="75000"/>
                    <a:lumOff val="25000"/>
                  </a:schemeClr>
                </a:solidFill>
              </a:rPr>
              <a:t>）分派的执行程序中有一个</a:t>
            </a:r>
            <a:r>
              <a:rPr lang="zh-CN" altLang="en-US" b="1" dirty="0">
                <a:solidFill>
                  <a:schemeClr val="accent6"/>
                </a:solidFill>
              </a:rPr>
              <a:t>主控程序</a:t>
            </a:r>
            <a:r>
              <a:rPr lang="en-US" altLang="zh-CN" b="1" dirty="0">
                <a:solidFill>
                  <a:schemeClr val="accent6"/>
                </a:solidFill>
              </a:rPr>
              <a:t>Master</a:t>
            </a:r>
            <a:endParaRPr lang="zh-CN" altLang="en-US" b="1" dirty="0">
              <a:solidFill>
                <a:schemeClr val="accent6"/>
              </a:solidFill>
            </a:endParaRPr>
          </a:p>
        </p:txBody>
      </p:sp>
      <p:sp>
        <p:nvSpPr>
          <p:cNvPr id="9" name="矩形 8"/>
          <p:cNvSpPr/>
          <p:nvPr/>
        </p:nvSpPr>
        <p:spPr>
          <a:xfrm>
            <a:off x="572182" y="2667888"/>
            <a:ext cx="7537676" cy="369332"/>
          </a:xfrm>
          <a:prstGeom prst="rect">
            <a:avLst/>
          </a:prstGeom>
        </p:spPr>
        <p:txBody>
          <a:bodyPr wrap="square">
            <a:spAutoFit/>
          </a:bodyPr>
          <a:lstStyle/>
          <a:p>
            <a:r>
              <a:rPr lang="zh-CN" altLang="en-US" dirty="0">
                <a:solidFill>
                  <a:schemeClr val="tx1">
                    <a:lumMod val="75000"/>
                    <a:lumOff val="25000"/>
                  </a:schemeClr>
                </a:solidFill>
              </a:rPr>
              <a:t>（</a:t>
            </a:r>
            <a:r>
              <a:rPr lang="en-US" altLang="zh-CN" dirty="0">
                <a:solidFill>
                  <a:schemeClr val="tx1">
                    <a:lumMod val="75000"/>
                    <a:lumOff val="25000"/>
                  </a:schemeClr>
                </a:solidFill>
              </a:rPr>
              <a:t>3</a:t>
            </a:r>
            <a:r>
              <a:rPr lang="zh-CN" altLang="en-US" dirty="0">
                <a:solidFill>
                  <a:schemeClr val="tx1">
                    <a:lumMod val="75000"/>
                    <a:lumOff val="25000"/>
                  </a:schemeClr>
                </a:solidFill>
              </a:rPr>
              <a:t>）一个被分配了</a:t>
            </a:r>
            <a:r>
              <a:rPr lang="en-US" altLang="zh-CN" dirty="0">
                <a:solidFill>
                  <a:schemeClr val="tx1">
                    <a:lumMod val="75000"/>
                    <a:lumOff val="25000"/>
                  </a:schemeClr>
                </a:solidFill>
              </a:rPr>
              <a:t>Map</a:t>
            </a:r>
            <a:r>
              <a:rPr lang="zh-CN" altLang="en-US" dirty="0">
                <a:solidFill>
                  <a:schemeClr val="tx1">
                    <a:lumMod val="75000"/>
                    <a:lumOff val="25000"/>
                  </a:schemeClr>
                </a:solidFill>
              </a:rPr>
              <a:t>任务的</a:t>
            </a:r>
            <a:r>
              <a:rPr lang="en-US" altLang="zh-CN" dirty="0">
                <a:solidFill>
                  <a:schemeClr val="tx1">
                    <a:lumMod val="75000"/>
                    <a:lumOff val="25000"/>
                  </a:schemeClr>
                </a:solidFill>
              </a:rPr>
              <a:t>Worker</a:t>
            </a:r>
            <a:r>
              <a:rPr lang="zh-CN" altLang="en-US" dirty="0">
                <a:solidFill>
                  <a:schemeClr val="tx1">
                    <a:lumMod val="75000"/>
                    <a:lumOff val="25000"/>
                  </a:schemeClr>
                </a:solidFill>
              </a:rPr>
              <a:t>读取并处理相关的输入块</a:t>
            </a:r>
            <a:endParaRPr lang="zh-CN" altLang="en-US" dirty="0">
              <a:solidFill>
                <a:schemeClr val="tx1">
                  <a:lumMod val="75000"/>
                  <a:lumOff val="25000"/>
                </a:schemeClr>
              </a:solidFill>
            </a:endParaRPr>
          </a:p>
        </p:txBody>
      </p:sp>
      <p:sp>
        <p:nvSpPr>
          <p:cNvPr id="10" name="矩形 9"/>
          <p:cNvSpPr/>
          <p:nvPr/>
        </p:nvSpPr>
        <p:spPr>
          <a:xfrm>
            <a:off x="572182" y="3110649"/>
            <a:ext cx="7771436" cy="646331"/>
          </a:xfrm>
          <a:prstGeom prst="rect">
            <a:avLst/>
          </a:prstGeom>
        </p:spPr>
        <p:txBody>
          <a:bodyPr wrap="square">
            <a:spAutoFit/>
          </a:bodyPr>
          <a:lstStyle/>
          <a:p>
            <a:r>
              <a:rPr lang="zh-CN" altLang="en-US" dirty="0">
                <a:solidFill>
                  <a:schemeClr val="tx1">
                    <a:lumMod val="75000"/>
                    <a:lumOff val="25000"/>
                  </a:schemeClr>
                </a:solidFill>
              </a:rPr>
              <a:t>（</a:t>
            </a:r>
            <a:r>
              <a:rPr lang="en-US" altLang="zh-CN" dirty="0">
                <a:solidFill>
                  <a:schemeClr val="tx1">
                    <a:lumMod val="75000"/>
                    <a:lumOff val="25000"/>
                  </a:schemeClr>
                </a:solidFill>
              </a:rPr>
              <a:t>4</a:t>
            </a:r>
            <a:r>
              <a:rPr lang="zh-CN" altLang="en-US" dirty="0">
                <a:solidFill>
                  <a:schemeClr val="tx1">
                    <a:lumMod val="75000"/>
                    <a:lumOff val="25000"/>
                  </a:schemeClr>
                </a:solidFill>
              </a:rPr>
              <a:t>）这些缓冲到内存的中间结果将被定时写到本地硬盘，这些</a:t>
            </a:r>
            <a:r>
              <a:rPr lang="zh-CN" altLang="en-US" b="1" dirty="0">
                <a:solidFill>
                  <a:schemeClr val="accent6"/>
                </a:solidFill>
              </a:rPr>
              <a:t>数据通过分区函数分成</a:t>
            </a:r>
            <a:r>
              <a:rPr lang="en-US" altLang="zh-CN" b="1" dirty="0">
                <a:solidFill>
                  <a:schemeClr val="accent6"/>
                </a:solidFill>
              </a:rPr>
              <a:t>R</a:t>
            </a:r>
            <a:r>
              <a:rPr lang="zh-CN" altLang="en-US" b="1" dirty="0">
                <a:solidFill>
                  <a:schemeClr val="accent6"/>
                </a:solidFill>
              </a:rPr>
              <a:t>个区</a:t>
            </a:r>
            <a:endParaRPr lang="zh-CN" altLang="en-US" dirty="0">
              <a:solidFill>
                <a:schemeClr val="tx1">
                  <a:lumMod val="75000"/>
                  <a:lumOff val="25000"/>
                </a:schemeClr>
              </a:solidFill>
            </a:endParaRPr>
          </a:p>
        </p:txBody>
      </p:sp>
      <p:sp>
        <p:nvSpPr>
          <p:cNvPr id="11" name="矩形 10"/>
          <p:cNvSpPr/>
          <p:nvPr/>
        </p:nvSpPr>
        <p:spPr>
          <a:xfrm>
            <a:off x="572182" y="3830410"/>
            <a:ext cx="7711934" cy="646331"/>
          </a:xfrm>
          <a:prstGeom prst="rect">
            <a:avLst/>
          </a:prstGeom>
        </p:spPr>
        <p:txBody>
          <a:bodyPr wrap="square">
            <a:spAutoFit/>
          </a:bodyPr>
          <a:lstStyle/>
          <a:p>
            <a:r>
              <a:rPr lang="zh-CN" altLang="en-US" dirty="0">
                <a:solidFill>
                  <a:schemeClr val="tx1">
                    <a:lumMod val="75000"/>
                    <a:lumOff val="25000"/>
                  </a:schemeClr>
                </a:solidFill>
              </a:rPr>
              <a:t>（</a:t>
            </a:r>
            <a:r>
              <a:rPr lang="en-US" altLang="zh-CN" dirty="0">
                <a:solidFill>
                  <a:schemeClr val="tx1">
                    <a:lumMod val="75000"/>
                    <a:lumOff val="25000"/>
                  </a:schemeClr>
                </a:solidFill>
              </a:rPr>
              <a:t>5</a:t>
            </a:r>
            <a:r>
              <a:rPr lang="zh-CN" altLang="en-US" dirty="0">
                <a:solidFill>
                  <a:schemeClr val="tx1">
                    <a:lumMod val="75000"/>
                    <a:lumOff val="25000"/>
                  </a:schemeClr>
                </a:solidFill>
              </a:rPr>
              <a:t>）当</a:t>
            </a:r>
            <a:r>
              <a:rPr lang="en-US" altLang="zh-CN" dirty="0">
                <a:solidFill>
                  <a:schemeClr val="tx1">
                    <a:lumMod val="75000"/>
                    <a:lumOff val="25000"/>
                  </a:schemeClr>
                </a:solidFill>
              </a:rPr>
              <a:t>Master</a:t>
            </a:r>
            <a:r>
              <a:rPr lang="zh-CN" altLang="en-US" dirty="0">
                <a:solidFill>
                  <a:schemeClr val="tx1">
                    <a:lumMod val="75000"/>
                    <a:lumOff val="25000"/>
                  </a:schemeClr>
                </a:solidFill>
              </a:rPr>
              <a:t>通知执行</a:t>
            </a:r>
            <a:r>
              <a:rPr lang="en-US" altLang="zh-CN" dirty="0">
                <a:solidFill>
                  <a:schemeClr val="tx1">
                    <a:lumMod val="75000"/>
                    <a:lumOff val="25000"/>
                  </a:schemeClr>
                </a:solidFill>
              </a:rPr>
              <a:t>Reduce</a:t>
            </a:r>
            <a:r>
              <a:rPr lang="zh-CN" altLang="en-US" dirty="0">
                <a:solidFill>
                  <a:schemeClr val="tx1">
                    <a:lumMod val="75000"/>
                    <a:lumOff val="25000"/>
                  </a:schemeClr>
                </a:solidFill>
              </a:rPr>
              <a:t>的</a:t>
            </a:r>
            <a:r>
              <a:rPr lang="en-US" altLang="zh-CN" dirty="0">
                <a:solidFill>
                  <a:schemeClr val="tx1">
                    <a:lumMod val="75000"/>
                    <a:lumOff val="25000"/>
                  </a:schemeClr>
                </a:solidFill>
              </a:rPr>
              <a:t>Worker</a:t>
            </a:r>
            <a:r>
              <a:rPr lang="zh-CN" altLang="en-US" dirty="0">
                <a:solidFill>
                  <a:schemeClr val="tx1">
                    <a:lumMod val="75000"/>
                    <a:lumOff val="25000"/>
                  </a:schemeClr>
                </a:solidFill>
              </a:rPr>
              <a:t>关于中间</a:t>
            </a:r>
            <a:r>
              <a:rPr lang="en-US" altLang="zh-CN" dirty="0">
                <a:solidFill>
                  <a:schemeClr val="tx1">
                    <a:lumMod val="75000"/>
                    <a:lumOff val="25000"/>
                  </a:schemeClr>
                </a:solidFill>
              </a:rPr>
              <a:t>&lt;</a:t>
            </a:r>
            <a:r>
              <a:rPr lang="en-US" altLang="zh-CN" dirty="0" err="1">
                <a:solidFill>
                  <a:schemeClr val="tx1">
                    <a:lumMod val="75000"/>
                    <a:lumOff val="25000"/>
                  </a:schemeClr>
                </a:solidFill>
              </a:rPr>
              <a:t>key,value</a:t>
            </a:r>
            <a:r>
              <a:rPr lang="en-US" altLang="zh-CN" dirty="0">
                <a:solidFill>
                  <a:schemeClr val="tx1">
                    <a:lumMod val="75000"/>
                    <a:lumOff val="25000"/>
                  </a:schemeClr>
                </a:solidFill>
              </a:rPr>
              <a:t>&gt;</a:t>
            </a:r>
            <a:r>
              <a:rPr lang="zh-CN" altLang="en-US" dirty="0">
                <a:solidFill>
                  <a:schemeClr val="tx1">
                    <a:lumMod val="75000"/>
                    <a:lumOff val="25000"/>
                  </a:schemeClr>
                </a:solidFill>
              </a:rPr>
              <a:t>对的位置时，它调用远程过程，从</a:t>
            </a:r>
            <a:r>
              <a:rPr lang="en-US" altLang="zh-CN" dirty="0">
                <a:solidFill>
                  <a:schemeClr val="tx1">
                    <a:lumMod val="75000"/>
                    <a:lumOff val="25000"/>
                  </a:schemeClr>
                </a:solidFill>
              </a:rPr>
              <a:t>Map Worker</a:t>
            </a:r>
            <a:r>
              <a:rPr lang="zh-CN" altLang="en-US" dirty="0">
                <a:solidFill>
                  <a:schemeClr val="tx1">
                    <a:lumMod val="75000"/>
                    <a:lumOff val="25000"/>
                  </a:schemeClr>
                </a:solidFill>
              </a:rPr>
              <a:t>的本地硬盘上读取缓冲的中间数据</a:t>
            </a:r>
            <a:endParaRPr lang="zh-CN" altLang="en-US" dirty="0">
              <a:solidFill>
                <a:schemeClr val="tx1">
                  <a:lumMod val="75000"/>
                  <a:lumOff val="25000"/>
                </a:schemeClr>
              </a:solidFill>
            </a:endParaRPr>
          </a:p>
        </p:txBody>
      </p:sp>
      <p:sp>
        <p:nvSpPr>
          <p:cNvPr id="12" name="矩形 11"/>
          <p:cNvSpPr/>
          <p:nvPr/>
        </p:nvSpPr>
        <p:spPr>
          <a:xfrm>
            <a:off x="572182" y="4550170"/>
            <a:ext cx="7711934" cy="646331"/>
          </a:xfrm>
          <a:prstGeom prst="rect">
            <a:avLst/>
          </a:prstGeom>
        </p:spPr>
        <p:txBody>
          <a:bodyPr wrap="square">
            <a:spAutoFit/>
          </a:bodyPr>
          <a:lstStyle/>
          <a:p>
            <a:r>
              <a:rPr lang="zh-CN" altLang="en-US" dirty="0">
                <a:solidFill>
                  <a:schemeClr val="tx1">
                    <a:lumMod val="75000"/>
                    <a:lumOff val="25000"/>
                  </a:schemeClr>
                </a:solidFill>
              </a:rPr>
              <a:t>（</a:t>
            </a:r>
            <a:r>
              <a:rPr lang="en-US" altLang="zh-CN" dirty="0">
                <a:solidFill>
                  <a:schemeClr val="tx1">
                    <a:lumMod val="75000"/>
                    <a:lumOff val="25000"/>
                  </a:schemeClr>
                </a:solidFill>
              </a:rPr>
              <a:t>6</a:t>
            </a:r>
            <a:r>
              <a:rPr lang="zh-CN" altLang="en-US" dirty="0">
                <a:solidFill>
                  <a:schemeClr val="tx1">
                    <a:lumMod val="75000"/>
                    <a:lumOff val="25000"/>
                  </a:schemeClr>
                </a:solidFill>
              </a:rPr>
              <a:t>）</a:t>
            </a:r>
            <a:r>
              <a:rPr lang="en-US" altLang="zh-CN" dirty="0">
                <a:solidFill>
                  <a:schemeClr val="tx1">
                    <a:lumMod val="75000"/>
                    <a:lumOff val="25000"/>
                  </a:schemeClr>
                </a:solidFill>
              </a:rPr>
              <a:t>Reduce Worker</a:t>
            </a:r>
            <a:r>
              <a:rPr lang="zh-CN" altLang="en-US" dirty="0">
                <a:solidFill>
                  <a:schemeClr val="tx1">
                    <a:lumMod val="75000"/>
                    <a:lumOff val="25000"/>
                  </a:schemeClr>
                </a:solidFill>
              </a:rPr>
              <a:t>根据每一个唯一中间</a:t>
            </a:r>
            <a:r>
              <a:rPr lang="en-US" altLang="zh-CN" dirty="0">
                <a:solidFill>
                  <a:schemeClr val="tx1">
                    <a:lumMod val="75000"/>
                    <a:lumOff val="25000"/>
                  </a:schemeClr>
                </a:solidFill>
              </a:rPr>
              <a:t>key</a:t>
            </a:r>
            <a:r>
              <a:rPr lang="zh-CN" altLang="en-US" dirty="0">
                <a:solidFill>
                  <a:schemeClr val="tx1">
                    <a:lumMod val="75000"/>
                    <a:lumOff val="25000"/>
                  </a:schemeClr>
                </a:solidFill>
              </a:rPr>
              <a:t>来遍历所有的排序后的中间数据，并且把</a:t>
            </a:r>
            <a:r>
              <a:rPr lang="en-US" altLang="zh-CN" dirty="0">
                <a:solidFill>
                  <a:schemeClr val="tx1">
                    <a:lumMod val="75000"/>
                    <a:lumOff val="25000"/>
                  </a:schemeClr>
                </a:solidFill>
              </a:rPr>
              <a:t>key</a:t>
            </a:r>
            <a:r>
              <a:rPr lang="zh-CN" altLang="en-US" dirty="0">
                <a:solidFill>
                  <a:schemeClr val="tx1">
                    <a:lumMod val="75000"/>
                    <a:lumOff val="25000"/>
                  </a:schemeClr>
                </a:solidFill>
              </a:rPr>
              <a:t>和相关的中间结果值集合传递给用户定义的</a:t>
            </a:r>
            <a:r>
              <a:rPr lang="en-US" altLang="zh-CN" dirty="0">
                <a:solidFill>
                  <a:schemeClr val="tx1">
                    <a:lumMod val="75000"/>
                    <a:lumOff val="25000"/>
                  </a:schemeClr>
                </a:solidFill>
              </a:rPr>
              <a:t>Reduce</a:t>
            </a:r>
            <a:r>
              <a:rPr lang="zh-CN" altLang="en-US" dirty="0">
                <a:solidFill>
                  <a:schemeClr val="tx1">
                    <a:lumMod val="75000"/>
                    <a:lumOff val="25000"/>
                  </a:schemeClr>
                </a:solidFill>
              </a:rPr>
              <a:t>函数</a:t>
            </a:r>
            <a:endParaRPr lang="zh-CN" altLang="en-US" dirty="0">
              <a:solidFill>
                <a:schemeClr val="tx1">
                  <a:lumMod val="75000"/>
                  <a:lumOff val="25000"/>
                </a:schemeClr>
              </a:solidFill>
            </a:endParaRPr>
          </a:p>
        </p:txBody>
      </p:sp>
      <p:sp>
        <p:nvSpPr>
          <p:cNvPr id="14" name="矩形 13"/>
          <p:cNvSpPr/>
          <p:nvPr/>
        </p:nvSpPr>
        <p:spPr>
          <a:xfrm>
            <a:off x="572181" y="5269930"/>
            <a:ext cx="8005762" cy="369332"/>
          </a:xfrm>
          <a:prstGeom prst="rect">
            <a:avLst/>
          </a:prstGeom>
        </p:spPr>
        <p:txBody>
          <a:bodyPr wrap="square">
            <a:spAutoFit/>
          </a:bodyPr>
          <a:lstStyle/>
          <a:p>
            <a:r>
              <a:rPr lang="zh-CN" altLang="en-US" dirty="0">
                <a:solidFill>
                  <a:schemeClr val="tx1">
                    <a:lumMod val="75000"/>
                    <a:lumOff val="25000"/>
                  </a:schemeClr>
                </a:solidFill>
              </a:rPr>
              <a:t>（</a:t>
            </a:r>
            <a:r>
              <a:rPr lang="en-US" altLang="zh-CN" dirty="0">
                <a:solidFill>
                  <a:schemeClr val="tx1">
                    <a:lumMod val="75000"/>
                    <a:lumOff val="25000"/>
                  </a:schemeClr>
                </a:solidFill>
              </a:rPr>
              <a:t>7</a:t>
            </a:r>
            <a:r>
              <a:rPr lang="zh-CN" altLang="en-US" dirty="0">
                <a:solidFill>
                  <a:schemeClr val="tx1">
                    <a:lumMod val="75000"/>
                    <a:lumOff val="25000"/>
                  </a:schemeClr>
                </a:solidFill>
              </a:rPr>
              <a:t>）当所有的</a:t>
            </a:r>
            <a:r>
              <a:rPr lang="en-US" altLang="zh-CN" dirty="0">
                <a:solidFill>
                  <a:schemeClr val="tx1">
                    <a:lumMod val="75000"/>
                    <a:lumOff val="25000"/>
                  </a:schemeClr>
                </a:solidFill>
              </a:rPr>
              <a:t>Map</a:t>
            </a:r>
            <a:r>
              <a:rPr lang="zh-CN" altLang="en-US" dirty="0">
                <a:solidFill>
                  <a:schemeClr val="tx1">
                    <a:lumMod val="75000"/>
                    <a:lumOff val="25000"/>
                  </a:schemeClr>
                </a:solidFill>
              </a:rPr>
              <a:t>任务和</a:t>
            </a:r>
            <a:r>
              <a:rPr lang="en-US" altLang="zh-CN" dirty="0">
                <a:solidFill>
                  <a:schemeClr val="tx1">
                    <a:lumMod val="75000"/>
                    <a:lumOff val="25000"/>
                  </a:schemeClr>
                </a:solidFill>
              </a:rPr>
              <a:t>Reduce</a:t>
            </a:r>
            <a:r>
              <a:rPr lang="zh-CN" altLang="en-US" dirty="0">
                <a:solidFill>
                  <a:schemeClr val="tx1">
                    <a:lumMod val="75000"/>
                    <a:lumOff val="25000"/>
                  </a:schemeClr>
                </a:solidFill>
              </a:rPr>
              <a:t>任务都完成的时候，</a:t>
            </a:r>
            <a:r>
              <a:rPr lang="en-US" altLang="zh-CN" dirty="0">
                <a:solidFill>
                  <a:schemeClr val="tx1">
                    <a:lumMod val="75000"/>
                    <a:lumOff val="25000"/>
                  </a:schemeClr>
                </a:solidFill>
              </a:rPr>
              <a:t>Master</a:t>
            </a:r>
            <a:r>
              <a:rPr lang="zh-CN" altLang="en-US" dirty="0">
                <a:solidFill>
                  <a:schemeClr val="tx1">
                    <a:lumMod val="75000"/>
                    <a:lumOff val="25000"/>
                  </a:schemeClr>
                </a:solidFill>
              </a:rPr>
              <a:t>激活用户程序</a:t>
            </a:r>
            <a:endParaRPr lang="zh-CN" altLang="en-US" dirty="0">
              <a:solidFill>
                <a:schemeClr val="tx1">
                  <a:lumMod val="75000"/>
                  <a:lumOff val="25000"/>
                </a:schemeClr>
              </a:solidFill>
            </a:endParaRPr>
          </a:p>
        </p:txBody>
      </p:sp>
      <p:sp>
        <p:nvSpPr>
          <p:cNvPr id="4" name="灯片编号占位符 3"/>
          <p:cNvSpPr>
            <a:spLocks noGrp="1"/>
          </p:cNvSpPr>
          <p:nvPr>
            <p:ph type="sldNum" sz="quarter" idx="4"/>
          </p:nvPr>
        </p:nvSpPr>
        <p:spPr/>
        <p:txBody>
          <a:bodyPr/>
          <a:lstStyle/>
          <a:p>
            <a:fld id="{CF730C6D-5BB4-4F63-9D16-9EBF769D35DB}" type="slidenum">
              <a:rPr lang="zh-CN" altLang="en-US" smtClean="0"/>
            </a:fld>
            <a:endParaRPr lang="zh-CN" altLang="en-US" dirty="0"/>
          </a:p>
        </p:txBody>
      </p:sp>
      <p:sp>
        <p:nvSpPr>
          <p:cNvPr id="13" name="矩形 12"/>
          <p:cNvSpPr/>
          <p:nvPr/>
        </p:nvSpPr>
        <p:spPr>
          <a:xfrm>
            <a:off x="176255" y="117574"/>
            <a:ext cx="5519075" cy="461665"/>
          </a:xfrm>
          <a:prstGeom prst="rect">
            <a:avLst/>
          </a:prstGeom>
        </p:spPr>
        <p:txBody>
          <a:bodyPr wrap="none">
            <a:spAutoFit/>
          </a:bodyPr>
          <a:lstStyle/>
          <a:p>
            <a:r>
              <a:rPr lang="en-US" altLang="zh-CN" sz="2400" b="1" spc="225" dirty="0" smtClean="0">
                <a:solidFill>
                  <a:schemeClr val="bg1"/>
                </a:solidFill>
                <a:latin typeface="微软雅黑" panose="020B0503020204020204" pitchFamily="34" charset="-122"/>
                <a:ea typeface="微软雅黑" panose="020B0503020204020204" pitchFamily="34" charset="-122"/>
              </a:rPr>
              <a:t>22.2 </a:t>
            </a:r>
            <a:r>
              <a:rPr lang="zh-CN" altLang="en-US" sz="2400" b="1" spc="225" dirty="0" smtClean="0">
                <a:solidFill>
                  <a:schemeClr val="bg1"/>
                </a:solidFill>
                <a:latin typeface="微软雅黑" panose="020B0503020204020204" pitchFamily="34" charset="-122"/>
                <a:ea typeface="微软雅黑" panose="020B0503020204020204" pitchFamily="34" charset="-122"/>
              </a:rPr>
              <a:t>分布式数据处理</a:t>
            </a:r>
            <a:r>
              <a:rPr lang="en-US" altLang="zh-CN" sz="2400" b="1" spc="225" dirty="0" smtClean="0">
                <a:solidFill>
                  <a:schemeClr val="bg1"/>
                </a:solidFill>
                <a:latin typeface="微软雅黑" panose="020B0503020204020204" pitchFamily="34" charset="-122"/>
                <a:ea typeface="微软雅黑" panose="020B0503020204020204" pitchFamily="34" charset="-122"/>
              </a:rPr>
              <a:t>MapReduce</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9253" y="812800"/>
            <a:ext cx="1415772" cy="461665"/>
          </a:xfrm>
          <a:prstGeom prst="rect">
            <a:avLst/>
          </a:prstGeom>
          <a:noFill/>
        </p:spPr>
        <p:txBody>
          <a:bodyPr wrap="none" rtlCol="0">
            <a:spAutoFit/>
          </a:bodyPr>
          <a:lstStyle/>
          <a:p>
            <a:r>
              <a:rPr lang="zh-CN" altLang="en-US" sz="2400" b="1" dirty="0">
                <a:solidFill>
                  <a:schemeClr val="accent6"/>
                </a:solidFill>
              </a:rPr>
              <a:t>容错机制</a:t>
            </a:r>
            <a:endParaRPr lang="zh-CN" altLang="en-US" sz="2400" b="1" dirty="0">
              <a:solidFill>
                <a:schemeClr val="accent6"/>
              </a:solidFill>
            </a:endParaRPr>
          </a:p>
        </p:txBody>
      </p:sp>
      <p:sp>
        <p:nvSpPr>
          <p:cNvPr id="3" name="椭圆 2"/>
          <p:cNvSpPr/>
          <p:nvPr/>
        </p:nvSpPr>
        <p:spPr>
          <a:xfrm>
            <a:off x="293525" y="959106"/>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278606" y="1591866"/>
            <a:ext cx="8586788" cy="923330"/>
          </a:xfrm>
          <a:prstGeom prst="rect">
            <a:avLst/>
          </a:prstGeom>
          <a:solidFill>
            <a:schemeClr val="bg1">
              <a:lumMod val="85000"/>
            </a:schemeClr>
          </a:solidFill>
        </p:spPr>
        <p:txBody>
          <a:bodyPr wrap="square">
            <a:spAutoFit/>
          </a:bodyPr>
          <a:lstStyle/>
          <a:p>
            <a:pPr>
              <a:lnSpc>
                <a:spcPct val="150000"/>
              </a:lnSpc>
            </a:pPr>
            <a:r>
              <a:rPr lang="zh-CN" altLang="en-US" dirty="0">
                <a:solidFill>
                  <a:schemeClr val="tx1">
                    <a:lumMod val="75000"/>
                    <a:lumOff val="25000"/>
                  </a:schemeClr>
                </a:solidFill>
              </a:rPr>
              <a:t>由于</a:t>
            </a:r>
            <a:r>
              <a:rPr lang="en-US" altLang="zh-CN" dirty="0" err="1">
                <a:solidFill>
                  <a:schemeClr val="tx1">
                    <a:lumMod val="75000"/>
                    <a:lumOff val="25000"/>
                  </a:schemeClr>
                </a:solidFill>
              </a:rPr>
              <a:t>MapReduce</a:t>
            </a:r>
            <a:r>
              <a:rPr lang="zh-CN" altLang="en-US" dirty="0">
                <a:solidFill>
                  <a:schemeClr val="tx1">
                    <a:lumMod val="75000"/>
                    <a:lumOff val="25000"/>
                  </a:schemeClr>
                </a:solidFill>
              </a:rPr>
              <a:t>在成百上千台机器上处理海量数据，所以容错机制是不可或缺的。</a:t>
            </a:r>
            <a:endParaRPr lang="en-US" altLang="zh-CN" dirty="0">
              <a:solidFill>
                <a:schemeClr val="tx1">
                  <a:lumMod val="75000"/>
                  <a:lumOff val="25000"/>
                </a:schemeClr>
              </a:solidFill>
            </a:endParaRPr>
          </a:p>
          <a:p>
            <a:pPr>
              <a:lnSpc>
                <a:spcPct val="150000"/>
              </a:lnSpc>
            </a:pPr>
            <a:r>
              <a:rPr lang="zh-CN" altLang="en-US" dirty="0">
                <a:solidFill>
                  <a:schemeClr val="tx1">
                    <a:lumMod val="75000"/>
                    <a:lumOff val="25000"/>
                  </a:schemeClr>
                </a:solidFill>
              </a:rPr>
              <a:t>总的来说，</a:t>
            </a:r>
            <a:r>
              <a:rPr lang="en-US" altLang="zh-CN" dirty="0" err="1">
                <a:solidFill>
                  <a:schemeClr val="tx1">
                    <a:lumMod val="75000"/>
                    <a:lumOff val="25000"/>
                  </a:schemeClr>
                </a:solidFill>
              </a:rPr>
              <a:t>MapReduce</a:t>
            </a:r>
            <a:r>
              <a:rPr lang="zh-CN" altLang="en-US" dirty="0">
                <a:solidFill>
                  <a:schemeClr val="tx1">
                    <a:lumMod val="75000"/>
                    <a:lumOff val="25000"/>
                  </a:schemeClr>
                </a:solidFill>
              </a:rPr>
              <a:t>通过重新执行失效的地方来实现容错。</a:t>
            </a:r>
            <a:endParaRPr lang="zh-CN" altLang="en-US" dirty="0">
              <a:solidFill>
                <a:schemeClr val="tx1">
                  <a:lumMod val="75000"/>
                  <a:lumOff val="25000"/>
                </a:schemeClr>
              </a:solidFill>
            </a:endParaRPr>
          </a:p>
        </p:txBody>
      </p:sp>
      <p:sp>
        <p:nvSpPr>
          <p:cNvPr id="6" name="矩形 5"/>
          <p:cNvSpPr/>
          <p:nvPr/>
        </p:nvSpPr>
        <p:spPr>
          <a:xfrm>
            <a:off x="278606" y="2707822"/>
            <a:ext cx="4119222" cy="5152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4702628" y="2707822"/>
            <a:ext cx="4162766" cy="5152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1611288" y="2769214"/>
            <a:ext cx="1613903" cy="415498"/>
          </a:xfrm>
          <a:prstGeom prst="rect">
            <a:avLst/>
          </a:prstGeom>
        </p:spPr>
        <p:txBody>
          <a:bodyPr wrap="none">
            <a:spAutoFit/>
          </a:bodyPr>
          <a:lstStyle/>
          <a:p>
            <a:r>
              <a:rPr lang="en-US" altLang="zh-CN" sz="2100" dirty="0">
                <a:solidFill>
                  <a:schemeClr val="bg1"/>
                </a:solidFill>
              </a:rPr>
              <a:t>Master</a:t>
            </a:r>
            <a:r>
              <a:rPr lang="zh-CN" altLang="en-US" sz="2100" dirty="0">
                <a:solidFill>
                  <a:schemeClr val="bg1"/>
                </a:solidFill>
              </a:rPr>
              <a:t>失效</a:t>
            </a:r>
            <a:endParaRPr lang="zh-CN" altLang="en-US" sz="2100" dirty="0">
              <a:solidFill>
                <a:schemeClr val="bg1"/>
              </a:solidFill>
            </a:endParaRPr>
          </a:p>
        </p:txBody>
      </p:sp>
      <p:sp>
        <p:nvSpPr>
          <p:cNvPr id="9" name="矩形 8"/>
          <p:cNvSpPr/>
          <p:nvPr/>
        </p:nvSpPr>
        <p:spPr>
          <a:xfrm>
            <a:off x="6057081" y="2769214"/>
            <a:ext cx="1659493" cy="415498"/>
          </a:xfrm>
          <a:prstGeom prst="rect">
            <a:avLst/>
          </a:prstGeom>
        </p:spPr>
        <p:txBody>
          <a:bodyPr wrap="none">
            <a:spAutoFit/>
          </a:bodyPr>
          <a:lstStyle/>
          <a:p>
            <a:r>
              <a:rPr lang="en-US" altLang="zh-CN" sz="2100" dirty="0">
                <a:solidFill>
                  <a:schemeClr val="bg1"/>
                </a:solidFill>
              </a:rPr>
              <a:t>Worker</a:t>
            </a:r>
            <a:r>
              <a:rPr lang="zh-CN" altLang="en-US" sz="2100" dirty="0">
                <a:solidFill>
                  <a:schemeClr val="bg1"/>
                </a:solidFill>
              </a:rPr>
              <a:t>失效</a:t>
            </a:r>
            <a:endParaRPr lang="zh-CN" altLang="en-US" sz="2100" dirty="0">
              <a:solidFill>
                <a:schemeClr val="bg1"/>
              </a:solidFill>
            </a:endParaRPr>
          </a:p>
        </p:txBody>
      </p:sp>
      <p:sp>
        <p:nvSpPr>
          <p:cNvPr id="10" name="矩形 9"/>
          <p:cNvSpPr/>
          <p:nvPr/>
        </p:nvSpPr>
        <p:spPr>
          <a:xfrm>
            <a:off x="293525" y="3281240"/>
            <a:ext cx="4104304" cy="2169825"/>
          </a:xfrm>
          <a:prstGeom prst="rect">
            <a:avLst/>
          </a:prstGeom>
        </p:spPr>
        <p:txBody>
          <a:bodyPr wrap="square">
            <a:spAutoFit/>
          </a:bodyPr>
          <a:lstStyle/>
          <a:p>
            <a:pPr>
              <a:lnSpc>
                <a:spcPct val="150000"/>
              </a:lnSpc>
            </a:pPr>
            <a:r>
              <a:rPr lang="en-US" altLang="zh-CN" sz="1500" dirty="0">
                <a:solidFill>
                  <a:schemeClr val="tx1">
                    <a:lumMod val="75000"/>
                    <a:lumOff val="25000"/>
                  </a:schemeClr>
                </a:solidFill>
              </a:rPr>
              <a:t>Master</a:t>
            </a:r>
            <a:r>
              <a:rPr lang="zh-CN" altLang="en-US" sz="1500" dirty="0">
                <a:solidFill>
                  <a:schemeClr val="tx1">
                    <a:lumMod val="75000"/>
                    <a:lumOff val="25000"/>
                  </a:schemeClr>
                </a:solidFill>
              </a:rPr>
              <a:t>会周期性地设置检查点（</a:t>
            </a:r>
            <a:r>
              <a:rPr lang="en-US" altLang="zh-CN" sz="1500" dirty="0">
                <a:solidFill>
                  <a:schemeClr val="tx1">
                    <a:lumMod val="75000"/>
                    <a:lumOff val="25000"/>
                  </a:schemeClr>
                </a:solidFill>
              </a:rPr>
              <a:t>checkpoint</a:t>
            </a:r>
            <a:r>
              <a:rPr lang="zh-CN" altLang="en-US" sz="1500" dirty="0">
                <a:solidFill>
                  <a:schemeClr val="tx1">
                    <a:lumMod val="75000"/>
                    <a:lumOff val="25000"/>
                  </a:schemeClr>
                </a:solidFill>
              </a:rPr>
              <a:t>），并导出</a:t>
            </a:r>
            <a:r>
              <a:rPr lang="en-US" altLang="zh-CN" sz="1500" dirty="0">
                <a:solidFill>
                  <a:schemeClr val="tx1">
                    <a:lumMod val="75000"/>
                    <a:lumOff val="25000"/>
                  </a:schemeClr>
                </a:solidFill>
              </a:rPr>
              <a:t>Master</a:t>
            </a:r>
            <a:r>
              <a:rPr lang="zh-CN" altLang="en-US" sz="1500" dirty="0">
                <a:solidFill>
                  <a:schemeClr val="tx1">
                    <a:lumMod val="75000"/>
                    <a:lumOff val="25000"/>
                  </a:schemeClr>
                </a:solidFill>
              </a:rPr>
              <a:t>的数据。一旦某个任务失效，系统就从最近的一个检查点恢复并重新执行。</a:t>
            </a:r>
            <a:endParaRPr lang="en-US" altLang="zh-CN" sz="1500" dirty="0">
              <a:solidFill>
                <a:schemeClr val="tx1">
                  <a:lumMod val="75000"/>
                  <a:lumOff val="25000"/>
                </a:schemeClr>
              </a:solidFill>
            </a:endParaRPr>
          </a:p>
          <a:p>
            <a:pPr>
              <a:lnSpc>
                <a:spcPct val="150000"/>
              </a:lnSpc>
            </a:pPr>
            <a:r>
              <a:rPr lang="zh-CN" altLang="en-US" sz="1500" dirty="0">
                <a:solidFill>
                  <a:schemeClr val="tx1">
                    <a:lumMod val="75000"/>
                    <a:lumOff val="25000"/>
                  </a:schemeClr>
                </a:solidFill>
              </a:rPr>
              <a:t>由于只有一个</a:t>
            </a:r>
            <a:r>
              <a:rPr lang="en-US" altLang="zh-CN" sz="1500" dirty="0">
                <a:solidFill>
                  <a:schemeClr val="tx1">
                    <a:lumMod val="75000"/>
                    <a:lumOff val="25000"/>
                  </a:schemeClr>
                </a:solidFill>
              </a:rPr>
              <a:t>Master</a:t>
            </a:r>
            <a:r>
              <a:rPr lang="zh-CN" altLang="en-US" sz="1500" dirty="0">
                <a:solidFill>
                  <a:schemeClr val="tx1">
                    <a:lumMod val="75000"/>
                    <a:lumOff val="25000"/>
                  </a:schemeClr>
                </a:solidFill>
              </a:rPr>
              <a:t>在运行，如果</a:t>
            </a:r>
            <a:r>
              <a:rPr lang="en-US" altLang="zh-CN" sz="1500" dirty="0">
                <a:solidFill>
                  <a:schemeClr val="tx1">
                    <a:lumMod val="75000"/>
                    <a:lumOff val="25000"/>
                  </a:schemeClr>
                </a:solidFill>
              </a:rPr>
              <a:t>Master</a:t>
            </a:r>
            <a:r>
              <a:rPr lang="zh-CN" altLang="en-US" sz="1500" dirty="0">
                <a:solidFill>
                  <a:schemeClr val="tx1">
                    <a:lumMod val="75000"/>
                    <a:lumOff val="25000"/>
                  </a:schemeClr>
                </a:solidFill>
              </a:rPr>
              <a:t>失效了，则只能终止整个</a:t>
            </a:r>
            <a:r>
              <a:rPr lang="en-US" altLang="zh-CN" sz="1500" dirty="0" err="1">
                <a:solidFill>
                  <a:schemeClr val="tx1">
                    <a:lumMod val="75000"/>
                    <a:lumOff val="25000"/>
                  </a:schemeClr>
                </a:solidFill>
              </a:rPr>
              <a:t>MapReduce</a:t>
            </a:r>
            <a:r>
              <a:rPr lang="zh-CN" altLang="en-US" sz="1500" dirty="0">
                <a:solidFill>
                  <a:schemeClr val="tx1">
                    <a:lumMod val="75000"/>
                    <a:lumOff val="25000"/>
                  </a:schemeClr>
                </a:solidFill>
              </a:rPr>
              <a:t>程序的运行并重新开始。</a:t>
            </a:r>
            <a:endParaRPr lang="zh-CN" altLang="en-US" sz="1500" dirty="0">
              <a:solidFill>
                <a:schemeClr val="tx1">
                  <a:lumMod val="75000"/>
                  <a:lumOff val="25000"/>
                </a:schemeClr>
              </a:solidFill>
            </a:endParaRPr>
          </a:p>
        </p:txBody>
      </p:sp>
      <p:sp>
        <p:nvSpPr>
          <p:cNvPr id="11" name="矩形 10"/>
          <p:cNvSpPr/>
          <p:nvPr/>
        </p:nvSpPr>
        <p:spPr>
          <a:xfrm>
            <a:off x="4702629" y="3281240"/>
            <a:ext cx="4104304" cy="1823576"/>
          </a:xfrm>
          <a:prstGeom prst="rect">
            <a:avLst/>
          </a:prstGeom>
        </p:spPr>
        <p:txBody>
          <a:bodyPr wrap="square">
            <a:spAutoFit/>
          </a:bodyPr>
          <a:lstStyle/>
          <a:p>
            <a:pPr>
              <a:lnSpc>
                <a:spcPct val="150000"/>
              </a:lnSpc>
            </a:pPr>
            <a:r>
              <a:rPr lang="en-US" altLang="zh-CN" sz="1500" dirty="0">
                <a:solidFill>
                  <a:schemeClr val="tx1">
                    <a:lumMod val="75000"/>
                    <a:lumOff val="25000"/>
                  </a:schemeClr>
                </a:solidFill>
              </a:rPr>
              <a:t>Master</a:t>
            </a:r>
            <a:r>
              <a:rPr lang="zh-CN" altLang="en-US" sz="1500" dirty="0">
                <a:solidFill>
                  <a:schemeClr val="tx1">
                    <a:lumMod val="75000"/>
                    <a:lumOff val="25000"/>
                  </a:schemeClr>
                </a:solidFill>
              </a:rPr>
              <a:t>会</a:t>
            </a:r>
            <a:r>
              <a:rPr lang="zh-CN" altLang="en-US" sz="1500" b="1" dirty="0">
                <a:solidFill>
                  <a:schemeClr val="accent6"/>
                </a:solidFill>
              </a:rPr>
              <a:t>周期性地给</a:t>
            </a:r>
            <a:r>
              <a:rPr lang="en-US" altLang="zh-CN" sz="1500" b="1" dirty="0">
                <a:solidFill>
                  <a:schemeClr val="accent6"/>
                </a:solidFill>
              </a:rPr>
              <a:t>Worker</a:t>
            </a:r>
            <a:r>
              <a:rPr lang="zh-CN" altLang="en-US" sz="1500" b="1" dirty="0">
                <a:solidFill>
                  <a:schemeClr val="accent6"/>
                </a:solidFill>
              </a:rPr>
              <a:t>发送</a:t>
            </a:r>
            <a:r>
              <a:rPr lang="en-US" altLang="zh-CN" sz="1500" b="1" dirty="0">
                <a:solidFill>
                  <a:schemeClr val="accent6"/>
                </a:solidFill>
              </a:rPr>
              <a:t>ping</a:t>
            </a:r>
            <a:r>
              <a:rPr lang="zh-CN" altLang="en-US" sz="1500" dirty="0">
                <a:solidFill>
                  <a:schemeClr val="tx1">
                    <a:lumMod val="75000"/>
                    <a:lumOff val="25000"/>
                  </a:schemeClr>
                </a:solidFill>
              </a:rPr>
              <a:t>命令，如果没有</a:t>
            </a:r>
            <a:r>
              <a:rPr lang="en-US" altLang="zh-CN" sz="1500" dirty="0">
                <a:solidFill>
                  <a:schemeClr val="tx1">
                    <a:lumMod val="75000"/>
                    <a:lumOff val="25000"/>
                  </a:schemeClr>
                </a:solidFill>
              </a:rPr>
              <a:t>Worker</a:t>
            </a:r>
            <a:r>
              <a:rPr lang="zh-CN" altLang="en-US" sz="1500" dirty="0">
                <a:solidFill>
                  <a:schemeClr val="tx1">
                    <a:lumMod val="75000"/>
                    <a:lumOff val="25000"/>
                  </a:schemeClr>
                </a:solidFill>
              </a:rPr>
              <a:t>的应答，则</a:t>
            </a:r>
            <a:r>
              <a:rPr lang="en-US" altLang="zh-CN" sz="1500" dirty="0">
                <a:solidFill>
                  <a:schemeClr val="tx1">
                    <a:lumMod val="75000"/>
                    <a:lumOff val="25000"/>
                  </a:schemeClr>
                </a:solidFill>
              </a:rPr>
              <a:t>Master</a:t>
            </a:r>
            <a:r>
              <a:rPr lang="zh-CN" altLang="en-US" sz="1500" dirty="0">
                <a:solidFill>
                  <a:schemeClr val="tx1">
                    <a:lumMod val="75000"/>
                    <a:lumOff val="25000"/>
                  </a:schemeClr>
                </a:solidFill>
              </a:rPr>
              <a:t>认为</a:t>
            </a:r>
            <a:r>
              <a:rPr lang="en-US" altLang="zh-CN" sz="1500" dirty="0">
                <a:solidFill>
                  <a:schemeClr val="tx1">
                    <a:lumMod val="75000"/>
                    <a:lumOff val="25000"/>
                  </a:schemeClr>
                </a:solidFill>
              </a:rPr>
              <a:t>Worker</a:t>
            </a:r>
            <a:r>
              <a:rPr lang="zh-CN" altLang="en-US" sz="1500" dirty="0">
                <a:solidFill>
                  <a:schemeClr val="tx1">
                    <a:lumMod val="75000"/>
                    <a:lumOff val="25000"/>
                  </a:schemeClr>
                </a:solidFill>
              </a:rPr>
              <a:t>失效，终止对这个</a:t>
            </a:r>
            <a:r>
              <a:rPr lang="en-US" altLang="zh-CN" sz="1500" dirty="0">
                <a:solidFill>
                  <a:schemeClr val="tx1">
                    <a:lumMod val="75000"/>
                    <a:lumOff val="25000"/>
                  </a:schemeClr>
                </a:solidFill>
              </a:rPr>
              <a:t>Worker</a:t>
            </a:r>
            <a:r>
              <a:rPr lang="zh-CN" altLang="en-US" sz="1500" dirty="0">
                <a:solidFill>
                  <a:schemeClr val="tx1">
                    <a:lumMod val="75000"/>
                    <a:lumOff val="25000"/>
                  </a:schemeClr>
                </a:solidFill>
              </a:rPr>
              <a:t>的任务调度，把失效</a:t>
            </a:r>
            <a:r>
              <a:rPr lang="en-US" altLang="zh-CN" sz="1500" dirty="0">
                <a:solidFill>
                  <a:schemeClr val="tx1">
                    <a:lumMod val="75000"/>
                    <a:lumOff val="25000"/>
                  </a:schemeClr>
                </a:solidFill>
              </a:rPr>
              <a:t>Worker</a:t>
            </a:r>
            <a:r>
              <a:rPr lang="zh-CN" altLang="en-US" sz="1500" dirty="0">
                <a:solidFill>
                  <a:schemeClr val="tx1">
                    <a:lumMod val="75000"/>
                    <a:lumOff val="25000"/>
                  </a:schemeClr>
                </a:solidFill>
              </a:rPr>
              <a:t>的任务调度到其他</a:t>
            </a:r>
            <a:r>
              <a:rPr lang="en-US" altLang="zh-CN" sz="1500" dirty="0">
                <a:solidFill>
                  <a:schemeClr val="tx1">
                    <a:lumMod val="75000"/>
                    <a:lumOff val="25000"/>
                  </a:schemeClr>
                </a:solidFill>
              </a:rPr>
              <a:t>Worker</a:t>
            </a:r>
            <a:r>
              <a:rPr lang="zh-CN" altLang="en-US" sz="1500" dirty="0">
                <a:solidFill>
                  <a:schemeClr val="tx1">
                    <a:lumMod val="75000"/>
                    <a:lumOff val="25000"/>
                  </a:schemeClr>
                </a:solidFill>
              </a:rPr>
              <a:t>上重新执行。</a:t>
            </a:r>
            <a:endParaRPr lang="zh-CN" altLang="en-US" sz="1500" dirty="0">
              <a:solidFill>
                <a:schemeClr val="tx1">
                  <a:lumMod val="75000"/>
                  <a:lumOff val="25000"/>
                </a:schemeClr>
              </a:solidFill>
            </a:endParaRPr>
          </a:p>
        </p:txBody>
      </p:sp>
      <p:sp>
        <p:nvSpPr>
          <p:cNvPr id="4" name="灯片编号占位符 3"/>
          <p:cNvSpPr>
            <a:spLocks noGrp="1"/>
          </p:cNvSpPr>
          <p:nvPr>
            <p:ph type="sldNum" sz="quarter" idx="4"/>
          </p:nvPr>
        </p:nvSpPr>
        <p:spPr/>
        <p:txBody>
          <a:bodyPr/>
          <a:lstStyle/>
          <a:p>
            <a:fld id="{CF730C6D-5BB4-4F63-9D16-9EBF769D35DB}" type="slidenum">
              <a:rPr lang="zh-CN" altLang="en-US" smtClean="0"/>
            </a:fld>
            <a:endParaRPr lang="zh-CN" altLang="en-US" dirty="0"/>
          </a:p>
        </p:txBody>
      </p:sp>
      <p:sp>
        <p:nvSpPr>
          <p:cNvPr id="12" name="矩形 11"/>
          <p:cNvSpPr/>
          <p:nvPr/>
        </p:nvSpPr>
        <p:spPr>
          <a:xfrm>
            <a:off x="176255" y="117574"/>
            <a:ext cx="5519075" cy="461665"/>
          </a:xfrm>
          <a:prstGeom prst="rect">
            <a:avLst/>
          </a:prstGeom>
        </p:spPr>
        <p:txBody>
          <a:bodyPr wrap="none">
            <a:spAutoFit/>
          </a:bodyPr>
          <a:lstStyle/>
          <a:p>
            <a:r>
              <a:rPr lang="en-US" altLang="zh-CN" sz="2400" b="1" spc="225" dirty="0" smtClean="0">
                <a:solidFill>
                  <a:schemeClr val="bg1"/>
                </a:solidFill>
                <a:latin typeface="微软雅黑" panose="020B0503020204020204" pitchFamily="34" charset="-122"/>
                <a:ea typeface="微软雅黑" panose="020B0503020204020204" pitchFamily="34" charset="-122"/>
              </a:rPr>
              <a:t>22.2 </a:t>
            </a:r>
            <a:r>
              <a:rPr lang="zh-CN" altLang="en-US" sz="2400" b="1" spc="225" dirty="0" smtClean="0">
                <a:solidFill>
                  <a:schemeClr val="bg1"/>
                </a:solidFill>
                <a:latin typeface="微软雅黑" panose="020B0503020204020204" pitchFamily="34" charset="-122"/>
                <a:ea typeface="微软雅黑" panose="020B0503020204020204" pitchFamily="34" charset="-122"/>
              </a:rPr>
              <a:t>分布式数据处理</a:t>
            </a:r>
            <a:r>
              <a:rPr lang="en-US" altLang="zh-CN" sz="2400" b="1" spc="225" dirty="0" smtClean="0">
                <a:solidFill>
                  <a:schemeClr val="bg1"/>
                </a:solidFill>
                <a:latin typeface="微软雅黑" panose="020B0503020204020204" pitchFamily="34" charset="-122"/>
                <a:ea typeface="微软雅黑" panose="020B0503020204020204" pitchFamily="34" charset="-122"/>
              </a:rPr>
              <a:t>MapReduce</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29677" y="1431190"/>
            <a:ext cx="1083951" cy="17543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微软雅黑" panose="020B0503020204020204" pitchFamily="34" charset="-122"/>
                <a:ea typeface="微软雅黑" panose="020B0503020204020204" pitchFamily="34" charset="-122"/>
                <a:cs typeface="+mn-cs"/>
              </a:rPr>
              <a:t>目</a:t>
            </a:r>
            <a:endParaRPr kumimoji="0" lang="en-US" altLang="zh-CN" sz="54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微软雅黑" panose="020B0503020204020204" pitchFamily="34" charset="-122"/>
                <a:ea typeface="微软雅黑" panose="020B0503020204020204" pitchFamily="34" charset="-122"/>
                <a:cs typeface="+mn-cs"/>
              </a:rPr>
              <a:t>录</a:t>
            </a:r>
            <a:r>
              <a:rPr kumimoji="0" lang="en-US" altLang="zh-CN" sz="54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微软雅黑" panose="020B0503020204020204" pitchFamily="34" charset="-122"/>
                <a:ea typeface="微软雅黑" panose="020B0503020204020204" pitchFamily="34" charset="-122"/>
                <a:cs typeface="+mn-cs"/>
              </a:rPr>
              <a:t> </a:t>
            </a:r>
            <a:endParaRPr kumimoji="0" lang="zh-CN" altLang="en-US" sz="54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微软雅黑" panose="020B0503020204020204" pitchFamily="34" charset="-122"/>
              <a:ea typeface="微软雅黑" panose="020B0503020204020204" pitchFamily="34" charset="-122"/>
              <a:cs typeface="+mn-cs"/>
            </a:endParaRPr>
          </a:p>
        </p:txBody>
      </p:sp>
      <p:sp>
        <p:nvSpPr>
          <p:cNvPr id="2" name="圆角矩形 1"/>
          <p:cNvSpPr/>
          <p:nvPr/>
        </p:nvSpPr>
        <p:spPr>
          <a:xfrm>
            <a:off x="2875069" y="1514307"/>
            <a:ext cx="5693399" cy="394154"/>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2951090" y="1517970"/>
            <a:ext cx="3835730"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22.1 Google</a:t>
            </a:r>
            <a:r>
              <a:rPr kumimoji="0" lang="zh-CN" altLang="en-US" sz="2100" b="0" i="0" u="none" strike="noStrike" kern="1200" cap="none" spc="225"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文件系统</a:t>
            </a:r>
            <a:r>
              <a:rPr kumimoji="0" lang="en-US" altLang="zh-CN" sz="2100" b="0" i="0" u="none" strike="noStrike" kern="1200" cap="none" spc="225"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GFS</a:t>
            </a:r>
            <a:endParaRPr kumimoji="0" lang="zh-CN" altLang="en-US"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41" name="圆角矩形 40"/>
          <p:cNvSpPr/>
          <p:nvPr/>
        </p:nvSpPr>
        <p:spPr>
          <a:xfrm>
            <a:off x="2875069" y="197086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3" name="矩形 62"/>
          <p:cNvSpPr/>
          <p:nvPr/>
        </p:nvSpPr>
        <p:spPr>
          <a:xfrm>
            <a:off x="2949618" y="1981649"/>
            <a:ext cx="482523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22.2 </a:t>
            </a:r>
            <a:r>
              <a:rPr kumimoji="0" lang="zh-CN" altLang="en-US" sz="2100" b="0" i="0" u="none" strike="noStrike" kern="1200" cap="none" spc="225"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分布式数据处理</a:t>
            </a:r>
            <a:r>
              <a:rPr kumimoji="0" lang="en-US" altLang="zh-CN" sz="2100" b="0" i="0" u="none" strike="noStrike" kern="1200" cap="none" spc="225"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MapReduce</a:t>
            </a:r>
            <a:endParaRPr kumimoji="0" lang="zh-CN" altLang="en-US"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5" name="圆角矩形 34"/>
          <p:cNvSpPr/>
          <p:nvPr/>
        </p:nvSpPr>
        <p:spPr>
          <a:xfrm>
            <a:off x="2875069" y="2436473"/>
            <a:ext cx="5693399" cy="394200"/>
          </a:xfrm>
          <a:prstGeom prst="roundRect">
            <a:avLst>
              <a:gd name="adj" fmla="val 20658"/>
            </a:avLst>
          </a:prstGeom>
          <a:solidFill>
            <a:srgbClr val="7AB8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6" name="矩形 35"/>
          <p:cNvSpPr/>
          <p:nvPr/>
        </p:nvSpPr>
        <p:spPr>
          <a:xfrm>
            <a:off x="2949618" y="2447253"/>
            <a:ext cx="390844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22.3 </a:t>
            </a:r>
            <a:r>
              <a:rPr kumimoji="0" lang="zh-CN" altLang="en-US" sz="2100" b="0"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2100" b="0"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Chubby</a:t>
            </a:r>
            <a:endParaRPr kumimoji="0" lang="zh-CN" altLang="en-US" sz="2100" b="0"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圆角矩形 38"/>
          <p:cNvSpPr/>
          <p:nvPr/>
        </p:nvSpPr>
        <p:spPr>
          <a:xfrm>
            <a:off x="2875069" y="290207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0" name="矩形 39"/>
          <p:cNvSpPr/>
          <p:nvPr/>
        </p:nvSpPr>
        <p:spPr>
          <a:xfrm>
            <a:off x="2949618" y="2912857"/>
            <a:ext cx="4921540"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22.4 </a:t>
            </a:r>
            <a:r>
              <a:rPr kumimoji="0" lang="zh-CN" altLang="en-US" sz="2100" b="0" i="0" u="none" strike="noStrike" kern="1200" cap="none" spc="225"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100" b="0" i="0" u="none" strike="noStrike" kern="1200" cap="none" spc="225" normalizeH="0" baseline="0" noProof="0" dirty="0" err="1"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3786" y="3475303"/>
            <a:ext cx="2315452" cy="2151522"/>
          </a:xfrm>
          <a:prstGeom prst="rect">
            <a:avLst/>
          </a:prstGeom>
          <a:solidFill>
            <a:schemeClr val="bg1">
              <a:lumMod val="95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p:cNvSpPr txBox="1"/>
          <p:nvPr/>
        </p:nvSpPr>
        <p:spPr>
          <a:xfrm>
            <a:off x="399253" y="809135"/>
            <a:ext cx="260680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0AD47"/>
                </a:solidFill>
                <a:effectLst/>
                <a:uLnTx/>
                <a:uFillTx/>
                <a:latin typeface="微软雅黑" panose="020B0503020204020204" pitchFamily="34" charset="-122"/>
                <a:ea typeface="微软雅黑" panose="020B0503020204020204" pitchFamily="34" charset="-122"/>
                <a:cs typeface="+mn-cs"/>
              </a:rPr>
              <a:t>初步了解</a:t>
            </a:r>
            <a:r>
              <a:rPr kumimoji="0" lang="en-US" altLang="zh-CN" sz="2400" b="1" i="0" u="none" strike="noStrike" kern="1200" cap="none" spc="0" normalizeH="0" baseline="0" noProof="0" dirty="0">
                <a:ln>
                  <a:noFill/>
                </a:ln>
                <a:solidFill>
                  <a:srgbClr val="70AD47"/>
                </a:solidFill>
                <a:effectLst/>
                <a:uLnTx/>
                <a:uFillTx/>
                <a:latin typeface="微软雅黑" panose="020B0503020204020204" pitchFamily="34" charset="-122"/>
                <a:ea typeface="微软雅黑" panose="020B0503020204020204" pitchFamily="34" charset="-122"/>
                <a:cs typeface="+mn-cs"/>
              </a:rPr>
              <a:t>Chubby</a:t>
            </a:r>
            <a:endParaRPr kumimoji="0" lang="zh-CN" altLang="en-US" sz="2400" b="1" i="0" u="none" strike="noStrike" kern="1200" cap="none" spc="0" normalizeH="0" baseline="0" noProof="0" dirty="0">
              <a:ln>
                <a:noFill/>
              </a:ln>
              <a:solidFill>
                <a:srgbClr val="70AD47"/>
              </a:solidFill>
              <a:effectLst/>
              <a:uLnTx/>
              <a:uFillTx/>
              <a:latin typeface="微软雅黑" panose="020B0503020204020204" pitchFamily="34" charset="-122"/>
              <a:ea typeface="微软雅黑" panose="020B0503020204020204" pitchFamily="34" charset="-122"/>
              <a:cs typeface="+mn-cs"/>
            </a:endParaRPr>
          </a:p>
        </p:txBody>
      </p:sp>
      <p:sp>
        <p:nvSpPr>
          <p:cNvPr id="11" name="椭圆 10"/>
          <p:cNvSpPr/>
          <p:nvPr/>
        </p:nvSpPr>
        <p:spPr>
          <a:xfrm>
            <a:off x="293525" y="955441"/>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圆角矩形 11"/>
          <p:cNvSpPr/>
          <p:nvPr/>
        </p:nvSpPr>
        <p:spPr>
          <a:xfrm>
            <a:off x="553786" y="1633765"/>
            <a:ext cx="7954980" cy="708052"/>
          </a:xfrm>
          <a:prstGeom prst="roundRect">
            <a:avLst>
              <a:gd name="adj" fmla="val 6601"/>
            </a:avLst>
          </a:prstGeom>
          <a:solidFill>
            <a:schemeClr val="tx1">
              <a:lumMod val="75000"/>
              <a:lumOff val="25000"/>
            </a:schemeClr>
          </a:solidFill>
          <a:ln>
            <a:noFill/>
          </a:ln>
          <a:effectLst>
            <a:outerShdw blurRad="25400" dist="38100" dir="5400000" algn="t" rotWithShape="0">
              <a:prstClr val="black">
                <a:alpha val="22000"/>
              </a:prstClr>
            </a:outerShdw>
          </a:effectLst>
        </p:spPr>
        <p:txBody>
          <a:bodyPr wrap="square" rtlCol="0" anchor="ctr">
            <a:spAutoFit/>
          </a:bodyPr>
          <a:lstStyle/>
          <a:p>
            <a:pPr marL="0" marR="0" lvl="0" indent="0" algn="ctr" defTabSz="914400" rtl="0" eaLnBrk="1" fontAlgn="auto" latinLnBrk="0" hangingPunct="1">
              <a:lnSpc>
                <a:spcPct val="150000"/>
              </a:lnSpc>
              <a:spcBef>
                <a:spcPts val="0"/>
              </a:spcBef>
              <a:spcAft>
                <a:spcPts val="0"/>
              </a:spcAft>
              <a:buClrTx/>
              <a:buSzTx/>
              <a:buFontTx/>
              <a:buNone/>
              <a:defRPr/>
            </a:pPr>
            <a:endParaRPr kumimoji="0" lang="zh-CN" altLang="en-US" sz="1350" b="0" i="0" u="none" strike="noStrike" kern="1200" cap="none" spc="0" normalizeH="0" baseline="0" noProof="0" dirty="0" err="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742950" y="1583526"/>
            <a:ext cx="7734300" cy="78483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500" b="0"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Chubby</a:t>
            </a:r>
            <a:r>
              <a:rPr kumimoji="0" lang="zh-CN" altLang="en-US" sz="1500" b="0"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是</a:t>
            </a:r>
            <a:r>
              <a:rPr kumimoji="0" lang="en-US" altLang="zh-CN" sz="1500" b="0"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Google</a:t>
            </a:r>
            <a:r>
              <a:rPr kumimoji="0" lang="zh-CN" altLang="en-US" sz="1500" b="0"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设计的提供粗粒度锁服务的一个文件系统，它基于松耦合分布式系统，解决了分布的一致性问题。</a:t>
            </a:r>
            <a:endParaRPr kumimoji="0" lang="zh-CN" altLang="en-US" sz="1500" b="0"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618469" y="4149496"/>
            <a:ext cx="2168371" cy="113107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通过使用</a:t>
            </a:r>
            <a:r>
              <a:rPr kumimoji="0" lang="en-US" altLang="zh-CN" sz="15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Chubby</a:t>
            </a:r>
            <a:r>
              <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的</a:t>
            </a:r>
            <a:r>
              <a:rPr kumimoji="0" lang="zh-CN" altLang="en-US" sz="1500" b="1" i="0" u="none" strike="noStrike" kern="1200" cap="none" spc="0" normalizeH="0" baseline="0" noProof="0" dirty="0">
                <a:ln>
                  <a:noFill/>
                </a:ln>
                <a:solidFill>
                  <a:srgbClr val="70AD47"/>
                </a:solidFill>
                <a:effectLst/>
                <a:uLnTx/>
                <a:uFillTx/>
                <a:latin typeface="微软雅黑" panose="020B0503020204020204" pitchFamily="34" charset="-122"/>
                <a:ea typeface="微软雅黑" panose="020B0503020204020204" pitchFamily="34" charset="-122"/>
                <a:cs typeface="+mn-cs"/>
              </a:rPr>
              <a:t>锁服务</a:t>
            </a:r>
            <a:r>
              <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，用户可以确保数据操作过程中的一致性</a:t>
            </a:r>
            <a:endPar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2" name="椭圆 1"/>
          <p:cNvSpPr/>
          <p:nvPr/>
        </p:nvSpPr>
        <p:spPr>
          <a:xfrm>
            <a:off x="1103932" y="2849897"/>
            <a:ext cx="1250811" cy="125081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71528" y="2917494"/>
            <a:ext cx="1115618" cy="1115616"/>
          </a:xfrm>
          <a:prstGeom prst="rect">
            <a:avLst/>
          </a:prstGeom>
        </p:spPr>
      </p:pic>
      <p:sp>
        <p:nvSpPr>
          <p:cNvPr id="13" name="椭圆 12"/>
          <p:cNvSpPr/>
          <p:nvPr/>
        </p:nvSpPr>
        <p:spPr>
          <a:xfrm>
            <a:off x="1183438" y="2929403"/>
            <a:ext cx="1091800" cy="1091800"/>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矩形 15"/>
          <p:cNvSpPr/>
          <p:nvPr/>
        </p:nvSpPr>
        <p:spPr>
          <a:xfrm>
            <a:off x="3455176" y="3475303"/>
            <a:ext cx="2227673" cy="2151522"/>
          </a:xfrm>
          <a:prstGeom prst="rect">
            <a:avLst/>
          </a:prstGeom>
          <a:solidFill>
            <a:schemeClr val="bg1">
              <a:lumMod val="95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7" name="矩形 16"/>
          <p:cNvSpPr/>
          <p:nvPr/>
        </p:nvSpPr>
        <p:spPr>
          <a:xfrm>
            <a:off x="3562350" y="4149497"/>
            <a:ext cx="2120499" cy="113107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5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Chubby</a:t>
            </a:r>
            <a:r>
              <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作为一个稳定的</a:t>
            </a:r>
            <a:r>
              <a:rPr kumimoji="0" lang="zh-CN" altLang="en-US" sz="1500" b="1" i="0" u="none" strike="noStrike" kern="1200" cap="none" spc="0" normalizeH="0" baseline="0" noProof="0" dirty="0">
                <a:ln>
                  <a:noFill/>
                </a:ln>
                <a:solidFill>
                  <a:srgbClr val="70AD47"/>
                </a:solidFill>
                <a:effectLst/>
                <a:uLnTx/>
                <a:uFillTx/>
                <a:latin typeface="微软雅黑" panose="020B0503020204020204" pitchFamily="34" charset="-122"/>
                <a:ea typeface="微软雅黑" panose="020B0503020204020204" pitchFamily="34" charset="-122"/>
                <a:cs typeface="+mn-cs"/>
              </a:rPr>
              <a:t>存储系统</a:t>
            </a:r>
            <a:r>
              <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存储包括元数据在内的小数据</a:t>
            </a:r>
            <a:endPar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8" name="椭圆 17"/>
          <p:cNvSpPr/>
          <p:nvPr/>
        </p:nvSpPr>
        <p:spPr>
          <a:xfrm>
            <a:off x="3943607" y="2849897"/>
            <a:ext cx="1250811" cy="125081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椭圆 19"/>
          <p:cNvSpPr/>
          <p:nvPr/>
        </p:nvSpPr>
        <p:spPr>
          <a:xfrm>
            <a:off x="4023113" y="2929403"/>
            <a:ext cx="1091800" cy="1091800"/>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1" name="图片 20"/>
          <p:cNvPicPr>
            <a:picLocks noChangeAspect="1"/>
          </p:cNvPicPr>
          <p:nvPr/>
        </p:nvPicPr>
        <p:blipFill>
          <a:blip r:embed="rId2"/>
          <a:stretch>
            <a:fillRect/>
          </a:stretch>
        </p:blipFill>
        <p:spPr>
          <a:xfrm>
            <a:off x="4091898" y="2995201"/>
            <a:ext cx="960204" cy="960203"/>
          </a:xfrm>
          <a:prstGeom prst="rect">
            <a:avLst/>
          </a:prstGeom>
        </p:spPr>
      </p:pic>
      <p:sp>
        <p:nvSpPr>
          <p:cNvPr id="22" name="矩形 21"/>
          <p:cNvSpPr/>
          <p:nvPr/>
        </p:nvSpPr>
        <p:spPr>
          <a:xfrm>
            <a:off x="6238875" y="3475303"/>
            <a:ext cx="2269891" cy="2151522"/>
          </a:xfrm>
          <a:prstGeom prst="rect">
            <a:avLst/>
          </a:prstGeom>
          <a:solidFill>
            <a:schemeClr val="bg1">
              <a:lumMod val="95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矩形 22"/>
          <p:cNvSpPr/>
          <p:nvPr/>
        </p:nvSpPr>
        <p:spPr>
          <a:xfrm>
            <a:off x="6360490" y="4149496"/>
            <a:ext cx="2148276" cy="113107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5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Google</a:t>
            </a:r>
            <a:r>
              <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内部还使用</a:t>
            </a:r>
            <a:r>
              <a:rPr kumimoji="0" lang="en-US" altLang="zh-CN" sz="15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Chubby</a:t>
            </a:r>
            <a:r>
              <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进行</a:t>
            </a:r>
            <a:r>
              <a:rPr kumimoji="0" lang="zh-CN" altLang="en-US" sz="1500" b="1" i="0" u="none" strike="noStrike" kern="1200" cap="none" spc="0" normalizeH="0" baseline="0" noProof="0" dirty="0">
                <a:ln>
                  <a:noFill/>
                </a:ln>
                <a:solidFill>
                  <a:srgbClr val="70AD47"/>
                </a:solidFill>
                <a:effectLst/>
                <a:uLnTx/>
                <a:uFillTx/>
                <a:latin typeface="微软雅黑" panose="020B0503020204020204" pitchFamily="34" charset="-122"/>
                <a:ea typeface="微软雅黑" panose="020B0503020204020204" pitchFamily="34" charset="-122"/>
                <a:cs typeface="+mn-cs"/>
              </a:rPr>
              <a:t>名字服务</a:t>
            </a:r>
            <a:r>
              <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r>
              <a:rPr kumimoji="0" lang="en-US" altLang="zh-CN" sz="15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Name Server</a:t>
            </a:r>
            <a:r>
              <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endPar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24" name="椭圆 23"/>
          <p:cNvSpPr/>
          <p:nvPr/>
        </p:nvSpPr>
        <p:spPr>
          <a:xfrm>
            <a:off x="6748414" y="2849897"/>
            <a:ext cx="1250811" cy="125081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5" name="椭圆 24"/>
          <p:cNvSpPr/>
          <p:nvPr/>
        </p:nvSpPr>
        <p:spPr>
          <a:xfrm>
            <a:off x="6827920" y="2929403"/>
            <a:ext cx="1091800" cy="1091800"/>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7" name="Picture 54" descr="C:\Users\Administrator\Desktop\tu\3d_business_png\3d_business_png_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7793" y="3004726"/>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fld>
            <a:endParaRPr kumimoji="0" lang="zh-CN" altLang="en-US" sz="1200" b="1"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187417" y="107693"/>
            <a:ext cx="445987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22.3 </a:t>
            </a:r>
            <a:r>
              <a:rPr kumimoji="0" lang="zh-CN" altLang="en-US"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Chubby</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29677" y="1431190"/>
            <a:ext cx="1083951" cy="17543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微软雅黑" panose="020B0503020204020204" pitchFamily="34" charset="-122"/>
                <a:ea typeface="微软雅黑" panose="020B0503020204020204" pitchFamily="34" charset="-122"/>
                <a:cs typeface="+mn-cs"/>
              </a:rPr>
              <a:t>目</a:t>
            </a:r>
            <a:endParaRPr kumimoji="0" lang="en-US" altLang="zh-CN" sz="54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微软雅黑" panose="020B0503020204020204" pitchFamily="34" charset="-122"/>
                <a:ea typeface="微软雅黑" panose="020B0503020204020204" pitchFamily="34" charset="-122"/>
                <a:cs typeface="+mn-cs"/>
              </a:rPr>
              <a:t>录</a:t>
            </a:r>
            <a:r>
              <a:rPr kumimoji="0" lang="en-US" altLang="zh-CN" sz="54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微软雅黑" panose="020B0503020204020204" pitchFamily="34" charset="-122"/>
                <a:ea typeface="微软雅黑" panose="020B0503020204020204" pitchFamily="34" charset="-122"/>
                <a:cs typeface="+mn-cs"/>
              </a:rPr>
              <a:t> </a:t>
            </a:r>
            <a:endParaRPr kumimoji="0" lang="zh-CN" altLang="en-US" sz="54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微软雅黑" panose="020B0503020204020204" pitchFamily="34" charset="-122"/>
              <a:ea typeface="微软雅黑" panose="020B0503020204020204" pitchFamily="34" charset="-122"/>
              <a:cs typeface="+mn-cs"/>
            </a:endParaRPr>
          </a:p>
        </p:txBody>
      </p:sp>
      <p:sp>
        <p:nvSpPr>
          <p:cNvPr id="2" name="圆角矩形 1"/>
          <p:cNvSpPr/>
          <p:nvPr/>
        </p:nvSpPr>
        <p:spPr>
          <a:xfrm>
            <a:off x="2875069" y="1514307"/>
            <a:ext cx="5693399" cy="394154"/>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2951090" y="1517970"/>
            <a:ext cx="3835730"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22.1 Google</a:t>
            </a:r>
            <a:r>
              <a:rPr kumimoji="0" lang="zh-CN" altLang="en-US" sz="2100" b="0" i="0" u="none" strike="noStrike" kern="1200" cap="none" spc="225"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文件系统</a:t>
            </a:r>
            <a:r>
              <a:rPr kumimoji="0" lang="en-US" altLang="zh-CN" sz="2100" b="0" i="0" u="none" strike="noStrike" kern="1200" cap="none" spc="225"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GFS</a:t>
            </a:r>
            <a:endParaRPr kumimoji="0" lang="zh-CN" altLang="en-US"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41" name="圆角矩形 40"/>
          <p:cNvSpPr/>
          <p:nvPr/>
        </p:nvSpPr>
        <p:spPr>
          <a:xfrm>
            <a:off x="2875069" y="197086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3" name="矩形 62"/>
          <p:cNvSpPr/>
          <p:nvPr/>
        </p:nvSpPr>
        <p:spPr>
          <a:xfrm>
            <a:off x="2949618" y="1981649"/>
            <a:ext cx="482523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22.2 </a:t>
            </a:r>
            <a:r>
              <a:rPr kumimoji="0" lang="zh-CN" altLang="en-US" sz="2100" b="0" i="0" u="none" strike="noStrike" kern="1200" cap="none" spc="225"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分布式数据处理</a:t>
            </a:r>
            <a:r>
              <a:rPr kumimoji="0" lang="en-US" altLang="zh-CN" sz="2100" b="0" i="0" u="none" strike="noStrike" kern="1200" cap="none" spc="225"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MapReduce</a:t>
            </a:r>
            <a:endParaRPr kumimoji="0" lang="zh-CN" altLang="en-US"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5" name="圆角矩形 34"/>
          <p:cNvSpPr/>
          <p:nvPr/>
        </p:nvSpPr>
        <p:spPr>
          <a:xfrm>
            <a:off x="2875069" y="243647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6" name="矩形 35"/>
          <p:cNvSpPr/>
          <p:nvPr/>
        </p:nvSpPr>
        <p:spPr>
          <a:xfrm>
            <a:off x="2949618" y="2447253"/>
            <a:ext cx="390844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22.3 </a:t>
            </a:r>
            <a:r>
              <a:rPr kumimoji="0" lang="zh-CN" altLang="en-US" sz="2100" b="0" i="0" u="none" strike="noStrike" kern="1200" cap="none" spc="225"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分布式锁服务</a:t>
            </a:r>
            <a:r>
              <a:rPr kumimoji="0" lang="en-US" altLang="zh-CN" sz="2100" b="0" i="0" u="none" strike="noStrike" kern="1200" cap="none" spc="225"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Chubby</a:t>
            </a:r>
            <a:endParaRPr kumimoji="0" lang="zh-CN" altLang="en-US" sz="2100" b="0" i="0" u="none" strike="noStrike" kern="1200" cap="none" spc="225"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9" name="圆角矩形 38"/>
          <p:cNvSpPr/>
          <p:nvPr/>
        </p:nvSpPr>
        <p:spPr>
          <a:xfrm>
            <a:off x="2875069" y="2902076"/>
            <a:ext cx="5693399" cy="394200"/>
          </a:xfrm>
          <a:prstGeom prst="roundRect">
            <a:avLst>
              <a:gd name="adj" fmla="val 20658"/>
            </a:avLst>
          </a:prstGeom>
          <a:solidFill>
            <a:srgbClr val="7AB8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0" name="矩形 39"/>
          <p:cNvSpPr/>
          <p:nvPr/>
        </p:nvSpPr>
        <p:spPr>
          <a:xfrm>
            <a:off x="2949618" y="2912857"/>
            <a:ext cx="4921540"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100" b="0"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100" b="0" i="0" u="none" strike="noStrike" kern="1200" cap="none" spc="225"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100" b="0"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灯片编号占位符 5"/>
          <p:cNvSpPr>
            <a:spLocks noGrp="1"/>
          </p:cNvSpPr>
          <p:nvPr>
            <p:ph type="sldNum" sz="quarter" idx="4294967295"/>
          </p:nvPr>
        </p:nvSpPr>
        <p:spPr>
          <a:xfrm>
            <a:off x="0" y="6223000"/>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fld>
            <a:endParaRPr kumimoji="0" lang="zh-CN" altLang="en-US" sz="1200" b="1"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27254" y="2022761"/>
            <a:ext cx="7425431" cy="60016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300" b="1" i="0" u="none" strike="noStrike" kern="1200" cap="none" spc="225" normalizeH="0" baseline="0" noProof="0" dirty="0" smtClean="0">
                <a:ln>
                  <a:noFill/>
                </a:ln>
                <a:solidFill>
                  <a:srgbClr val="96C527"/>
                </a:solidFill>
                <a:effectLst/>
                <a:uLnTx/>
                <a:uFillTx/>
                <a:latin typeface="微软雅黑" panose="020B0503020204020204" pitchFamily="34" charset="-122"/>
                <a:ea typeface="微软雅黑" panose="020B0503020204020204" pitchFamily="34" charset="-122"/>
                <a:cs typeface="+mn-cs"/>
              </a:rPr>
              <a:t>22.4 </a:t>
            </a:r>
            <a:r>
              <a:rPr kumimoji="0" lang="zh-CN" altLang="en-US" sz="3300" b="1" i="0" u="none" strike="noStrike" kern="1200" cap="none" spc="225" normalizeH="0" baseline="0" noProof="0" dirty="0" smtClean="0">
                <a:ln>
                  <a:noFill/>
                </a:ln>
                <a:solidFill>
                  <a:srgbClr val="96C527"/>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3300" b="1" i="0" u="none" strike="noStrike" kern="1200" cap="none" spc="225" normalizeH="0" baseline="0" noProof="0" dirty="0" err="1" smtClean="0">
                <a:ln>
                  <a:noFill/>
                </a:ln>
                <a:solidFill>
                  <a:srgbClr val="96C527"/>
                </a:solidFill>
                <a:effectLst/>
                <a:uLnTx/>
                <a:uFillTx/>
                <a:latin typeface="微软雅黑" panose="020B0503020204020204" pitchFamily="34" charset="-122"/>
                <a:ea typeface="微软雅黑" panose="020B0503020204020204" pitchFamily="34" charset="-122"/>
                <a:cs typeface="+mn-cs"/>
              </a:rPr>
              <a:t>Bigtable</a:t>
            </a:r>
            <a:endPar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endParaRPr>
          </a:p>
        </p:txBody>
      </p:sp>
      <p:sp>
        <p:nvSpPr>
          <p:cNvPr id="3" name="等腰三角形 2"/>
          <p:cNvSpPr/>
          <p:nvPr/>
        </p:nvSpPr>
        <p:spPr>
          <a:xfrm rot="5400000">
            <a:off x="2038548" y="2969782"/>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2296354" y="2853541"/>
            <a:ext cx="3425938"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5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22.4.1  </a:t>
            </a:r>
            <a:r>
              <a:rPr kumimoji="0" lang="zh-CN" altLang="en-US" sz="2100" b="0" i="0" u="none" strike="noStrike" kern="5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设计动机与目标</a:t>
            </a:r>
            <a:endParaRPr kumimoji="0" lang="zh-CN" altLang="en-US" sz="2100" b="0" i="0" u="none" strike="noStrike" kern="5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296354" y="3328394"/>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22.4.2  </a:t>
            </a:r>
            <a:r>
              <a:rPr kumimoji="0" lang="zh-CN" altLang="en-US"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数据模型</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2296354" y="3803247"/>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22.4.3  </a:t>
            </a:r>
            <a:r>
              <a:rPr kumimoji="0" lang="zh-CN" altLang="en-US"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系统架构</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296354" y="4278100"/>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22.4.4  </a:t>
            </a:r>
            <a:r>
              <a:rPr kumimoji="0" lang="zh-CN" altLang="en-US"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主服务器</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2296354" y="4752952"/>
            <a:ext cx="2829621"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22.4.5  </a:t>
            </a:r>
            <a:r>
              <a:rPr kumimoji="0" lang="zh-CN" altLang="en-US"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子表服务器</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2296354" y="5227806"/>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22.4.6  </a:t>
            </a:r>
            <a:r>
              <a:rPr kumimoji="0" lang="zh-CN" altLang="en-US"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性能优化</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06225" y="2467204"/>
            <a:ext cx="6061146" cy="600164"/>
          </a:xfrm>
          <a:prstGeom prst="rect">
            <a:avLst/>
          </a:prstGeom>
        </p:spPr>
        <p:txBody>
          <a:bodyPr wrap="none">
            <a:spAutoFit/>
          </a:bodyPr>
          <a:lstStyle/>
          <a:p>
            <a:r>
              <a:rPr lang="en-US" altLang="zh-CN" sz="3300" b="1" spc="225" dirty="0" smtClean="0">
                <a:solidFill>
                  <a:srgbClr val="96C527"/>
                </a:solidFill>
                <a:latin typeface="微软雅黑" panose="020B0503020204020204" pitchFamily="34" charset="-122"/>
                <a:ea typeface="微软雅黑" panose="020B0503020204020204" pitchFamily="34" charset="-122"/>
              </a:rPr>
              <a:t>222.1 Google</a:t>
            </a:r>
            <a:r>
              <a:rPr lang="zh-CN" altLang="en-US" sz="3300" b="1" spc="225" dirty="0" smtClean="0">
                <a:solidFill>
                  <a:srgbClr val="96C527"/>
                </a:solidFill>
                <a:latin typeface="微软雅黑" panose="020B0503020204020204" pitchFamily="34" charset="-122"/>
                <a:ea typeface="微软雅黑" panose="020B0503020204020204" pitchFamily="34" charset="-122"/>
              </a:rPr>
              <a:t>文件系统</a:t>
            </a:r>
            <a:r>
              <a:rPr lang="en-US" altLang="zh-CN" sz="3300" b="1" spc="225" dirty="0" smtClean="0">
                <a:solidFill>
                  <a:srgbClr val="96C527"/>
                </a:solidFill>
                <a:latin typeface="微软雅黑" panose="020B0503020204020204" pitchFamily="34" charset="-122"/>
                <a:ea typeface="微软雅黑" panose="020B0503020204020204" pitchFamily="34" charset="-122"/>
              </a:rPr>
              <a:t>GFS</a:t>
            </a:r>
            <a:endParaRPr lang="zh-CN" altLang="en-US" sz="3300" b="1" spc="225" dirty="0">
              <a:solidFill>
                <a:srgbClr val="96C527"/>
              </a:solidFill>
              <a:latin typeface="微软雅黑" panose="020B0503020204020204" pitchFamily="34" charset="-122"/>
              <a:ea typeface="微软雅黑" panose="020B0503020204020204" pitchFamily="34" charset="-122"/>
            </a:endParaRPr>
          </a:p>
        </p:txBody>
      </p:sp>
      <p:sp>
        <p:nvSpPr>
          <p:cNvPr id="3" name="等腰三角形 2"/>
          <p:cNvSpPr/>
          <p:nvPr/>
        </p:nvSpPr>
        <p:spPr>
          <a:xfrm rot="5400000">
            <a:off x="2517518" y="3414226"/>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2775325" y="3297985"/>
            <a:ext cx="2531462" cy="415498"/>
          </a:xfrm>
          <a:prstGeom prst="rect">
            <a:avLst/>
          </a:prstGeom>
        </p:spPr>
        <p:txBody>
          <a:bodyPr wrap="none">
            <a:spAutoFit/>
          </a:bodyPr>
          <a:lstStyle/>
          <a:p>
            <a:r>
              <a:rPr lang="en-US" altLang="zh-CN" sz="2100" kern="500" spc="225" dirty="0">
                <a:solidFill>
                  <a:schemeClr val="bg1"/>
                </a:solidFill>
                <a:latin typeface="+mn-ea"/>
              </a:rPr>
              <a:t>2</a:t>
            </a:r>
            <a:r>
              <a:rPr lang="en-US" altLang="zh-CN" sz="2100" kern="500" spc="225" dirty="0" smtClean="0">
                <a:solidFill>
                  <a:schemeClr val="bg1"/>
                </a:solidFill>
                <a:latin typeface="+mn-ea"/>
              </a:rPr>
              <a:t>2.1.1  </a:t>
            </a:r>
            <a:r>
              <a:rPr lang="zh-CN" altLang="zh-CN" sz="2100" kern="500" spc="225" dirty="0">
                <a:solidFill>
                  <a:schemeClr val="bg1"/>
                </a:solidFill>
                <a:latin typeface="+mn-ea"/>
                <a:cs typeface="Times New Roman" panose="02020603050405020304" pitchFamily="18" charset="0"/>
              </a:rPr>
              <a:t>系统架构</a:t>
            </a:r>
            <a:endParaRPr lang="zh-CN" altLang="en-US" sz="2100" spc="225" dirty="0">
              <a:solidFill>
                <a:schemeClr val="bg1"/>
              </a:solidFill>
              <a:latin typeface="+mn-ea"/>
            </a:endParaRPr>
          </a:p>
        </p:txBody>
      </p:sp>
      <p:sp>
        <p:nvSpPr>
          <p:cNvPr id="7" name="矩形 6"/>
          <p:cNvSpPr/>
          <p:nvPr/>
        </p:nvSpPr>
        <p:spPr>
          <a:xfrm>
            <a:off x="2775325" y="3789652"/>
            <a:ext cx="2531462" cy="415498"/>
          </a:xfrm>
          <a:prstGeom prst="rect">
            <a:avLst/>
          </a:prstGeom>
        </p:spPr>
        <p:txBody>
          <a:bodyPr wrap="none">
            <a:spAutoFit/>
          </a:bodyPr>
          <a:lstStyle/>
          <a:p>
            <a:r>
              <a:rPr lang="en-US" altLang="zh-CN" sz="2100" spc="225" dirty="0" smtClean="0">
                <a:solidFill>
                  <a:schemeClr val="bg1">
                    <a:lumMod val="65000"/>
                  </a:schemeClr>
                </a:solidFill>
                <a:latin typeface="+mn-ea"/>
              </a:rPr>
              <a:t>22.1.2  </a:t>
            </a:r>
            <a:r>
              <a:rPr lang="zh-CN" altLang="en-US" sz="2100" spc="225" dirty="0">
                <a:solidFill>
                  <a:schemeClr val="bg1">
                    <a:lumMod val="65000"/>
                  </a:schemeClr>
                </a:solidFill>
                <a:latin typeface="+mn-ea"/>
              </a:rPr>
              <a:t>容错机制</a:t>
            </a:r>
            <a:endParaRPr lang="zh-CN" altLang="en-US" sz="2100" spc="225" dirty="0">
              <a:solidFill>
                <a:schemeClr val="bg1">
                  <a:lumMod val="65000"/>
                </a:schemeClr>
              </a:solidFill>
              <a:latin typeface="+mn-ea"/>
            </a:endParaRPr>
          </a:p>
        </p:txBody>
      </p:sp>
      <p:sp>
        <p:nvSpPr>
          <p:cNvPr id="8" name="矩形 7"/>
          <p:cNvSpPr/>
          <p:nvPr/>
        </p:nvSpPr>
        <p:spPr>
          <a:xfrm>
            <a:off x="2775325" y="4271008"/>
            <a:ext cx="3127779" cy="415498"/>
          </a:xfrm>
          <a:prstGeom prst="rect">
            <a:avLst/>
          </a:prstGeom>
        </p:spPr>
        <p:txBody>
          <a:bodyPr wrap="none">
            <a:spAutoFit/>
          </a:bodyPr>
          <a:lstStyle/>
          <a:p>
            <a:r>
              <a:rPr lang="en-US" altLang="zh-CN" sz="2100" spc="225" dirty="0" smtClean="0">
                <a:solidFill>
                  <a:schemeClr val="bg1">
                    <a:lumMod val="65000"/>
                  </a:schemeClr>
                </a:solidFill>
                <a:latin typeface="+mn-ea"/>
              </a:rPr>
              <a:t>22.1.3  </a:t>
            </a:r>
            <a:r>
              <a:rPr lang="zh-CN" altLang="en-US" sz="2100" spc="225" dirty="0">
                <a:solidFill>
                  <a:schemeClr val="bg1">
                    <a:lumMod val="65000"/>
                  </a:schemeClr>
                </a:solidFill>
                <a:latin typeface="+mn-ea"/>
              </a:rPr>
              <a:t>系统管理技术</a:t>
            </a:r>
            <a:endParaRPr lang="zh-CN" altLang="en-US" sz="2100" spc="225" dirty="0">
              <a:solidFill>
                <a:schemeClr val="bg1">
                  <a:lumMod val="65000"/>
                </a:schemeClr>
              </a:solidFill>
              <a:latin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fld>
            <a:endParaRPr kumimoji="0" lang="zh-CN" altLang="en-US" sz="1200" b="1"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399253" y="811034"/>
            <a:ext cx="310373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Bigtable </a:t>
            </a:r>
            <a:r>
              <a:rPr kumimoji="0" lang="zh-CN" altLang="en-US"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的设计动机</a:t>
            </a:r>
            <a:endParaRPr kumimoji="0" lang="zh-CN" altLang="en-US" sz="2400" b="1" i="0" u="none" strike="noStrike" kern="1200" cap="none" spc="0" normalizeH="0" baseline="0" noProof="0" dirty="0">
              <a:ln>
                <a:noFill/>
              </a:ln>
              <a:solidFill>
                <a:srgbClr val="70AD47"/>
              </a:solidFill>
              <a:effectLst/>
              <a:uLnTx/>
              <a:uFillTx/>
              <a:latin typeface="微软雅黑" panose="020B0503020204020204" pitchFamily="34" charset="-122"/>
              <a:ea typeface="微软雅黑" panose="020B0503020204020204" pitchFamily="34" charset="-122"/>
              <a:cs typeface="+mn-cs"/>
            </a:endParaRPr>
          </a:p>
        </p:txBody>
      </p:sp>
      <p:sp>
        <p:nvSpPr>
          <p:cNvPr id="6" name="椭圆 5"/>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 name="组合 6"/>
          <p:cNvGrpSpPr/>
          <p:nvPr/>
        </p:nvGrpSpPr>
        <p:grpSpPr>
          <a:xfrm>
            <a:off x="1222100" y="2078742"/>
            <a:ext cx="6699800" cy="3655308"/>
            <a:chOff x="2653517" y="2096597"/>
            <a:chExt cx="6175672" cy="3369352"/>
          </a:xfrm>
        </p:grpSpPr>
        <p:sp>
          <p:nvSpPr>
            <p:cNvPr id="8" name="任意多边形 7"/>
            <p:cNvSpPr/>
            <p:nvPr/>
          </p:nvSpPr>
          <p:spPr>
            <a:xfrm>
              <a:off x="4668013" y="3885397"/>
              <a:ext cx="570065" cy="1579250"/>
            </a:xfrm>
            <a:custGeom>
              <a:avLst/>
              <a:gdLst>
                <a:gd name="connsiteX0" fmla="*/ 511923 w 522514"/>
                <a:gd name="connsiteY0" fmla="*/ 0 h 1394549"/>
                <a:gd name="connsiteX1" fmla="*/ 522514 w 522514"/>
                <a:gd name="connsiteY1" fmla="*/ 74141 h 1394549"/>
                <a:gd name="connsiteX2" fmla="*/ 0 w 522514"/>
                <a:gd name="connsiteY2" fmla="*/ 1394549 h 1394549"/>
                <a:gd name="connsiteX3" fmla="*/ 0 w 522514"/>
                <a:gd name="connsiteY3" fmla="*/ 1278042 h 1394549"/>
                <a:gd name="connsiteX4" fmla="*/ 511923 w 522514"/>
                <a:gd name="connsiteY4" fmla="*/ 0 h 1394549"/>
                <a:gd name="connsiteX0-1" fmla="*/ 515098 w 525689"/>
                <a:gd name="connsiteY0-2" fmla="*/ 0 h 1394549"/>
                <a:gd name="connsiteX1-3" fmla="*/ 525689 w 525689"/>
                <a:gd name="connsiteY1-4" fmla="*/ 74141 h 1394549"/>
                <a:gd name="connsiteX2-5" fmla="*/ 3175 w 525689"/>
                <a:gd name="connsiteY2-6" fmla="*/ 1394549 h 1394549"/>
                <a:gd name="connsiteX3-7" fmla="*/ 0 w 525689"/>
                <a:gd name="connsiteY3-8" fmla="*/ 1252642 h 1394549"/>
                <a:gd name="connsiteX4-9" fmla="*/ 515098 w 525689"/>
                <a:gd name="connsiteY4-10" fmla="*/ 0 h 1394549"/>
                <a:gd name="connsiteX0-11" fmla="*/ 511923 w 525689"/>
                <a:gd name="connsiteY0-12" fmla="*/ 0 h 1407249"/>
                <a:gd name="connsiteX1-13" fmla="*/ 525689 w 525689"/>
                <a:gd name="connsiteY1-14" fmla="*/ 86841 h 1407249"/>
                <a:gd name="connsiteX2-15" fmla="*/ 3175 w 525689"/>
                <a:gd name="connsiteY2-16" fmla="*/ 1407249 h 1407249"/>
                <a:gd name="connsiteX3-17" fmla="*/ 0 w 525689"/>
                <a:gd name="connsiteY3-18" fmla="*/ 1265342 h 1407249"/>
                <a:gd name="connsiteX4-19" fmla="*/ 511923 w 525689"/>
                <a:gd name="connsiteY4-20" fmla="*/ 0 h 1407249"/>
                <a:gd name="connsiteX0-21" fmla="*/ 511923 w 525689"/>
                <a:gd name="connsiteY0-22" fmla="*/ 0 h 1419155"/>
                <a:gd name="connsiteX1-23" fmla="*/ 525689 w 525689"/>
                <a:gd name="connsiteY1-24" fmla="*/ 86841 h 1419155"/>
                <a:gd name="connsiteX2-25" fmla="*/ 794 w 525689"/>
                <a:gd name="connsiteY2-26" fmla="*/ 1419155 h 1419155"/>
                <a:gd name="connsiteX3-27" fmla="*/ 0 w 525689"/>
                <a:gd name="connsiteY3-28" fmla="*/ 1265342 h 1419155"/>
                <a:gd name="connsiteX4-29" fmla="*/ 511923 w 525689"/>
                <a:gd name="connsiteY4-30" fmla="*/ 0 h 1419155"/>
                <a:gd name="connsiteX0-31" fmla="*/ 514304 w 528070"/>
                <a:gd name="connsiteY0-32" fmla="*/ 0 h 1419155"/>
                <a:gd name="connsiteX1-33" fmla="*/ 528070 w 528070"/>
                <a:gd name="connsiteY1-34" fmla="*/ 86841 h 1419155"/>
                <a:gd name="connsiteX2-35" fmla="*/ 3175 w 528070"/>
                <a:gd name="connsiteY2-36" fmla="*/ 1419155 h 1419155"/>
                <a:gd name="connsiteX3-37" fmla="*/ 0 w 528070"/>
                <a:gd name="connsiteY3-38" fmla="*/ 1289155 h 1419155"/>
                <a:gd name="connsiteX4-39" fmla="*/ 514304 w 528070"/>
                <a:gd name="connsiteY4-40" fmla="*/ 0 h 1419155"/>
                <a:gd name="connsiteX0-41" fmla="*/ 514304 w 528070"/>
                <a:gd name="connsiteY0-42" fmla="*/ 0 h 1419155"/>
                <a:gd name="connsiteX1-43" fmla="*/ 528070 w 528070"/>
                <a:gd name="connsiteY1-44" fmla="*/ 86841 h 1419155"/>
                <a:gd name="connsiteX2-45" fmla="*/ 3175 w 528070"/>
                <a:gd name="connsiteY2-46" fmla="*/ 1419155 h 1419155"/>
                <a:gd name="connsiteX3-47" fmla="*/ 0 w 528070"/>
                <a:gd name="connsiteY3-48" fmla="*/ 1279630 h 1419155"/>
                <a:gd name="connsiteX4-49" fmla="*/ 514304 w 528070"/>
                <a:gd name="connsiteY4-50" fmla="*/ 0 h 1419155"/>
                <a:gd name="connsiteX0-51" fmla="*/ 514304 w 528070"/>
                <a:gd name="connsiteY0-52" fmla="*/ 0 h 1419155"/>
                <a:gd name="connsiteX1-53" fmla="*/ 528070 w 528070"/>
                <a:gd name="connsiteY1-54" fmla="*/ 86841 h 1419155"/>
                <a:gd name="connsiteX2-55" fmla="*/ 3175 w 528070"/>
                <a:gd name="connsiteY2-56" fmla="*/ 1419155 h 1419155"/>
                <a:gd name="connsiteX3-57" fmla="*/ 0 w 528070"/>
                <a:gd name="connsiteY3-58" fmla="*/ 1289155 h 1419155"/>
                <a:gd name="connsiteX4-59" fmla="*/ 514304 w 528070"/>
                <a:gd name="connsiteY4-60" fmla="*/ 0 h 1419155"/>
                <a:gd name="connsiteX0-61" fmla="*/ 514304 w 514304"/>
                <a:gd name="connsiteY0-62" fmla="*/ 0 h 1419155"/>
                <a:gd name="connsiteX1-63" fmla="*/ 505845 w 514304"/>
                <a:gd name="connsiteY1-64" fmla="*/ 96366 h 1419155"/>
                <a:gd name="connsiteX2-65" fmla="*/ 3175 w 514304"/>
                <a:gd name="connsiteY2-66" fmla="*/ 1419155 h 1419155"/>
                <a:gd name="connsiteX3-67" fmla="*/ 0 w 514304"/>
                <a:gd name="connsiteY3-68" fmla="*/ 1289155 h 1419155"/>
                <a:gd name="connsiteX4-69" fmla="*/ 514304 w 514304"/>
                <a:gd name="connsiteY4-70" fmla="*/ 0 h 1419155"/>
                <a:gd name="connsiteX0-71" fmla="*/ 511129 w 511129"/>
                <a:gd name="connsiteY0-72" fmla="*/ 0 h 1415980"/>
                <a:gd name="connsiteX1-73" fmla="*/ 505845 w 511129"/>
                <a:gd name="connsiteY1-74" fmla="*/ 93191 h 1415980"/>
                <a:gd name="connsiteX2-75" fmla="*/ 3175 w 511129"/>
                <a:gd name="connsiteY2-76" fmla="*/ 1415980 h 1415980"/>
                <a:gd name="connsiteX3-77" fmla="*/ 0 w 511129"/>
                <a:gd name="connsiteY3-78" fmla="*/ 1285980 h 1415980"/>
                <a:gd name="connsiteX4-79" fmla="*/ 511129 w 511129"/>
                <a:gd name="connsiteY4-80" fmla="*/ 0 h 14159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1129" h="1415980">
                  <a:moveTo>
                    <a:pt x="511129" y="0"/>
                  </a:moveTo>
                  <a:lnTo>
                    <a:pt x="505845" y="93191"/>
                  </a:lnTo>
                  <a:lnTo>
                    <a:pt x="3175" y="1415980"/>
                  </a:lnTo>
                  <a:cubicBezTo>
                    <a:pt x="2117" y="1368678"/>
                    <a:pt x="1058" y="1333282"/>
                    <a:pt x="0" y="1285980"/>
                  </a:cubicBezTo>
                  <a:lnTo>
                    <a:pt x="511129" y="0"/>
                  </a:lnTo>
                  <a:close/>
                </a:path>
              </a:pathLst>
            </a:custGeom>
            <a:solidFill>
              <a:schemeClr val="tx1">
                <a:lumMod val="85000"/>
                <a:lumOff val="15000"/>
              </a:schemeClr>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9" name="任意多边形 8"/>
            <p:cNvSpPr/>
            <p:nvPr/>
          </p:nvSpPr>
          <p:spPr>
            <a:xfrm>
              <a:off x="2654403" y="5319879"/>
              <a:ext cx="2013113" cy="146070"/>
            </a:xfrm>
            <a:custGeom>
              <a:avLst/>
              <a:gdLst>
                <a:gd name="connsiteX0" fmla="*/ 0 w 1804987"/>
                <a:gd name="connsiteY0" fmla="*/ 0 h 130969"/>
                <a:gd name="connsiteX1" fmla="*/ 0 w 1804987"/>
                <a:gd name="connsiteY1" fmla="*/ 130969 h 130969"/>
                <a:gd name="connsiteX2" fmla="*/ 1804987 w 1804987"/>
                <a:gd name="connsiteY2" fmla="*/ 130969 h 130969"/>
                <a:gd name="connsiteX3" fmla="*/ 1804987 w 1804987"/>
                <a:gd name="connsiteY3" fmla="*/ 2381 h 130969"/>
                <a:gd name="connsiteX4" fmla="*/ 0 w 1804987"/>
                <a:gd name="connsiteY4" fmla="*/ 0 h 130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4987" h="130969">
                  <a:moveTo>
                    <a:pt x="0" y="0"/>
                  </a:moveTo>
                  <a:lnTo>
                    <a:pt x="0" y="130969"/>
                  </a:lnTo>
                  <a:lnTo>
                    <a:pt x="1804987" y="130969"/>
                  </a:lnTo>
                  <a:lnTo>
                    <a:pt x="1804987" y="2381"/>
                  </a:lnTo>
                  <a:lnTo>
                    <a:pt x="0" y="0"/>
                  </a:lnTo>
                  <a:close/>
                </a:path>
              </a:pathLst>
            </a:custGeom>
            <a:solidFill>
              <a:schemeClr val="tx1">
                <a:lumMod val="85000"/>
                <a:lumOff val="15000"/>
              </a:schemeClr>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任意多边形 9"/>
            <p:cNvSpPr/>
            <p:nvPr/>
          </p:nvSpPr>
          <p:spPr>
            <a:xfrm>
              <a:off x="4813585" y="2096597"/>
              <a:ext cx="1689989" cy="3229478"/>
            </a:xfrm>
            <a:custGeom>
              <a:avLst/>
              <a:gdLst>
                <a:gd name="connsiteX0" fmla="*/ 831850 w 1517650"/>
                <a:gd name="connsiteY0" fmla="*/ 0 h 2895600"/>
                <a:gd name="connsiteX1" fmla="*/ 514350 w 1517650"/>
                <a:gd name="connsiteY1" fmla="*/ 609600 h 2895600"/>
                <a:gd name="connsiteX2" fmla="*/ 622300 w 1517650"/>
                <a:gd name="connsiteY2" fmla="*/ 609600 h 2895600"/>
                <a:gd name="connsiteX3" fmla="*/ 622300 w 1517650"/>
                <a:gd name="connsiteY3" fmla="*/ 1600200 h 2895600"/>
                <a:gd name="connsiteX4" fmla="*/ 0 w 1517650"/>
                <a:gd name="connsiteY4" fmla="*/ 2895600 h 2895600"/>
                <a:gd name="connsiteX5" fmla="*/ 1517650 w 1517650"/>
                <a:gd name="connsiteY5" fmla="*/ 2895600 h 2895600"/>
                <a:gd name="connsiteX6" fmla="*/ 1060450 w 1517650"/>
                <a:gd name="connsiteY6" fmla="*/ 1593850 h 2895600"/>
                <a:gd name="connsiteX7" fmla="*/ 1060450 w 1517650"/>
                <a:gd name="connsiteY7" fmla="*/ 609600 h 2895600"/>
                <a:gd name="connsiteX8" fmla="*/ 1162050 w 1517650"/>
                <a:gd name="connsiteY8" fmla="*/ 609600 h 2895600"/>
                <a:gd name="connsiteX9" fmla="*/ 831850 w 1517650"/>
                <a:gd name="connsiteY9" fmla="*/ 0 h 2895600"/>
                <a:gd name="connsiteX0-1" fmla="*/ 831850 w 1515269"/>
                <a:gd name="connsiteY0-2" fmla="*/ 0 h 2895600"/>
                <a:gd name="connsiteX1-3" fmla="*/ 514350 w 1515269"/>
                <a:gd name="connsiteY1-4" fmla="*/ 609600 h 2895600"/>
                <a:gd name="connsiteX2-5" fmla="*/ 622300 w 1515269"/>
                <a:gd name="connsiteY2-6" fmla="*/ 609600 h 2895600"/>
                <a:gd name="connsiteX3-7" fmla="*/ 622300 w 1515269"/>
                <a:gd name="connsiteY3-8" fmla="*/ 1600200 h 2895600"/>
                <a:gd name="connsiteX4-9" fmla="*/ 0 w 1515269"/>
                <a:gd name="connsiteY4-10" fmla="*/ 2895600 h 2895600"/>
                <a:gd name="connsiteX5-11" fmla="*/ 1515269 w 1515269"/>
                <a:gd name="connsiteY5-12" fmla="*/ 2893218 h 2895600"/>
                <a:gd name="connsiteX6-13" fmla="*/ 1060450 w 1515269"/>
                <a:gd name="connsiteY6-14" fmla="*/ 1593850 h 2895600"/>
                <a:gd name="connsiteX7-15" fmla="*/ 1060450 w 1515269"/>
                <a:gd name="connsiteY7-16" fmla="*/ 609600 h 2895600"/>
                <a:gd name="connsiteX8-17" fmla="*/ 1162050 w 1515269"/>
                <a:gd name="connsiteY8-18" fmla="*/ 609600 h 2895600"/>
                <a:gd name="connsiteX9-19" fmla="*/ 831850 w 1515269"/>
                <a:gd name="connsiteY9-20" fmla="*/ 0 h 28956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15269" h="2895600">
                  <a:moveTo>
                    <a:pt x="831850" y="0"/>
                  </a:moveTo>
                  <a:lnTo>
                    <a:pt x="514350" y="609600"/>
                  </a:lnTo>
                  <a:lnTo>
                    <a:pt x="622300" y="609600"/>
                  </a:lnTo>
                  <a:lnTo>
                    <a:pt x="622300" y="1600200"/>
                  </a:lnTo>
                  <a:lnTo>
                    <a:pt x="0" y="2895600"/>
                  </a:lnTo>
                  <a:lnTo>
                    <a:pt x="1515269" y="2893218"/>
                  </a:lnTo>
                  <a:lnTo>
                    <a:pt x="1060450" y="1593850"/>
                  </a:lnTo>
                  <a:lnTo>
                    <a:pt x="1060450" y="609600"/>
                  </a:lnTo>
                  <a:lnTo>
                    <a:pt x="1162050" y="609600"/>
                  </a:lnTo>
                  <a:lnTo>
                    <a:pt x="831850" y="0"/>
                  </a:lnTo>
                  <a:close/>
                </a:path>
              </a:pathLst>
            </a:custGeom>
            <a:solidFill>
              <a:srgbClr val="70AD47"/>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任意多边形 10"/>
            <p:cNvSpPr/>
            <p:nvPr/>
          </p:nvSpPr>
          <p:spPr>
            <a:xfrm>
              <a:off x="4813586" y="5325190"/>
              <a:ext cx="1689103" cy="140759"/>
            </a:xfrm>
            <a:custGeom>
              <a:avLst/>
              <a:gdLst>
                <a:gd name="connsiteX0" fmla="*/ 0 w 1514475"/>
                <a:gd name="connsiteY0" fmla="*/ 0 h 123825"/>
                <a:gd name="connsiteX1" fmla="*/ 0 w 1514475"/>
                <a:gd name="connsiteY1" fmla="*/ 123825 h 123825"/>
                <a:gd name="connsiteX2" fmla="*/ 1514475 w 1514475"/>
                <a:gd name="connsiteY2" fmla="*/ 123825 h 123825"/>
                <a:gd name="connsiteX3" fmla="*/ 1514475 w 1514475"/>
                <a:gd name="connsiteY3" fmla="*/ 0 h 123825"/>
                <a:gd name="connsiteX4" fmla="*/ 0 w 1514475"/>
                <a:gd name="connsiteY4" fmla="*/ 0 h 123825"/>
                <a:gd name="connsiteX0-1" fmla="*/ 4762 w 1514475"/>
                <a:gd name="connsiteY0-2" fmla="*/ 0 h 126207"/>
                <a:gd name="connsiteX1-3" fmla="*/ 0 w 1514475"/>
                <a:gd name="connsiteY1-4" fmla="*/ 126207 h 126207"/>
                <a:gd name="connsiteX2-5" fmla="*/ 1514475 w 1514475"/>
                <a:gd name="connsiteY2-6" fmla="*/ 126207 h 126207"/>
                <a:gd name="connsiteX3-7" fmla="*/ 1514475 w 1514475"/>
                <a:gd name="connsiteY3-8" fmla="*/ 2382 h 126207"/>
                <a:gd name="connsiteX4-9" fmla="*/ 4762 w 1514475"/>
                <a:gd name="connsiteY4-10" fmla="*/ 0 h 126207"/>
                <a:gd name="connsiteX0-11" fmla="*/ 4762 w 1514475"/>
                <a:gd name="connsiteY0-12" fmla="*/ 4761 h 130968"/>
                <a:gd name="connsiteX1-13" fmla="*/ 0 w 1514475"/>
                <a:gd name="connsiteY1-14" fmla="*/ 130968 h 130968"/>
                <a:gd name="connsiteX2-15" fmla="*/ 1514475 w 1514475"/>
                <a:gd name="connsiteY2-16" fmla="*/ 130968 h 130968"/>
                <a:gd name="connsiteX3-17" fmla="*/ 1512093 w 1514475"/>
                <a:gd name="connsiteY3-18" fmla="*/ 0 h 130968"/>
                <a:gd name="connsiteX4-19" fmla="*/ 4762 w 1514475"/>
                <a:gd name="connsiteY4-20" fmla="*/ 4761 h 130968"/>
                <a:gd name="connsiteX0-21" fmla="*/ 7143 w 1514475"/>
                <a:gd name="connsiteY0-22" fmla="*/ 0 h 133351"/>
                <a:gd name="connsiteX1-23" fmla="*/ 0 w 1514475"/>
                <a:gd name="connsiteY1-24" fmla="*/ 133351 h 133351"/>
                <a:gd name="connsiteX2-25" fmla="*/ 1514475 w 1514475"/>
                <a:gd name="connsiteY2-26" fmla="*/ 133351 h 133351"/>
                <a:gd name="connsiteX3-27" fmla="*/ 1512093 w 1514475"/>
                <a:gd name="connsiteY3-28" fmla="*/ 2383 h 133351"/>
                <a:gd name="connsiteX4-29" fmla="*/ 7143 w 1514475"/>
                <a:gd name="connsiteY4-30" fmla="*/ 0 h 133351"/>
                <a:gd name="connsiteX0-31" fmla="*/ 2381 w 1514475"/>
                <a:gd name="connsiteY0-32" fmla="*/ 4761 h 130968"/>
                <a:gd name="connsiteX1-33" fmla="*/ 0 w 1514475"/>
                <a:gd name="connsiteY1-34" fmla="*/ 130968 h 130968"/>
                <a:gd name="connsiteX2-35" fmla="*/ 1514475 w 1514475"/>
                <a:gd name="connsiteY2-36" fmla="*/ 130968 h 130968"/>
                <a:gd name="connsiteX3-37" fmla="*/ 1512093 w 1514475"/>
                <a:gd name="connsiteY3-38" fmla="*/ 0 h 130968"/>
                <a:gd name="connsiteX4-39" fmla="*/ 2381 w 1514475"/>
                <a:gd name="connsiteY4-40" fmla="*/ 4761 h 130968"/>
                <a:gd name="connsiteX0-41" fmla="*/ 2381 w 1514475"/>
                <a:gd name="connsiteY0-42" fmla="*/ 0 h 126207"/>
                <a:gd name="connsiteX1-43" fmla="*/ 0 w 1514475"/>
                <a:gd name="connsiteY1-44" fmla="*/ 126207 h 126207"/>
                <a:gd name="connsiteX2-45" fmla="*/ 1514475 w 1514475"/>
                <a:gd name="connsiteY2-46" fmla="*/ 126207 h 126207"/>
                <a:gd name="connsiteX3-47" fmla="*/ 1514474 w 1514475"/>
                <a:gd name="connsiteY3-48" fmla="*/ 2382 h 126207"/>
                <a:gd name="connsiteX4-49" fmla="*/ 2381 w 1514475"/>
                <a:gd name="connsiteY4-50" fmla="*/ 0 h 1262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14475" h="126207">
                  <a:moveTo>
                    <a:pt x="2381" y="0"/>
                  </a:moveTo>
                  <a:cubicBezTo>
                    <a:pt x="1587" y="42069"/>
                    <a:pt x="794" y="84138"/>
                    <a:pt x="0" y="126207"/>
                  </a:cubicBezTo>
                  <a:lnTo>
                    <a:pt x="1514475" y="126207"/>
                  </a:lnTo>
                  <a:cubicBezTo>
                    <a:pt x="1514475" y="84932"/>
                    <a:pt x="1514474" y="43657"/>
                    <a:pt x="1514474" y="2382"/>
                  </a:cubicBezTo>
                  <a:lnTo>
                    <a:pt x="2381" y="0"/>
                  </a:lnTo>
                  <a:close/>
                </a:path>
              </a:pathLst>
            </a:custGeom>
            <a:solidFill>
              <a:srgbClr val="4B732F"/>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任意多边形 11"/>
            <p:cNvSpPr/>
            <p:nvPr/>
          </p:nvSpPr>
          <p:spPr>
            <a:xfrm>
              <a:off x="6233568" y="3891931"/>
              <a:ext cx="584543" cy="1570476"/>
            </a:xfrm>
            <a:custGeom>
              <a:avLst/>
              <a:gdLst>
                <a:gd name="connsiteX0" fmla="*/ 0 w 520700"/>
                <a:gd name="connsiteY0" fmla="*/ 0 h 1390650"/>
                <a:gd name="connsiteX1" fmla="*/ 0 w 520700"/>
                <a:gd name="connsiteY1" fmla="*/ 101600 h 1390650"/>
                <a:gd name="connsiteX2" fmla="*/ 520700 w 520700"/>
                <a:gd name="connsiteY2" fmla="*/ 1390650 h 1390650"/>
                <a:gd name="connsiteX3" fmla="*/ 520700 w 520700"/>
                <a:gd name="connsiteY3" fmla="*/ 1282700 h 1390650"/>
                <a:gd name="connsiteX4" fmla="*/ 0 w 520700"/>
                <a:gd name="connsiteY4" fmla="*/ 0 h 1390650"/>
                <a:gd name="connsiteX0-1" fmla="*/ 0 w 520700"/>
                <a:gd name="connsiteY0-2" fmla="*/ 0 h 1390650"/>
                <a:gd name="connsiteX1-3" fmla="*/ 0 w 520700"/>
                <a:gd name="connsiteY1-4" fmla="*/ 101600 h 1390650"/>
                <a:gd name="connsiteX2-5" fmla="*/ 520700 w 520700"/>
                <a:gd name="connsiteY2-6" fmla="*/ 1390650 h 1390650"/>
                <a:gd name="connsiteX3-7" fmla="*/ 520700 w 520700"/>
                <a:gd name="connsiteY3-8" fmla="*/ 1254125 h 1390650"/>
                <a:gd name="connsiteX4-9" fmla="*/ 0 w 520700"/>
                <a:gd name="connsiteY4-10" fmla="*/ 0 h 1390650"/>
                <a:gd name="connsiteX0-11" fmla="*/ 9525 w 520700"/>
                <a:gd name="connsiteY0-12" fmla="*/ 0 h 1390650"/>
                <a:gd name="connsiteX1-13" fmla="*/ 0 w 520700"/>
                <a:gd name="connsiteY1-14" fmla="*/ 101600 h 1390650"/>
                <a:gd name="connsiteX2-15" fmla="*/ 520700 w 520700"/>
                <a:gd name="connsiteY2-16" fmla="*/ 1390650 h 1390650"/>
                <a:gd name="connsiteX3-17" fmla="*/ 520700 w 520700"/>
                <a:gd name="connsiteY3-18" fmla="*/ 1254125 h 1390650"/>
                <a:gd name="connsiteX4-19" fmla="*/ 9525 w 520700"/>
                <a:gd name="connsiteY4-20" fmla="*/ 0 h 1390650"/>
                <a:gd name="connsiteX0-21" fmla="*/ 0 w 511175"/>
                <a:gd name="connsiteY0-22" fmla="*/ 0 h 1390650"/>
                <a:gd name="connsiteX1-23" fmla="*/ 0 w 511175"/>
                <a:gd name="connsiteY1-24" fmla="*/ 101600 h 1390650"/>
                <a:gd name="connsiteX2-25" fmla="*/ 511175 w 511175"/>
                <a:gd name="connsiteY2-26" fmla="*/ 1390650 h 1390650"/>
                <a:gd name="connsiteX3-27" fmla="*/ 511175 w 511175"/>
                <a:gd name="connsiteY3-28" fmla="*/ 1254125 h 1390650"/>
                <a:gd name="connsiteX4-29" fmla="*/ 0 w 511175"/>
                <a:gd name="connsiteY4-30" fmla="*/ 0 h 1390650"/>
                <a:gd name="connsiteX0-31" fmla="*/ 0 w 520700"/>
                <a:gd name="connsiteY0-32" fmla="*/ 0 h 1390650"/>
                <a:gd name="connsiteX1-33" fmla="*/ 9525 w 520700"/>
                <a:gd name="connsiteY1-34" fmla="*/ 101600 h 1390650"/>
                <a:gd name="connsiteX2-35" fmla="*/ 520700 w 520700"/>
                <a:gd name="connsiteY2-36" fmla="*/ 1390650 h 1390650"/>
                <a:gd name="connsiteX3-37" fmla="*/ 520700 w 520700"/>
                <a:gd name="connsiteY3-38" fmla="*/ 1254125 h 1390650"/>
                <a:gd name="connsiteX4-39" fmla="*/ 0 w 520700"/>
                <a:gd name="connsiteY4-40" fmla="*/ 0 h 1390650"/>
                <a:gd name="connsiteX0-41" fmla="*/ 0 w 517525"/>
                <a:gd name="connsiteY0-42" fmla="*/ 0 h 1406525"/>
                <a:gd name="connsiteX1-43" fmla="*/ 6350 w 517525"/>
                <a:gd name="connsiteY1-44" fmla="*/ 117475 h 1406525"/>
                <a:gd name="connsiteX2-45" fmla="*/ 517525 w 517525"/>
                <a:gd name="connsiteY2-46" fmla="*/ 1406525 h 1406525"/>
                <a:gd name="connsiteX3-47" fmla="*/ 517525 w 517525"/>
                <a:gd name="connsiteY3-48" fmla="*/ 1270000 h 1406525"/>
                <a:gd name="connsiteX4-49" fmla="*/ 0 w 517525"/>
                <a:gd name="connsiteY4-50" fmla="*/ 0 h 1406525"/>
                <a:gd name="connsiteX0-51" fmla="*/ 0 w 517525"/>
                <a:gd name="connsiteY0-52" fmla="*/ 0 h 1406525"/>
                <a:gd name="connsiteX1-53" fmla="*/ 3175 w 517525"/>
                <a:gd name="connsiteY1-54" fmla="*/ 107950 h 1406525"/>
                <a:gd name="connsiteX2-55" fmla="*/ 517525 w 517525"/>
                <a:gd name="connsiteY2-56" fmla="*/ 1406525 h 1406525"/>
                <a:gd name="connsiteX3-57" fmla="*/ 517525 w 517525"/>
                <a:gd name="connsiteY3-58" fmla="*/ 1270000 h 1406525"/>
                <a:gd name="connsiteX4-59" fmla="*/ 0 w 517525"/>
                <a:gd name="connsiteY4-60" fmla="*/ 0 h 1406525"/>
                <a:gd name="connsiteX0-61" fmla="*/ 0 w 520700"/>
                <a:gd name="connsiteY0-62" fmla="*/ 0 h 1412875"/>
                <a:gd name="connsiteX1-63" fmla="*/ 3175 w 520700"/>
                <a:gd name="connsiteY1-64" fmla="*/ 107950 h 1412875"/>
                <a:gd name="connsiteX2-65" fmla="*/ 520700 w 520700"/>
                <a:gd name="connsiteY2-66" fmla="*/ 1412875 h 1412875"/>
                <a:gd name="connsiteX3-67" fmla="*/ 517525 w 520700"/>
                <a:gd name="connsiteY3-68" fmla="*/ 1270000 h 1412875"/>
                <a:gd name="connsiteX4-69" fmla="*/ 0 w 520700"/>
                <a:gd name="connsiteY4-70" fmla="*/ 0 h 1412875"/>
                <a:gd name="connsiteX0-71" fmla="*/ 0 w 524015"/>
                <a:gd name="connsiteY0-72" fmla="*/ 0 h 1412875"/>
                <a:gd name="connsiteX1-73" fmla="*/ 3175 w 524015"/>
                <a:gd name="connsiteY1-74" fmla="*/ 107950 h 1412875"/>
                <a:gd name="connsiteX2-75" fmla="*/ 520700 w 524015"/>
                <a:gd name="connsiteY2-76" fmla="*/ 1412875 h 1412875"/>
                <a:gd name="connsiteX3-77" fmla="*/ 523875 w 524015"/>
                <a:gd name="connsiteY3-78" fmla="*/ 1276350 h 1412875"/>
                <a:gd name="connsiteX4-79" fmla="*/ 0 w 524015"/>
                <a:gd name="connsiteY4-80" fmla="*/ 0 h 1412875"/>
                <a:gd name="connsiteX0-81" fmla="*/ 0 w 527844"/>
                <a:gd name="connsiteY0-82" fmla="*/ 0 h 1408113"/>
                <a:gd name="connsiteX1-83" fmla="*/ 3175 w 527844"/>
                <a:gd name="connsiteY1-84" fmla="*/ 107950 h 1408113"/>
                <a:gd name="connsiteX2-85" fmla="*/ 527844 w 527844"/>
                <a:gd name="connsiteY2-86" fmla="*/ 1408113 h 1408113"/>
                <a:gd name="connsiteX3-87" fmla="*/ 523875 w 527844"/>
                <a:gd name="connsiteY3-88" fmla="*/ 1276350 h 1408113"/>
                <a:gd name="connsiteX4-89" fmla="*/ 0 w 527844"/>
                <a:gd name="connsiteY4-90" fmla="*/ 0 h 1408113"/>
                <a:gd name="connsiteX0-91" fmla="*/ 0 w 527844"/>
                <a:gd name="connsiteY0-92" fmla="*/ 0 h 1408113"/>
                <a:gd name="connsiteX1-93" fmla="*/ 3175 w 527844"/>
                <a:gd name="connsiteY1-94" fmla="*/ 107950 h 1408113"/>
                <a:gd name="connsiteX2-95" fmla="*/ 527844 w 527844"/>
                <a:gd name="connsiteY2-96" fmla="*/ 1408113 h 1408113"/>
                <a:gd name="connsiteX3-97" fmla="*/ 523875 w 527844"/>
                <a:gd name="connsiteY3-98" fmla="*/ 1285875 h 1408113"/>
                <a:gd name="connsiteX4-99" fmla="*/ 0 w 527844"/>
                <a:gd name="connsiteY4-100" fmla="*/ 0 h 1408113"/>
                <a:gd name="connsiteX0-101" fmla="*/ 0 w 524110"/>
                <a:gd name="connsiteY0-102" fmla="*/ 0 h 1408113"/>
                <a:gd name="connsiteX1-103" fmla="*/ 3175 w 524110"/>
                <a:gd name="connsiteY1-104" fmla="*/ 107950 h 1408113"/>
                <a:gd name="connsiteX2-105" fmla="*/ 523081 w 524110"/>
                <a:gd name="connsiteY2-106" fmla="*/ 1408113 h 1408113"/>
                <a:gd name="connsiteX3-107" fmla="*/ 523875 w 524110"/>
                <a:gd name="connsiteY3-108" fmla="*/ 1285875 h 1408113"/>
                <a:gd name="connsiteX4-109" fmla="*/ 0 w 524110"/>
                <a:gd name="connsiteY4-110" fmla="*/ 0 h 1408113"/>
                <a:gd name="connsiteX0-111" fmla="*/ 0 w 524110"/>
                <a:gd name="connsiteY0-112" fmla="*/ 0 h 1408113"/>
                <a:gd name="connsiteX1-113" fmla="*/ 3175 w 524110"/>
                <a:gd name="connsiteY1-114" fmla="*/ 107950 h 1408113"/>
                <a:gd name="connsiteX2-115" fmla="*/ 523081 w 524110"/>
                <a:gd name="connsiteY2-116" fmla="*/ 1408113 h 1408113"/>
                <a:gd name="connsiteX3-117" fmla="*/ 523875 w 524110"/>
                <a:gd name="connsiteY3-118" fmla="*/ 1290638 h 1408113"/>
                <a:gd name="connsiteX4-119" fmla="*/ 0 w 524110"/>
                <a:gd name="connsiteY4-120" fmla="*/ 0 h 14081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24110" h="1408113">
                  <a:moveTo>
                    <a:pt x="0" y="0"/>
                  </a:moveTo>
                  <a:cubicBezTo>
                    <a:pt x="1058" y="35983"/>
                    <a:pt x="2117" y="71967"/>
                    <a:pt x="3175" y="107950"/>
                  </a:cubicBezTo>
                  <a:lnTo>
                    <a:pt x="523081" y="1408113"/>
                  </a:lnTo>
                  <a:cubicBezTo>
                    <a:pt x="522023" y="1360488"/>
                    <a:pt x="524933" y="1338263"/>
                    <a:pt x="523875" y="1290638"/>
                  </a:cubicBezTo>
                  <a:lnTo>
                    <a:pt x="0" y="0"/>
                  </a:lnTo>
                  <a:close/>
                </a:path>
              </a:pathLst>
            </a:custGeom>
            <a:solidFill>
              <a:schemeClr val="bg1">
                <a:lumMod val="50000"/>
              </a:schemeClr>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任意多边形 12"/>
            <p:cNvSpPr/>
            <p:nvPr/>
          </p:nvSpPr>
          <p:spPr>
            <a:xfrm>
              <a:off x="6814305" y="5322534"/>
              <a:ext cx="2014884" cy="138103"/>
            </a:xfrm>
            <a:custGeom>
              <a:avLst/>
              <a:gdLst>
                <a:gd name="connsiteX0" fmla="*/ 0 w 1806575"/>
                <a:gd name="connsiteY0" fmla="*/ 0 h 123825"/>
                <a:gd name="connsiteX1" fmla="*/ 1806575 w 1806575"/>
                <a:gd name="connsiteY1" fmla="*/ 0 h 123825"/>
                <a:gd name="connsiteX2" fmla="*/ 1806575 w 1806575"/>
                <a:gd name="connsiteY2" fmla="*/ 123825 h 123825"/>
                <a:gd name="connsiteX3" fmla="*/ 3175 w 1806575"/>
                <a:gd name="connsiteY3" fmla="*/ 123825 h 123825"/>
                <a:gd name="connsiteX4" fmla="*/ 0 w 1806575"/>
                <a:gd name="connsiteY4" fmla="*/ 0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6575" h="123825">
                  <a:moveTo>
                    <a:pt x="0" y="0"/>
                  </a:moveTo>
                  <a:lnTo>
                    <a:pt x="1806575" y="0"/>
                  </a:lnTo>
                  <a:lnTo>
                    <a:pt x="1806575" y="123825"/>
                  </a:lnTo>
                  <a:lnTo>
                    <a:pt x="3175" y="123825"/>
                  </a:lnTo>
                  <a:cubicBezTo>
                    <a:pt x="2117" y="82550"/>
                    <a:pt x="1058" y="41275"/>
                    <a:pt x="0" y="0"/>
                  </a:cubicBezTo>
                  <a:close/>
                </a:path>
              </a:pathLst>
            </a:custGeom>
            <a:solidFill>
              <a:schemeClr val="bg1">
                <a:lumMod val="50000"/>
              </a:schemeClr>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任意多边形 13"/>
            <p:cNvSpPr/>
            <p:nvPr/>
          </p:nvSpPr>
          <p:spPr>
            <a:xfrm>
              <a:off x="6130874" y="3123514"/>
              <a:ext cx="2698315" cy="2202561"/>
            </a:xfrm>
            <a:custGeom>
              <a:avLst/>
              <a:gdLst>
                <a:gd name="connsiteX0" fmla="*/ 323850 w 2419350"/>
                <a:gd name="connsiteY0" fmla="*/ 0 h 1974850"/>
                <a:gd name="connsiteX1" fmla="*/ 0 w 2419350"/>
                <a:gd name="connsiteY1" fmla="*/ 254000 h 1974850"/>
                <a:gd name="connsiteX2" fmla="*/ 95250 w 2419350"/>
                <a:gd name="connsiteY2" fmla="*/ 254000 h 1974850"/>
                <a:gd name="connsiteX3" fmla="*/ 95250 w 2419350"/>
                <a:gd name="connsiteY3" fmla="*/ 698500 h 1974850"/>
                <a:gd name="connsiteX4" fmla="*/ 615950 w 2419350"/>
                <a:gd name="connsiteY4" fmla="*/ 1974850 h 1974850"/>
                <a:gd name="connsiteX5" fmla="*/ 2419350 w 2419350"/>
                <a:gd name="connsiteY5" fmla="*/ 1974850 h 1974850"/>
                <a:gd name="connsiteX6" fmla="*/ 533400 w 2419350"/>
                <a:gd name="connsiteY6" fmla="*/ 679450 h 1974850"/>
                <a:gd name="connsiteX7" fmla="*/ 533400 w 2419350"/>
                <a:gd name="connsiteY7" fmla="*/ 254000 h 1974850"/>
                <a:gd name="connsiteX8" fmla="*/ 641350 w 2419350"/>
                <a:gd name="connsiteY8" fmla="*/ 254000 h 1974850"/>
                <a:gd name="connsiteX9" fmla="*/ 323850 w 2419350"/>
                <a:gd name="connsiteY9" fmla="*/ 0 h 197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9350" h="1974850">
                  <a:moveTo>
                    <a:pt x="323850" y="0"/>
                  </a:moveTo>
                  <a:lnTo>
                    <a:pt x="0" y="254000"/>
                  </a:lnTo>
                  <a:lnTo>
                    <a:pt x="95250" y="254000"/>
                  </a:lnTo>
                  <a:lnTo>
                    <a:pt x="95250" y="698500"/>
                  </a:lnTo>
                  <a:lnTo>
                    <a:pt x="615950" y="1974850"/>
                  </a:lnTo>
                  <a:lnTo>
                    <a:pt x="2419350" y="1974850"/>
                  </a:lnTo>
                  <a:lnTo>
                    <a:pt x="533400" y="679450"/>
                  </a:lnTo>
                  <a:lnTo>
                    <a:pt x="533400" y="254000"/>
                  </a:lnTo>
                  <a:lnTo>
                    <a:pt x="641350" y="254000"/>
                  </a:lnTo>
                  <a:lnTo>
                    <a:pt x="323850" y="0"/>
                  </a:lnTo>
                  <a:close/>
                </a:path>
              </a:pathLst>
            </a:custGeom>
            <a:solidFill>
              <a:schemeClr val="bg1">
                <a:lumMod val="75000"/>
              </a:schemeClr>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任意多边形 14"/>
            <p:cNvSpPr/>
            <p:nvPr/>
          </p:nvSpPr>
          <p:spPr>
            <a:xfrm>
              <a:off x="2653517" y="2840227"/>
              <a:ext cx="2712480" cy="2478766"/>
            </a:xfrm>
            <a:custGeom>
              <a:avLst/>
              <a:gdLst>
                <a:gd name="connsiteX0" fmla="*/ 2114550 w 2432050"/>
                <a:gd name="connsiteY0" fmla="*/ 0 h 2222500"/>
                <a:gd name="connsiteX1" fmla="*/ 1778000 w 2432050"/>
                <a:gd name="connsiteY1" fmla="*/ 368300 h 2222500"/>
                <a:gd name="connsiteX2" fmla="*/ 1898650 w 2432050"/>
                <a:gd name="connsiteY2" fmla="*/ 368300 h 2222500"/>
                <a:gd name="connsiteX3" fmla="*/ 1898650 w 2432050"/>
                <a:gd name="connsiteY3" fmla="*/ 939800 h 2222500"/>
                <a:gd name="connsiteX4" fmla="*/ 0 w 2432050"/>
                <a:gd name="connsiteY4" fmla="*/ 2222500 h 2222500"/>
                <a:gd name="connsiteX5" fmla="*/ 1803400 w 2432050"/>
                <a:gd name="connsiteY5" fmla="*/ 2222500 h 2222500"/>
                <a:gd name="connsiteX6" fmla="*/ 2317750 w 2432050"/>
                <a:gd name="connsiteY6" fmla="*/ 946150 h 2222500"/>
                <a:gd name="connsiteX7" fmla="*/ 2317750 w 2432050"/>
                <a:gd name="connsiteY7" fmla="*/ 368300 h 2222500"/>
                <a:gd name="connsiteX8" fmla="*/ 2432050 w 2432050"/>
                <a:gd name="connsiteY8" fmla="*/ 368300 h 2222500"/>
                <a:gd name="connsiteX9" fmla="*/ 2114550 w 2432050"/>
                <a:gd name="connsiteY9" fmla="*/ 0 h 222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2050" h="2222500">
                  <a:moveTo>
                    <a:pt x="2114550" y="0"/>
                  </a:moveTo>
                  <a:lnTo>
                    <a:pt x="1778000" y="368300"/>
                  </a:lnTo>
                  <a:lnTo>
                    <a:pt x="1898650" y="368300"/>
                  </a:lnTo>
                  <a:lnTo>
                    <a:pt x="1898650" y="939800"/>
                  </a:lnTo>
                  <a:lnTo>
                    <a:pt x="0" y="2222500"/>
                  </a:lnTo>
                  <a:lnTo>
                    <a:pt x="1803400" y="2222500"/>
                  </a:lnTo>
                  <a:lnTo>
                    <a:pt x="2317750" y="946150"/>
                  </a:lnTo>
                  <a:lnTo>
                    <a:pt x="2317750" y="368300"/>
                  </a:lnTo>
                  <a:lnTo>
                    <a:pt x="2432050" y="368300"/>
                  </a:lnTo>
                  <a:lnTo>
                    <a:pt x="2114550" y="0"/>
                  </a:lnTo>
                  <a:close/>
                </a:path>
              </a:pathLst>
            </a:custGeom>
            <a:solidFill>
              <a:schemeClr val="tx1">
                <a:lumMod val="75000"/>
                <a:lumOff val="25000"/>
              </a:schemeClr>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6" name="文本框 15"/>
          <p:cNvSpPr txBox="1"/>
          <p:nvPr/>
        </p:nvSpPr>
        <p:spPr>
          <a:xfrm>
            <a:off x="3616292" y="3109572"/>
            <a:ext cx="32092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smtClean="0">
                <a:ln>
                  <a:noFill/>
                </a:ln>
                <a:solidFill>
                  <a:prstClr val="white"/>
                </a:solidFill>
                <a:effectLst/>
                <a:uLnTx/>
                <a:uFillTx/>
                <a:latin typeface="Impact" panose="020B0806030902050204" pitchFamily="34" charset="0"/>
                <a:ea typeface="微软雅黑" panose="020B0503020204020204" pitchFamily="34" charset="-122"/>
                <a:cs typeface="+mn-cs"/>
              </a:rPr>
              <a:t>1</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微软雅黑" panose="020B0503020204020204" pitchFamily="34" charset="-122"/>
              <a:cs typeface="+mn-cs"/>
            </a:endParaRPr>
          </a:p>
        </p:txBody>
      </p:sp>
      <p:sp>
        <p:nvSpPr>
          <p:cNvPr id="17" name="文本框 16"/>
          <p:cNvSpPr txBox="1"/>
          <p:nvPr/>
        </p:nvSpPr>
        <p:spPr>
          <a:xfrm>
            <a:off x="4419223" y="2623874"/>
            <a:ext cx="3642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smtClean="0">
                <a:ln>
                  <a:noFill/>
                </a:ln>
                <a:solidFill>
                  <a:prstClr val="white"/>
                </a:solidFill>
                <a:effectLst/>
                <a:uLnTx/>
                <a:uFillTx/>
                <a:latin typeface="Impact" panose="020B0806030902050204" pitchFamily="34" charset="0"/>
                <a:ea typeface="微软雅黑" panose="020B0503020204020204" pitchFamily="34" charset="-122"/>
                <a:cs typeface="+mn-cs"/>
              </a:rPr>
              <a:t>2</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微软雅黑" panose="020B0503020204020204" pitchFamily="34" charset="-122"/>
              <a:cs typeface="+mn-cs"/>
            </a:endParaRPr>
          </a:p>
        </p:txBody>
      </p:sp>
      <p:sp>
        <p:nvSpPr>
          <p:cNvPr id="18" name="文本框 17"/>
          <p:cNvSpPr txBox="1"/>
          <p:nvPr/>
        </p:nvSpPr>
        <p:spPr>
          <a:xfrm>
            <a:off x="5192636" y="3417038"/>
            <a:ext cx="37542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smtClean="0">
                <a:ln>
                  <a:noFill/>
                </a:ln>
                <a:solidFill>
                  <a:prstClr val="black">
                    <a:lumMod val="75000"/>
                    <a:lumOff val="25000"/>
                  </a:prstClr>
                </a:solidFill>
                <a:effectLst/>
                <a:uLnTx/>
                <a:uFillTx/>
                <a:latin typeface="Impact" panose="020B0806030902050204" pitchFamily="34" charset="0"/>
                <a:ea typeface="微软雅黑" panose="020B0503020204020204" pitchFamily="34" charset="-122"/>
                <a:cs typeface="+mn-cs"/>
              </a:rPr>
              <a:t>3</a:t>
            </a: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Impact" panose="020B0806030902050204" pitchFamily="34" charset="0"/>
              <a:ea typeface="微软雅黑" panose="020B0503020204020204" pitchFamily="34" charset="-122"/>
              <a:cs typeface="+mn-cs"/>
            </a:endParaRPr>
          </a:p>
        </p:txBody>
      </p:sp>
      <p:sp>
        <p:nvSpPr>
          <p:cNvPr id="19" name="矩形 18"/>
          <p:cNvSpPr/>
          <p:nvPr/>
        </p:nvSpPr>
        <p:spPr>
          <a:xfrm>
            <a:off x="1724066" y="4658015"/>
            <a:ext cx="1800493" cy="923330"/>
          </a:xfrm>
          <a:prstGeom prst="rect">
            <a:avLst/>
          </a:prstGeom>
        </p:spPr>
        <p:txBody>
          <a:bodyPr wrap="none">
            <a:spAutoFit/>
          </a:bodyPr>
          <a:lstStyle/>
          <a:p>
            <a:pPr marL="0" marR="0" lvl="0" indent="0" algn="r" defTabSz="914400" rtl="0" eaLnBrk="1" fontAlgn="auto" latinLnBrk="0" hangingPunct="1">
              <a:lnSpc>
                <a:spcPct val="15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需要</a:t>
            </a:r>
            <a:r>
              <a:rPr kumimoji="0" lang="zh-CN" altLang="en-US" sz="1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存储</a:t>
            </a:r>
            <a:endParaRPr kumimoji="0" lang="en-US" altLang="zh-CN" sz="1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50000"/>
              </a:lnSpc>
              <a:spcBef>
                <a:spcPts val="0"/>
              </a:spcBef>
              <a:spcAft>
                <a:spcPts val="0"/>
              </a:spcAft>
              <a:buClrTx/>
              <a:buSzTx/>
              <a:buFontTx/>
              <a:buNone/>
              <a:defRPr/>
            </a:pPr>
            <a:r>
              <a:rPr kumimoji="0" lang="zh-CN" altLang="en-US" sz="1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的</a:t>
            </a: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数据种类繁多</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矩形 19"/>
          <p:cNvSpPr/>
          <p:nvPr/>
        </p:nvSpPr>
        <p:spPr>
          <a:xfrm>
            <a:off x="4008895" y="4701993"/>
            <a:ext cx="1107996" cy="923330"/>
          </a:xfrm>
          <a:prstGeom prst="rect">
            <a:avLst/>
          </a:prstGeom>
        </p:spPr>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海量</a:t>
            </a:r>
            <a:r>
              <a:rPr kumimoji="0" lang="zh-CN" altLang="en-US" sz="1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的</a:t>
            </a:r>
            <a:endParaRPr kumimoji="0" lang="en-US" altLang="zh-CN" sz="1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服务</a:t>
            </a: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请求</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5555879" y="4658015"/>
            <a:ext cx="1707519" cy="923330"/>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商用</a:t>
            </a:r>
            <a:r>
              <a:rPr kumimoji="0" lang="zh-CN" altLang="en-US" sz="1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数据库</a:t>
            </a:r>
            <a:endParaRPr kumimoji="0" lang="en-US" altLang="zh-CN" sz="1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 </a:t>
            </a:r>
            <a:r>
              <a:rPr kumimoji="0" lang="en-US" altLang="zh-CN" sz="1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1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无法满足需求</a:t>
            </a:r>
            <a:endParaRPr kumimoji="0" lang="zh-CN" altLang="en-US" sz="18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22" name="矩形 21"/>
          <p:cNvSpPr/>
          <p:nvPr/>
        </p:nvSpPr>
        <p:spPr>
          <a:xfrm>
            <a:off x="504500" y="3195449"/>
            <a:ext cx="2746098" cy="830997"/>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包括</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URL</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、网页内容、用户的个性化设置在内的数据都是</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Google</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需要经常处理的</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23" name="矩形 22"/>
          <p:cNvSpPr/>
          <p:nvPr/>
        </p:nvSpPr>
        <p:spPr>
          <a:xfrm>
            <a:off x="1957655" y="1479944"/>
            <a:ext cx="5228689" cy="584775"/>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Google</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运行着目前世界上最繁忙的系统，它每时每刻处理的客户服务请求数量是普通的系统根本无法承受的</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24" name="矩形 23"/>
          <p:cNvSpPr/>
          <p:nvPr/>
        </p:nvSpPr>
        <p:spPr>
          <a:xfrm>
            <a:off x="5848288" y="2709462"/>
            <a:ext cx="2746098" cy="1323439"/>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一方面现有商用数据库的设计着眼点在于其</a:t>
            </a:r>
            <a:r>
              <a:rPr kumimoji="0" lang="zh-CN" altLang="en-US" sz="16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通用性</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endParaRPr kumimoji="0" lang="en-US" altLang="zh-CN" sz="16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另一方面对于底层系统的完全掌控会给后期的系统维护、升级带来极大的便利</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60552" y="1552588"/>
            <a:ext cx="2396810" cy="895337"/>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矩形 11"/>
          <p:cNvSpPr/>
          <p:nvPr/>
        </p:nvSpPr>
        <p:spPr>
          <a:xfrm>
            <a:off x="560552" y="2594672"/>
            <a:ext cx="2396810" cy="89533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3" name="矩形 12"/>
          <p:cNvSpPr/>
          <p:nvPr/>
        </p:nvSpPr>
        <p:spPr>
          <a:xfrm>
            <a:off x="560552" y="3628959"/>
            <a:ext cx="2396810" cy="89533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矩形 13"/>
          <p:cNvSpPr/>
          <p:nvPr/>
        </p:nvSpPr>
        <p:spPr>
          <a:xfrm>
            <a:off x="560552" y="4663246"/>
            <a:ext cx="2396810" cy="8953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fld>
            <a:endParaRPr kumimoji="0" lang="zh-CN" altLang="en-US" sz="1200" b="1"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399253" y="811034"/>
            <a:ext cx="402706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Bigtable </a:t>
            </a:r>
            <a:r>
              <a:rPr kumimoji="0" lang="zh-CN" altLang="en-US"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应达到的基本目标</a:t>
            </a:r>
            <a:endParaRPr kumimoji="0" lang="zh-CN" altLang="en-US" sz="2400" b="1" i="0" u="none" strike="noStrike" kern="1200" cap="none" spc="0" normalizeH="0" baseline="0" noProof="0" dirty="0">
              <a:ln>
                <a:noFill/>
              </a:ln>
              <a:solidFill>
                <a:srgbClr val="70AD47"/>
              </a:solidFill>
              <a:effectLst/>
              <a:uLnTx/>
              <a:uFillTx/>
              <a:latin typeface="微软雅黑" panose="020B0503020204020204" pitchFamily="34" charset="-122"/>
              <a:ea typeface="微软雅黑" panose="020B0503020204020204" pitchFamily="34" charset="-122"/>
              <a:cs typeface="+mn-cs"/>
            </a:endParaRPr>
          </a:p>
        </p:txBody>
      </p:sp>
      <p:sp>
        <p:nvSpPr>
          <p:cNvPr id="6" name="椭圆 5"/>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897183" y="1808391"/>
            <a:ext cx="172354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广泛</a:t>
            </a: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的适用性</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768943" y="2837739"/>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很</a:t>
            </a: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强的可扩展性</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1153663" y="3891961"/>
            <a:ext cx="121058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高</a:t>
            </a: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可用性</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1281904" y="4926248"/>
            <a:ext cx="95410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简单性</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 name="矩形 14"/>
          <p:cNvSpPr/>
          <p:nvPr/>
        </p:nvSpPr>
        <p:spPr>
          <a:xfrm>
            <a:off x="3263900" y="1536641"/>
            <a:ext cx="5511800" cy="92333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i="0" u="none" strike="noStrike" kern="1200" cap="none" spc="3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Bigtable</a:t>
            </a:r>
            <a:r>
              <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是为了满足一系列</a:t>
            </a:r>
            <a:r>
              <a:rPr kumimoji="0" lang="en-US" altLang="zh-CN" sz="1800" b="0" i="0" u="none" strike="noStrike" kern="1200" cap="none" spc="3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Google</a:t>
            </a:r>
            <a:r>
              <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产品而并非特定产品的存储要求。</a:t>
            </a:r>
            <a:endPar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6" name="矩形 15"/>
          <p:cNvSpPr/>
          <p:nvPr/>
        </p:nvSpPr>
        <p:spPr>
          <a:xfrm>
            <a:off x="3263900" y="2778452"/>
            <a:ext cx="5710538" cy="50783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根据需要随时可以加入或撤销</a:t>
            </a:r>
            <a:r>
              <a:rPr kumimoji="0" lang="zh-CN" altLang="en-US" sz="1800" b="0" i="0" u="none" strike="noStrike" kern="1200" cap="none" spc="30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服务器</a:t>
            </a:r>
            <a:endPar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7" name="矩形 16"/>
          <p:cNvSpPr/>
          <p:nvPr/>
        </p:nvSpPr>
        <p:spPr>
          <a:xfrm>
            <a:off x="3263900" y="3833553"/>
            <a:ext cx="5368296" cy="50783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确保几乎所有的情况下系统都可用</a:t>
            </a:r>
            <a:endPar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3263900" y="4635244"/>
            <a:ext cx="5511800" cy="92333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底层系统的简单性既可以减少系统出错的概率，也为上层应用的开发带来便利</a:t>
            </a:r>
            <a:endPar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27254" y="2022761"/>
            <a:ext cx="7425431" cy="60016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300" b="1" i="0" u="none" strike="noStrike" kern="1200" cap="none" spc="225" normalizeH="0" baseline="0" noProof="0" dirty="0" smtClean="0">
                <a:ln>
                  <a:noFill/>
                </a:ln>
                <a:solidFill>
                  <a:srgbClr val="96C527"/>
                </a:solidFill>
                <a:effectLst/>
                <a:uLnTx/>
                <a:uFillTx/>
                <a:latin typeface="微软雅黑" panose="020B0503020204020204" pitchFamily="34" charset="-122"/>
                <a:ea typeface="微软雅黑" panose="020B0503020204020204" pitchFamily="34" charset="-122"/>
                <a:cs typeface="+mn-cs"/>
              </a:rPr>
              <a:t>22.4 </a:t>
            </a:r>
            <a:r>
              <a:rPr kumimoji="0" lang="zh-CN" altLang="en-US" sz="3300" b="1" i="0" u="none" strike="noStrike" kern="1200" cap="none" spc="225" normalizeH="0" baseline="0" noProof="0" dirty="0" smtClean="0">
                <a:ln>
                  <a:noFill/>
                </a:ln>
                <a:solidFill>
                  <a:srgbClr val="96C527"/>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3300" b="1" i="0" u="none" strike="noStrike" kern="1200" cap="none" spc="225" normalizeH="0" baseline="0" noProof="0" dirty="0" err="1" smtClean="0">
                <a:ln>
                  <a:noFill/>
                </a:ln>
                <a:solidFill>
                  <a:srgbClr val="96C527"/>
                </a:solidFill>
                <a:effectLst/>
                <a:uLnTx/>
                <a:uFillTx/>
                <a:latin typeface="微软雅黑" panose="020B0503020204020204" pitchFamily="34" charset="-122"/>
                <a:ea typeface="微软雅黑" panose="020B0503020204020204" pitchFamily="34" charset="-122"/>
                <a:cs typeface="+mn-cs"/>
              </a:rPr>
              <a:t>Bigtable</a:t>
            </a:r>
            <a:endPar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endParaRPr>
          </a:p>
        </p:txBody>
      </p:sp>
      <p:sp>
        <p:nvSpPr>
          <p:cNvPr id="3" name="等腰三角形 2"/>
          <p:cNvSpPr/>
          <p:nvPr/>
        </p:nvSpPr>
        <p:spPr>
          <a:xfrm rot="5400000">
            <a:off x="2038548" y="3441243"/>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2296354" y="2853541"/>
            <a:ext cx="3425938"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22.4.1  </a:t>
            </a:r>
            <a:r>
              <a:rPr kumimoji="0" lang="zh-CN" altLang="en-US"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设计动机与目标</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296354" y="3328394"/>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5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22.4.2  </a:t>
            </a:r>
            <a:r>
              <a:rPr kumimoji="0" lang="zh-CN" altLang="en-US" sz="2100" b="0" i="0" u="none" strike="noStrike" kern="5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数据模型</a:t>
            </a:r>
            <a:endParaRPr kumimoji="0" lang="zh-CN" altLang="en-US" sz="2100" b="0" i="0" u="none" strike="noStrike" kern="5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2296354" y="3803247"/>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22.4.3  </a:t>
            </a:r>
            <a:r>
              <a:rPr kumimoji="0" lang="zh-CN" altLang="en-US"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系统架构</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296354" y="4278100"/>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22.4.4  </a:t>
            </a:r>
            <a:r>
              <a:rPr kumimoji="0" lang="zh-CN" altLang="en-US"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主服务器</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2296354" y="4752952"/>
            <a:ext cx="2829621"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22.4.5  </a:t>
            </a:r>
            <a:r>
              <a:rPr kumimoji="0" lang="zh-CN" altLang="en-US"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子表服务器</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2296354" y="5227806"/>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22.4.6  </a:t>
            </a:r>
            <a:r>
              <a:rPr kumimoji="0" lang="zh-CN" altLang="en-US"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性能优化</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fld>
            <a:endParaRPr kumimoji="0" lang="zh-CN" altLang="en-US" sz="1200" b="1"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pic>
        <p:nvPicPr>
          <p:cNvPr id="4" name="图片 3"/>
          <p:cNvPicPr>
            <a:picLocks noChangeAspect="1"/>
          </p:cNvPicPr>
          <p:nvPr/>
        </p:nvPicPr>
        <p:blipFill>
          <a:blip r:embed="rId1"/>
          <a:stretch>
            <a:fillRect/>
          </a:stretch>
        </p:blipFill>
        <p:spPr>
          <a:xfrm>
            <a:off x="201134" y="3395705"/>
            <a:ext cx="8437768" cy="2104924"/>
          </a:xfrm>
          <a:prstGeom prst="rect">
            <a:avLst/>
          </a:prstGeom>
        </p:spPr>
      </p:pic>
      <p:sp>
        <p:nvSpPr>
          <p:cNvPr id="5" name="文本框 4"/>
          <p:cNvSpPr txBox="1"/>
          <p:nvPr/>
        </p:nvSpPr>
        <p:spPr>
          <a:xfrm>
            <a:off x="399253" y="811034"/>
            <a:ext cx="362791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Bigtable</a:t>
            </a:r>
            <a:r>
              <a:rPr kumimoji="0" lang="zh-CN" altLang="en-US"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数据的存储格式</a:t>
            </a:r>
            <a:endParaRPr kumimoji="0" lang="zh-CN" altLang="en-US" sz="2400" b="1" i="0" u="none" strike="noStrike" kern="1200" cap="none" spc="0" normalizeH="0" baseline="0" noProof="0" dirty="0">
              <a:ln>
                <a:noFill/>
              </a:ln>
              <a:solidFill>
                <a:srgbClr val="70AD47"/>
              </a:solidFill>
              <a:effectLst/>
              <a:uLnTx/>
              <a:uFillTx/>
              <a:latin typeface="微软雅黑" panose="020B0503020204020204" pitchFamily="34" charset="-122"/>
              <a:ea typeface="微软雅黑" panose="020B0503020204020204" pitchFamily="34" charset="-122"/>
              <a:cs typeface="+mn-cs"/>
            </a:endParaRPr>
          </a:p>
        </p:txBody>
      </p:sp>
      <p:sp>
        <p:nvSpPr>
          <p:cNvPr id="6" name="椭圆 5"/>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432218" y="1588509"/>
            <a:ext cx="8206684" cy="646331"/>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Bigtable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是一个分布式多维映射表，表中的数据通过一个行关键字（</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Row Key</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）、一个列关键字（</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Column Key</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）以及一个时间戳（</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Time Stamp</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）进行索引</a:t>
            </a:r>
            <a:endPar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432218" y="2492107"/>
            <a:ext cx="8206684" cy="646331"/>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Bigtable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的存储逻辑可以表示为：</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row:string</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column:string</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 time:int64)→string</a:t>
            </a:r>
            <a:endPar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3021851" y="1118497"/>
            <a:ext cx="3022303" cy="46155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fld>
            <a:endParaRPr kumimoji="0" lang="zh-CN" altLang="en-US" sz="1200" b="1"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14" name="组合 13"/>
          <p:cNvGrpSpPr/>
          <p:nvPr/>
        </p:nvGrpSpPr>
        <p:grpSpPr>
          <a:xfrm>
            <a:off x="1149539" y="1310465"/>
            <a:ext cx="1105988" cy="1105988"/>
            <a:chOff x="1027613" y="1689463"/>
            <a:chExt cx="1105988" cy="1105988"/>
          </a:xfrm>
        </p:grpSpPr>
        <p:grpSp>
          <p:nvGrpSpPr>
            <p:cNvPr id="10" name="组合 9"/>
            <p:cNvGrpSpPr/>
            <p:nvPr/>
          </p:nvGrpSpPr>
          <p:grpSpPr>
            <a:xfrm>
              <a:off x="1027613" y="1689463"/>
              <a:ext cx="1105988" cy="1105988"/>
              <a:chOff x="1027613" y="1689463"/>
              <a:chExt cx="1105988" cy="1105988"/>
            </a:xfrm>
          </p:grpSpPr>
          <p:sp>
            <p:nvSpPr>
              <p:cNvPr id="5" name="椭圆 4"/>
              <p:cNvSpPr/>
              <p:nvPr/>
            </p:nvSpPr>
            <p:spPr>
              <a:xfrm>
                <a:off x="1027613" y="1689463"/>
                <a:ext cx="1105988" cy="1105988"/>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椭圆 6"/>
              <p:cNvSpPr/>
              <p:nvPr/>
            </p:nvSpPr>
            <p:spPr>
              <a:xfrm>
                <a:off x="1090002" y="1751852"/>
                <a:ext cx="981211" cy="981211"/>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9" name="文本框 8"/>
            <p:cNvSpPr txBox="1"/>
            <p:nvPr/>
          </p:nvSpPr>
          <p:spPr>
            <a:xfrm>
              <a:off x="1308737" y="1979427"/>
              <a:ext cx="54373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行</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15" name="组合 14"/>
          <p:cNvGrpSpPr/>
          <p:nvPr/>
        </p:nvGrpSpPr>
        <p:grpSpPr>
          <a:xfrm>
            <a:off x="4024903" y="1310465"/>
            <a:ext cx="1105988" cy="1105988"/>
            <a:chOff x="1027613" y="1689463"/>
            <a:chExt cx="1105988" cy="1105988"/>
          </a:xfrm>
        </p:grpSpPr>
        <p:grpSp>
          <p:nvGrpSpPr>
            <p:cNvPr id="16" name="组合 15"/>
            <p:cNvGrpSpPr/>
            <p:nvPr/>
          </p:nvGrpSpPr>
          <p:grpSpPr>
            <a:xfrm>
              <a:off x="1027613" y="1689463"/>
              <a:ext cx="1105988" cy="1105988"/>
              <a:chOff x="1027613" y="1689463"/>
              <a:chExt cx="1105988" cy="1105988"/>
            </a:xfrm>
          </p:grpSpPr>
          <p:sp>
            <p:nvSpPr>
              <p:cNvPr id="18" name="椭圆 17"/>
              <p:cNvSpPr/>
              <p:nvPr/>
            </p:nvSpPr>
            <p:spPr>
              <a:xfrm>
                <a:off x="1027613" y="1689463"/>
                <a:ext cx="1105988" cy="110598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椭圆 18"/>
              <p:cNvSpPr/>
              <p:nvPr/>
            </p:nvSpPr>
            <p:spPr>
              <a:xfrm>
                <a:off x="1090002" y="1751852"/>
                <a:ext cx="981211" cy="981211"/>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7" name="文本框 16"/>
            <p:cNvSpPr txBox="1"/>
            <p:nvPr/>
          </p:nvSpPr>
          <p:spPr>
            <a:xfrm>
              <a:off x="1308737" y="1979427"/>
              <a:ext cx="54373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列</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0" name="组合 19"/>
          <p:cNvGrpSpPr/>
          <p:nvPr/>
        </p:nvGrpSpPr>
        <p:grpSpPr>
          <a:xfrm>
            <a:off x="6900268" y="1310465"/>
            <a:ext cx="1105988" cy="1105988"/>
            <a:chOff x="1027613" y="1689463"/>
            <a:chExt cx="1105988" cy="1105988"/>
          </a:xfrm>
        </p:grpSpPr>
        <p:grpSp>
          <p:nvGrpSpPr>
            <p:cNvPr id="21" name="组合 20"/>
            <p:cNvGrpSpPr/>
            <p:nvPr/>
          </p:nvGrpSpPr>
          <p:grpSpPr>
            <a:xfrm>
              <a:off x="1027613" y="1689463"/>
              <a:ext cx="1105988" cy="1105988"/>
              <a:chOff x="1027613" y="1689463"/>
              <a:chExt cx="1105988" cy="1105988"/>
            </a:xfrm>
          </p:grpSpPr>
          <p:sp>
            <p:nvSpPr>
              <p:cNvPr id="23" name="椭圆 22"/>
              <p:cNvSpPr/>
              <p:nvPr/>
            </p:nvSpPr>
            <p:spPr>
              <a:xfrm>
                <a:off x="1027613" y="1689463"/>
                <a:ext cx="1105988" cy="1105988"/>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4" name="椭圆 23"/>
              <p:cNvSpPr/>
              <p:nvPr/>
            </p:nvSpPr>
            <p:spPr>
              <a:xfrm>
                <a:off x="1090002" y="1751852"/>
                <a:ext cx="981211" cy="981211"/>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2" name="文本框 21"/>
            <p:cNvSpPr txBox="1"/>
            <p:nvPr/>
          </p:nvSpPr>
          <p:spPr>
            <a:xfrm>
              <a:off x="1064077" y="2010204"/>
              <a:ext cx="1031052"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时间戳</a:t>
              </a:r>
              <a:endParaRPr kumimoji="0" lang="zh-CN" altLang="en-US"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5" name="椭圆 24"/>
          <p:cNvSpPr/>
          <p:nvPr/>
        </p:nvSpPr>
        <p:spPr>
          <a:xfrm>
            <a:off x="212644" y="2611407"/>
            <a:ext cx="130629" cy="130629"/>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6" name="矩形 25"/>
          <p:cNvSpPr/>
          <p:nvPr/>
        </p:nvSpPr>
        <p:spPr>
          <a:xfrm>
            <a:off x="343274" y="2454061"/>
            <a:ext cx="2679029" cy="106182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Bigtable</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的行关键字可以是任意的字符串，但是大小不能够超过</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64KB</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27" name="矩形 26"/>
          <p:cNvSpPr/>
          <p:nvPr/>
        </p:nvSpPr>
        <p:spPr>
          <a:xfrm>
            <a:off x="343274" y="3475492"/>
            <a:ext cx="2679029" cy="73866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表中数据都是根据行关键字进行排序的，排序使用的是词典序</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28" name="矩形 27"/>
          <p:cNvSpPr/>
          <p:nvPr/>
        </p:nvSpPr>
        <p:spPr>
          <a:xfrm>
            <a:off x="343274" y="4208948"/>
            <a:ext cx="2679029" cy="73866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同一地址域的网页会被存储在表中的连续位置</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29" name="矩形 28"/>
          <p:cNvSpPr/>
          <p:nvPr/>
        </p:nvSpPr>
        <p:spPr>
          <a:xfrm>
            <a:off x="343273" y="4919132"/>
            <a:ext cx="2597435" cy="73866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倒排便于数据压缩，可以大幅提高压缩率</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0" name="椭圆 29"/>
          <p:cNvSpPr/>
          <p:nvPr/>
        </p:nvSpPr>
        <p:spPr>
          <a:xfrm>
            <a:off x="212644" y="3602447"/>
            <a:ext cx="130629" cy="130629"/>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1" name="椭圆 30"/>
          <p:cNvSpPr/>
          <p:nvPr/>
        </p:nvSpPr>
        <p:spPr>
          <a:xfrm>
            <a:off x="212644" y="4372737"/>
            <a:ext cx="130629" cy="130629"/>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2" name="椭圆 31"/>
          <p:cNvSpPr/>
          <p:nvPr/>
        </p:nvSpPr>
        <p:spPr>
          <a:xfrm>
            <a:off x="212644" y="5068760"/>
            <a:ext cx="130629" cy="130629"/>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3" name="椭圆 32"/>
          <p:cNvSpPr/>
          <p:nvPr/>
        </p:nvSpPr>
        <p:spPr>
          <a:xfrm>
            <a:off x="3171228" y="2611407"/>
            <a:ext cx="130629" cy="130629"/>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矩形 33"/>
          <p:cNvSpPr/>
          <p:nvPr/>
        </p:nvSpPr>
        <p:spPr>
          <a:xfrm>
            <a:off x="3301858" y="2454061"/>
            <a:ext cx="2679029" cy="70057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将其组织成所谓的列族（</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Column Family</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5" name="矩形 34"/>
          <p:cNvSpPr/>
          <p:nvPr/>
        </p:nvSpPr>
        <p:spPr>
          <a:xfrm>
            <a:off x="3301858" y="3207767"/>
            <a:ext cx="2679029" cy="70057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族名必须有意义，限定词则可以任意选定</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6" name="矩形 35"/>
          <p:cNvSpPr/>
          <p:nvPr/>
        </p:nvSpPr>
        <p:spPr>
          <a:xfrm>
            <a:off x="3301858" y="3941223"/>
            <a:ext cx="2679029" cy="70057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组织的数据结构清晰明了，含义也很清楚</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7" name="矩形 36"/>
          <p:cNvSpPr/>
          <p:nvPr/>
        </p:nvSpPr>
        <p:spPr>
          <a:xfrm>
            <a:off x="3301857" y="4651407"/>
            <a:ext cx="2597435" cy="102374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族同时也是</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Bigtable</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中访问控制（</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Access Control</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）的基本单元</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8" name="椭圆 37"/>
          <p:cNvSpPr/>
          <p:nvPr/>
        </p:nvSpPr>
        <p:spPr>
          <a:xfrm>
            <a:off x="3171228" y="3334722"/>
            <a:ext cx="130629" cy="130629"/>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椭圆 38"/>
          <p:cNvSpPr/>
          <p:nvPr/>
        </p:nvSpPr>
        <p:spPr>
          <a:xfrm>
            <a:off x="3171228" y="4105012"/>
            <a:ext cx="130629" cy="130629"/>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0" name="椭圆 39"/>
          <p:cNvSpPr/>
          <p:nvPr/>
        </p:nvSpPr>
        <p:spPr>
          <a:xfrm>
            <a:off x="3171228" y="4801035"/>
            <a:ext cx="130629" cy="130629"/>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1" name="椭圆 40"/>
          <p:cNvSpPr/>
          <p:nvPr/>
        </p:nvSpPr>
        <p:spPr>
          <a:xfrm>
            <a:off x="6129812" y="4205447"/>
            <a:ext cx="130629" cy="130629"/>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2" name="矩形 41"/>
          <p:cNvSpPr/>
          <p:nvPr/>
        </p:nvSpPr>
        <p:spPr>
          <a:xfrm>
            <a:off x="6260442" y="4048101"/>
            <a:ext cx="2679029" cy="106182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Bigtable</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中的时间戳是</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64</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位整型</a:t>
            </a:r>
            <a:r>
              <a:rPr kumimoji="0" lang="zh-CN" altLang="en-US" sz="14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数，</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具体的赋值方式</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可以</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用户自行定义</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43" name="矩形 42"/>
          <p:cNvSpPr/>
          <p:nvPr/>
        </p:nvSpPr>
        <p:spPr>
          <a:xfrm>
            <a:off x="6260442" y="2454833"/>
            <a:ext cx="2679029" cy="167007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Google</a:t>
            </a: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的很多服务比如网页检索和用户的个性化设置等都需要保存不同时间的数据，这些不同的数据版本必须通过时间戳来区分。</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46" name="椭圆 45"/>
          <p:cNvSpPr/>
          <p:nvPr/>
        </p:nvSpPr>
        <p:spPr>
          <a:xfrm>
            <a:off x="6129812" y="2581788"/>
            <a:ext cx="130629" cy="130629"/>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27254" y="2022761"/>
            <a:ext cx="7425431" cy="60016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300" b="1" i="0" u="none" strike="noStrike" kern="1200" cap="none" spc="225" normalizeH="0" baseline="0" noProof="0" dirty="0" smtClean="0">
                <a:ln>
                  <a:noFill/>
                </a:ln>
                <a:solidFill>
                  <a:srgbClr val="96C527"/>
                </a:solidFill>
                <a:effectLst/>
                <a:uLnTx/>
                <a:uFillTx/>
                <a:latin typeface="微软雅黑" panose="020B0503020204020204" pitchFamily="34" charset="-122"/>
                <a:ea typeface="微软雅黑" panose="020B0503020204020204" pitchFamily="34" charset="-122"/>
                <a:cs typeface="+mn-cs"/>
              </a:rPr>
              <a:t>22.4 </a:t>
            </a:r>
            <a:r>
              <a:rPr kumimoji="0" lang="zh-CN" altLang="en-US" sz="3300" b="1" i="0" u="none" strike="noStrike" kern="1200" cap="none" spc="225" normalizeH="0" baseline="0" noProof="0" dirty="0" smtClean="0">
                <a:ln>
                  <a:noFill/>
                </a:ln>
                <a:solidFill>
                  <a:srgbClr val="96C527"/>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3300" b="1" i="0" u="none" strike="noStrike" kern="1200" cap="none" spc="225" normalizeH="0" baseline="0" noProof="0" dirty="0" err="1" smtClean="0">
                <a:ln>
                  <a:noFill/>
                </a:ln>
                <a:solidFill>
                  <a:srgbClr val="96C527"/>
                </a:solidFill>
                <a:effectLst/>
                <a:uLnTx/>
                <a:uFillTx/>
                <a:latin typeface="微软雅黑" panose="020B0503020204020204" pitchFamily="34" charset="-122"/>
                <a:ea typeface="微软雅黑" panose="020B0503020204020204" pitchFamily="34" charset="-122"/>
                <a:cs typeface="+mn-cs"/>
              </a:rPr>
              <a:t>Bigtable</a:t>
            </a:r>
            <a:endPar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endParaRPr>
          </a:p>
        </p:txBody>
      </p:sp>
      <p:sp>
        <p:nvSpPr>
          <p:cNvPr id="3" name="等腰三角形 2"/>
          <p:cNvSpPr/>
          <p:nvPr/>
        </p:nvSpPr>
        <p:spPr>
          <a:xfrm rot="5400000">
            <a:off x="2038547" y="3919488"/>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2296354" y="2853541"/>
            <a:ext cx="3425938"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22.4.1  </a:t>
            </a:r>
            <a:r>
              <a:rPr kumimoji="0" lang="zh-CN" altLang="en-US"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设计动机与目标</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296354" y="3328394"/>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22.4.2  </a:t>
            </a:r>
            <a:r>
              <a:rPr kumimoji="0" lang="zh-CN" altLang="en-US"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数据模型</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2296354" y="3803247"/>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5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22.4.3  </a:t>
            </a:r>
            <a:r>
              <a:rPr kumimoji="0" lang="zh-CN" altLang="en-US" sz="2100" b="0" i="0" u="none" strike="noStrike" kern="5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系统架构</a:t>
            </a:r>
            <a:endParaRPr kumimoji="0" lang="zh-CN" altLang="en-US" sz="2100" b="0" i="0" u="none" strike="noStrike" kern="5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296354" y="4278100"/>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22.4.4  </a:t>
            </a:r>
            <a:r>
              <a:rPr kumimoji="0" lang="zh-CN" altLang="en-US"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主服务器</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2296354" y="4752952"/>
            <a:ext cx="2829621"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22.4.5  </a:t>
            </a:r>
            <a:r>
              <a:rPr kumimoji="0" lang="zh-CN" altLang="en-US"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子表服务器</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2296354" y="5227806"/>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22.4.6  </a:t>
            </a:r>
            <a:r>
              <a:rPr kumimoji="0" lang="zh-CN" altLang="en-US"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性能优化</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fld>
            <a:endParaRPr kumimoji="0" lang="zh-CN" altLang="en-US" sz="1200" b="1"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4" name="Object 2"/>
          <p:cNvGraphicFramePr>
            <a:graphicFrameLocks noChangeAspect="1"/>
          </p:cNvGraphicFramePr>
          <p:nvPr/>
        </p:nvGraphicFramePr>
        <p:xfrm>
          <a:off x="515983" y="1451727"/>
          <a:ext cx="7974874" cy="4126455"/>
        </p:xfrm>
        <a:graphic>
          <a:graphicData uri="http://schemas.openxmlformats.org/presentationml/2006/ole">
            <mc:AlternateContent xmlns:mc="http://schemas.openxmlformats.org/markup-compatibility/2006">
              <mc:Choice xmlns:v="urn:schemas-microsoft-com:vml" Requires="v">
                <p:oleObj spid="_x0000_s1044" name="Visio" r:id="rId1" imgW="12198985" imgH="6317615" progId="Visio.Drawing.11">
                  <p:embed/>
                </p:oleObj>
              </mc:Choice>
              <mc:Fallback>
                <p:oleObj name="Visio" r:id="rId1" imgW="12198985" imgH="6317615"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83" y="1451727"/>
                        <a:ext cx="7974874" cy="4126455"/>
                      </a:xfrm>
                      <a:prstGeom prst="rect">
                        <a:avLst/>
                      </a:prstGeom>
                      <a:noFill/>
                      <a:ln>
                        <a:noFill/>
                      </a:ln>
                    </p:spPr>
                  </p:pic>
                </p:oleObj>
              </mc:Fallback>
            </mc:AlternateContent>
          </a:graphicData>
        </a:graphic>
      </p:graphicFrame>
      <p:sp>
        <p:nvSpPr>
          <p:cNvPr id="5" name="文本框 4"/>
          <p:cNvSpPr txBox="1"/>
          <p:nvPr/>
        </p:nvSpPr>
        <p:spPr>
          <a:xfrm>
            <a:off x="399253" y="811034"/>
            <a:ext cx="27959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Bigtable </a:t>
            </a:r>
            <a:r>
              <a:rPr kumimoji="0" lang="zh-CN" altLang="en-US"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基本架构</a:t>
            </a:r>
            <a:endParaRPr kumimoji="0" lang="zh-CN" altLang="en-US" sz="2400" b="1" i="0" u="none" strike="noStrike" kern="1200" cap="none" spc="0" normalizeH="0" baseline="0" noProof="0" dirty="0">
              <a:ln>
                <a:noFill/>
              </a:ln>
              <a:solidFill>
                <a:srgbClr val="70AD47"/>
              </a:solidFill>
              <a:effectLst/>
              <a:uLnTx/>
              <a:uFillTx/>
              <a:latin typeface="微软雅黑" panose="020B0503020204020204" pitchFamily="34" charset="-122"/>
              <a:ea typeface="微软雅黑" panose="020B0503020204020204" pitchFamily="34" charset="-122"/>
              <a:cs typeface="+mn-cs"/>
            </a:endParaRPr>
          </a:p>
        </p:txBody>
      </p:sp>
      <p:sp>
        <p:nvSpPr>
          <p:cNvPr id="6" name="椭圆 5"/>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617952" y="4338265"/>
            <a:ext cx="5925973" cy="89533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矩形 18"/>
          <p:cNvSpPr/>
          <p:nvPr/>
        </p:nvSpPr>
        <p:spPr>
          <a:xfrm>
            <a:off x="2617952" y="3303977"/>
            <a:ext cx="5925973" cy="89533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矩形 19"/>
          <p:cNvSpPr/>
          <p:nvPr/>
        </p:nvSpPr>
        <p:spPr>
          <a:xfrm>
            <a:off x="2617952" y="2261894"/>
            <a:ext cx="5925973" cy="89533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fld>
            <a:endParaRPr kumimoji="0" lang="zh-CN" altLang="en-US" sz="1200" b="1"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399253" y="811034"/>
            <a:ext cx="47852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Bigtable </a:t>
            </a:r>
            <a:r>
              <a:rPr kumimoji="0" lang="zh-CN" altLang="en-US"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中 </a:t>
            </a:r>
            <a:r>
              <a:rPr kumimoji="0" lang="en-US" altLang="zh-CN"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Chubby </a:t>
            </a:r>
            <a:r>
              <a:rPr kumimoji="0" lang="zh-CN" altLang="en-US"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的主要作用</a:t>
            </a:r>
            <a:endParaRPr kumimoji="0" lang="zh-CN" altLang="en-US" sz="2400" b="1" i="0" u="none" strike="noStrike" kern="1200" cap="none" spc="0" normalizeH="0" baseline="0" noProof="0" dirty="0">
              <a:ln>
                <a:noFill/>
              </a:ln>
              <a:solidFill>
                <a:srgbClr val="70AD47"/>
              </a:solidFill>
              <a:effectLst/>
              <a:uLnTx/>
              <a:uFillTx/>
              <a:latin typeface="微软雅黑" panose="020B0503020204020204" pitchFamily="34" charset="-122"/>
              <a:ea typeface="微软雅黑" panose="020B0503020204020204" pitchFamily="34" charset="-122"/>
              <a:cs typeface="+mn-cs"/>
            </a:endParaRPr>
          </a:p>
        </p:txBody>
      </p:sp>
      <p:sp>
        <p:nvSpPr>
          <p:cNvPr id="6" name="椭圆 5"/>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570077" y="2261894"/>
            <a:ext cx="1963573" cy="895337"/>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570077" y="3303978"/>
            <a:ext cx="1963573" cy="89533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570077" y="4338265"/>
            <a:ext cx="1963573" cy="89533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1017101" y="2507557"/>
            <a:ext cx="106952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30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作用一</a:t>
            </a:r>
            <a:endParaRPr kumimoji="0" lang="zh-CN" altLang="en-US" sz="2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3" name="矩形 12"/>
          <p:cNvSpPr/>
          <p:nvPr/>
        </p:nvSpPr>
        <p:spPr>
          <a:xfrm>
            <a:off x="2862008" y="2315748"/>
            <a:ext cx="5511800" cy="87440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选取并保证同一时间内只有一个主服务器（</a:t>
            </a:r>
            <a:r>
              <a:rPr kumimoji="0" lang="en-US" altLang="zh-CN" sz="1800" b="0" i="0" u="none" strike="noStrike" kern="1200" cap="none" spc="3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Master Server</a:t>
            </a:r>
            <a:r>
              <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endPar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4" name="矩形 13"/>
          <p:cNvSpPr/>
          <p:nvPr/>
        </p:nvSpPr>
        <p:spPr>
          <a:xfrm>
            <a:off x="2862008" y="3490792"/>
            <a:ext cx="5710538" cy="45890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获取子表的位置信息。</a:t>
            </a:r>
            <a:endPar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5" name="矩形 14"/>
          <p:cNvSpPr/>
          <p:nvPr/>
        </p:nvSpPr>
        <p:spPr>
          <a:xfrm>
            <a:off x="2862008" y="4545240"/>
            <a:ext cx="5368296" cy="45890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保存</a:t>
            </a:r>
            <a:r>
              <a:rPr kumimoji="0" lang="en-US" altLang="zh-CN" sz="1800" b="0" i="0" u="none" strike="noStrike" kern="1200" cap="none" spc="3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Bigtable</a:t>
            </a:r>
            <a:r>
              <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的模式信息及访问控制列表。</a:t>
            </a:r>
            <a:endParaRPr kumimoji="0" lang="zh-CN" altLang="en-US" sz="1800" b="0" i="0" u="none" strike="noStrike" kern="1200" cap="none" spc="30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6" name="矩形 15"/>
          <p:cNvSpPr/>
          <p:nvPr/>
        </p:nvSpPr>
        <p:spPr>
          <a:xfrm>
            <a:off x="1017101" y="3551591"/>
            <a:ext cx="106952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30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作用二</a:t>
            </a:r>
            <a:endParaRPr kumimoji="0" lang="zh-CN" altLang="en-US" sz="2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7" name="矩形 16"/>
          <p:cNvSpPr/>
          <p:nvPr/>
        </p:nvSpPr>
        <p:spPr>
          <a:xfrm>
            <a:off x="1017101" y="4585878"/>
            <a:ext cx="106952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30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作用三</a:t>
            </a:r>
            <a:endParaRPr kumimoji="0" lang="zh-CN" altLang="en-US" sz="2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27254" y="2022761"/>
            <a:ext cx="7425431" cy="60016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300" b="1" i="0" u="none" strike="noStrike" kern="1200" cap="none" spc="225" normalizeH="0" baseline="0" noProof="0" dirty="0" smtClean="0">
                <a:ln>
                  <a:noFill/>
                </a:ln>
                <a:solidFill>
                  <a:srgbClr val="96C527"/>
                </a:solidFill>
                <a:effectLst/>
                <a:uLnTx/>
                <a:uFillTx/>
                <a:latin typeface="微软雅黑" panose="020B0503020204020204" pitchFamily="34" charset="-122"/>
                <a:ea typeface="微软雅黑" panose="020B0503020204020204" pitchFamily="34" charset="-122"/>
                <a:cs typeface="+mn-cs"/>
              </a:rPr>
              <a:t>22.4 </a:t>
            </a:r>
            <a:r>
              <a:rPr kumimoji="0" lang="zh-CN" altLang="en-US" sz="3300" b="1" i="0" u="none" strike="noStrike" kern="1200" cap="none" spc="225" normalizeH="0" baseline="0" noProof="0" dirty="0" smtClean="0">
                <a:ln>
                  <a:noFill/>
                </a:ln>
                <a:solidFill>
                  <a:srgbClr val="96C527"/>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3300" b="1" i="0" u="none" strike="noStrike" kern="1200" cap="none" spc="225" normalizeH="0" baseline="0" noProof="0" dirty="0" err="1" smtClean="0">
                <a:ln>
                  <a:noFill/>
                </a:ln>
                <a:solidFill>
                  <a:srgbClr val="96C527"/>
                </a:solidFill>
                <a:effectLst/>
                <a:uLnTx/>
                <a:uFillTx/>
                <a:latin typeface="微软雅黑" panose="020B0503020204020204" pitchFamily="34" charset="-122"/>
                <a:ea typeface="微软雅黑" panose="020B0503020204020204" pitchFamily="34" charset="-122"/>
                <a:cs typeface="+mn-cs"/>
              </a:rPr>
              <a:t>Bigtable</a:t>
            </a:r>
            <a:endPar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endParaRPr>
          </a:p>
        </p:txBody>
      </p:sp>
      <p:sp>
        <p:nvSpPr>
          <p:cNvPr id="3" name="等腰三角形 2"/>
          <p:cNvSpPr/>
          <p:nvPr/>
        </p:nvSpPr>
        <p:spPr>
          <a:xfrm rot="5400000">
            <a:off x="2038547" y="4394341"/>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2296354" y="2853541"/>
            <a:ext cx="3425938"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22.4.1  </a:t>
            </a:r>
            <a:r>
              <a:rPr kumimoji="0" lang="zh-CN" altLang="en-US"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设计动机与目标</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296354" y="3328394"/>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22.4.2  </a:t>
            </a:r>
            <a:r>
              <a:rPr kumimoji="0" lang="zh-CN" altLang="en-US"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数据模型</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2296354" y="3803247"/>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22.4.3  </a:t>
            </a:r>
            <a:r>
              <a:rPr kumimoji="0" lang="zh-CN" altLang="en-US"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系统架构</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296354" y="4278100"/>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5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22.4.4  </a:t>
            </a:r>
            <a:r>
              <a:rPr kumimoji="0" lang="zh-CN" altLang="en-US" sz="2100" b="0" i="0" u="none" strike="noStrike" kern="5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主服务器</a:t>
            </a:r>
            <a:endParaRPr kumimoji="0" lang="zh-CN" altLang="en-US" sz="2100" b="0" i="0" u="none" strike="noStrike" kern="5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2296354" y="4752952"/>
            <a:ext cx="2829621"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22.4.5  </a:t>
            </a:r>
            <a:r>
              <a:rPr kumimoji="0" lang="zh-CN" altLang="en-US"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子表服务器</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2296354" y="5227806"/>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22.4.6  </a:t>
            </a:r>
            <a:r>
              <a:rPr kumimoji="0" lang="zh-CN" altLang="en-US"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性能优化</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fld>
            <a:endParaRPr kumimoji="0" lang="zh-CN" altLang="en-US" sz="1200" b="1"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8" name="组合 7"/>
          <p:cNvGrpSpPr/>
          <p:nvPr/>
        </p:nvGrpSpPr>
        <p:grpSpPr>
          <a:xfrm>
            <a:off x="434420" y="1452484"/>
            <a:ext cx="4810702" cy="4281566"/>
            <a:chOff x="1287588" y="1415655"/>
            <a:chExt cx="4810702" cy="4281566"/>
          </a:xfrm>
        </p:grpSpPr>
        <p:sp>
          <p:nvSpPr>
            <p:cNvPr id="5" name="椭圆 4"/>
            <p:cNvSpPr/>
            <p:nvPr/>
          </p:nvSpPr>
          <p:spPr>
            <a:xfrm>
              <a:off x="2997835" y="2504232"/>
              <a:ext cx="1314994" cy="13149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椭圆 5"/>
            <p:cNvSpPr/>
            <p:nvPr/>
          </p:nvSpPr>
          <p:spPr>
            <a:xfrm>
              <a:off x="1287588" y="1415655"/>
              <a:ext cx="1314994" cy="131499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椭圆 6"/>
            <p:cNvSpPr/>
            <p:nvPr/>
          </p:nvSpPr>
          <p:spPr>
            <a:xfrm>
              <a:off x="4708083" y="1415655"/>
              <a:ext cx="1314994" cy="131499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椭圆 8"/>
            <p:cNvSpPr/>
            <p:nvPr/>
          </p:nvSpPr>
          <p:spPr>
            <a:xfrm>
              <a:off x="2997835" y="4382227"/>
              <a:ext cx="1314994" cy="131499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1" name="直接箭头连接符 10"/>
            <p:cNvCxnSpPr/>
            <p:nvPr/>
          </p:nvCxnSpPr>
          <p:spPr>
            <a:xfrm flipH="1" flipV="1">
              <a:off x="2478485" y="2426552"/>
              <a:ext cx="595551" cy="411898"/>
            </a:xfrm>
            <a:prstGeom prst="straightConnector1">
              <a:avLst/>
            </a:prstGeom>
            <a:ln w="38100">
              <a:solidFill>
                <a:schemeClr val="tx1">
                  <a:lumMod val="75000"/>
                  <a:lumOff val="2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4238109" y="2426552"/>
              <a:ext cx="595551" cy="411898"/>
            </a:xfrm>
            <a:prstGeom prst="straightConnector1">
              <a:avLst/>
            </a:prstGeom>
            <a:ln w="38100">
              <a:solidFill>
                <a:schemeClr val="tx1">
                  <a:lumMod val="75000"/>
                  <a:lumOff val="2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9" idx="0"/>
            </p:cNvCxnSpPr>
            <p:nvPr/>
          </p:nvCxnSpPr>
          <p:spPr>
            <a:xfrm>
              <a:off x="3655332" y="3819226"/>
              <a:ext cx="0" cy="563001"/>
            </a:xfrm>
            <a:prstGeom prst="straightConnector1">
              <a:avLst/>
            </a:prstGeom>
            <a:ln w="38100">
              <a:solidFill>
                <a:schemeClr val="tx1">
                  <a:lumMod val="75000"/>
                  <a:lumOff val="2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000568" y="2946285"/>
              <a:ext cx="1352357"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主服务器</a:t>
              </a:r>
              <a:endParaRPr kumimoji="0" lang="zh-CN" altLang="en-US" sz="2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文本框 18"/>
            <p:cNvSpPr txBox="1"/>
            <p:nvPr/>
          </p:nvSpPr>
          <p:spPr>
            <a:xfrm>
              <a:off x="1406535" y="1748359"/>
              <a:ext cx="105760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新子表分配</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4632869" y="1771422"/>
              <a:ext cx="146542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子表服务器状态监控</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p:cNvSpPr txBox="1"/>
            <p:nvPr/>
          </p:nvSpPr>
          <p:spPr>
            <a:xfrm>
              <a:off x="2990771" y="4578059"/>
              <a:ext cx="1322058"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子服务器之间的负载均衡</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矩形 9"/>
          <p:cNvSpPr/>
          <p:nvPr/>
        </p:nvSpPr>
        <p:spPr>
          <a:xfrm>
            <a:off x="4004433" y="3175656"/>
            <a:ext cx="4889576" cy="584775"/>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当一个新的子表产生时，主服务器通过一个加载命令将其分配给一个空间足够的子表服务器。</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2" name="矩形 11"/>
          <p:cNvSpPr/>
          <p:nvPr/>
        </p:nvSpPr>
        <p:spPr>
          <a:xfrm>
            <a:off x="4004433" y="3879957"/>
            <a:ext cx="4889576" cy="584775"/>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创建新表、表合并以及较大子表的分裂都会产生一个或多个新子表。</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4" name="矩形 13"/>
          <p:cNvSpPr/>
          <p:nvPr/>
        </p:nvSpPr>
        <p:spPr>
          <a:xfrm>
            <a:off x="4004433" y="4584258"/>
            <a:ext cx="4889576" cy="338554"/>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分割完成之后子服务器需要向主服务发出一个</a:t>
            </a:r>
            <a:r>
              <a:rPr kumimoji="0" lang="zh-CN" altLang="en-US" sz="16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通知</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6" name="矩形 15"/>
          <p:cNvSpPr/>
          <p:nvPr/>
        </p:nvSpPr>
        <p:spPr>
          <a:xfrm>
            <a:off x="4004433" y="5042338"/>
            <a:ext cx="4889576" cy="584775"/>
          </a:xfrm>
          <a:prstGeom prst="rect">
            <a:avLst/>
          </a:prstGeom>
          <a:solidFill>
            <a:schemeClr val="bg1">
              <a:lumMod val="8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主服务器必须对子表服务器的状态进行监控，以便及时检测到服务器的加入或撤销</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7" name="矩形 16"/>
          <p:cNvSpPr/>
          <p:nvPr/>
        </p:nvSpPr>
        <p:spPr>
          <a:xfrm>
            <a:off x="3964338" y="3175656"/>
            <a:ext cx="61874" cy="58477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2" name="矩形 21"/>
          <p:cNvSpPr/>
          <p:nvPr/>
        </p:nvSpPr>
        <p:spPr>
          <a:xfrm>
            <a:off x="3964338" y="3880558"/>
            <a:ext cx="61874" cy="58477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矩形 22"/>
          <p:cNvSpPr/>
          <p:nvPr/>
        </p:nvSpPr>
        <p:spPr>
          <a:xfrm>
            <a:off x="3964338" y="5038178"/>
            <a:ext cx="61874" cy="58477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4" name="矩形 23"/>
          <p:cNvSpPr/>
          <p:nvPr/>
        </p:nvSpPr>
        <p:spPr>
          <a:xfrm>
            <a:off x="3964338" y="4580098"/>
            <a:ext cx="61874" cy="342714"/>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1" name="文本框 40"/>
          <p:cNvSpPr txBox="1"/>
          <p:nvPr/>
        </p:nvSpPr>
        <p:spPr>
          <a:xfrm>
            <a:off x="404049" y="808059"/>
            <a:ext cx="2313069" cy="461665"/>
          </a:xfrm>
          <a:prstGeom prst="rect">
            <a:avLst/>
          </a:prstGeom>
          <a:noFill/>
        </p:spPr>
        <p:txBody>
          <a:bodyPr wrap="none" rtlCol="0">
            <a:spAutoFit/>
          </a:bodyPr>
          <a:lstStyle/>
          <a:p>
            <a:r>
              <a:rPr lang="en-US" altLang="zh-CN" sz="2400" b="1" dirty="0">
                <a:solidFill>
                  <a:schemeClr val="accent6"/>
                </a:solidFill>
              </a:rPr>
              <a:t>GFS</a:t>
            </a:r>
            <a:r>
              <a:rPr lang="zh-CN" altLang="en-US" sz="2400" b="1" dirty="0">
                <a:solidFill>
                  <a:schemeClr val="accent6"/>
                </a:solidFill>
              </a:rPr>
              <a:t>的系统架构</a:t>
            </a:r>
            <a:endParaRPr lang="zh-CN" altLang="en-US" sz="2400" b="1" dirty="0">
              <a:solidFill>
                <a:schemeClr val="accent6"/>
              </a:solidFill>
            </a:endParaRPr>
          </a:p>
        </p:txBody>
      </p:sp>
      <p:grpSp>
        <p:nvGrpSpPr>
          <p:cNvPr id="2" name="组合 1"/>
          <p:cNvGrpSpPr/>
          <p:nvPr/>
        </p:nvGrpSpPr>
        <p:grpSpPr>
          <a:xfrm>
            <a:off x="331053" y="1552168"/>
            <a:ext cx="8528058" cy="3839765"/>
            <a:chOff x="404893" y="1225552"/>
            <a:chExt cx="11370744" cy="5119686"/>
          </a:xfrm>
        </p:grpSpPr>
        <p:sp>
          <p:nvSpPr>
            <p:cNvPr id="9" name="Freeform 5"/>
            <p:cNvSpPr>
              <a:spLocks noEditPoints="1"/>
            </p:cNvSpPr>
            <p:nvPr/>
          </p:nvSpPr>
          <p:spPr bwMode="auto">
            <a:xfrm>
              <a:off x="404893" y="1225552"/>
              <a:ext cx="9254584" cy="5109595"/>
            </a:xfrm>
            <a:custGeom>
              <a:avLst/>
              <a:gdLst>
                <a:gd name="T0" fmla="*/ 1146 w 1938"/>
                <a:gd name="T1" fmla="*/ 919 h 1069"/>
                <a:gd name="T2" fmla="*/ 1178 w 1938"/>
                <a:gd name="T3" fmla="*/ 988 h 1069"/>
                <a:gd name="T4" fmla="*/ 1252 w 1938"/>
                <a:gd name="T5" fmla="*/ 991 h 1069"/>
                <a:gd name="T6" fmla="*/ 1191 w 1938"/>
                <a:gd name="T7" fmla="*/ 1063 h 1069"/>
                <a:gd name="T8" fmla="*/ 1142 w 1938"/>
                <a:gd name="T9" fmla="*/ 1014 h 1069"/>
                <a:gd name="T10" fmla="*/ 1006 w 1938"/>
                <a:gd name="T11" fmla="*/ 1007 h 1069"/>
                <a:gd name="T12" fmla="*/ 1046 w 1938"/>
                <a:gd name="T13" fmla="*/ 973 h 1069"/>
                <a:gd name="T14" fmla="*/ 1111 w 1938"/>
                <a:gd name="T15" fmla="*/ 1047 h 1069"/>
                <a:gd name="T16" fmla="*/ 1038 w 1938"/>
                <a:gd name="T17" fmla="*/ 1043 h 1069"/>
                <a:gd name="T18" fmla="*/ 1001 w 1938"/>
                <a:gd name="T19" fmla="*/ 919 h 1069"/>
                <a:gd name="T20" fmla="*/ 953 w 1938"/>
                <a:gd name="T21" fmla="*/ 790 h 1069"/>
                <a:gd name="T22" fmla="*/ 86 w 1938"/>
                <a:gd name="T23" fmla="*/ 780 h 1069"/>
                <a:gd name="T24" fmla="*/ 68 w 1938"/>
                <a:gd name="T25" fmla="*/ 279 h 1069"/>
                <a:gd name="T26" fmla="*/ 109 w 1938"/>
                <a:gd name="T27" fmla="*/ 278 h 1069"/>
                <a:gd name="T28" fmla="*/ 964 w 1938"/>
                <a:gd name="T29" fmla="*/ 782 h 1069"/>
                <a:gd name="T30" fmla="*/ 941 w 1938"/>
                <a:gd name="T31" fmla="*/ 750 h 1069"/>
                <a:gd name="T32" fmla="*/ 209 w 1938"/>
                <a:gd name="T33" fmla="*/ 735 h 1069"/>
                <a:gd name="T34" fmla="*/ 0 w 1938"/>
                <a:gd name="T35" fmla="*/ 216 h 1069"/>
                <a:gd name="T36" fmla="*/ 318 w 1938"/>
                <a:gd name="T37" fmla="*/ 130 h 1069"/>
                <a:gd name="T38" fmla="*/ 970 w 1938"/>
                <a:gd name="T39" fmla="*/ 133 h 1069"/>
                <a:gd name="T40" fmla="*/ 319 w 1938"/>
                <a:gd name="T41" fmla="*/ 136 h 1069"/>
                <a:gd name="T42" fmla="*/ 339 w 1938"/>
                <a:gd name="T43" fmla="*/ 191 h 1069"/>
                <a:gd name="T44" fmla="*/ 339 w 1938"/>
                <a:gd name="T45" fmla="*/ 194 h 1069"/>
                <a:gd name="T46" fmla="*/ 319 w 1938"/>
                <a:gd name="T47" fmla="*/ 216 h 1069"/>
                <a:gd name="T48" fmla="*/ 940 w 1938"/>
                <a:gd name="T49" fmla="*/ 745 h 1069"/>
                <a:gd name="T50" fmla="*/ 965 w 1938"/>
                <a:gd name="T51" fmla="*/ 720 h 1069"/>
                <a:gd name="T52" fmla="*/ 1013 w 1938"/>
                <a:gd name="T53" fmla="*/ 532 h 1069"/>
                <a:gd name="T54" fmla="*/ 1035 w 1938"/>
                <a:gd name="T55" fmla="*/ 533 h 1069"/>
                <a:gd name="T56" fmla="*/ 1073 w 1938"/>
                <a:gd name="T57" fmla="*/ 719 h 1069"/>
                <a:gd name="T58" fmla="*/ 1072 w 1938"/>
                <a:gd name="T59" fmla="*/ 501 h 1069"/>
                <a:gd name="T60" fmla="*/ 971 w 1938"/>
                <a:gd name="T61" fmla="*/ 14 h 1069"/>
                <a:gd name="T62" fmla="*/ 1938 w 1938"/>
                <a:gd name="T63" fmla="*/ 3 h 1069"/>
                <a:gd name="T64" fmla="*/ 1886 w 1938"/>
                <a:gd name="T65" fmla="*/ 691 h 1069"/>
                <a:gd name="T66" fmla="*/ 1873 w 1938"/>
                <a:gd name="T67" fmla="*/ 687 h 1069"/>
                <a:gd name="T68" fmla="*/ 1077 w 1938"/>
                <a:gd name="T69" fmla="*/ 501 h 1069"/>
                <a:gd name="T70" fmla="*/ 1075 w 1938"/>
                <a:gd name="T71" fmla="*/ 720 h 1069"/>
                <a:gd name="T72" fmla="*/ 1934 w 1938"/>
                <a:gd name="T73" fmla="*/ 496 h 1069"/>
                <a:gd name="T74" fmla="*/ 976 w 1938"/>
                <a:gd name="T75" fmla="*/ 496 h 1069"/>
                <a:gd name="T76" fmla="*/ 1493 w 1938"/>
                <a:gd name="T77" fmla="*/ 818 h 1069"/>
                <a:gd name="T78" fmla="*/ 1492 w 1938"/>
                <a:gd name="T79" fmla="*/ 915 h 1069"/>
                <a:gd name="T80" fmla="*/ 969 w 1938"/>
                <a:gd name="T81" fmla="*/ 915 h 1069"/>
                <a:gd name="T82" fmla="*/ 4 w 1938"/>
                <a:gd name="T83" fmla="*/ 4 h 1069"/>
                <a:gd name="T84" fmla="*/ 314 w 1938"/>
                <a:gd name="T85" fmla="*/ 4 h 1069"/>
                <a:gd name="T86" fmla="*/ 4 w 1938"/>
                <a:gd name="T87" fmla="*/ 211 h 1069"/>
                <a:gd name="T88" fmla="*/ 1182 w 1938"/>
                <a:gd name="T89" fmla="*/ 994 h 1069"/>
                <a:gd name="T90" fmla="*/ 1238 w 1938"/>
                <a:gd name="T91" fmla="*/ 1058 h 1069"/>
                <a:gd name="T92" fmla="*/ 1182 w 1938"/>
                <a:gd name="T93" fmla="*/ 994 h 1069"/>
                <a:gd name="T94" fmla="*/ 1042 w 1938"/>
                <a:gd name="T95" fmla="*/ 1043 h 1069"/>
                <a:gd name="T96" fmla="*/ 1107 w 1938"/>
                <a:gd name="T97" fmla="*/ 1048 h 1069"/>
                <a:gd name="T98" fmla="*/ 1241 w 1938"/>
                <a:gd name="T99" fmla="*/ 991 h 1069"/>
                <a:gd name="T100" fmla="*/ 1187 w 1938"/>
                <a:gd name="T101" fmla="*/ 990 h 1069"/>
                <a:gd name="T102" fmla="*/ 1048 w 1938"/>
                <a:gd name="T103" fmla="*/ 977 h 1069"/>
                <a:gd name="T104" fmla="*/ 1101 w 1938"/>
                <a:gd name="T105" fmla="*/ 978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38" h="1069">
                  <a:moveTo>
                    <a:pt x="1497" y="720"/>
                  </a:moveTo>
                  <a:cubicBezTo>
                    <a:pt x="1497" y="787"/>
                    <a:pt x="1497" y="852"/>
                    <a:pt x="1497" y="919"/>
                  </a:cubicBezTo>
                  <a:cubicBezTo>
                    <a:pt x="1380" y="919"/>
                    <a:pt x="1263" y="919"/>
                    <a:pt x="1146" y="919"/>
                  </a:cubicBezTo>
                  <a:cubicBezTo>
                    <a:pt x="1146" y="949"/>
                    <a:pt x="1146" y="979"/>
                    <a:pt x="1146" y="1009"/>
                  </a:cubicBezTo>
                  <a:cubicBezTo>
                    <a:pt x="1156" y="1009"/>
                    <a:pt x="1167" y="1009"/>
                    <a:pt x="1178" y="1009"/>
                  </a:cubicBezTo>
                  <a:cubicBezTo>
                    <a:pt x="1178" y="1002"/>
                    <a:pt x="1179" y="995"/>
                    <a:pt x="1178" y="988"/>
                  </a:cubicBezTo>
                  <a:cubicBezTo>
                    <a:pt x="1178" y="981"/>
                    <a:pt x="1181" y="976"/>
                    <a:pt x="1188" y="973"/>
                  </a:cubicBezTo>
                  <a:cubicBezTo>
                    <a:pt x="1205" y="965"/>
                    <a:pt x="1223" y="965"/>
                    <a:pt x="1240" y="972"/>
                  </a:cubicBezTo>
                  <a:cubicBezTo>
                    <a:pt x="1248" y="975"/>
                    <a:pt x="1252" y="982"/>
                    <a:pt x="1252" y="991"/>
                  </a:cubicBezTo>
                  <a:cubicBezTo>
                    <a:pt x="1252" y="1008"/>
                    <a:pt x="1251" y="1026"/>
                    <a:pt x="1252" y="1044"/>
                  </a:cubicBezTo>
                  <a:cubicBezTo>
                    <a:pt x="1253" y="1054"/>
                    <a:pt x="1248" y="1060"/>
                    <a:pt x="1239" y="1063"/>
                  </a:cubicBezTo>
                  <a:cubicBezTo>
                    <a:pt x="1224" y="1069"/>
                    <a:pt x="1207" y="1068"/>
                    <a:pt x="1191" y="1063"/>
                  </a:cubicBezTo>
                  <a:cubicBezTo>
                    <a:pt x="1183" y="1060"/>
                    <a:pt x="1178" y="1054"/>
                    <a:pt x="1178" y="1044"/>
                  </a:cubicBezTo>
                  <a:cubicBezTo>
                    <a:pt x="1179" y="1034"/>
                    <a:pt x="1178" y="1025"/>
                    <a:pt x="1178" y="1014"/>
                  </a:cubicBezTo>
                  <a:cubicBezTo>
                    <a:pt x="1166" y="1014"/>
                    <a:pt x="1155" y="1014"/>
                    <a:pt x="1142" y="1014"/>
                  </a:cubicBezTo>
                  <a:cubicBezTo>
                    <a:pt x="1142" y="982"/>
                    <a:pt x="1142" y="951"/>
                    <a:pt x="1142" y="920"/>
                  </a:cubicBezTo>
                  <a:cubicBezTo>
                    <a:pt x="1096" y="920"/>
                    <a:pt x="1051" y="920"/>
                    <a:pt x="1006" y="920"/>
                  </a:cubicBezTo>
                  <a:cubicBezTo>
                    <a:pt x="1006" y="949"/>
                    <a:pt x="1006" y="978"/>
                    <a:pt x="1006" y="1007"/>
                  </a:cubicBezTo>
                  <a:cubicBezTo>
                    <a:pt x="1016" y="1007"/>
                    <a:pt x="1026" y="1007"/>
                    <a:pt x="1038" y="1007"/>
                  </a:cubicBezTo>
                  <a:cubicBezTo>
                    <a:pt x="1038" y="1001"/>
                    <a:pt x="1039" y="994"/>
                    <a:pt x="1038" y="988"/>
                  </a:cubicBezTo>
                  <a:cubicBezTo>
                    <a:pt x="1037" y="981"/>
                    <a:pt x="1040" y="976"/>
                    <a:pt x="1046" y="973"/>
                  </a:cubicBezTo>
                  <a:cubicBezTo>
                    <a:pt x="1065" y="965"/>
                    <a:pt x="1084" y="964"/>
                    <a:pt x="1102" y="974"/>
                  </a:cubicBezTo>
                  <a:cubicBezTo>
                    <a:pt x="1106" y="976"/>
                    <a:pt x="1111" y="983"/>
                    <a:pt x="1111" y="989"/>
                  </a:cubicBezTo>
                  <a:cubicBezTo>
                    <a:pt x="1112" y="1008"/>
                    <a:pt x="1111" y="1028"/>
                    <a:pt x="1111" y="1047"/>
                  </a:cubicBezTo>
                  <a:cubicBezTo>
                    <a:pt x="1112" y="1056"/>
                    <a:pt x="1105" y="1060"/>
                    <a:pt x="1098" y="1063"/>
                  </a:cubicBezTo>
                  <a:cubicBezTo>
                    <a:pt x="1083" y="1069"/>
                    <a:pt x="1067" y="1068"/>
                    <a:pt x="1051" y="1063"/>
                  </a:cubicBezTo>
                  <a:cubicBezTo>
                    <a:pt x="1042" y="1060"/>
                    <a:pt x="1037" y="1053"/>
                    <a:pt x="1038" y="1043"/>
                  </a:cubicBezTo>
                  <a:cubicBezTo>
                    <a:pt x="1038" y="1033"/>
                    <a:pt x="1038" y="1023"/>
                    <a:pt x="1038" y="1012"/>
                  </a:cubicBezTo>
                  <a:cubicBezTo>
                    <a:pt x="1026" y="1012"/>
                    <a:pt x="1014" y="1012"/>
                    <a:pt x="1001" y="1012"/>
                  </a:cubicBezTo>
                  <a:cubicBezTo>
                    <a:pt x="1001" y="981"/>
                    <a:pt x="1001" y="951"/>
                    <a:pt x="1001" y="919"/>
                  </a:cubicBezTo>
                  <a:cubicBezTo>
                    <a:pt x="989" y="919"/>
                    <a:pt x="978" y="919"/>
                    <a:pt x="965" y="919"/>
                  </a:cubicBezTo>
                  <a:cubicBezTo>
                    <a:pt x="965" y="876"/>
                    <a:pt x="965" y="834"/>
                    <a:pt x="965" y="790"/>
                  </a:cubicBezTo>
                  <a:cubicBezTo>
                    <a:pt x="960" y="790"/>
                    <a:pt x="956" y="790"/>
                    <a:pt x="953" y="790"/>
                  </a:cubicBezTo>
                  <a:cubicBezTo>
                    <a:pt x="669" y="790"/>
                    <a:pt x="386" y="790"/>
                    <a:pt x="102" y="790"/>
                  </a:cubicBezTo>
                  <a:cubicBezTo>
                    <a:pt x="100" y="790"/>
                    <a:pt x="98" y="790"/>
                    <a:pt x="96" y="790"/>
                  </a:cubicBezTo>
                  <a:cubicBezTo>
                    <a:pt x="88" y="792"/>
                    <a:pt x="86" y="788"/>
                    <a:pt x="86" y="780"/>
                  </a:cubicBezTo>
                  <a:cubicBezTo>
                    <a:pt x="86" y="613"/>
                    <a:pt x="86" y="446"/>
                    <a:pt x="86" y="279"/>
                  </a:cubicBezTo>
                  <a:cubicBezTo>
                    <a:pt x="86" y="275"/>
                    <a:pt x="86" y="271"/>
                    <a:pt x="86" y="265"/>
                  </a:cubicBezTo>
                  <a:cubicBezTo>
                    <a:pt x="79" y="270"/>
                    <a:pt x="75" y="274"/>
                    <a:pt x="68" y="279"/>
                  </a:cubicBezTo>
                  <a:cubicBezTo>
                    <a:pt x="75" y="257"/>
                    <a:pt x="82" y="238"/>
                    <a:pt x="90" y="216"/>
                  </a:cubicBezTo>
                  <a:cubicBezTo>
                    <a:pt x="97" y="238"/>
                    <a:pt x="104" y="257"/>
                    <a:pt x="111" y="276"/>
                  </a:cubicBezTo>
                  <a:cubicBezTo>
                    <a:pt x="110" y="277"/>
                    <a:pt x="110" y="277"/>
                    <a:pt x="109" y="278"/>
                  </a:cubicBezTo>
                  <a:cubicBezTo>
                    <a:pt x="105" y="274"/>
                    <a:pt x="101" y="270"/>
                    <a:pt x="95" y="266"/>
                  </a:cubicBezTo>
                  <a:cubicBezTo>
                    <a:pt x="95" y="438"/>
                    <a:pt x="95" y="610"/>
                    <a:pt x="95" y="782"/>
                  </a:cubicBezTo>
                  <a:cubicBezTo>
                    <a:pt x="384" y="782"/>
                    <a:pt x="674" y="782"/>
                    <a:pt x="964" y="782"/>
                  </a:cubicBezTo>
                  <a:cubicBezTo>
                    <a:pt x="964" y="772"/>
                    <a:pt x="964" y="761"/>
                    <a:pt x="964" y="749"/>
                  </a:cubicBezTo>
                  <a:cubicBezTo>
                    <a:pt x="955" y="752"/>
                    <a:pt x="947" y="755"/>
                    <a:pt x="937" y="758"/>
                  </a:cubicBezTo>
                  <a:cubicBezTo>
                    <a:pt x="938" y="755"/>
                    <a:pt x="939" y="753"/>
                    <a:pt x="941" y="750"/>
                  </a:cubicBezTo>
                  <a:cubicBezTo>
                    <a:pt x="937" y="750"/>
                    <a:pt x="934" y="750"/>
                    <a:pt x="930" y="750"/>
                  </a:cubicBezTo>
                  <a:cubicBezTo>
                    <a:pt x="695" y="750"/>
                    <a:pt x="459" y="750"/>
                    <a:pt x="224" y="750"/>
                  </a:cubicBezTo>
                  <a:cubicBezTo>
                    <a:pt x="209" y="750"/>
                    <a:pt x="209" y="750"/>
                    <a:pt x="209" y="735"/>
                  </a:cubicBezTo>
                  <a:cubicBezTo>
                    <a:pt x="209" y="566"/>
                    <a:pt x="209" y="397"/>
                    <a:pt x="209" y="228"/>
                  </a:cubicBezTo>
                  <a:cubicBezTo>
                    <a:pt x="209" y="225"/>
                    <a:pt x="209" y="221"/>
                    <a:pt x="209" y="216"/>
                  </a:cubicBezTo>
                  <a:cubicBezTo>
                    <a:pt x="139" y="216"/>
                    <a:pt x="70" y="216"/>
                    <a:pt x="0" y="216"/>
                  </a:cubicBezTo>
                  <a:cubicBezTo>
                    <a:pt x="0" y="144"/>
                    <a:pt x="0" y="72"/>
                    <a:pt x="0" y="0"/>
                  </a:cubicBezTo>
                  <a:cubicBezTo>
                    <a:pt x="106" y="0"/>
                    <a:pt x="212" y="0"/>
                    <a:pt x="318" y="0"/>
                  </a:cubicBezTo>
                  <a:cubicBezTo>
                    <a:pt x="318" y="43"/>
                    <a:pt x="318" y="86"/>
                    <a:pt x="318" y="130"/>
                  </a:cubicBezTo>
                  <a:cubicBezTo>
                    <a:pt x="527" y="130"/>
                    <a:pt x="735" y="130"/>
                    <a:pt x="944" y="130"/>
                  </a:cubicBezTo>
                  <a:cubicBezTo>
                    <a:pt x="943" y="128"/>
                    <a:pt x="941" y="126"/>
                    <a:pt x="940" y="123"/>
                  </a:cubicBezTo>
                  <a:cubicBezTo>
                    <a:pt x="950" y="126"/>
                    <a:pt x="959" y="129"/>
                    <a:pt x="970" y="133"/>
                  </a:cubicBezTo>
                  <a:cubicBezTo>
                    <a:pt x="959" y="137"/>
                    <a:pt x="951" y="140"/>
                    <a:pt x="941" y="143"/>
                  </a:cubicBezTo>
                  <a:cubicBezTo>
                    <a:pt x="942" y="140"/>
                    <a:pt x="942" y="138"/>
                    <a:pt x="943" y="136"/>
                  </a:cubicBezTo>
                  <a:cubicBezTo>
                    <a:pt x="735" y="136"/>
                    <a:pt x="527" y="136"/>
                    <a:pt x="319" y="136"/>
                  </a:cubicBezTo>
                  <a:cubicBezTo>
                    <a:pt x="319" y="154"/>
                    <a:pt x="319" y="172"/>
                    <a:pt x="319" y="190"/>
                  </a:cubicBezTo>
                  <a:cubicBezTo>
                    <a:pt x="326" y="188"/>
                    <a:pt x="334" y="186"/>
                    <a:pt x="342" y="183"/>
                  </a:cubicBezTo>
                  <a:cubicBezTo>
                    <a:pt x="341" y="186"/>
                    <a:pt x="341" y="188"/>
                    <a:pt x="339" y="191"/>
                  </a:cubicBezTo>
                  <a:cubicBezTo>
                    <a:pt x="550" y="191"/>
                    <a:pt x="759" y="191"/>
                    <a:pt x="968" y="191"/>
                  </a:cubicBezTo>
                  <a:cubicBezTo>
                    <a:pt x="968" y="192"/>
                    <a:pt x="968" y="193"/>
                    <a:pt x="968" y="194"/>
                  </a:cubicBezTo>
                  <a:cubicBezTo>
                    <a:pt x="759" y="194"/>
                    <a:pt x="550" y="194"/>
                    <a:pt x="339" y="194"/>
                  </a:cubicBezTo>
                  <a:cubicBezTo>
                    <a:pt x="341" y="198"/>
                    <a:pt x="341" y="200"/>
                    <a:pt x="343" y="203"/>
                  </a:cubicBezTo>
                  <a:cubicBezTo>
                    <a:pt x="335" y="200"/>
                    <a:pt x="327" y="198"/>
                    <a:pt x="319" y="195"/>
                  </a:cubicBezTo>
                  <a:cubicBezTo>
                    <a:pt x="319" y="202"/>
                    <a:pt x="319" y="208"/>
                    <a:pt x="319" y="216"/>
                  </a:cubicBezTo>
                  <a:cubicBezTo>
                    <a:pt x="283" y="216"/>
                    <a:pt x="248" y="216"/>
                    <a:pt x="213" y="216"/>
                  </a:cubicBezTo>
                  <a:cubicBezTo>
                    <a:pt x="213" y="393"/>
                    <a:pt x="213" y="569"/>
                    <a:pt x="213" y="745"/>
                  </a:cubicBezTo>
                  <a:cubicBezTo>
                    <a:pt x="455" y="745"/>
                    <a:pt x="698" y="745"/>
                    <a:pt x="940" y="745"/>
                  </a:cubicBezTo>
                  <a:cubicBezTo>
                    <a:pt x="939" y="743"/>
                    <a:pt x="938" y="741"/>
                    <a:pt x="937" y="738"/>
                  </a:cubicBezTo>
                  <a:cubicBezTo>
                    <a:pt x="947" y="741"/>
                    <a:pt x="955" y="744"/>
                    <a:pt x="965" y="747"/>
                  </a:cubicBezTo>
                  <a:cubicBezTo>
                    <a:pt x="965" y="737"/>
                    <a:pt x="965" y="729"/>
                    <a:pt x="965" y="720"/>
                  </a:cubicBezTo>
                  <a:cubicBezTo>
                    <a:pt x="984" y="720"/>
                    <a:pt x="1002" y="720"/>
                    <a:pt x="1021" y="720"/>
                  </a:cubicBezTo>
                  <a:cubicBezTo>
                    <a:pt x="1021" y="656"/>
                    <a:pt x="1021" y="592"/>
                    <a:pt x="1021" y="528"/>
                  </a:cubicBezTo>
                  <a:cubicBezTo>
                    <a:pt x="1018" y="530"/>
                    <a:pt x="1016" y="531"/>
                    <a:pt x="1013" y="532"/>
                  </a:cubicBezTo>
                  <a:cubicBezTo>
                    <a:pt x="1016" y="522"/>
                    <a:pt x="1019" y="514"/>
                    <a:pt x="1022" y="505"/>
                  </a:cubicBezTo>
                  <a:cubicBezTo>
                    <a:pt x="1023" y="505"/>
                    <a:pt x="1024" y="505"/>
                    <a:pt x="1025" y="505"/>
                  </a:cubicBezTo>
                  <a:cubicBezTo>
                    <a:pt x="1028" y="513"/>
                    <a:pt x="1031" y="522"/>
                    <a:pt x="1035" y="533"/>
                  </a:cubicBezTo>
                  <a:cubicBezTo>
                    <a:pt x="1031" y="531"/>
                    <a:pt x="1029" y="530"/>
                    <a:pt x="1027" y="528"/>
                  </a:cubicBezTo>
                  <a:cubicBezTo>
                    <a:pt x="1027" y="592"/>
                    <a:pt x="1027" y="655"/>
                    <a:pt x="1027" y="719"/>
                  </a:cubicBezTo>
                  <a:cubicBezTo>
                    <a:pt x="1042" y="719"/>
                    <a:pt x="1057" y="719"/>
                    <a:pt x="1073" y="719"/>
                  </a:cubicBezTo>
                  <a:cubicBezTo>
                    <a:pt x="1070" y="710"/>
                    <a:pt x="1068" y="701"/>
                    <a:pt x="1064" y="691"/>
                  </a:cubicBezTo>
                  <a:cubicBezTo>
                    <a:pt x="1067" y="692"/>
                    <a:pt x="1069" y="693"/>
                    <a:pt x="1072" y="694"/>
                  </a:cubicBezTo>
                  <a:cubicBezTo>
                    <a:pt x="1072" y="630"/>
                    <a:pt x="1072" y="566"/>
                    <a:pt x="1072" y="501"/>
                  </a:cubicBezTo>
                  <a:cubicBezTo>
                    <a:pt x="1039" y="501"/>
                    <a:pt x="1006" y="501"/>
                    <a:pt x="972" y="501"/>
                  </a:cubicBezTo>
                  <a:cubicBezTo>
                    <a:pt x="971" y="496"/>
                    <a:pt x="971" y="493"/>
                    <a:pt x="971" y="490"/>
                  </a:cubicBezTo>
                  <a:cubicBezTo>
                    <a:pt x="971" y="331"/>
                    <a:pt x="971" y="172"/>
                    <a:pt x="971" y="14"/>
                  </a:cubicBezTo>
                  <a:cubicBezTo>
                    <a:pt x="971" y="5"/>
                    <a:pt x="973" y="2"/>
                    <a:pt x="982" y="2"/>
                  </a:cubicBezTo>
                  <a:cubicBezTo>
                    <a:pt x="1297" y="3"/>
                    <a:pt x="1612" y="3"/>
                    <a:pt x="1928" y="3"/>
                  </a:cubicBezTo>
                  <a:cubicBezTo>
                    <a:pt x="1931" y="3"/>
                    <a:pt x="1934" y="3"/>
                    <a:pt x="1938" y="3"/>
                  </a:cubicBezTo>
                  <a:cubicBezTo>
                    <a:pt x="1938" y="169"/>
                    <a:pt x="1938" y="334"/>
                    <a:pt x="1938" y="500"/>
                  </a:cubicBezTo>
                  <a:cubicBezTo>
                    <a:pt x="1921" y="500"/>
                    <a:pt x="1904" y="500"/>
                    <a:pt x="1886" y="500"/>
                  </a:cubicBezTo>
                  <a:cubicBezTo>
                    <a:pt x="1886" y="564"/>
                    <a:pt x="1886" y="627"/>
                    <a:pt x="1886" y="691"/>
                  </a:cubicBezTo>
                  <a:cubicBezTo>
                    <a:pt x="1888" y="690"/>
                    <a:pt x="1890" y="689"/>
                    <a:pt x="1894" y="687"/>
                  </a:cubicBezTo>
                  <a:cubicBezTo>
                    <a:pt x="1890" y="697"/>
                    <a:pt x="1887" y="706"/>
                    <a:pt x="1884" y="717"/>
                  </a:cubicBezTo>
                  <a:cubicBezTo>
                    <a:pt x="1880" y="706"/>
                    <a:pt x="1877" y="697"/>
                    <a:pt x="1873" y="687"/>
                  </a:cubicBezTo>
                  <a:cubicBezTo>
                    <a:pt x="1876" y="688"/>
                    <a:pt x="1878" y="689"/>
                    <a:pt x="1881" y="691"/>
                  </a:cubicBezTo>
                  <a:cubicBezTo>
                    <a:pt x="1881" y="627"/>
                    <a:pt x="1881" y="564"/>
                    <a:pt x="1881" y="501"/>
                  </a:cubicBezTo>
                  <a:cubicBezTo>
                    <a:pt x="1613" y="501"/>
                    <a:pt x="1345" y="501"/>
                    <a:pt x="1077" y="501"/>
                  </a:cubicBezTo>
                  <a:cubicBezTo>
                    <a:pt x="1077" y="565"/>
                    <a:pt x="1077" y="629"/>
                    <a:pt x="1077" y="694"/>
                  </a:cubicBezTo>
                  <a:cubicBezTo>
                    <a:pt x="1079" y="693"/>
                    <a:pt x="1081" y="692"/>
                    <a:pt x="1084" y="690"/>
                  </a:cubicBezTo>
                  <a:cubicBezTo>
                    <a:pt x="1081" y="701"/>
                    <a:pt x="1078" y="710"/>
                    <a:pt x="1075" y="720"/>
                  </a:cubicBezTo>
                  <a:cubicBezTo>
                    <a:pt x="1216" y="720"/>
                    <a:pt x="1356" y="720"/>
                    <a:pt x="1497" y="720"/>
                  </a:cubicBezTo>
                  <a:close/>
                  <a:moveTo>
                    <a:pt x="976" y="496"/>
                  </a:moveTo>
                  <a:cubicBezTo>
                    <a:pt x="1296" y="496"/>
                    <a:pt x="1615" y="496"/>
                    <a:pt x="1934" y="496"/>
                  </a:cubicBezTo>
                  <a:cubicBezTo>
                    <a:pt x="1934" y="333"/>
                    <a:pt x="1934" y="170"/>
                    <a:pt x="1934" y="7"/>
                  </a:cubicBezTo>
                  <a:cubicBezTo>
                    <a:pt x="1614" y="7"/>
                    <a:pt x="1295" y="7"/>
                    <a:pt x="976" y="7"/>
                  </a:cubicBezTo>
                  <a:cubicBezTo>
                    <a:pt x="976" y="171"/>
                    <a:pt x="976" y="333"/>
                    <a:pt x="976" y="496"/>
                  </a:cubicBezTo>
                  <a:close/>
                  <a:moveTo>
                    <a:pt x="969" y="724"/>
                  </a:moveTo>
                  <a:cubicBezTo>
                    <a:pt x="969" y="756"/>
                    <a:pt x="969" y="787"/>
                    <a:pt x="969" y="818"/>
                  </a:cubicBezTo>
                  <a:cubicBezTo>
                    <a:pt x="1144" y="818"/>
                    <a:pt x="1318" y="818"/>
                    <a:pt x="1493" y="818"/>
                  </a:cubicBezTo>
                  <a:cubicBezTo>
                    <a:pt x="1493" y="787"/>
                    <a:pt x="1493" y="756"/>
                    <a:pt x="1493" y="724"/>
                  </a:cubicBezTo>
                  <a:cubicBezTo>
                    <a:pt x="1318" y="724"/>
                    <a:pt x="1144" y="724"/>
                    <a:pt x="969" y="724"/>
                  </a:cubicBezTo>
                  <a:close/>
                  <a:moveTo>
                    <a:pt x="1492" y="915"/>
                  </a:moveTo>
                  <a:cubicBezTo>
                    <a:pt x="1492" y="884"/>
                    <a:pt x="1492" y="853"/>
                    <a:pt x="1492" y="824"/>
                  </a:cubicBezTo>
                  <a:cubicBezTo>
                    <a:pt x="1318" y="824"/>
                    <a:pt x="1143" y="824"/>
                    <a:pt x="969" y="824"/>
                  </a:cubicBezTo>
                  <a:cubicBezTo>
                    <a:pt x="969" y="854"/>
                    <a:pt x="969" y="884"/>
                    <a:pt x="969" y="915"/>
                  </a:cubicBezTo>
                  <a:cubicBezTo>
                    <a:pt x="1144" y="915"/>
                    <a:pt x="1318" y="915"/>
                    <a:pt x="1492" y="915"/>
                  </a:cubicBezTo>
                  <a:close/>
                  <a:moveTo>
                    <a:pt x="314" y="4"/>
                  </a:moveTo>
                  <a:cubicBezTo>
                    <a:pt x="210" y="4"/>
                    <a:pt x="107" y="4"/>
                    <a:pt x="4" y="4"/>
                  </a:cubicBezTo>
                  <a:cubicBezTo>
                    <a:pt x="4" y="40"/>
                    <a:pt x="4" y="76"/>
                    <a:pt x="4" y="112"/>
                  </a:cubicBezTo>
                  <a:cubicBezTo>
                    <a:pt x="107" y="112"/>
                    <a:pt x="210" y="112"/>
                    <a:pt x="314" y="112"/>
                  </a:cubicBezTo>
                  <a:cubicBezTo>
                    <a:pt x="314" y="76"/>
                    <a:pt x="314" y="40"/>
                    <a:pt x="314" y="4"/>
                  </a:cubicBezTo>
                  <a:close/>
                  <a:moveTo>
                    <a:pt x="314" y="117"/>
                  </a:moveTo>
                  <a:cubicBezTo>
                    <a:pt x="210" y="117"/>
                    <a:pt x="107" y="117"/>
                    <a:pt x="4" y="117"/>
                  </a:cubicBezTo>
                  <a:cubicBezTo>
                    <a:pt x="4" y="149"/>
                    <a:pt x="4" y="180"/>
                    <a:pt x="4" y="211"/>
                  </a:cubicBezTo>
                  <a:cubicBezTo>
                    <a:pt x="107" y="211"/>
                    <a:pt x="211" y="211"/>
                    <a:pt x="314" y="211"/>
                  </a:cubicBezTo>
                  <a:cubicBezTo>
                    <a:pt x="314" y="180"/>
                    <a:pt x="314" y="149"/>
                    <a:pt x="314" y="117"/>
                  </a:cubicBezTo>
                  <a:close/>
                  <a:moveTo>
                    <a:pt x="1182" y="994"/>
                  </a:moveTo>
                  <a:cubicBezTo>
                    <a:pt x="1182" y="1011"/>
                    <a:pt x="1183" y="1027"/>
                    <a:pt x="1182" y="1043"/>
                  </a:cubicBezTo>
                  <a:cubicBezTo>
                    <a:pt x="1182" y="1051"/>
                    <a:pt x="1186" y="1056"/>
                    <a:pt x="1193" y="1059"/>
                  </a:cubicBezTo>
                  <a:cubicBezTo>
                    <a:pt x="1208" y="1064"/>
                    <a:pt x="1223" y="1064"/>
                    <a:pt x="1238" y="1058"/>
                  </a:cubicBezTo>
                  <a:cubicBezTo>
                    <a:pt x="1242" y="1057"/>
                    <a:pt x="1247" y="1052"/>
                    <a:pt x="1247" y="1048"/>
                  </a:cubicBezTo>
                  <a:cubicBezTo>
                    <a:pt x="1248" y="1030"/>
                    <a:pt x="1248" y="1012"/>
                    <a:pt x="1248" y="993"/>
                  </a:cubicBezTo>
                  <a:cubicBezTo>
                    <a:pt x="1226" y="1004"/>
                    <a:pt x="1205" y="1004"/>
                    <a:pt x="1182" y="994"/>
                  </a:cubicBezTo>
                  <a:close/>
                  <a:moveTo>
                    <a:pt x="1107" y="993"/>
                  </a:moveTo>
                  <a:cubicBezTo>
                    <a:pt x="1085" y="1004"/>
                    <a:pt x="1064" y="1003"/>
                    <a:pt x="1042" y="994"/>
                  </a:cubicBezTo>
                  <a:cubicBezTo>
                    <a:pt x="1042" y="1011"/>
                    <a:pt x="1042" y="1027"/>
                    <a:pt x="1042" y="1043"/>
                  </a:cubicBezTo>
                  <a:cubicBezTo>
                    <a:pt x="1042" y="1051"/>
                    <a:pt x="1046" y="1056"/>
                    <a:pt x="1053" y="1059"/>
                  </a:cubicBezTo>
                  <a:cubicBezTo>
                    <a:pt x="1067" y="1064"/>
                    <a:pt x="1082" y="1064"/>
                    <a:pt x="1097" y="1059"/>
                  </a:cubicBezTo>
                  <a:cubicBezTo>
                    <a:pt x="1101" y="1057"/>
                    <a:pt x="1107" y="1052"/>
                    <a:pt x="1107" y="1048"/>
                  </a:cubicBezTo>
                  <a:cubicBezTo>
                    <a:pt x="1108" y="1030"/>
                    <a:pt x="1107" y="1012"/>
                    <a:pt x="1107" y="993"/>
                  </a:cubicBezTo>
                  <a:close/>
                  <a:moveTo>
                    <a:pt x="1214" y="999"/>
                  </a:moveTo>
                  <a:cubicBezTo>
                    <a:pt x="1224" y="996"/>
                    <a:pt x="1233" y="994"/>
                    <a:pt x="1241" y="991"/>
                  </a:cubicBezTo>
                  <a:cubicBezTo>
                    <a:pt x="1249" y="987"/>
                    <a:pt x="1248" y="982"/>
                    <a:pt x="1242" y="978"/>
                  </a:cubicBezTo>
                  <a:cubicBezTo>
                    <a:pt x="1229" y="969"/>
                    <a:pt x="1200" y="969"/>
                    <a:pt x="1187" y="978"/>
                  </a:cubicBezTo>
                  <a:cubicBezTo>
                    <a:pt x="1181" y="982"/>
                    <a:pt x="1181" y="987"/>
                    <a:pt x="1187" y="990"/>
                  </a:cubicBezTo>
                  <a:cubicBezTo>
                    <a:pt x="1196" y="994"/>
                    <a:pt x="1205" y="996"/>
                    <a:pt x="1214" y="999"/>
                  </a:cubicBezTo>
                  <a:close/>
                  <a:moveTo>
                    <a:pt x="1075" y="970"/>
                  </a:moveTo>
                  <a:cubicBezTo>
                    <a:pt x="1066" y="972"/>
                    <a:pt x="1057" y="974"/>
                    <a:pt x="1048" y="977"/>
                  </a:cubicBezTo>
                  <a:cubicBezTo>
                    <a:pt x="1040" y="981"/>
                    <a:pt x="1040" y="986"/>
                    <a:pt x="1047" y="991"/>
                  </a:cubicBezTo>
                  <a:cubicBezTo>
                    <a:pt x="1059" y="999"/>
                    <a:pt x="1090" y="999"/>
                    <a:pt x="1101" y="991"/>
                  </a:cubicBezTo>
                  <a:cubicBezTo>
                    <a:pt x="1108" y="986"/>
                    <a:pt x="1108" y="981"/>
                    <a:pt x="1101" y="978"/>
                  </a:cubicBezTo>
                  <a:cubicBezTo>
                    <a:pt x="1093" y="974"/>
                    <a:pt x="1084" y="972"/>
                    <a:pt x="1075" y="970"/>
                  </a:cubicBezTo>
                  <a:close/>
                </a:path>
              </a:pathLst>
            </a:custGeom>
            <a:solidFill>
              <a:schemeClr val="tx1">
                <a:lumMod val="50000"/>
                <a:lumOff val="50000"/>
              </a:schemeClr>
            </a:solidFill>
            <a:ln>
              <a:noFill/>
            </a:ln>
          </p:spPr>
          <p:txBody>
            <a:bodyPr vert="horz" wrap="square" lIns="68580" tIns="34290" rIns="68580" bIns="34290" numCol="1" anchor="t" anchorCtr="0" compatLnSpc="1"/>
            <a:lstStyle/>
            <a:p>
              <a:endParaRPr lang="zh-CN" altLang="en-US" sz="1350"/>
            </a:p>
          </p:txBody>
        </p:sp>
        <p:sp>
          <p:nvSpPr>
            <p:cNvPr id="10" name="Freeform 9"/>
            <p:cNvSpPr>
              <a:spLocks noEditPoints="1"/>
            </p:cNvSpPr>
            <p:nvPr/>
          </p:nvSpPr>
          <p:spPr bwMode="auto">
            <a:xfrm>
              <a:off x="8072315" y="3637070"/>
              <a:ext cx="2591122" cy="2708168"/>
            </a:xfrm>
            <a:custGeom>
              <a:avLst/>
              <a:gdLst>
                <a:gd name="T0" fmla="*/ 234 w 541"/>
                <a:gd name="T1" fmla="*/ 26 h 565"/>
                <a:gd name="T2" fmla="*/ 236 w 541"/>
                <a:gd name="T3" fmla="*/ 0 h 565"/>
                <a:gd name="T4" fmla="*/ 239 w 541"/>
                <a:gd name="T5" fmla="*/ 25 h 565"/>
                <a:gd name="T6" fmla="*/ 249 w 541"/>
                <a:gd name="T7" fmla="*/ 217 h 565"/>
                <a:gd name="T8" fmla="*/ 541 w 541"/>
                <a:gd name="T9" fmla="*/ 228 h 565"/>
                <a:gd name="T10" fmla="*/ 540 w 541"/>
                <a:gd name="T11" fmla="*/ 414 h 565"/>
                <a:gd name="T12" fmla="*/ 185 w 541"/>
                <a:gd name="T13" fmla="*/ 505 h 565"/>
                <a:gd name="T14" fmla="*/ 217 w 541"/>
                <a:gd name="T15" fmla="*/ 484 h 565"/>
                <a:gd name="T16" fmla="*/ 280 w 541"/>
                <a:gd name="T17" fmla="*/ 469 h 565"/>
                <a:gd name="T18" fmla="*/ 291 w 541"/>
                <a:gd name="T19" fmla="*/ 543 h 565"/>
                <a:gd name="T20" fmla="*/ 231 w 541"/>
                <a:gd name="T21" fmla="*/ 560 h 565"/>
                <a:gd name="T22" fmla="*/ 217 w 541"/>
                <a:gd name="T23" fmla="*/ 510 h 565"/>
                <a:gd name="T24" fmla="*/ 180 w 541"/>
                <a:gd name="T25" fmla="*/ 500 h 565"/>
                <a:gd name="T26" fmla="*/ 44 w 541"/>
                <a:gd name="T27" fmla="*/ 415 h 565"/>
                <a:gd name="T28" fmla="*/ 76 w 541"/>
                <a:gd name="T29" fmla="*/ 504 h 565"/>
                <a:gd name="T30" fmla="*/ 88 w 541"/>
                <a:gd name="T31" fmla="*/ 468 h 565"/>
                <a:gd name="T32" fmla="*/ 150 w 541"/>
                <a:gd name="T33" fmla="*/ 487 h 565"/>
                <a:gd name="T34" fmla="*/ 136 w 541"/>
                <a:gd name="T35" fmla="*/ 559 h 565"/>
                <a:gd name="T36" fmla="*/ 76 w 541"/>
                <a:gd name="T37" fmla="*/ 540 h 565"/>
                <a:gd name="T38" fmla="*/ 40 w 541"/>
                <a:gd name="T39" fmla="*/ 509 h 565"/>
                <a:gd name="T40" fmla="*/ 0 w 541"/>
                <a:gd name="T41" fmla="*/ 415 h 565"/>
                <a:gd name="T42" fmla="*/ 234 w 541"/>
                <a:gd name="T43" fmla="*/ 218 h 565"/>
                <a:gd name="T44" fmla="*/ 535 w 541"/>
                <a:gd name="T45" fmla="*/ 222 h 565"/>
                <a:gd name="T46" fmla="*/ 4 w 541"/>
                <a:gd name="T47" fmla="*/ 316 h 565"/>
                <a:gd name="T48" fmla="*/ 536 w 541"/>
                <a:gd name="T49" fmla="*/ 321 h 565"/>
                <a:gd name="T50" fmla="*/ 4 w 541"/>
                <a:gd name="T51" fmla="*/ 410 h 565"/>
                <a:gd name="T52" fmla="*/ 536 w 541"/>
                <a:gd name="T53" fmla="*/ 321 h 565"/>
                <a:gd name="T54" fmla="*/ 222 w 541"/>
                <a:gd name="T55" fmla="*/ 491 h 565"/>
                <a:gd name="T56" fmla="*/ 233 w 541"/>
                <a:gd name="T57" fmla="*/ 556 h 565"/>
                <a:gd name="T58" fmla="*/ 286 w 541"/>
                <a:gd name="T59" fmla="*/ 543 h 565"/>
                <a:gd name="T60" fmla="*/ 80 w 541"/>
                <a:gd name="T61" fmla="*/ 491 h 565"/>
                <a:gd name="T62" fmla="*/ 90 w 541"/>
                <a:gd name="T63" fmla="*/ 555 h 565"/>
                <a:gd name="T64" fmla="*/ 145 w 541"/>
                <a:gd name="T65" fmla="*/ 544 h 565"/>
                <a:gd name="T66" fmla="*/ 80 w 541"/>
                <a:gd name="T67" fmla="*/ 491 h 565"/>
                <a:gd name="T68" fmla="*/ 280 w 541"/>
                <a:gd name="T69" fmla="*/ 487 h 565"/>
                <a:gd name="T70" fmla="*/ 227 w 541"/>
                <a:gd name="T71" fmla="*/ 474 h 565"/>
                <a:gd name="T72" fmla="*/ 253 w 541"/>
                <a:gd name="T73" fmla="*/ 495 h 565"/>
                <a:gd name="T74" fmla="*/ 138 w 541"/>
                <a:gd name="T75" fmla="*/ 488 h 565"/>
                <a:gd name="T76" fmla="*/ 86 w 541"/>
                <a:gd name="T77" fmla="*/ 474 h 565"/>
                <a:gd name="T78" fmla="*/ 112 w 541"/>
                <a:gd name="T79" fmla="*/ 49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1" h="565">
                  <a:moveTo>
                    <a:pt x="234" y="218"/>
                  </a:moveTo>
                  <a:cubicBezTo>
                    <a:pt x="234" y="153"/>
                    <a:pt x="234" y="90"/>
                    <a:pt x="234" y="26"/>
                  </a:cubicBezTo>
                  <a:cubicBezTo>
                    <a:pt x="231" y="27"/>
                    <a:pt x="229" y="28"/>
                    <a:pt x="226" y="30"/>
                  </a:cubicBezTo>
                  <a:cubicBezTo>
                    <a:pt x="229" y="20"/>
                    <a:pt x="232" y="11"/>
                    <a:pt x="236" y="0"/>
                  </a:cubicBezTo>
                  <a:cubicBezTo>
                    <a:pt x="240" y="11"/>
                    <a:pt x="243" y="19"/>
                    <a:pt x="247" y="29"/>
                  </a:cubicBezTo>
                  <a:cubicBezTo>
                    <a:pt x="243" y="28"/>
                    <a:pt x="241" y="27"/>
                    <a:pt x="239" y="25"/>
                  </a:cubicBezTo>
                  <a:cubicBezTo>
                    <a:pt x="239" y="89"/>
                    <a:pt x="239" y="152"/>
                    <a:pt x="239" y="217"/>
                  </a:cubicBezTo>
                  <a:cubicBezTo>
                    <a:pt x="242" y="217"/>
                    <a:pt x="246" y="217"/>
                    <a:pt x="249" y="217"/>
                  </a:cubicBezTo>
                  <a:cubicBezTo>
                    <a:pt x="343" y="217"/>
                    <a:pt x="436" y="217"/>
                    <a:pt x="529" y="217"/>
                  </a:cubicBezTo>
                  <a:cubicBezTo>
                    <a:pt x="538" y="217"/>
                    <a:pt x="541" y="219"/>
                    <a:pt x="541" y="228"/>
                  </a:cubicBezTo>
                  <a:cubicBezTo>
                    <a:pt x="540" y="287"/>
                    <a:pt x="540" y="345"/>
                    <a:pt x="540" y="404"/>
                  </a:cubicBezTo>
                  <a:cubicBezTo>
                    <a:pt x="540" y="407"/>
                    <a:pt x="540" y="410"/>
                    <a:pt x="540" y="414"/>
                  </a:cubicBezTo>
                  <a:cubicBezTo>
                    <a:pt x="421" y="414"/>
                    <a:pt x="304" y="414"/>
                    <a:pt x="185" y="414"/>
                  </a:cubicBezTo>
                  <a:cubicBezTo>
                    <a:pt x="185" y="445"/>
                    <a:pt x="185" y="475"/>
                    <a:pt x="185" y="505"/>
                  </a:cubicBezTo>
                  <a:cubicBezTo>
                    <a:pt x="195" y="505"/>
                    <a:pt x="206" y="505"/>
                    <a:pt x="217" y="505"/>
                  </a:cubicBezTo>
                  <a:cubicBezTo>
                    <a:pt x="217" y="498"/>
                    <a:pt x="218" y="491"/>
                    <a:pt x="217" y="484"/>
                  </a:cubicBezTo>
                  <a:cubicBezTo>
                    <a:pt x="217" y="477"/>
                    <a:pt x="220" y="472"/>
                    <a:pt x="226" y="469"/>
                  </a:cubicBezTo>
                  <a:cubicBezTo>
                    <a:pt x="244" y="461"/>
                    <a:pt x="262" y="462"/>
                    <a:pt x="280" y="469"/>
                  </a:cubicBezTo>
                  <a:cubicBezTo>
                    <a:pt x="287" y="472"/>
                    <a:pt x="291" y="478"/>
                    <a:pt x="291" y="486"/>
                  </a:cubicBezTo>
                  <a:cubicBezTo>
                    <a:pt x="291" y="505"/>
                    <a:pt x="291" y="524"/>
                    <a:pt x="291" y="543"/>
                  </a:cubicBezTo>
                  <a:cubicBezTo>
                    <a:pt x="291" y="553"/>
                    <a:pt x="285" y="557"/>
                    <a:pt x="277" y="560"/>
                  </a:cubicBezTo>
                  <a:cubicBezTo>
                    <a:pt x="262" y="565"/>
                    <a:pt x="246" y="565"/>
                    <a:pt x="231" y="560"/>
                  </a:cubicBezTo>
                  <a:cubicBezTo>
                    <a:pt x="222" y="557"/>
                    <a:pt x="217" y="551"/>
                    <a:pt x="217" y="540"/>
                  </a:cubicBezTo>
                  <a:cubicBezTo>
                    <a:pt x="218" y="531"/>
                    <a:pt x="217" y="521"/>
                    <a:pt x="217" y="510"/>
                  </a:cubicBezTo>
                  <a:cubicBezTo>
                    <a:pt x="208" y="510"/>
                    <a:pt x="200" y="510"/>
                    <a:pt x="191" y="510"/>
                  </a:cubicBezTo>
                  <a:cubicBezTo>
                    <a:pt x="183" y="511"/>
                    <a:pt x="180" y="509"/>
                    <a:pt x="180" y="500"/>
                  </a:cubicBezTo>
                  <a:cubicBezTo>
                    <a:pt x="181" y="472"/>
                    <a:pt x="180" y="444"/>
                    <a:pt x="180" y="415"/>
                  </a:cubicBezTo>
                  <a:cubicBezTo>
                    <a:pt x="135" y="415"/>
                    <a:pt x="90" y="415"/>
                    <a:pt x="44" y="415"/>
                  </a:cubicBezTo>
                  <a:cubicBezTo>
                    <a:pt x="44" y="445"/>
                    <a:pt x="44" y="474"/>
                    <a:pt x="44" y="504"/>
                  </a:cubicBezTo>
                  <a:cubicBezTo>
                    <a:pt x="55" y="504"/>
                    <a:pt x="65" y="504"/>
                    <a:pt x="76" y="504"/>
                  </a:cubicBezTo>
                  <a:cubicBezTo>
                    <a:pt x="76" y="498"/>
                    <a:pt x="77" y="492"/>
                    <a:pt x="76" y="486"/>
                  </a:cubicBezTo>
                  <a:cubicBezTo>
                    <a:pt x="75" y="476"/>
                    <a:pt x="80" y="471"/>
                    <a:pt x="88" y="468"/>
                  </a:cubicBezTo>
                  <a:cubicBezTo>
                    <a:pt x="104" y="462"/>
                    <a:pt x="121" y="462"/>
                    <a:pt x="138" y="469"/>
                  </a:cubicBezTo>
                  <a:cubicBezTo>
                    <a:pt x="146" y="472"/>
                    <a:pt x="150" y="478"/>
                    <a:pt x="150" y="487"/>
                  </a:cubicBezTo>
                  <a:cubicBezTo>
                    <a:pt x="149" y="505"/>
                    <a:pt x="149" y="522"/>
                    <a:pt x="150" y="540"/>
                  </a:cubicBezTo>
                  <a:cubicBezTo>
                    <a:pt x="150" y="551"/>
                    <a:pt x="145" y="556"/>
                    <a:pt x="136" y="559"/>
                  </a:cubicBezTo>
                  <a:cubicBezTo>
                    <a:pt x="121" y="565"/>
                    <a:pt x="105" y="565"/>
                    <a:pt x="90" y="560"/>
                  </a:cubicBezTo>
                  <a:cubicBezTo>
                    <a:pt x="81" y="557"/>
                    <a:pt x="75" y="550"/>
                    <a:pt x="76" y="540"/>
                  </a:cubicBezTo>
                  <a:cubicBezTo>
                    <a:pt x="77" y="530"/>
                    <a:pt x="76" y="520"/>
                    <a:pt x="76" y="509"/>
                  </a:cubicBezTo>
                  <a:cubicBezTo>
                    <a:pt x="64" y="509"/>
                    <a:pt x="53" y="509"/>
                    <a:pt x="40" y="509"/>
                  </a:cubicBezTo>
                  <a:cubicBezTo>
                    <a:pt x="40" y="477"/>
                    <a:pt x="40" y="447"/>
                    <a:pt x="40" y="415"/>
                  </a:cubicBezTo>
                  <a:cubicBezTo>
                    <a:pt x="26" y="415"/>
                    <a:pt x="14" y="415"/>
                    <a:pt x="0" y="415"/>
                  </a:cubicBezTo>
                  <a:cubicBezTo>
                    <a:pt x="0" y="349"/>
                    <a:pt x="0" y="284"/>
                    <a:pt x="0" y="218"/>
                  </a:cubicBezTo>
                  <a:cubicBezTo>
                    <a:pt x="78" y="218"/>
                    <a:pt x="155" y="218"/>
                    <a:pt x="234" y="218"/>
                  </a:cubicBezTo>
                  <a:close/>
                  <a:moveTo>
                    <a:pt x="535" y="316"/>
                  </a:moveTo>
                  <a:cubicBezTo>
                    <a:pt x="535" y="284"/>
                    <a:pt x="535" y="253"/>
                    <a:pt x="535" y="222"/>
                  </a:cubicBezTo>
                  <a:cubicBezTo>
                    <a:pt x="358" y="222"/>
                    <a:pt x="181" y="222"/>
                    <a:pt x="4" y="222"/>
                  </a:cubicBezTo>
                  <a:cubicBezTo>
                    <a:pt x="4" y="253"/>
                    <a:pt x="4" y="284"/>
                    <a:pt x="4" y="316"/>
                  </a:cubicBezTo>
                  <a:cubicBezTo>
                    <a:pt x="181" y="316"/>
                    <a:pt x="358" y="316"/>
                    <a:pt x="535" y="316"/>
                  </a:cubicBezTo>
                  <a:close/>
                  <a:moveTo>
                    <a:pt x="536" y="321"/>
                  </a:moveTo>
                  <a:cubicBezTo>
                    <a:pt x="358" y="321"/>
                    <a:pt x="181" y="321"/>
                    <a:pt x="4" y="321"/>
                  </a:cubicBezTo>
                  <a:cubicBezTo>
                    <a:pt x="4" y="351"/>
                    <a:pt x="4" y="380"/>
                    <a:pt x="4" y="410"/>
                  </a:cubicBezTo>
                  <a:cubicBezTo>
                    <a:pt x="182" y="410"/>
                    <a:pt x="358" y="410"/>
                    <a:pt x="536" y="410"/>
                  </a:cubicBezTo>
                  <a:cubicBezTo>
                    <a:pt x="536" y="380"/>
                    <a:pt x="536" y="351"/>
                    <a:pt x="536" y="321"/>
                  </a:cubicBezTo>
                  <a:close/>
                  <a:moveTo>
                    <a:pt x="287" y="489"/>
                  </a:moveTo>
                  <a:cubicBezTo>
                    <a:pt x="265" y="501"/>
                    <a:pt x="244" y="500"/>
                    <a:pt x="222" y="491"/>
                  </a:cubicBezTo>
                  <a:cubicBezTo>
                    <a:pt x="222" y="507"/>
                    <a:pt x="222" y="523"/>
                    <a:pt x="221" y="539"/>
                  </a:cubicBezTo>
                  <a:cubicBezTo>
                    <a:pt x="221" y="548"/>
                    <a:pt x="225" y="553"/>
                    <a:pt x="233" y="556"/>
                  </a:cubicBezTo>
                  <a:cubicBezTo>
                    <a:pt x="247" y="560"/>
                    <a:pt x="262" y="561"/>
                    <a:pt x="276" y="555"/>
                  </a:cubicBezTo>
                  <a:cubicBezTo>
                    <a:pt x="281" y="553"/>
                    <a:pt x="286" y="547"/>
                    <a:pt x="286" y="543"/>
                  </a:cubicBezTo>
                  <a:cubicBezTo>
                    <a:pt x="288" y="525"/>
                    <a:pt x="287" y="507"/>
                    <a:pt x="287" y="489"/>
                  </a:cubicBezTo>
                  <a:close/>
                  <a:moveTo>
                    <a:pt x="80" y="491"/>
                  </a:moveTo>
                  <a:cubicBezTo>
                    <a:pt x="80" y="507"/>
                    <a:pt x="80" y="524"/>
                    <a:pt x="80" y="540"/>
                  </a:cubicBezTo>
                  <a:cubicBezTo>
                    <a:pt x="80" y="548"/>
                    <a:pt x="83" y="553"/>
                    <a:pt x="90" y="555"/>
                  </a:cubicBezTo>
                  <a:cubicBezTo>
                    <a:pt x="106" y="560"/>
                    <a:pt x="121" y="561"/>
                    <a:pt x="136" y="555"/>
                  </a:cubicBezTo>
                  <a:cubicBezTo>
                    <a:pt x="140" y="553"/>
                    <a:pt x="145" y="548"/>
                    <a:pt x="145" y="544"/>
                  </a:cubicBezTo>
                  <a:cubicBezTo>
                    <a:pt x="146" y="526"/>
                    <a:pt x="145" y="508"/>
                    <a:pt x="145" y="489"/>
                  </a:cubicBezTo>
                  <a:cubicBezTo>
                    <a:pt x="124" y="501"/>
                    <a:pt x="103" y="500"/>
                    <a:pt x="80" y="491"/>
                  </a:cubicBezTo>
                  <a:close/>
                  <a:moveTo>
                    <a:pt x="253" y="495"/>
                  </a:moveTo>
                  <a:cubicBezTo>
                    <a:pt x="262" y="493"/>
                    <a:pt x="272" y="491"/>
                    <a:pt x="280" y="487"/>
                  </a:cubicBezTo>
                  <a:cubicBezTo>
                    <a:pt x="288" y="483"/>
                    <a:pt x="287" y="478"/>
                    <a:pt x="280" y="474"/>
                  </a:cubicBezTo>
                  <a:cubicBezTo>
                    <a:pt x="263" y="465"/>
                    <a:pt x="245" y="465"/>
                    <a:pt x="227" y="474"/>
                  </a:cubicBezTo>
                  <a:cubicBezTo>
                    <a:pt x="220" y="478"/>
                    <a:pt x="219" y="484"/>
                    <a:pt x="227" y="487"/>
                  </a:cubicBezTo>
                  <a:cubicBezTo>
                    <a:pt x="235" y="491"/>
                    <a:pt x="244" y="493"/>
                    <a:pt x="253" y="495"/>
                  </a:cubicBezTo>
                  <a:close/>
                  <a:moveTo>
                    <a:pt x="112" y="495"/>
                  </a:moveTo>
                  <a:cubicBezTo>
                    <a:pt x="121" y="493"/>
                    <a:pt x="130" y="491"/>
                    <a:pt x="138" y="488"/>
                  </a:cubicBezTo>
                  <a:cubicBezTo>
                    <a:pt x="146" y="484"/>
                    <a:pt x="146" y="478"/>
                    <a:pt x="138" y="474"/>
                  </a:cubicBezTo>
                  <a:cubicBezTo>
                    <a:pt x="121" y="465"/>
                    <a:pt x="103" y="465"/>
                    <a:pt x="86" y="474"/>
                  </a:cubicBezTo>
                  <a:cubicBezTo>
                    <a:pt x="78" y="478"/>
                    <a:pt x="78" y="484"/>
                    <a:pt x="86" y="487"/>
                  </a:cubicBezTo>
                  <a:cubicBezTo>
                    <a:pt x="94" y="491"/>
                    <a:pt x="103" y="493"/>
                    <a:pt x="112" y="495"/>
                  </a:cubicBezTo>
                  <a:close/>
                </a:path>
              </a:pathLst>
            </a:custGeom>
            <a:solidFill>
              <a:schemeClr val="tx1">
                <a:lumMod val="50000"/>
                <a:lumOff val="50000"/>
              </a:schemeClr>
            </a:solidFill>
            <a:ln>
              <a:noFill/>
            </a:ln>
          </p:spPr>
          <p:txBody>
            <a:bodyPr vert="horz" wrap="square" lIns="68580" tIns="34290" rIns="68580" bIns="34290" numCol="1" anchor="t" anchorCtr="0" compatLnSpc="1"/>
            <a:lstStyle/>
            <a:p>
              <a:endParaRPr lang="zh-CN" altLang="en-US" sz="1350"/>
            </a:p>
          </p:txBody>
        </p:sp>
        <p:sp>
          <p:nvSpPr>
            <p:cNvPr id="11" name="Freeform 13"/>
            <p:cNvSpPr/>
            <p:nvPr/>
          </p:nvSpPr>
          <p:spPr bwMode="auto">
            <a:xfrm>
              <a:off x="5564710" y="2209798"/>
              <a:ext cx="1019093" cy="1115959"/>
            </a:xfrm>
            <a:custGeom>
              <a:avLst/>
              <a:gdLst>
                <a:gd name="T0" fmla="*/ 135 w 211"/>
                <a:gd name="T1" fmla="*/ 163 h 231"/>
                <a:gd name="T2" fmla="*/ 73 w 211"/>
                <a:gd name="T3" fmla="*/ 225 h 231"/>
                <a:gd name="T4" fmla="*/ 72 w 211"/>
                <a:gd name="T5" fmla="*/ 223 h 231"/>
                <a:gd name="T6" fmla="*/ 139 w 211"/>
                <a:gd name="T7" fmla="*/ 156 h 231"/>
                <a:gd name="T8" fmla="*/ 73 w 211"/>
                <a:gd name="T9" fmla="*/ 84 h 231"/>
                <a:gd name="T10" fmla="*/ 73 w 211"/>
                <a:gd name="T11" fmla="*/ 149 h 231"/>
                <a:gd name="T12" fmla="*/ 69 w 211"/>
                <a:gd name="T13" fmla="*/ 149 h 231"/>
                <a:gd name="T14" fmla="*/ 69 w 211"/>
                <a:gd name="T15" fmla="*/ 86 h 231"/>
                <a:gd name="T16" fmla="*/ 67 w 211"/>
                <a:gd name="T17" fmla="*/ 85 h 231"/>
                <a:gd name="T18" fmla="*/ 3 w 211"/>
                <a:gd name="T19" fmla="*/ 155 h 231"/>
                <a:gd name="T20" fmla="*/ 0 w 211"/>
                <a:gd name="T21" fmla="*/ 153 h 231"/>
                <a:gd name="T22" fmla="*/ 6 w 211"/>
                <a:gd name="T23" fmla="*/ 145 h 231"/>
                <a:gd name="T24" fmla="*/ 133 w 211"/>
                <a:gd name="T25" fmla="*/ 7 h 231"/>
                <a:gd name="T26" fmla="*/ 145 w 211"/>
                <a:gd name="T27" fmla="*/ 5 h 231"/>
                <a:gd name="T28" fmla="*/ 210 w 211"/>
                <a:gd name="T29" fmla="*/ 74 h 231"/>
                <a:gd name="T30" fmla="*/ 211 w 211"/>
                <a:gd name="T31" fmla="*/ 77 h 231"/>
                <a:gd name="T32" fmla="*/ 209 w 211"/>
                <a:gd name="T33" fmla="*/ 79 h 231"/>
                <a:gd name="T34" fmla="*/ 140 w 211"/>
                <a:gd name="T35" fmla="*/ 7 h 231"/>
                <a:gd name="T36" fmla="*/ 140 w 211"/>
                <a:gd name="T37" fmla="*/ 80 h 231"/>
                <a:gd name="T38" fmla="*/ 137 w 211"/>
                <a:gd name="T39" fmla="*/ 80 h 231"/>
                <a:gd name="T40" fmla="*/ 137 w 211"/>
                <a:gd name="T41" fmla="*/ 12 h 231"/>
                <a:gd name="T42" fmla="*/ 134 w 211"/>
                <a:gd name="T43" fmla="*/ 11 h 231"/>
                <a:gd name="T44" fmla="*/ 73 w 211"/>
                <a:gd name="T45" fmla="*/ 78 h 231"/>
                <a:gd name="T46" fmla="*/ 210 w 211"/>
                <a:gd name="T47" fmla="*/ 227 h 231"/>
                <a:gd name="T48" fmla="*/ 203 w 211"/>
                <a:gd name="T49" fmla="*/ 225 h 231"/>
                <a:gd name="T50" fmla="*/ 148 w 211"/>
                <a:gd name="T51" fmla="*/ 165 h 231"/>
                <a:gd name="T52" fmla="*/ 143 w 211"/>
                <a:gd name="T53" fmla="*/ 161 h 231"/>
                <a:gd name="T54" fmla="*/ 143 w 211"/>
                <a:gd name="T55" fmla="*/ 227 h 231"/>
                <a:gd name="T56" fmla="*/ 140 w 211"/>
                <a:gd name="T57" fmla="*/ 227 h 231"/>
                <a:gd name="T58" fmla="*/ 139 w 211"/>
                <a:gd name="T59" fmla="*/ 208 h 231"/>
                <a:gd name="T60" fmla="*/ 139 w 211"/>
                <a:gd name="T61" fmla="*/ 187 h 231"/>
                <a:gd name="T62" fmla="*/ 139 w 211"/>
                <a:gd name="T63" fmla="*/ 165 h 231"/>
                <a:gd name="T64" fmla="*/ 135 w 211"/>
                <a:gd name="T65" fmla="*/ 16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1" h="231">
                  <a:moveTo>
                    <a:pt x="135" y="163"/>
                  </a:moveTo>
                  <a:cubicBezTo>
                    <a:pt x="115" y="183"/>
                    <a:pt x="94" y="204"/>
                    <a:pt x="73" y="225"/>
                  </a:cubicBezTo>
                  <a:cubicBezTo>
                    <a:pt x="73" y="225"/>
                    <a:pt x="72" y="224"/>
                    <a:pt x="72" y="223"/>
                  </a:cubicBezTo>
                  <a:cubicBezTo>
                    <a:pt x="94" y="201"/>
                    <a:pt x="116" y="179"/>
                    <a:pt x="139" y="156"/>
                  </a:cubicBezTo>
                  <a:cubicBezTo>
                    <a:pt x="117" y="132"/>
                    <a:pt x="96" y="109"/>
                    <a:pt x="73" y="84"/>
                  </a:cubicBezTo>
                  <a:cubicBezTo>
                    <a:pt x="73" y="107"/>
                    <a:pt x="73" y="128"/>
                    <a:pt x="73" y="149"/>
                  </a:cubicBezTo>
                  <a:cubicBezTo>
                    <a:pt x="72" y="149"/>
                    <a:pt x="70" y="149"/>
                    <a:pt x="69" y="149"/>
                  </a:cubicBezTo>
                  <a:cubicBezTo>
                    <a:pt x="69" y="128"/>
                    <a:pt x="69" y="107"/>
                    <a:pt x="69" y="86"/>
                  </a:cubicBezTo>
                  <a:cubicBezTo>
                    <a:pt x="69" y="86"/>
                    <a:pt x="68" y="85"/>
                    <a:pt x="67" y="85"/>
                  </a:cubicBezTo>
                  <a:cubicBezTo>
                    <a:pt x="46" y="108"/>
                    <a:pt x="24" y="132"/>
                    <a:pt x="3" y="155"/>
                  </a:cubicBezTo>
                  <a:cubicBezTo>
                    <a:pt x="2" y="154"/>
                    <a:pt x="1" y="154"/>
                    <a:pt x="0" y="153"/>
                  </a:cubicBezTo>
                  <a:cubicBezTo>
                    <a:pt x="2" y="150"/>
                    <a:pt x="4" y="147"/>
                    <a:pt x="6" y="145"/>
                  </a:cubicBezTo>
                  <a:cubicBezTo>
                    <a:pt x="49" y="99"/>
                    <a:pt x="91" y="53"/>
                    <a:pt x="133" y="7"/>
                  </a:cubicBezTo>
                  <a:cubicBezTo>
                    <a:pt x="137" y="3"/>
                    <a:pt x="140" y="0"/>
                    <a:pt x="145" y="5"/>
                  </a:cubicBezTo>
                  <a:cubicBezTo>
                    <a:pt x="167" y="28"/>
                    <a:pt x="188" y="51"/>
                    <a:pt x="210" y="74"/>
                  </a:cubicBezTo>
                  <a:cubicBezTo>
                    <a:pt x="211" y="75"/>
                    <a:pt x="211" y="76"/>
                    <a:pt x="211" y="77"/>
                  </a:cubicBezTo>
                  <a:cubicBezTo>
                    <a:pt x="211" y="78"/>
                    <a:pt x="210" y="78"/>
                    <a:pt x="209" y="79"/>
                  </a:cubicBezTo>
                  <a:cubicBezTo>
                    <a:pt x="187" y="55"/>
                    <a:pt x="165" y="32"/>
                    <a:pt x="140" y="7"/>
                  </a:cubicBezTo>
                  <a:cubicBezTo>
                    <a:pt x="140" y="32"/>
                    <a:pt x="140" y="56"/>
                    <a:pt x="140" y="80"/>
                  </a:cubicBezTo>
                  <a:cubicBezTo>
                    <a:pt x="139" y="80"/>
                    <a:pt x="138" y="80"/>
                    <a:pt x="137" y="80"/>
                  </a:cubicBezTo>
                  <a:cubicBezTo>
                    <a:pt x="137" y="57"/>
                    <a:pt x="137" y="35"/>
                    <a:pt x="137" y="12"/>
                  </a:cubicBezTo>
                  <a:cubicBezTo>
                    <a:pt x="136" y="12"/>
                    <a:pt x="135" y="12"/>
                    <a:pt x="134" y="11"/>
                  </a:cubicBezTo>
                  <a:cubicBezTo>
                    <a:pt x="114" y="33"/>
                    <a:pt x="94" y="55"/>
                    <a:pt x="73" y="78"/>
                  </a:cubicBezTo>
                  <a:cubicBezTo>
                    <a:pt x="119" y="128"/>
                    <a:pt x="164" y="177"/>
                    <a:pt x="210" y="227"/>
                  </a:cubicBezTo>
                  <a:cubicBezTo>
                    <a:pt x="208" y="231"/>
                    <a:pt x="206" y="228"/>
                    <a:pt x="203" y="225"/>
                  </a:cubicBezTo>
                  <a:cubicBezTo>
                    <a:pt x="184" y="205"/>
                    <a:pt x="166" y="185"/>
                    <a:pt x="148" y="165"/>
                  </a:cubicBezTo>
                  <a:cubicBezTo>
                    <a:pt x="147" y="164"/>
                    <a:pt x="146" y="163"/>
                    <a:pt x="143" y="161"/>
                  </a:cubicBezTo>
                  <a:cubicBezTo>
                    <a:pt x="143" y="184"/>
                    <a:pt x="143" y="205"/>
                    <a:pt x="143" y="227"/>
                  </a:cubicBezTo>
                  <a:cubicBezTo>
                    <a:pt x="142" y="227"/>
                    <a:pt x="141" y="227"/>
                    <a:pt x="140" y="227"/>
                  </a:cubicBezTo>
                  <a:cubicBezTo>
                    <a:pt x="139" y="221"/>
                    <a:pt x="139" y="214"/>
                    <a:pt x="139" y="208"/>
                  </a:cubicBezTo>
                  <a:cubicBezTo>
                    <a:pt x="139" y="201"/>
                    <a:pt x="139" y="194"/>
                    <a:pt x="139" y="187"/>
                  </a:cubicBezTo>
                  <a:cubicBezTo>
                    <a:pt x="139" y="180"/>
                    <a:pt x="139" y="172"/>
                    <a:pt x="139" y="165"/>
                  </a:cubicBezTo>
                  <a:cubicBezTo>
                    <a:pt x="138" y="164"/>
                    <a:pt x="136" y="163"/>
                    <a:pt x="135" y="163"/>
                  </a:cubicBezTo>
                  <a:close/>
                </a:path>
              </a:pathLst>
            </a:custGeom>
            <a:solidFill>
              <a:srgbClr val="96C527"/>
            </a:solidFill>
            <a:ln>
              <a:noFill/>
            </a:ln>
          </p:spPr>
          <p:txBody>
            <a:bodyPr vert="horz" wrap="square" lIns="68580" tIns="34290" rIns="68580" bIns="34290" numCol="1" anchor="t" anchorCtr="0" compatLnSpc="1"/>
            <a:lstStyle/>
            <a:p>
              <a:endParaRPr lang="zh-CN" altLang="en-US" sz="1350"/>
            </a:p>
          </p:txBody>
        </p:sp>
        <p:sp>
          <p:nvSpPr>
            <p:cNvPr id="12" name="文本框 11"/>
            <p:cNvSpPr txBox="1"/>
            <p:nvPr/>
          </p:nvSpPr>
          <p:spPr>
            <a:xfrm>
              <a:off x="502221" y="1316091"/>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应用程序</a:t>
              </a:r>
              <a:endParaRPr lang="zh-CN" altLang="en-US" sz="1500" dirty="0">
                <a:solidFill>
                  <a:schemeClr val="tx1">
                    <a:lumMod val="75000"/>
                    <a:lumOff val="25000"/>
                  </a:schemeClr>
                </a:solidFill>
              </a:endParaRPr>
            </a:p>
          </p:txBody>
        </p:sp>
        <p:sp>
          <p:nvSpPr>
            <p:cNvPr id="13" name="文本框 12"/>
            <p:cNvSpPr txBox="1"/>
            <p:nvPr/>
          </p:nvSpPr>
          <p:spPr>
            <a:xfrm>
              <a:off x="502221" y="1809688"/>
              <a:ext cx="1486561"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rgbClr val="FF0000"/>
                  </a:solidFill>
                </a:rPr>
                <a:t>客户端</a:t>
              </a:r>
              <a:endParaRPr lang="zh-CN" altLang="en-US" sz="1500" dirty="0">
                <a:solidFill>
                  <a:srgbClr val="FF0000"/>
                </a:solidFill>
              </a:endParaRPr>
            </a:p>
          </p:txBody>
        </p:sp>
        <p:sp>
          <p:nvSpPr>
            <p:cNvPr id="14" name="文本框 13"/>
            <p:cNvSpPr txBox="1"/>
            <p:nvPr/>
          </p:nvSpPr>
          <p:spPr>
            <a:xfrm>
              <a:off x="2102421" y="1383787"/>
              <a:ext cx="2740495" cy="430887"/>
            </a:xfrm>
            <a:prstGeom prst="rect">
              <a:avLst/>
            </a:prstGeom>
            <a:noFill/>
          </p:spPr>
          <p:txBody>
            <a:bodyPr wrap="none" rtlCol="0">
              <a:spAutoFit/>
            </a:bodyPr>
            <a:lstStyle/>
            <a:p>
              <a:r>
                <a:rPr lang="en-US" altLang="zh-CN" sz="1500" dirty="0">
                  <a:solidFill>
                    <a:schemeClr val="tx1">
                      <a:lumMod val="75000"/>
                      <a:lumOff val="25000"/>
                    </a:schemeClr>
                  </a:solidFill>
                </a:rPr>
                <a:t>(</a:t>
              </a:r>
              <a:r>
                <a:rPr lang="zh-CN" altLang="en-US" sz="1500" dirty="0">
                  <a:solidFill>
                    <a:schemeClr val="tx1">
                      <a:lumMod val="75000"/>
                      <a:lumOff val="25000"/>
                    </a:schemeClr>
                  </a:solidFill>
                </a:rPr>
                <a:t>文件名，</a:t>
              </a:r>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索引</a:t>
              </a:r>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15" name="文本框 14"/>
            <p:cNvSpPr txBox="1"/>
            <p:nvPr/>
          </p:nvSpPr>
          <p:spPr>
            <a:xfrm>
              <a:off x="2001432" y="2145020"/>
              <a:ext cx="3088880"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句柄 </a:t>
              </a:r>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位置</a:t>
              </a:r>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16" name="文本框 15"/>
            <p:cNvSpPr txBox="1"/>
            <p:nvPr/>
          </p:nvSpPr>
          <p:spPr>
            <a:xfrm>
              <a:off x="5383948" y="1383787"/>
              <a:ext cx="1785104" cy="738664"/>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rgbClr val="FF0000"/>
                  </a:solidFill>
                </a:rPr>
                <a:t>主服务器</a:t>
              </a:r>
              <a:endParaRPr lang="en-US" altLang="zh-CN" sz="1500" dirty="0">
                <a:solidFill>
                  <a:srgbClr val="FF0000"/>
                </a:solidFill>
              </a:endParaRPr>
            </a:p>
            <a:p>
              <a:r>
                <a:rPr lang="zh-CN" altLang="en-US" sz="1500" dirty="0">
                  <a:solidFill>
                    <a:schemeClr val="tx1">
                      <a:lumMod val="75000"/>
                      <a:lumOff val="25000"/>
                    </a:schemeClr>
                  </a:solidFill>
                </a:rPr>
                <a:t>文件命名空间</a:t>
              </a:r>
              <a:endParaRPr lang="zh-CN" altLang="en-US" sz="1500" dirty="0">
                <a:solidFill>
                  <a:schemeClr val="tx1">
                    <a:lumMod val="75000"/>
                    <a:lumOff val="25000"/>
                  </a:schemeClr>
                </a:solidFill>
              </a:endParaRPr>
            </a:p>
          </p:txBody>
        </p:sp>
        <p:sp>
          <p:nvSpPr>
            <p:cNvPr id="17" name="文本框 16"/>
            <p:cNvSpPr txBox="1"/>
            <p:nvPr/>
          </p:nvSpPr>
          <p:spPr>
            <a:xfrm>
              <a:off x="7935928" y="1383787"/>
              <a:ext cx="1279240" cy="430887"/>
            </a:xfrm>
            <a:prstGeom prst="rect">
              <a:avLst/>
            </a:prstGeom>
            <a:noFill/>
          </p:spPr>
          <p:txBody>
            <a:bodyPr wrap="none" rtlCol="0">
              <a:spAutoFit/>
            </a:bodyPr>
            <a:lstStyle/>
            <a:p>
              <a:r>
                <a:rPr lang="en-US" altLang="zh-CN" sz="1500" dirty="0">
                  <a:solidFill>
                    <a:schemeClr val="tx1">
                      <a:lumMod val="75000"/>
                      <a:lumOff val="25000"/>
                    </a:schemeClr>
                  </a:solidFill>
                </a:rPr>
                <a:t>/foo/bar</a:t>
              </a:r>
              <a:endParaRPr lang="zh-CN" altLang="en-US" sz="1500" dirty="0">
                <a:solidFill>
                  <a:schemeClr val="tx1">
                    <a:lumMod val="75000"/>
                    <a:lumOff val="25000"/>
                  </a:schemeClr>
                </a:solidFill>
              </a:endParaRPr>
            </a:p>
          </p:txBody>
        </p:sp>
        <p:sp>
          <p:nvSpPr>
            <p:cNvPr id="18" name="文本框 17"/>
            <p:cNvSpPr txBox="1"/>
            <p:nvPr/>
          </p:nvSpPr>
          <p:spPr>
            <a:xfrm>
              <a:off x="7935928" y="1822388"/>
              <a:ext cx="1564959" cy="430887"/>
            </a:xfrm>
            <a:prstGeom prst="rect">
              <a:avLst/>
            </a:prstGeom>
            <a:noFill/>
          </p:spPr>
          <p:txBody>
            <a:bodyPr wrap="none" rtlCol="0">
              <a:spAutoFit/>
            </a:bodyPr>
            <a:lstStyle/>
            <a:p>
              <a:r>
                <a:rPr lang="en-US" altLang="zh-CN" sz="1500" dirty="0">
                  <a:solidFill>
                    <a:schemeClr val="tx1">
                      <a:lumMod val="75000"/>
                      <a:lumOff val="25000"/>
                    </a:schemeClr>
                  </a:solidFill>
                </a:rPr>
                <a:t>Chunk2ef0</a:t>
              </a:r>
              <a:endParaRPr lang="zh-CN" altLang="en-US" sz="1500" dirty="0">
                <a:solidFill>
                  <a:schemeClr val="tx1">
                    <a:lumMod val="75000"/>
                    <a:lumOff val="25000"/>
                  </a:schemeClr>
                </a:solidFill>
              </a:endParaRPr>
            </a:p>
          </p:txBody>
        </p:sp>
        <p:sp>
          <p:nvSpPr>
            <p:cNvPr id="19" name="任意多边形 18"/>
            <p:cNvSpPr/>
            <p:nvPr/>
          </p:nvSpPr>
          <p:spPr>
            <a:xfrm>
              <a:off x="6583803" y="1558271"/>
              <a:ext cx="1247474" cy="1767485"/>
            </a:xfrm>
            <a:custGeom>
              <a:avLst/>
              <a:gdLst>
                <a:gd name="connsiteX0" fmla="*/ 0 w 1117600"/>
                <a:gd name="connsiteY0" fmla="*/ 1510366 h 1510366"/>
                <a:gd name="connsiteX1" fmla="*/ 482600 w 1117600"/>
                <a:gd name="connsiteY1" fmla="*/ 913466 h 1510366"/>
                <a:gd name="connsiteX2" fmla="*/ 711200 w 1117600"/>
                <a:gd name="connsiteY2" fmla="*/ 126066 h 1510366"/>
                <a:gd name="connsiteX3" fmla="*/ 1117600 w 1117600"/>
                <a:gd name="connsiteY3" fmla="*/ 11766 h 1510366"/>
              </a:gdLst>
              <a:ahLst/>
              <a:cxnLst>
                <a:cxn ang="0">
                  <a:pos x="connsiteX0" y="connsiteY0"/>
                </a:cxn>
                <a:cxn ang="0">
                  <a:pos x="connsiteX1" y="connsiteY1"/>
                </a:cxn>
                <a:cxn ang="0">
                  <a:pos x="connsiteX2" y="connsiteY2"/>
                </a:cxn>
                <a:cxn ang="0">
                  <a:pos x="connsiteX3" y="connsiteY3"/>
                </a:cxn>
              </a:cxnLst>
              <a:rect l="l" t="t" r="r" b="b"/>
              <a:pathLst>
                <a:path w="1117600" h="1510366">
                  <a:moveTo>
                    <a:pt x="0" y="1510366"/>
                  </a:moveTo>
                  <a:cubicBezTo>
                    <a:pt x="182033" y="1327274"/>
                    <a:pt x="364067" y="1144183"/>
                    <a:pt x="482600" y="913466"/>
                  </a:cubicBezTo>
                  <a:cubicBezTo>
                    <a:pt x="601133" y="682749"/>
                    <a:pt x="605367" y="276349"/>
                    <a:pt x="711200" y="126066"/>
                  </a:cubicBezTo>
                  <a:cubicBezTo>
                    <a:pt x="817033" y="-24217"/>
                    <a:pt x="967316" y="-6226"/>
                    <a:pt x="1117600" y="11766"/>
                  </a:cubicBezTo>
                </a:path>
              </a:pathLst>
            </a:custGeom>
            <a:noFill/>
            <a:ln w="28575">
              <a:solidFill>
                <a:srgbClr val="96C527"/>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文本框 19"/>
            <p:cNvSpPr txBox="1"/>
            <p:nvPr/>
          </p:nvSpPr>
          <p:spPr>
            <a:xfrm>
              <a:off x="5769501" y="3637069"/>
              <a:ext cx="3067507" cy="430887"/>
            </a:xfrm>
            <a:prstGeom prst="rect">
              <a:avLst/>
            </a:prstGeom>
            <a:noFill/>
          </p:spPr>
          <p:txBody>
            <a:bodyPr wrap="none" rtlCol="0">
              <a:spAutoFit/>
            </a:bodyPr>
            <a:lstStyle/>
            <a:p>
              <a:r>
                <a:rPr lang="zh-CN" altLang="en-US" sz="1500" dirty="0">
                  <a:solidFill>
                    <a:schemeClr val="tx1">
                      <a:lumMod val="75000"/>
                      <a:lumOff val="25000"/>
                    </a:schemeClr>
                  </a:solidFill>
                </a:rPr>
                <a:t>向数据块服务器发出指令</a:t>
              </a:r>
              <a:endParaRPr lang="zh-CN" altLang="en-US" sz="1500" dirty="0">
                <a:solidFill>
                  <a:schemeClr val="tx1">
                    <a:lumMod val="75000"/>
                    <a:lumOff val="25000"/>
                  </a:schemeClr>
                </a:solidFill>
              </a:endParaRPr>
            </a:p>
          </p:txBody>
        </p:sp>
        <p:sp>
          <p:nvSpPr>
            <p:cNvPr id="21" name="文本框 20"/>
            <p:cNvSpPr txBox="1"/>
            <p:nvPr/>
          </p:nvSpPr>
          <p:spPr>
            <a:xfrm>
              <a:off x="6796410" y="4247904"/>
              <a:ext cx="2298065" cy="430887"/>
            </a:xfrm>
            <a:prstGeom prst="rect">
              <a:avLst/>
            </a:prstGeom>
            <a:noFill/>
          </p:spPr>
          <p:txBody>
            <a:bodyPr wrap="none" rtlCol="0">
              <a:spAutoFit/>
            </a:bodyPr>
            <a:lstStyle/>
            <a:p>
              <a:r>
                <a:rPr lang="zh-CN" altLang="en-US" sz="1500" dirty="0">
                  <a:solidFill>
                    <a:schemeClr val="tx1">
                      <a:lumMod val="75000"/>
                      <a:lumOff val="25000"/>
                    </a:schemeClr>
                  </a:solidFill>
                </a:rPr>
                <a:t>数据块服务器状态</a:t>
              </a:r>
              <a:endParaRPr lang="zh-CN" altLang="en-US" sz="1500" dirty="0">
                <a:solidFill>
                  <a:schemeClr val="tx1">
                    <a:lumMod val="75000"/>
                    <a:lumOff val="25000"/>
                  </a:schemeClr>
                </a:solidFill>
              </a:endParaRPr>
            </a:p>
          </p:txBody>
        </p:sp>
        <p:sp>
          <p:nvSpPr>
            <p:cNvPr id="22" name="文本框 21"/>
            <p:cNvSpPr txBox="1"/>
            <p:nvPr/>
          </p:nvSpPr>
          <p:spPr>
            <a:xfrm>
              <a:off x="5197853" y="4735620"/>
              <a:ext cx="2256003"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rgbClr val="FF0000"/>
                  </a:solidFill>
                </a:rPr>
                <a:t>数据块服务器</a:t>
              </a:r>
              <a:endParaRPr lang="zh-CN" altLang="en-US" sz="1500" dirty="0">
                <a:solidFill>
                  <a:srgbClr val="FF0000"/>
                </a:solidFill>
              </a:endParaRPr>
            </a:p>
          </p:txBody>
        </p:sp>
        <p:sp>
          <p:nvSpPr>
            <p:cNvPr id="23" name="文本框 22"/>
            <p:cNvSpPr txBox="1"/>
            <p:nvPr/>
          </p:nvSpPr>
          <p:spPr>
            <a:xfrm>
              <a:off x="5383948" y="5178929"/>
              <a:ext cx="1919757" cy="430887"/>
            </a:xfrm>
            <a:prstGeom prst="rect">
              <a:avLst/>
            </a:prstGeom>
            <a:noFill/>
          </p:spPr>
          <p:txBody>
            <a:bodyPr wrap="none" rtlCol="0">
              <a:spAutoFit/>
            </a:bodyPr>
            <a:lstStyle/>
            <a:p>
              <a:r>
                <a:rPr lang="en-US" altLang="zh-CN" sz="1500" dirty="0">
                  <a:solidFill>
                    <a:schemeClr val="tx1">
                      <a:lumMod val="75000"/>
                      <a:lumOff val="25000"/>
                    </a:schemeClr>
                  </a:solidFill>
                </a:rPr>
                <a:t>Linux</a:t>
              </a:r>
              <a:r>
                <a:rPr lang="zh-CN" altLang="en-US" sz="1500" dirty="0">
                  <a:solidFill>
                    <a:schemeClr val="tx1">
                      <a:lumMod val="75000"/>
                      <a:lumOff val="25000"/>
                    </a:schemeClr>
                  </a:solidFill>
                </a:rPr>
                <a:t>文件系统</a:t>
              </a:r>
              <a:endParaRPr lang="zh-CN" altLang="en-US" sz="1500" dirty="0">
                <a:solidFill>
                  <a:schemeClr val="tx1">
                    <a:lumMod val="75000"/>
                    <a:lumOff val="25000"/>
                  </a:schemeClr>
                </a:solidFill>
              </a:endParaRPr>
            </a:p>
          </p:txBody>
        </p:sp>
        <p:sp>
          <p:nvSpPr>
            <p:cNvPr id="24" name="文本框 23"/>
            <p:cNvSpPr txBox="1"/>
            <p:nvPr/>
          </p:nvSpPr>
          <p:spPr>
            <a:xfrm>
              <a:off x="8384452" y="4735620"/>
              <a:ext cx="2256003"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chemeClr val="tx1">
                      <a:lumMod val="75000"/>
                      <a:lumOff val="25000"/>
                    </a:schemeClr>
                  </a:solidFill>
                </a:rPr>
                <a:t>数据块服务器</a:t>
              </a:r>
              <a:endParaRPr lang="zh-CN" altLang="en-US" sz="1500" dirty="0">
                <a:solidFill>
                  <a:schemeClr val="tx1">
                    <a:lumMod val="75000"/>
                    <a:lumOff val="25000"/>
                  </a:schemeClr>
                </a:solidFill>
              </a:endParaRPr>
            </a:p>
          </p:txBody>
        </p:sp>
        <p:sp>
          <p:nvSpPr>
            <p:cNvPr id="25" name="文本框 24"/>
            <p:cNvSpPr txBox="1"/>
            <p:nvPr/>
          </p:nvSpPr>
          <p:spPr>
            <a:xfrm>
              <a:off x="8570546" y="5178929"/>
              <a:ext cx="1919757" cy="430887"/>
            </a:xfrm>
            <a:prstGeom prst="rect">
              <a:avLst/>
            </a:prstGeom>
            <a:noFill/>
          </p:spPr>
          <p:txBody>
            <a:bodyPr wrap="none" rtlCol="0">
              <a:spAutoFit/>
            </a:bodyPr>
            <a:lstStyle/>
            <a:p>
              <a:r>
                <a:rPr lang="en-US" altLang="zh-CN" sz="1500" dirty="0">
                  <a:solidFill>
                    <a:schemeClr val="tx1">
                      <a:lumMod val="75000"/>
                      <a:lumOff val="25000"/>
                    </a:schemeClr>
                  </a:solidFill>
                </a:rPr>
                <a:t>Linux</a:t>
              </a:r>
              <a:r>
                <a:rPr lang="zh-CN" altLang="en-US" sz="1500" dirty="0">
                  <a:solidFill>
                    <a:schemeClr val="tx1">
                      <a:lumMod val="75000"/>
                      <a:lumOff val="25000"/>
                    </a:schemeClr>
                  </a:solidFill>
                </a:rPr>
                <a:t>文件系统</a:t>
              </a:r>
              <a:endParaRPr lang="zh-CN" altLang="en-US" sz="1500" dirty="0">
                <a:solidFill>
                  <a:schemeClr val="tx1">
                    <a:lumMod val="75000"/>
                    <a:lumOff val="25000"/>
                  </a:schemeClr>
                </a:solidFill>
              </a:endParaRPr>
            </a:p>
          </p:txBody>
        </p:sp>
        <p:sp>
          <p:nvSpPr>
            <p:cNvPr id="26" name="文本框 25"/>
            <p:cNvSpPr txBox="1"/>
            <p:nvPr/>
          </p:nvSpPr>
          <p:spPr>
            <a:xfrm>
              <a:off x="6438289" y="5857821"/>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29" name="文本框 28"/>
            <p:cNvSpPr txBox="1"/>
            <p:nvPr/>
          </p:nvSpPr>
          <p:spPr>
            <a:xfrm>
              <a:off x="9539992" y="5857821"/>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33" name="文本框 32"/>
            <p:cNvSpPr txBox="1"/>
            <p:nvPr/>
          </p:nvSpPr>
          <p:spPr>
            <a:xfrm>
              <a:off x="1909774" y="4346560"/>
              <a:ext cx="2996975"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句柄，字节范围</a:t>
              </a:r>
              <a:r>
                <a:rPr lang="en-US" altLang="zh-CN" sz="1500" dirty="0">
                  <a:solidFill>
                    <a:schemeClr val="tx1">
                      <a:lumMod val="75000"/>
                      <a:lumOff val="25000"/>
                    </a:schemeClr>
                  </a:solidFill>
                </a:rPr>
                <a:t>)</a:t>
              </a:r>
              <a:endParaRPr lang="en-US" altLang="zh-CN" sz="1500" dirty="0">
                <a:solidFill>
                  <a:schemeClr val="tx1">
                    <a:lumMod val="75000"/>
                    <a:lumOff val="25000"/>
                  </a:schemeClr>
                </a:solidFill>
              </a:endParaRPr>
            </a:p>
          </p:txBody>
        </p:sp>
        <p:sp>
          <p:nvSpPr>
            <p:cNvPr id="34" name="文本框 33"/>
            <p:cNvSpPr txBox="1"/>
            <p:nvPr/>
          </p:nvSpPr>
          <p:spPr>
            <a:xfrm>
              <a:off x="1909774" y="5096155"/>
              <a:ext cx="1543585"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数据</a:t>
              </a:r>
              <a:endParaRPr lang="en-US" altLang="zh-CN" sz="1500" dirty="0">
                <a:solidFill>
                  <a:schemeClr val="tx1">
                    <a:lumMod val="75000"/>
                    <a:lumOff val="25000"/>
                  </a:schemeClr>
                </a:solidFill>
              </a:endParaRPr>
            </a:p>
          </p:txBody>
        </p:sp>
        <p:sp>
          <p:nvSpPr>
            <p:cNvPr id="35" name="文本框 34"/>
            <p:cNvSpPr txBox="1"/>
            <p:nvPr/>
          </p:nvSpPr>
          <p:spPr>
            <a:xfrm>
              <a:off x="10826632" y="4937268"/>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36" name="文本框 35"/>
            <p:cNvSpPr txBox="1"/>
            <p:nvPr/>
          </p:nvSpPr>
          <p:spPr>
            <a:xfrm>
              <a:off x="10020072" y="2201347"/>
              <a:ext cx="1015663" cy="430887"/>
            </a:xfrm>
            <a:prstGeom prst="rect">
              <a:avLst/>
            </a:prstGeom>
            <a:noFill/>
          </p:spPr>
          <p:txBody>
            <a:bodyPr wrap="none" rtlCol="0">
              <a:spAutoFit/>
            </a:bodyPr>
            <a:lstStyle/>
            <a:p>
              <a:r>
                <a:rPr lang="zh-CN" altLang="en-US" sz="1500" dirty="0">
                  <a:solidFill>
                    <a:schemeClr val="tx1">
                      <a:lumMod val="75000"/>
                      <a:lumOff val="25000"/>
                    </a:schemeClr>
                  </a:solidFill>
                </a:rPr>
                <a:t>标注：</a:t>
              </a:r>
              <a:endParaRPr lang="en-US" altLang="zh-CN" sz="1500" dirty="0">
                <a:solidFill>
                  <a:schemeClr val="tx1">
                    <a:lumMod val="75000"/>
                    <a:lumOff val="25000"/>
                  </a:schemeClr>
                </a:solidFill>
              </a:endParaRPr>
            </a:p>
          </p:txBody>
        </p:sp>
        <p:sp>
          <p:nvSpPr>
            <p:cNvPr id="37" name="文本框 36"/>
            <p:cNvSpPr txBox="1"/>
            <p:nvPr/>
          </p:nvSpPr>
          <p:spPr>
            <a:xfrm>
              <a:off x="10503494" y="2689061"/>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数据信息</a:t>
              </a:r>
              <a:endParaRPr lang="en-US" altLang="zh-CN" sz="1500" dirty="0">
                <a:solidFill>
                  <a:schemeClr val="tx1">
                    <a:lumMod val="75000"/>
                    <a:lumOff val="25000"/>
                  </a:schemeClr>
                </a:solidFill>
              </a:endParaRPr>
            </a:p>
          </p:txBody>
        </p:sp>
        <p:cxnSp>
          <p:nvCxnSpPr>
            <p:cNvPr id="38" name="直接箭头连接符 37"/>
            <p:cNvCxnSpPr>
              <a:endCxn id="37" idx="1"/>
            </p:cNvCxnSpPr>
            <p:nvPr/>
          </p:nvCxnSpPr>
          <p:spPr>
            <a:xfrm>
              <a:off x="10020072" y="2889116"/>
              <a:ext cx="483423" cy="15389"/>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10020071" y="3343085"/>
              <a:ext cx="483423" cy="0"/>
            </a:xfrm>
            <a:prstGeom prst="straightConnector1">
              <a:avLst/>
            </a:prstGeom>
            <a:ln w="38100">
              <a:solidFill>
                <a:schemeClr val="tx1">
                  <a:lumMod val="75000"/>
                  <a:lumOff val="2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0503494" y="3127316"/>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控制信息</a:t>
              </a:r>
              <a:endParaRPr lang="en-US" altLang="zh-CN" sz="1500" dirty="0">
                <a:solidFill>
                  <a:schemeClr val="tx1">
                    <a:lumMod val="75000"/>
                    <a:lumOff val="25000"/>
                  </a:schemeClr>
                </a:solidFill>
              </a:endParaRPr>
            </a:p>
          </p:txBody>
        </p:sp>
        <p:sp>
          <p:nvSpPr>
            <p:cNvPr id="42" name="Freeform 17"/>
            <p:cNvSpPr>
              <a:spLocks noEditPoints="1"/>
            </p:cNvSpPr>
            <p:nvPr/>
          </p:nvSpPr>
          <p:spPr bwMode="auto">
            <a:xfrm>
              <a:off x="7926388" y="1833563"/>
              <a:ext cx="1574499" cy="1497013"/>
            </a:xfrm>
            <a:custGeom>
              <a:avLst/>
              <a:gdLst>
                <a:gd name="T0" fmla="*/ 282 w 282"/>
                <a:gd name="T1" fmla="*/ 1 h 311"/>
                <a:gd name="T2" fmla="*/ 282 w 282"/>
                <a:gd name="T3" fmla="*/ 311 h 311"/>
                <a:gd name="T4" fmla="*/ 1 w 282"/>
                <a:gd name="T5" fmla="*/ 311 h 311"/>
                <a:gd name="T6" fmla="*/ 0 w 282"/>
                <a:gd name="T7" fmla="*/ 302 h 311"/>
                <a:gd name="T8" fmla="*/ 0 w 282"/>
                <a:gd name="T9" fmla="*/ 10 h 311"/>
                <a:gd name="T10" fmla="*/ 8 w 282"/>
                <a:gd name="T11" fmla="*/ 0 h 311"/>
                <a:gd name="T12" fmla="*/ 276 w 282"/>
                <a:gd name="T13" fmla="*/ 0 h 311"/>
                <a:gd name="T14" fmla="*/ 282 w 282"/>
                <a:gd name="T15" fmla="*/ 1 h 311"/>
                <a:gd name="T16" fmla="*/ 278 w 282"/>
                <a:gd name="T17" fmla="*/ 233 h 311"/>
                <a:gd name="T18" fmla="*/ 5 w 282"/>
                <a:gd name="T19" fmla="*/ 233 h 311"/>
                <a:gd name="T20" fmla="*/ 5 w 282"/>
                <a:gd name="T21" fmla="*/ 307 h 311"/>
                <a:gd name="T22" fmla="*/ 278 w 282"/>
                <a:gd name="T23" fmla="*/ 307 h 311"/>
                <a:gd name="T24" fmla="*/ 278 w 282"/>
                <a:gd name="T25" fmla="*/ 233 h 311"/>
                <a:gd name="T26" fmla="*/ 278 w 282"/>
                <a:gd name="T27" fmla="*/ 158 h 311"/>
                <a:gd name="T28" fmla="*/ 5 w 282"/>
                <a:gd name="T29" fmla="*/ 158 h 311"/>
                <a:gd name="T30" fmla="*/ 5 w 282"/>
                <a:gd name="T31" fmla="*/ 228 h 311"/>
                <a:gd name="T32" fmla="*/ 278 w 282"/>
                <a:gd name="T33" fmla="*/ 228 h 311"/>
                <a:gd name="T34" fmla="*/ 278 w 282"/>
                <a:gd name="T35" fmla="*/ 158 h 311"/>
                <a:gd name="T36" fmla="*/ 5 w 282"/>
                <a:gd name="T37" fmla="*/ 83 h 311"/>
                <a:gd name="T38" fmla="*/ 5 w 282"/>
                <a:gd name="T39" fmla="*/ 152 h 311"/>
                <a:gd name="T40" fmla="*/ 278 w 282"/>
                <a:gd name="T41" fmla="*/ 152 h 311"/>
                <a:gd name="T42" fmla="*/ 278 w 282"/>
                <a:gd name="T43" fmla="*/ 83 h 311"/>
                <a:gd name="T44" fmla="*/ 5 w 282"/>
                <a:gd name="T45" fmla="*/ 83 h 311"/>
                <a:gd name="T46" fmla="*/ 278 w 282"/>
                <a:gd name="T47" fmla="*/ 5 h 311"/>
                <a:gd name="T48" fmla="*/ 5 w 282"/>
                <a:gd name="T49" fmla="*/ 5 h 311"/>
                <a:gd name="T50" fmla="*/ 5 w 282"/>
                <a:gd name="T51" fmla="*/ 78 h 311"/>
                <a:gd name="T52" fmla="*/ 278 w 282"/>
                <a:gd name="T53" fmla="*/ 78 h 311"/>
                <a:gd name="T54" fmla="*/ 278 w 282"/>
                <a:gd name="T55" fmla="*/ 13 h 311"/>
                <a:gd name="T56" fmla="*/ 278 w 282"/>
                <a:gd name="T57" fmla="*/ 5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2" h="311">
                  <a:moveTo>
                    <a:pt x="282" y="1"/>
                  </a:moveTo>
                  <a:cubicBezTo>
                    <a:pt x="282" y="105"/>
                    <a:pt x="282" y="207"/>
                    <a:pt x="282" y="311"/>
                  </a:cubicBezTo>
                  <a:cubicBezTo>
                    <a:pt x="188" y="311"/>
                    <a:pt x="95" y="311"/>
                    <a:pt x="1" y="311"/>
                  </a:cubicBezTo>
                  <a:cubicBezTo>
                    <a:pt x="0" y="308"/>
                    <a:pt x="0" y="305"/>
                    <a:pt x="0" y="302"/>
                  </a:cubicBezTo>
                  <a:cubicBezTo>
                    <a:pt x="0" y="205"/>
                    <a:pt x="0" y="107"/>
                    <a:pt x="0" y="10"/>
                  </a:cubicBezTo>
                  <a:cubicBezTo>
                    <a:pt x="0" y="4"/>
                    <a:pt x="0" y="0"/>
                    <a:pt x="8" y="0"/>
                  </a:cubicBezTo>
                  <a:cubicBezTo>
                    <a:pt x="98" y="1"/>
                    <a:pt x="187" y="0"/>
                    <a:pt x="276" y="0"/>
                  </a:cubicBezTo>
                  <a:cubicBezTo>
                    <a:pt x="278" y="0"/>
                    <a:pt x="279" y="1"/>
                    <a:pt x="282" y="1"/>
                  </a:cubicBezTo>
                  <a:close/>
                  <a:moveTo>
                    <a:pt x="278" y="233"/>
                  </a:moveTo>
                  <a:cubicBezTo>
                    <a:pt x="186" y="233"/>
                    <a:pt x="96" y="233"/>
                    <a:pt x="5" y="233"/>
                  </a:cubicBezTo>
                  <a:cubicBezTo>
                    <a:pt x="5" y="258"/>
                    <a:pt x="5" y="283"/>
                    <a:pt x="5" y="307"/>
                  </a:cubicBezTo>
                  <a:cubicBezTo>
                    <a:pt x="96" y="307"/>
                    <a:pt x="187" y="307"/>
                    <a:pt x="278" y="307"/>
                  </a:cubicBezTo>
                  <a:cubicBezTo>
                    <a:pt x="278" y="282"/>
                    <a:pt x="278" y="258"/>
                    <a:pt x="278" y="233"/>
                  </a:cubicBezTo>
                  <a:close/>
                  <a:moveTo>
                    <a:pt x="278" y="158"/>
                  </a:moveTo>
                  <a:cubicBezTo>
                    <a:pt x="186" y="158"/>
                    <a:pt x="96" y="158"/>
                    <a:pt x="5" y="158"/>
                  </a:cubicBezTo>
                  <a:cubicBezTo>
                    <a:pt x="5" y="181"/>
                    <a:pt x="5" y="205"/>
                    <a:pt x="5" y="228"/>
                  </a:cubicBezTo>
                  <a:cubicBezTo>
                    <a:pt x="96" y="228"/>
                    <a:pt x="187" y="228"/>
                    <a:pt x="278" y="228"/>
                  </a:cubicBezTo>
                  <a:cubicBezTo>
                    <a:pt x="278" y="205"/>
                    <a:pt x="278" y="181"/>
                    <a:pt x="278" y="158"/>
                  </a:cubicBezTo>
                  <a:close/>
                  <a:moveTo>
                    <a:pt x="5" y="83"/>
                  </a:moveTo>
                  <a:cubicBezTo>
                    <a:pt x="5" y="107"/>
                    <a:pt x="5" y="129"/>
                    <a:pt x="5" y="152"/>
                  </a:cubicBezTo>
                  <a:cubicBezTo>
                    <a:pt x="96" y="152"/>
                    <a:pt x="187" y="152"/>
                    <a:pt x="278" y="152"/>
                  </a:cubicBezTo>
                  <a:cubicBezTo>
                    <a:pt x="278" y="129"/>
                    <a:pt x="278" y="106"/>
                    <a:pt x="278" y="83"/>
                  </a:cubicBezTo>
                  <a:cubicBezTo>
                    <a:pt x="187" y="83"/>
                    <a:pt x="96" y="83"/>
                    <a:pt x="5" y="83"/>
                  </a:cubicBezTo>
                  <a:close/>
                  <a:moveTo>
                    <a:pt x="278" y="5"/>
                  </a:moveTo>
                  <a:cubicBezTo>
                    <a:pt x="186" y="5"/>
                    <a:pt x="96" y="5"/>
                    <a:pt x="5" y="5"/>
                  </a:cubicBezTo>
                  <a:cubicBezTo>
                    <a:pt x="5" y="30"/>
                    <a:pt x="5" y="54"/>
                    <a:pt x="5" y="78"/>
                  </a:cubicBezTo>
                  <a:cubicBezTo>
                    <a:pt x="96" y="78"/>
                    <a:pt x="187" y="78"/>
                    <a:pt x="278" y="78"/>
                  </a:cubicBezTo>
                  <a:cubicBezTo>
                    <a:pt x="278" y="56"/>
                    <a:pt x="278" y="35"/>
                    <a:pt x="278" y="13"/>
                  </a:cubicBezTo>
                  <a:cubicBezTo>
                    <a:pt x="278" y="11"/>
                    <a:pt x="278" y="8"/>
                    <a:pt x="278" y="5"/>
                  </a:cubicBezTo>
                  <a:close/>
                </a:path>
              </a:pathLst>
            </a:custGeom>
            <a:solidFill>
              <a:srgbClr val="96C527"/>
            </a:solidFill>
            <a:ln>
              <a:noFill/>
            </a:ln>
          </p:spPr>
          <p:txBody>
            <a:bodyPr vert="horz" wrap="square" lIns="68580" tIns="34290" rIns="68580" bIns="34290" numCol="1" anchor="t" anchorCtr="0" compatLnSpc="1"/>
            <a:lstStyle/>
            <a:p>
              <a:endParaRPr lang="zh-CN" altLang="en-US" sz="1350"/>
            </a:p>
          </p:txBody>
        </p:sp>
      </p:grpSp>
      <p:sp>
        <p:nvSpPr>
          <p:cNvPr id="3" name="椭圆 2"/>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灯片编号占位符 3"/>
          <p:cNvSpPr>
            <a:spLocks noGrp="1"/>
          </p:cNvSpPr>
          <p:nvPr>
            <p:ph type="sldNum" sz="quarter" idx="4"/>
          </p:nvPr>
        </p:nvSpPr>
        <p:spPr/>
        <p:txBody>
          <a:bodyPr/>
          <a:lstStyle/>
          <a:p>
            <a:fld id="{CF730C6D-5BB4-4F63-9D16-9EBF769D35DB}" type="slidenum">
              <a:rPr lang="zh-CN" altLang="en-US" smtClean="0"/>
            </a:fld>
            <a:endParaRPr lang="zh-CN" altLang="en-US" dirty="0"/>
          </a:p>
        </p:txBody>
      </p:sp>
      <p:sp>
        <p:nvSpPr>
          <p:cNvPr id="5" name="矩形 4"/>
          <p:cNvSpPr/>
          <p:nvPr/>
        </p:nvSpPr>
        <p:spPr>
          <a:xfrm>
            <a:off x="199435" y="96020"/>
            <a:ext cx="4605363" cy="461665"/>
          </a:xfrm>
          <a:prstGeom prst="rect">
            <a:avLst/>
          </a:prstGeom>
        </p:spPr>
        <p:txBody>
          <a:bodyPr wrap="none">
            <a:spAutoFit/>
          </a:bodyPr>
          <a:lstStyle/>
          <a:p>
            <a:r>
              <a:rPr lang="en-US" altLang="zh-CN" sz="2400" b="1" spc="225" dirty="0" smtClean="0">
                <a:solidFill>
                  <a:schemeClr val="bg1"/>
                </a:solidFill>
                <a:latin typeface="微软雅黑" panose="020B0503020204020204" pitchFamily="34" charset="-122"/>
                <a:ea typeface="微软雅黑" panose="020B0503020204020204" pitchFamily="34" charset="-122"/>
              </a:rPr>
              <a:t>222.1 Google</a:t>
            </a:r>
            <a:r>
              <a:rPr lang="zh-CN" altLang="en-US" sz="2400" b="1" spc="225" dirty="0" smtClean="0">
                <a:solidFill>
                  <a:schemeClr val="bg1"/>
                </a:solidFill>
                <a:latin typeface="微软雅黑" panose="020B0503020204020204" pitchFamily="34" charset="-122"/>
                <a:ea typeface="微软雅黑" panose="020B0503020204020204" pitchFamily="34" charset="-122"/>
              </a:rPr>
              <a:t>文件系统</a:t>
            </a:r>
            <a:r>
              <a:rPr lang="en-US" altLang="zh-CN" sz="2400" b="1" spc="225" dirty="0" smtClean="0">
                <a:solidFill>
                  <a:schemeClr val="bg1"/>
                </a:solidFill>
                <a:latin typeface="微软雅黑" panose="020B0503020204020204" pitchFamily="34" charset="-122"/>
                <a:ea typeface="微软雅黑" panose="020B0503020204020204" pitchFamily="34" charset="-122"/>
              </a:rPr>
              <a:t>GFS</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708593" y="2521955"/>
            <a:ext cx="3142447" cy="830997"/>
          </a:xfrm>
          <a:prstGeom prst="rect">
            <a:avLst/>
          </a:prstGeom>
        </p:spPr>
        <p:txBody>
          <a:bodyPr wrap="square">
            <a:spAutoFit/>
          </a:bodyPr>
          <a:lstStyle/>
          <a:p>
            <a:pPr>
              <a:lnSpc>
                <a:spcPct val="150000"/>
              </a:lnSpc>
            </a:pPr>
            <a:r>
              <a:rPr lang="en-US" altLang="zh-CN" sz="1600" dirty="0">
                <a:solidFill>
                  <a:srgbClr val="FF0000"/>
                </a:solidFill>
              </a:rPr>
              <a:t>Client</a:t>
            </a:r>
            <a:r>
              <a:rPr lang="zh-CN" altLang="en-US" sz="1600" dirty="0">
                <a:solidFill>
                  <a:srgbClr val="FF0000"/>
                </a:solidFill>
              </a:rPr>
              <a:t>是</a:t>
            </a:r>
            <a:r>
              <a:rPr lang="en-US" altLang="zh-CN" sz="1600" dirty="0">
                <a:solidFill>
                  <a:srgbClr val="FF0000"/>
                </a:solidFill>
              </a:rPr>
              <a:t>GFS</a:t>
            </a:r>
            <a:r>
              <a:rPr lang="zh-CN" altLang="en-US" sz="1600" dirty="0">
                <a:solidFill>
                  <a:srgbClr val="FF0000"/>
                </a:solidFill>
              </a:rPr>
              <a:t>提供给应用程序的访问接口，以库文件的形式提供</a:t>
            </a:r>
            <a:endParaRPr lang="zh-CN" altLang="en-US" sz="1600" dirty="0">
              <a:solidFill>
                <a:srgbClr val="FF0000"/>
              </a:solidFill>
            </a:endParaRPr>
          </a:p>
        </p:txBody>
      </p:sp>
      <p:sp>
        <p:nvSpPr>
          <p:cNvPr id="44" name="矩形 43"/>
          <p:cNvSpPr/>
          <p:nvPr/>
        </p:nvSpPr>
        <p:spPr>
          <a:xfrm>
            <a:off x="3925773" y="998966"/>
            <a:ext cx="4889011" cy="461665"/>
          </a:xfrm>
          <a:prstGeom prst="rect">
            <a:avLst/>
          </a:prstGeom>
        </p:spPr>
        <p:txBody>
          <a:bodyPr wrap="square">
            <a:spAutoFit/>
          </a:bodyPr>
          <a:lstStyle/>
          <a:p>
            <a:pPr>
              <a:lnSpc>
                <a:spcPct val="150000"/>
              </a:lnSpc>
            </a:pPr>
            <a:r>
              <a:rPr lang="en-US" altLang="zh-CN" sz="1600" dirty="0">
                <a:solidFill>
                  <a:srgbClr val="FF0000"/>
                </a:solidFill>
              </a:rPr>
              <a:t>Master</a:t>
            </a:r>
            <a:r>
              <a:rPr lang="zh-CN" altLang="en-US" sz="1600" dirty="0">
                <a:solidFill>
                  <a:srgbClr val="FF0000"/>
                </a:solidFill>
              </a:rPr>
              <a:t>是</a:t>
            </a:r>
            <a:r>
              <a:rPr lang="en-US" altLang="zh-CN" sz="1600" dirty="0">
                <a:solidFill>
                  <a:srgbClr val="FF0000"/>
                </a:solidFill>
              </a:rPr>
              <a:t>GFS</a:t>
            </a:r>
            <a:r>
              <a:rPr lang="zh-CN" altLang="en-US" sz="1600" dirty="0">
                <a:solidFill>
                  <a:srgbClr val="FF0000"/>
                </a:solidFill>
              </a:rPr>
              <a:t>的管理节点，负责整个文件系统的管理</a:t>
            </a:r>
            <a:endParaRPr lang="zh-CN" altLang="en-US" sz="1600" dirty="0">
              <a:solidFill>
                <a:srgbClr val="FF0000"/>
              </a:solidFill>
            </a:endParaRPr>
          </a:p>
        </p:txBody>
      </p:sp>
      <p:sp>
        <p:nvSpPr>
          <p:cNvPr id="45" name="矩形 44"/>
          <p:cNvSpPr/>
          <p:nvPr/>
        </p:nvSpPr>
        <p:spPr>
          <a:xfrm>
            <a:off x="3966237" y="5293945"/>
            <a:ext cx="3347007" cy="418191"/>
          </a:xfrm>
          <a:prstGeom prst="rect">
            <a:avLst/>
          </a:prstGeom>
        </p:spPr>
        <p:txBody>
          <a:bodyPr wrap="none">
            <a:spAutoFit/>
          </a:bodyPr>
          <a:lstStyle/>
          <a:p>
            <a:pPr>
              <a:lnSpc>
                <a:spcPct val="150000"/>
              </a:lnSpc>
            </a:pPr>
            <a:r>
              <a:rPr lang="en-US" altLang="zh-CN" sz="1600" dirty="0">
                <a:solidFill>
                  <a:srgbClr val="FF0000"/>
                </a:solidFill>
              </a:rPr>
              <a:t>Chunk Server</a:t>
            </a:r>
            <a:r>
              <a:rPr lang="zh-CN" altLang="en-US" sz="1600" dirty="0">
                <a:solidFill>
                  <a:srgbClr val="FF0000"/>
                </a:solidFill>
              </a:rPr>
              <a:t>负责具体的存储工作</a:t>
            </a:r>
            <a:endParaRPr lang="zh-CN" altLang="en-US" sz="1600" dirty="0">
              <a:solidFill>
                <a:srgbClr val="FF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fld>
            <a:endParaRPr kumimoji="0" lang="zh-CN" altLang="en-US" sz="1200" b="1"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5" name="Straight Connector 101"/>
          <p:cNvCxnSpPr/>
          <p:nvPr/>
        </p:nvCxnSpPr>
        <p:spPr>
          <a:xfrm flipH="1">
            <a:off x="360853" y="3614412"/>
            <a:ext cx="2051126" cy="0"/>
          </a:xfrm>
          <a:prstGeom prst="line">
            <a:avLst/>
          </a:prstGeom>
          <a:ln w="1905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Down Arrow Callout 133"/>
          <p:cNvSpPr/>
          <p:nvPr/>
        </p:nvSpPr>
        <p:spPr>
          <a:xfrm>
            <a:off x="323918" y="1447060"/>
            <a:ext cx="2124995" cy="2079605"/>
          </a:xfrm>
          <a:prstGeom prst="downArrowCallout">
            <a:avLst>
              <a:gd name="adj1" fmla="val 25776"/>
              <a:gd name="adj2" fmla="val 9254"/>
              <a:gd name="adj3" fmla="val 9254"/>
              <a:gd name="adj4" fmla="val 9074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Sev01"/>
          <p:cNvSpPr>
            <a:spLocks noChangeAspect="1"/>
          </p:cNvSpPr>
          <p:nvPr/>
        </p:nvSpPr>
        <p:spPr>
          <a:xfrm>
            <a:off x="1290124" y="3526664"/>
            <a:ext cx="192582" cy="192582"/>
          </a:xfrm>
          <a:prstGeom prst="ellipse">
            <a:avLst/>
          </a:prstGeom>
          <a:solidFill>
            <a:schemeClr val="bg1"/>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prstClr val="white"/>
              </a:solidFill>
              <a:effectLst/>
              <a:uLnTx/>
              <a:uFillTx/>
              <a:latin typeface="FontAwesome" pitchFamily="2" charset="0"/>
              <a:ea typeface="微软雅黑" panose="020B0503020204020204" pitchFamily="34" charset="-122"/>
              <a:cs typeface="+mn-cs"/>
            </a:endParaRPr>
          </a:p>
        </p:txBody>
      </p:sp>
      <p:cxnSp>
        <p:nvCxnSpPr>
          <p:cNvPr id="11" name="Straight Connector 141"/>
          <p:cNvCxnSpPr/>
          <p:nvPr/>
        </p:nvCxnSpPr>
        <p:spPr>
          <a:xfrm flipH="1">
            <a:off x="2483020" y="3614412"/>
            <a:ext cx="2051126" cy="0"/>
          </a:xfrm>
          <a:prstGeom prst="line">
            <a:avLst/>
          </a:prstGeom>
          <a:ln w="19050">
            <a:solidFill>
              <a:schemeClr val="accent6"/>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3" name="Down Arrow Callout 144"/>
          <p:cNvSpPr/>
          <p:nvPr/>
        </p:nvSpPr>
        <p:spPr>
          <a:xfrm flipV="1">
            <a:off x="2446085" y="3725100"/>
            <a:ext cx="2124995" cy="2008949"/>
          </a:xfrm>
          <a:prstGeom prst="downArrowCallout">
            <a:avLst>
              <a:gd name="adj1" fmla="val 25776"/>
              <a:gd name="adj2" fmla="val 9254"/>
              <a:gd name="adj3" fmla="val 9254"/>
              <a:gd name="adj4" fmla="val 9074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Sev01"/>
          <p:cNvSpPr>
            <a:spLocks noChangeAspect="1"/>
          </p:cNvSpPr>
          <p:nvPr/>
        </p:nvSpPr>
        <p:spPr>
          <a:xfrm>
            <a:off x="3412291" y="3526664"/>
            <a:ext cx="192582" cy="192582"/>
          </a:xfrm>
          <a:prstGeom prst="ellipse">
            <a:avLst/>
          </a:prstGeom>
          <a:solidFill>
            <a:schemeClr val="bg1"/>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prstClr val="white"/>
              </a:solidFill>
              <a:effectLst/>
              <a:uLnTx/>
              <a:uFillTx/>
              <a:latin typeface="FontAwesome" pitchFamily="2" charset="0"/>
              <a:ea typeface="微软雅黑" panose="020B0503020204020204" pitchFamily="34" charset="-122"/>
              <a:cs typeface="+mn-cs"/>
            </a:endParaRPr>
          </a:p>
        </p:txBody>
      </p:sp>
      <p:cxnSp>
        <p:nvCxnSpPr>
          <p:cNvPr id="18" name="Straight Connector 149"/>
          <p:cNvCxnSpPr/>
          <p:nvPr/>
        </p:nvCxnSpPr>
        <p:spPr>
          <a:xfrm flipH="1">
            <a:off x="4608015" y="3614412"/>
            <a:ext cx="2051126" cy="0"/>
          </a:xfrm>
          <a:prstGeom prst="line">
            <a:avLst/>
          </a:prstGeom>
          <a:ln w="1905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1" name="Down Arrow Callout 152"/>
          <p:cNvSpPr/>
          <p:nvPr/>
        </p:nvSpPr>
        <p:spPr>
          <a:xfrm>
            <a:off x="4571080" y="1447060"/>
            <a:ext cx="2124995" cy="2079605"/>
          </a:xfrm>
          <a:prstGeom prst="downArrowCallout">
            <a:avLst>
              <a:gd name="adj1" fmla="val 25776"/>
              <a:gd name="adj2" fmla="val 9254"/>
              <a:gd name="adj3" fmla="val 9254"/>
              <a:gd name="adj4" fmla="val 9074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4" name="Sev01"/>
          <p:cNvSpPr>
            <a:spLocks noChangeAspect="1"/>
          </p:cNvSpPr>
          <p:nvPr/>
        </p:nvSpPr>
        <p:spPr>
          <a:xfrm>
            <a:off x="5537286" y="3526664"/>
            <a:ext cx="192582" cy="192582"/>
          </a:xfrm>
          <a:prstGeom prst="ellipse">
            <a:avLst/>
          </a:prstGeom>
          <a:solidFill>
            <a:schemeClr val="bg1"/>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prstClr val="white"/>
              </a:solidFill>
              <a:effectLst/>
              <a:uLnTx/>
              <a:uFillTx/>
              <a:latin typeface="FontAwesome" pitchFamily="2" charset="0"/>
              <a:ea typeface="微软雅黑" panose="020B0503020204020204" pitchFamily="34" charset="-122"/>
              <a:cs typeface="+mn-cs"/>
            </a:endParaRPr>
          </a:p>
        </p:txBody>
      </p:sp>
      <p:cxnSp>
        <p:nvCxnSpPr>
          <p:cNvPr id="30" name="Straight Connector 141"/>
          <p:cNvCxnSpPr/>
          <p:nvPr/>
        </p:nvCxnSpPr>
        <p:spPr>
          <a:xfrm flipH="1">
            <a:off x="6730182" y="3614412"/>
            <a:ext cx="2051126" cy="0"/>
          </a:xfrm>
          <a:prstGeom prst="line">
            <a:avLst/>
          </a:prstGeom>
          <a:ln w="19050">
            <a:solidFill>
              <a:schemeClr val="accent6"/>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Down Arrow Callout 144"/>
          <p:cNvSpPr/>
          <p:nvPr/>
        </p:nvSpPr>
        <p:spPr>
          <a:xfrm flipV="1">
            <a:off x="6693247" y="3725100"/>
            <a:ext cx="2124995" cy="2008949"/>
          </a:xfrm>
          <a:prstGeom prst="downArrowCallout">
            <a:avLst>
              <a:gd name="adj1" fmla="val 25776"/>
              <a:gd name="adj2" fmla="val 9254"/>
              <a:gd name="adj3" fmla="val 9254"/>
              <a:gd name="adj4" fmla="val 9074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5" name="Sev01"/>
          <p:cNvSpPr>
            <a:spLocks noChangeAspect="1"/>
          </p:cNvSpPr>
          <p:nvPr/>
        </p:nvSpPr>
        <p:spPr>
          <a:xfrm>
            <a:off x="7659453" y="3526664"/>
            <a:ext cx="192582" cy="192582"/>
          </a:xfrm>
          <a:prstGeom prst="ellipse">
            <a:avLst/>
          </a:prstGeom>
          <a:solidFill>
            <a:schemeClr val="bg1"/>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prstClr val="white"/>
              </a:solidFill>
              <a:effectLst/>
              <a:uLnTx/>
              <a:uFillTx/>
              <a:latin typeface="FontAwesome" pitchFamily="2" charset="0"/>
              <a:ea typeface="微软雅黑" panose="020B0503020204020204" pitchFamily="34" charset="-122"/>
              <a:cs typeface="+mn-cs"/>
            </a:endParaRPr>
          </a:p>
        </p:txBody>
      </p:sp>
      <p:sp>
        <p:nvSpPr>
          <p:cNvPr id="42" name="矩形 41"/>
          <p:cNvSpPr/>
          <p:nvPr/>
        </p:nvSpPr>
        <p:spPr>
          <a:xfrm>
            <a:off x="463069" y="1598598"/>
            <a:ext cx="1833175" cy="152618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从</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Chubby</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中获取一个独占锁，确保同一时间只有一个主服务器</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4" name="文本框 43"/>
          <p:cNvSpPr txBox="1"/>
          <p:nvPr/>
        </p:nvSpPr>
        <p:spPr>
          <a:xfrm>
            <a:off x="399253" y="811034"/>
            <a:ext cx="47852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Bigtable </a:t>
            </a:r>
            <a:r>
              <a:rPr kumimoji="0" lang="zh-CN" altLang="en-US"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中 </a:t>
            </a:r>
            <a:r>
              <a:rPr kumimoji="0" lang="en-US" altLang="zh-CN"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Chubby </a:t>
            </a:r>
            <a:r>
              <a:rPr kumimoji="0" lang="zh-CN" altLang="en-US"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的主要作用</a:t>
            </a:r>
            <a:endParaRPr kumimoji="0" lang="zh-CN" altLang="en-US" sz="2400" b="1" i="0" u="none" strike="noStrike" kern="1200" cap="none" spc="0" normalizeH="0" baseline="0" noProof="0" dirty="0">
              <a:ln>
                <a:noFill/>
              </a:ln>
              <a:solidFill>
                <a:srgbClr val="70AD47"/>
              </a:solidFill>
              <a:effectLst/>
              <a:uLnTx/>
              <a:uFillTx/>
              <a:latin typeface="微软雅黑" panose="020B0503020204020204" pitchFamily="34" charset="-122"/>
              <a:ea typeface="微软雅黑" panose="020B0503020204020204" pitchFamily="34" charset="-122"/>
              <a:cs typeface="+mn-cs"/>
            </a:endParaRPr>
          </a:p>
        </p:txBody>
      </p:sp>
      <p:sp>
        <p:nvSpPr>
          <p:cNvPr id="45" name="椭圆 44"/>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6" name="矩形 45"/>
          <p:cNvSpPr/>
          <p:nvPr/>
        </p:nvSpPr>
        <p:spPr>
          <a:xfrm>
            <a:off x="2595137" y="4081869"/>
            <a:ext cx="1833175" cy="120032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扫描服务器目录，发现目前活跃的子表</a:t>
            </a:r>
            <a:r>
              <a:rPr kumimoji="0" lang="zh-CN" altLang="en-US" sz="16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服务器</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7" name="矩形 46"/>
          <p:cNvSpPr/>
          <p:nvPr/>
        </p:nvSpPr>
        <p:spPr>
          <a:xfrm>
            <a:off x="4744127" y="1596484"/>
            <a:ext cx="1833175" cy="152618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与所有的活跃子表服务器取得联系以便了解所有子表的分配情况</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8" name="矩形 47"/>
          <p:cNvSpPr/>
          <p:nvPr/>
        </p:nvSpPr>
        <p:spPr>
          <a:xfrm>
            <a:off x="6839155" y="4078152"/>
            <a:ext cx="1838119"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通过扫描元数据表（</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Metadata Table</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），发现未分配的子表并将其分配到合适的子表服务器</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9" name="椭圆 48"/>
          <p:cNvSpPr/>
          <p:nvPr/>
        </p:nvSpPr>
        <p:spPr>
          <a:xfrm>
            <a:off x="917867" y="3889058"/>
            <a:ext cx="919029" cy="91902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8" name="矩形 37"/>
          <p:cNvSpPr/>
          <p:nvPr/>
        </p:nvSpPr>
        <p:spPr>
          <a:xfrm>
            <a:off x="917961" y="4139815"/>
            <a:ext cx="91884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步骤</a:t>
            </a: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1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zh-CN" altLang="en-US" sz="1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 </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0" name="椭圆 49"/>
          <p:cNvSpPr/>
          <p:nvPr/>
        </p:nvSpPr>
        <p:spPr>
          <a:xfrm>
            <a:off x="5180997" y="3889058"/>
            <a:ext cx="919029" cy="91902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矩形 50"/>
          <p:cNvSpPr/>
          <p:nvPr/>
        </p:nvSpPr>
        <p:spPr>
          <a:xfrm>
            <a:off x="5181091" y="4139815"/>
            <a:ext cx="91884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步骤</a:t>
            </a: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1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3</a:t>
            </a:r>
            <a:r>
              <a:rPr kumimoji="0" lang="zh-CN" altLang="en-US" sz="1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 </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椭圆 51"/>
          <p:cNvSpPr/>
          <p:nvPr/>
        </p:nvSpPr>
        <p:spPr>
          <a:xfrm>
            <a:off x="3028607" y="2448016"/>
            <a:ext cx="919029" cy="919029"/>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3" name="矩形 52"/>
          <p:cNvSpPr/>
          <p:nvPr/>
        </p:nvSpPr>
        <p:spPr>
          <a:xfrm>
            <a:off x="3028701" y="2698773"/>
            <a:ext cx="91884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步骤</a:t>
            </a: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1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2</a:t>
            </a:r>
            <a:r>
              <a:rPr kumimoji="0" lang="zh-CN" altLang="en-US" sz="1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 </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4" name="椭圆 53"/>
          <p:cNvSpPr/>
          <p:nvPr/>
        </p:nvSpPr>
        <p:spPr>
          <a:xfrm>
            <a:off x="7291737" y="2448016"/>
            <a:ext cx="919029" cy="919029"/>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5" name="矩形 54"/>
          <p:cNvSpPr/>
          <p:nvPr/>
        </p:nvSpPr>
        <p:spPr>
          <a:xfrm>
            <a:off x="7291831" y="2698773"/>
            <a:ext cx="85792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步骤</a:t>
            </a: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1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27254" y="2022761"/>
            <a:ext cx="7425431" cy="60016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300" b="1" i="0" u="none" strike="noStrike" kern="1200" cap="none" spc="225" normalizeH="0" baseline="0" noProof="0" dirty="0" smtClean="0">
                <a:ln>
                  <a:noFill/>
                </a:ln>
                <a:solidFill>
                  <a:srgbClr val="96C527"/>
                </a:solidFill>
                <a:effectLst/>
                <a:uLnTx/>
                <a:uFillTx/>
                <a:latin typeface="微软雅黑" panose="020B0503020204020204" pitchFamily="34" charset="-122"/>
                <a:ea typeface="微软雅黑" panose="020B0503020204020204" pitchFamily="34" charset="-122"/>
                <a:cs typeface="+mn-cs"/>
              </a:rPr>
              <a:t>22.4 </a:t>
            </a:r>
            <a:r>
              <a:rPr kumimoji="0" lang="zh-CN" altLang="en-US" sz="3300" b="1" i="0" u="none" strike="noStrike" kern="1200" cap="none" spc="225" normalizeH="0" baseline="0" noProof="0" dirty="0" smtClean="0">
                <a:ln>
                  <a:noFill/>
                </a:ln>
                <a:solidFill>
                  <a:srgbClr val="96C527"/>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3300" b="1" i="0" u="none" strike="noStrike" kern="1200" cap="none" spc="225" normalizeH="0" baseline="0" noProof="0" dirty="0" err="1" smtClean="0">
                <a:ln>
                  <a:noFill/>
                </a:ln>
                <a:solidFill>
                  <a:srgbClr val="96C527"/>
                </a:solidFill>
                <a:effectLst/>
                <a:uLnTx/>
                <a:uFillTx/>
                <a:latin typeface="微软雅黑" panose="020B0503020204020204" pitchFamily="34" charset="-122"/>
                <a:ea typeface="微软雅黑" panose="020B0503020204020204" pitchFamily="34" charset="-122"/>
                <a:cs typeface="+mn-cs"/>
              </a:rPr>
              <a:t>Bigtable</a:t>
            </a:r>
            <a:endParaRPr kumimoji="0" lang="en-US" altLang="zh-CN" sz="3300" b="1" i="0" u="none" strike="noStrike" kern="1200" cap="none" spc="225" normalizeH="0" baseline="0" noProof="0" dirty="0">
              <a:ln>
                <a:noFill/>
              </a:ln>
              <a:solidFill>
                <a:srgbClr val="96C527"/>
              </a:solidFill>
              <a:effectLst/>
              <a:uLnTx/>
              <a:uFillTx/>
              <a:latin typeface="微软雅黑" panose="020B0503020204020204" pitchFamily="34" charset="-122"/>
              <a:ea typeface="微软雅黑" panose="020B0503020204020204" pitchFamily="34" charset="-122"/>
              <a:cs typeface="+mn-cs"/>
            </a:endParaRPr>
          </a:p>
        </p:txBody>
      </p:sp>
      <p:sp>
        <p:nvSpPr>
          <p:cNvPr id="3" name="等腰三角形 2"/>
          <p:cNvSpPr/>
          <p:nvPr/>
        </p:nvSpPr>
        <p:spPr>
          <a:xfrm rot="5400000">
            <a:off x="2038547" y="4869193"/>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2296354" y="2853541"/>
            <a:ext cx="3425938"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22.4.1  </a:t>
            </a:r>
            <a:r>
              <a:rPr kumimoji="0" lang="zh-CN" altLang="en-US"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设计动机与目标</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296354" y="3328394"/>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22.4.2  </a:t>
            </a:r>
            <a:r>
              <a:rPr kumimoji="0" lang="zh-CN" altLang="en-US"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数据模型</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2296354" y="3803247"/>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22.4.3  </a:t>
            </a:r>
            <a:r>
              <a:rPr kumimoji="0" lang="zh-CN" altLang="en-US"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系统架构</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296354" y="4278100"/>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22.4.4  </a:t>
            </a:r>
            <a:r>
              <a:rPr kumimoji="0" lang="zh-CN" altLang="en-US"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主服务器</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2296354" y="4752952"/>
            <a:ext cx="2829621"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5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22.4.5  </a:t>
            </a:r>
            <a:r>
              <a:rPr kumimoji="0" lang="zh-CN" altLang="en-US" sz="2100" b="0" i="0" u="none" strike="noStrike" kern="5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子表服务器</a:t>
            </a:r>
            <a:endParaRPr kumimoji="0" lang="zh-CN" altLang="en-US" sz="2100" b="0" i="0" u="none" strike="noStrike" kern="5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2296354" y="5227806"/>
            <a:ext cx="2531462" cy="41549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22.4.6  </a:t>
            </a:r>
            <a:r>
              <a:rPr kumimoji="0" lang="zh-CN" altLang="en-US" sz="2100" b="0" i="0" u="none" strike="noStrike" kern="1200" cap="none" spc="225" normalizeH="0" baseline="0" noProof="0" dirty="0" smtClean="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性能优化</a:t>
            </a:r>
            <a:endParaRPr kumimoji="0" lang="zh-CN" altLang="en-US" sz="2100" b="0" i="0" u="none" strike="noStrike" kern="1200" cap="none" spc="225"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fld>
            <a:endParaRPr kumimoji="0" lang="zh-CN" altLang="en-US" sz="1200" b="1"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4" name="组合 13"/>
          <p:cNvGrpSpPr/>
          <p:nvPr/>
        </p:nvGrpSpPr>
        <p:grpSpPr>
          <a:xfrm>
            <a:off x="1526007" y="2765002"/>
            <a:ext cx="6091985" cy="2721398"/>
            <a:chOff x="2109787" y="1781175"/>
            <a:chExt cx="5586413" cy="2495550"/>
          </a:xfrm>
        </p:grpSpPr>
        <p:sp>
          <p:nvSpPr>
            <p:cNvPr id="3" name="矩形 2"/>
            <p:cNvSpPr/>
            <p:nvPr/>
          </p:nvSpPr>
          <p:spPr>
            <a:xfrm>
              <a:off x="2109787" y="1781175"/>
              <a:ext cx="5586413" cy="249555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2326086" y="2028825"/>
              <a:ext cx="1302940" cy="2057400"/>
            </a:xfrm>
            <a:prstGeom prst="rect">
              <a:avLst/>
            </a:prstGeom>
            <a:solidFill>
              <a:schemeClr val="bg1">
                <a:lumMod val="8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4402536" y="2028825"/>
              <a:ext cx="1302940" cy="2057400"/>
            </a:xfrm>
            <a:prstGeom prst="rect">
              <a:avLst/>
            </a:prstGeom>
            <a:solidFill>
              <a:schemeClr val="bg1">
                <a:lumMod val="8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6128545" y="3648075"/>
              <a:ext cx="1302940" cy="438150"/>
            </a:xfrm>
            <a:prstGeom prst="rect">
              <a:avLst/>
            </a:prstGeom>
            <a:solidFill>
              <a:schemeClr val="bg1">
                <a:lumMod val="8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605499" y="2734359"/>
              <a:ext cx="744114"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64KB</a:t>
              </a:r>
              <a:endParaRPr kumimoji="0" lang="en-US" altLang="zh-CN"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块</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4681949" y="2734359"/>
              <a:ext cx="744114"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64KB</a:t>
              </a:r>
              <a:endParaRPr kumimoji="0" lang="en-US" altLang="zh-CN"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块</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9" name="文本框 8"/>
            <p:cNvSpPr txBox="1"/>
            <p:nvPr/>
          </p:nvSpPr>
          <p:spPr>
            <a:xfrm>
              <a:off x="3841765" y="2734359"/>
              <a:ext cx="37221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p:cNvSpPr txBox="1"/>
            <p:nvPr/>
          </p:nvSpPr>
          <p:spPr>
            <a:xfrm>
              <a:off x="6267247" y="2096184"/>
              <a:ext cx="102553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SSTable</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nvSpPr>
          <p:spPr>
            <a:xfrm>
              <a:off x="6456849" y="3682484"/>
              <a:ext cx="64633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索引</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grpSp>
      <p:sp>
        <p:nvSpPr>
          <p:cNvPr id="12" name="文本框 11"/>
          <p:cNvSpPr txBox="1"/>
          <p:nvPr/>
        </p:nvSpPr>
        <p:spPr>
          <a:xfrm>
            <a:off x="399253" y="811034"/>
            <a:ext cx="361977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smtClean="0">
                <a:ln>
                  <a:noFill/>
                </a:ln>
                <a:solidFill>
                  <a:srgbClr val="70AD47"/>
                </a:solidFill>
                <a:effectLst/>
                <a:uLnTx/>
                <a:uFillTx/>
                <a:latin typeface="微软雅黑" panose="020B0503020204020204" pitchFamily="34" charset="-122"/>
                <a:ea typeface="微软雅黑" panose="020B0503020204020204" pitchFamily="34" charset="-122"/>
                <a:cs typeface="+mn-cs"/>
              </a:rPr>
              <a:t>SSTable</a:t>
            </a:r>
            <a:r>
              <a:rPr kumimoji="0" lang="en-US" altLang="zh-CN"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格式的基本示意</a:t>
            </a:r>
            <a:endParaRPr kumimoji="0" lang="zh-CN" altLang="en-US" sz="2400" b="1" i="0" u="none" strike="noStrike" kern="1200" cap="none" spc="0" normalizeH="0" baseline="0" noProof="0" dirty="0">
              <a:ln>
                <a:noFill/>
              </a:ln>
              <a:solidFill>
                <a:srgbClr val="70AD47"/>
              </a:solidFill>
              <a:effectLst/>
              <a:uLnTx/>
              <a:uFillTx/>
              <a:latin typeface="微软雅黑" panose="020B0503020204020204" pitchFamily="34" charset="-122"/>
              <a:ea typeface="微软雅黑" panose="020B0503020204020204" pitchFamily="34" charset="-122"/>
              <a:cs typeface="+mn-cs"/>
            </a:endParaRPr>
          </a:p>
        </p:txBody>
      </p:sp>
      <p:sp>
        <p:nvSpPr>
          <p:cNvPr id="13" name="椭圆 12"/>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矩形 14"/>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7" name="矩形 16"/>
          <p:cNvSpPr/>
          <p:nvPr/>
        </p:nvSpPr>
        <p:spPr>
          <a:xfrm>
            <a:off x="420852" y="1419005"/>
            <a:ext cx="8087158" cy="92333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SSTable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是</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Google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为</a:t>
            </a: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Bigtable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设计的内部数据存储格式。所有的</a:t>
            </a: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SSTable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文件都存储在</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GFS</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上，用户可以通过键来查询相应的</a:t>
            </a:r>
            <a:r>
              <a:rPr kumimoji="0" lang="zh-CN" altLang="en-US"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值。</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fld>
            <a:endParaRPr kumimoji="0" lang="zh-CN" altLang="en-US" sz="1200" b="1"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399253" y="811034"/>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0AD47"/>
                </a:solidFill>
                <a:effectLst/>
                <a:uLnTx/>
                <a:uFillTx/>
                <a:latin typeface="微软雅黑" panose="020B0503020204020204" pitchFamily="34" charset="-122"/>
                <a:ea typeface="微软雅黑" panose="020B0503020204020204" pitchFamily="34" charset="-122"/>
                <a:cs typeface="+mn-cs"/>
              </a:rPr>
              <a:t>子</a:t>
            </a:r>
            <a:r>
              <a:rPr kumimoji="0" lang="zh-CN" altLang="en-US"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表实际组成</a:t>
            </a:r>
            <a:endParaRPr kumimoji="0" lang="zh-CN" altLang="en-US" sz="2400" b="1" i="0" u="none" strike="noStrike" kern="1200" cap="none" spc="0" normalizeH="0" baseline="0" noProof="0" dirty="0">
              <a:ln>
                <a:noFill/>
              </a:ln>
              <a:solidFill>
                <a:srgbClr val="70AD47"/>
              </a:solidFill>
              <a:effectLst/>
              <a:uLnTx/>
              <a:uFillTx/>
              <a:latin typeface="微软雅黑" panose="020B0503020204020204" pitchFamily="34" charset="-122"/>
              <a:ea typeface="微软雅黑" panose="020B0503020204020204" pitchFamily="34" charset="-122"/>
              <a:cs typeface="+mn-cs"/>
            </a:endParaRPr>
          </a:p>
        </p:txBody>
      </p:sp>
      <p:sp>
        <p:nvSpPr>
          <p:cNvPr id="4" name="椭圆 3"/>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30" name="组合 29"/>
          <p:cNvGrpSpPr/>
          <p:nvPr/>
        </p:nvGrpSpPr>
        <p:grpSpPr>
          <a:xfrm>
            <a:off x="513651" y="3244537"/>
            <a:ext cx="7972424" cy="2489513"/>
            <a:chOff x="533401" y="2539687"/>
            <a:chExt cx="7972424" cy="2489513"/>
          </a:xfrm>
        </p:grpSpPr>
        <p:sp>
          <p:nvSpPr>
            <p:cNvPr id="5" name="矩形 4"/>
            <p:cNvSpPr/>
            <p:nvPr/>
          </p:nvSpPr>
          <p:spPr>
            <a:xfrm>
              <a:off x="533401" y="2539687"/>
              <a:ext cx="7972424" cy="2489513"/>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695325" y="2707555"/>
              <a:ext cx="7581899" cy="504825"/>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4223186" y="2750715"/>
              <a:ext cx="697627" cy="400110"/>
            </a:xfrm>
            <a:prstGeom prst="rect">
              <a:avLst/>
            </a:prstGeom>
            <a:noFill/>
          </p:spPr>
          <p:txBody>
            <a:bodyPr wrap="none" rtlCol="0">
              <a:spAutoFit/>
            </a:bodyPr>
            <a:lstStyle>
              <a:defPPr>
                <a:defRPr lang="zh-CN"/>
              </a:defPPr>
              <a:lvl1pPr algn="ctr">
                <a:defRPr>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日志</a:t>
              </a:r>
              <a:endParaRPr kumimoji="0"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9" name="组合 8"/>
            <p:cNvGrpSpPr/>
            <p:nvPr/>
          </p:nvGrpSpPr>
          <p:grpSpPr>
            <a:xfrm>
              <a:off x="695325" y="3360743"/>
              <a:ext cx="3402807" cy="1520094"/>
              <a:chOff x="2109787" y="1781175"/>
              <a:chExt cx="5586413" cy="2495550"/>
            </a:xfrm>
          </p:grpSpPr>
          <p:sp>
            <p:nvSpPr>
              <p:cNvPr id="10" name="矩形 9"/>
              <p:cNvSpPr/>
              <p:nvPr/>
            </p:nvSpPr>
            <p:spPr>
              <a:xfrm>
                <a:off x="2109787" y="1781175"/>
                <a:ext cx="5586413" cy="249555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2326086" y="2028825"/>
                <a:ext cx="1302940" cy="205740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矩形 11"/>
              <p:cNvSpPr/>
              <p:nvPr/>
            </p:nvSpPr>
            <p:spPr>
              <a:xfrm>
                <a:off x="4402536" y="2028825"/>
                <a:ext cx="1302940" cy="205740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3" name="矩形 12"/>
              <p:cNvSpPr/>
              <p:nvPr/>
            </p:nvSpPr>
            <p:spPr>
              <a:xfrm>
                <a:off x="6128545" y="3380691"/>
                <a:ext cx="1302939" cy="705537"/>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p:cNvSpPr txBox="1"/>
              <p:nvPr/>
            </p:nvSpPr>
            <p:spPr>
              <a:xfrm>
                <a:off x="2605499" y="2734359"/>
                <a:ext cx="744114"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64KB</a:t>
                </a:r>
                <a:endParaRPr kumimoji="0" lang="en-US" altLang="zh-CN"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块</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p:cNvSpPr txBox="1"/>
              <p:nvPr/>
            </p:nvSpPr>
            <p:spPr>
              <a:xfrm>
                <a:off x="4681949" y="2734359"/>
                <a:ext cx="744114"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64KB</a:t>
                </a:r>
                <a:endParaRPr kumimoji="0" lang="en-US" altLang="zh-CN"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块</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3841764" y="2734359"/>
                <a:ext cx="417113" cy="6063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7" name="文本框 16"/>
              <p:cNvSpPr txBox="1"/>
              <p:nvPr/>
            </p:nvSpPr>
            <p:spPr>
              <a:xfrm>
                <a:off x="6267247" y="2096184"/>
                <a:ext cx="102553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SSTable</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8" name="文本框 17"/>
              <p:cNvSpPr txBox="1"/>
              <p:nvPr/>
            </p:nvSpPr>
            <p:spPr>
              <a:xfrm>
                <a:off x="6456849" y="3435562"/>
                <a:ext cx="64633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索引</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grpSp>
        <p:grpSp>
          <p:nvGrpSpPr>
            <p:cNvPr id="19" name="组合 18"/>
            <p:cNvGrpSpPr/>
            <p:nvPr/>
          </p:nvGrpSpPr>
          <p:grpSpPr>
            <a:xfrm>
              <a:off x="4874417" y="3360743"/>
              <a:ext cx="3402807" cy="1520094"/>
              <a:chOff x="2109787" y="1781175"/>
              <a:chExt cx="5586413" cy="2495550"/>
            </a:xfrm>
          </p:grpSpPr>
          <p:sp>
            <p:nvSpPr>
              <p:cNvPr id="20" name="矩形 19"/>
              <p:cNvSpPr/>
              <p:nvPr/>
            </p:nvSpPr>
            <p:spPr>
              <a:xfrm>
                <a:off x="2109787" y="1781175"/>
                <a:ext cx="5586413" cy="249555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2326086" y="2028825"/>
                <a:ext cx="1302940" cy="205740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2" name="矩形 21"/>
              <p:cNvSpPr/>
              <p:nvPr/>
            </p:nvSpPr>
            <p:spPr>
              <a:xfrm>
                <a:off x="4402536" y="2028825"/>
                <a:ext cx="1302940" cy="205740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矩形 22"/>
              <p:cNvSpPr/>
              <p:nvPr/>
            </p:nvSpPr>
            <p:spPr>
              <a:xfrm>
                <a:off x="6128545" y="3380691"/>
                <a:ext cx="1302939" cy="705537"/>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4" name="文本框 23"/>
              <p:cNvSpPr txBox="1"/>
              <p:nvPr/>
            </p:nvSpPr>
            <p:spPr>
              <a:xfrm>
                <a:off x="2605499" y="2734359"/>
                <a:ext cx="744114"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64KB</a:t>
                </a:r>
                <a:endParaRPr kumimoji="0" lang="en-US" altLang="zh-CN"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块</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25" name="文本框 24"/>
              <p:cNvSpPr txBox="1"/>
              <p:nvPr/>
            </p:nvSpPr>
            <p:spPr>
              <a:xfrm>
                <a:off x="4681949" y="2734359"/>
                <a:ext cx="744114"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64KB</a:t>
                </a:r>
                <a:endParaRPr kumimoji="0" lang="en-US" altLang="zh-CN"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块</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26" name="文本框 25"/>
              <p:cNvSpPr txBox="1"/>
              <p:nvPr/>
            </p:nvSpPr>
            <p:spPr>
              <a:xfrm>
                <a:off x="3841765" y="2734359"/>
                <a:ext cx="296056" cy="6063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27" name="文本框 26"/>
              <p:cNvSpPr txBox="1"/>
              <p:nvPr/>
            </p:nvSpPr>
            <p:spPr>
              <a:xfrm>
                <a:off x="6267247" y="2096184"/>
                <a:ext cx="102553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SSTable</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28" name="文本框 27"/>
              <p:cNvSpPr txBox="1"/>
              <p:nvPr/>
            </p:nvSpPr>
            <p:spPr>
              <a:xfrm>
                <a:off x="6456849" y="3435562"/>
                <a:ext cx="64633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索引</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grpSp>
        <p:sp>
          <p:nvSpPr>
            <p:cNvPr id="29" name="文本框 28"/>
            <p:cNvSpPr txBox="1"/>
            <p:nvPr/>
          </p:nvSpPr>
          <p:spPr>
            <a:xfrm>
              <a:off x="4392576" y="3899805"/>
              <a:ext cx="25407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endPar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grpSp>
      <p:sp>
        <p:nvSpPr>
          <p:cNvPr id="31" name="矩形 30"/>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2" name="矩形 31"/>
          <p:cNvSpPr/>
          <p:nvPr/>
        </p:nvSpPr>
        <p:spPr>
          <a:xfrm>
            <a:off x="391046" y="1475171"/>
            <a:ext cx="310302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不同子表的</a:t>
            </a: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SSTable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可以共享</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3" name="矩形 32"/>
          <p:cNvSpPr/>
          <p:nvPr/>
        </p:nvSpPr>
        <p:spPr>
          <a:xfrm>
            <a:off x="391046" y="1875240"/>
            <a:ext cx="410881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每个子表服务器上仅保存一个日志文件</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4" name="矩形 33"/>
          <p:cNvSpPr/>
          <p:nvPr/>
        </p:nvSpPr>
        <p:spPr>
          <a:xfrm>
            <a:off x="391046" y="2275309"/>
            <a:ext cx="528002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Bigtable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规定将日志的内容按照键值进行排序</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5" name="矩形 34"/>
          <p:cNvSpPr/>
          <p:nvPr/>
        </p:nvSpPr>
        <p:spPr>
          <a:xfrm>
            <a:off x="383224" y="2675379"/>
            <a:ext cx="872314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每个子表服务器上保存的子表数量可以从几十到上千不等，通常情况下是</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100</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个左右</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fld>
            <a:endParaRPr kumimoji="0" lang="zh-CN" altLang="en-US" sz="1200" b="1"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3" name="Rectangle 65"/>
          <p:cNvSpPr>
            <a:spLocks noChangeArrowheads="1"/>
          </p:cNvSpPr>
          <p:nvPr/>
        </p:nvSpPr>
        <p:spPr bwMode="auto">
          <a:xfrm>
            <a:off x="417845" y="3458599"/>
            <a:ext cx="1605898" cy="308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Chubby</a:t>
            </a:r>
            <a:r>
              <a:rPr kumimoji="0" lang="zh-CN" altLang="en-US" sz="16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文件</a:t>
            </a:r>
            <a:endParaRPr kumimoji="0" lang="zh-CN" altLang="en-US" sz="4800" b="0" i="0" u="none" strike="noStrike" kern="1200" cap="none" spc="0" normalizeH="0" baseline="0" noProof="0" dirty="0" smtClean="0">
              <a:ln>
                <a:noFill/>
              </a:ln>
              <a:solidFill>
                <a:prstClr val="black">
                  <a:lumMod val="75000"/>
                  <a:lumOff val="25000"/>
                </a:prstClr>
              </a:solidFill>
              <a:effectLst/>
              <a:uLnTx/>
              <a:uFillTx/>
              <a:latin typeface="Arial" panose="020B0604020202020204" pitchFamily="34" charset="0"/>
              <a:ea typeface="微软雅黑" panose="020B0503020204020204" pitchFamily="34" charset="-122"/>
              <a:cs typeface="+mn-cs"/>
            </a:endParaRPr>
          </a:p>
        </p:txBody>
      </p:sp>
      <p:sp>
        <p:nvSpPr>
          <p:cNvPr id="4" name="Rectangle 64"/>
          <p:cNvSpPr>
            <a:spLocks noChangeArrowheads="1"/>
          </p:cNvSpPr>
          <p:nvPr/>
        </p:nvSpPr>
        <p:spPr bwMode="auto">
          <a:xfrm>
            <a:off x="2343615" y="2747280"/>
            <a:ext cx="1761208" cy="745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根子表</a:t>
            </a:r>
            <a:endParaRPr kumimoji="0" lang="zh-CN" altLang="zh-CN" sz="16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（元数据表中第一条记录）</a:t>
            </a:r>
            <a:endParaRPr kumimoji="0" lang="zh-CN" altLang="zh-CN" sz="5400" b="0" i="0" u="none" strike="noStrike" kern="1200" cap="none" spc="0" normalizeH="0" baseline="0" noProof="0" dirty="0" smtClean="0">
              <a:ln>
                <a:noFill/>
              </a:ln>
              <a:solidFill>
                <a:prstClr val="black">
                  <a:lumMod val="75000"/>
                  <a:lumOff val="25000"/>
                </a:prstClr>
              </a:solidFill>
              <a:effectLst/>
              <a:uLnTx/>
              <a:uFillTx/>
              <a:latin typeface="Arial" panose="020B0604020202020204" pitchFamily="34" charset="0"/>
              <a:ea typeface="微软雅黑" panose="020B0503020204020204" pitchFamily="34" charset="-122"/>
              <a:cs typeface="+mn-cs"/>
            </a:endParaRPr>
          </a:p>
        </p:txBody>
      </p:sp>
      <p:sp>
        <p:nvSpPr>
          <p:cNvPr id="5" name="Rectangle 63"/>
          <p:cNvSpPr>
            <a:spLocks noChangeArrowheads="1"/>
          </p:cNvSpPr>
          <p:nvPr/>
        </p:nvSpPr>
        <p:spPr bwMode="auto">
          <a:xfrm>
            <a:off x="2983966" y="3867033"/>
            <a:ext cx="299166" cy="33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6" name="Rectangle 62"/>
          <p:cNvSpPr>
            <a:spLocks noChangeArrowheads="1"/>
          </p:cNvSpPr>
          <p:nvPr/>
        </p:nvSpPr>
        <p:spPr bwMode="auto">
          <a:xfrm>
            <a:off x="5243626" y="3049099"/>
            <a:ext cx="299166" cy="33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7" name="Rectangle 61"/>
          <p:cNvSpPr>
            <a:spLocks noChangeArrowheads="1"/>
          </p:cNvSpPr>
          <p:nvPr/>
        </p:nvSpPr>
        <p:spPr bwMode="auto">
          <a:xfrm>
            <a:off x="5243626" y="3599693"/>
            <a:ext cx="299166" cy="33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8" name="Rectangle 60"/>
          <p:cNvSpPr>
            <a:spLocks noChangeArrowheads="1"/>
          </p:cNvSpPr>
          <p:nvPr/>
        </p:nvSpPr>
        <p:spPr bwMode="auto">
          <a:xfrm>
            <a:off x="5243626" y="4719974"/>
            <a:ext cx="299166" cy="33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9" name="Rectangle 59"/>
          <p:cNvSpPr>
            <a:spLocks noChangeArrowheads="1"/>
          </p:cNvSpPr>
          <p:nvPr/>
        </p:nvSpPr>
        <p:spPr bwMode="auto">
          <a:xfrm>
            <a:off x="7630590" y="2189792"/>
            <a:ext cx="299166" cy="337358"/>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0" name="Rectangle 58"/>
          <p:cNvSpPr>
            <a:spLocks noChangeArrowheads="1"/>
          </p:cNvSpPr>
          <p:nvPr/>
        </p:nvSpPr>
        <p:spPr bwMode="auto">
          <a:xfrm>
            <a:off x="7630590" y="2619446"/>
            <a:ext cx="299166" cy="337358"/>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6" name="Rectangle 66"/>
          <p:cNvSpPr>
            <a:spLocks noChangeArrowheads="1"/>
          </p:cNvSpPr>
          <p:nvPr/>
        </p:nvSpPr>
        <p:spPr bwMode="auto">
          <a:xfrm>
            <a:off x="7407806" y="1737860"/>
            <a:ext cx="913411" cy="248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16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用户表</a:t>
            </a:r>
            <a:r>
              <a:rPr kumimoji="0" lang="en-US" altLang="zh-CN" sz="16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endParaRPr kumimoji="0" lang="en-US" altLang="zh-CN" sz="4800" b="0" i="0" u="none" strike="noStrike" kern="1200" cap="none" spc="0" normalizeH="0" baseline="0" noProof="0" dirty="0" smtClean="0">
              <a:ln>
                <a:noFill/>
              </a:ln>
              <a:solidFill>
                <a:prstClr val="black">
                  <a:lumMod val="75000"/>
                  <a:lumOff val="25000"/>
                </a:prstClr>
              </a:solidFill>
              <a:effectLst/>
              <a:uLnTx/>
              <a:uFillTx/>
              <a:latin typeface="Arial" panose="020B0604020202020204" pitchFamily="34" charset="0"/>
              <a:ea typeface="微软雅黑" panose="020B0503020204020204" pitchFamily="34" charset="-122"/>
              <a:cs typeface="+mn-cs"/>
            </a:endParaRPr>
          </a:p>
        </p:txBody>
      </p:sp>
      <p:sp>
        <p:nvSpPr>
          <p:cNvPr id="17" name="Rectangle 52"/>
          <p:cNvSpPr>
            <a:spLocks noChangeArrowheads="1"/>
          </p:cNvSpPr>
          <p:nvPr/>
        </p:nvSpPr>
        <p:spPr bwMode="auto">
          <a:xfrm>
            <a:off x="7385527" y="3844753"/>
            <a:ext cx="922959" cy="289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16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用户表</a:t>
            </a:r>
            <a:r>
              <a:rPr kumimoji="0" lang="en-US" altLang="zh-CN" sz="1600" b="0" i="1"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N</a:t>
            </a:r>
            <a:endParaRPr kumimoji="0" lang="en-US" altLang="zh-CN" sz="4800" b="0" i="0" u="none" strike="noStrike" kern="1200" cap="none" spc="0" normalizeH="0" baseline="0" noProof="0" dirty="0" smtClean="0">
              <a:ln>
                <a:noFill/>
              </a:ln>
              <a:solidFill>
                <a:prstClr val="black">
                  <a:lumMod val="75000"/>
                  <a:lumOff val="25000"/>
                </a:prstClr>
              </a:solidFill>
              <a:effectLst/>
              <a:uLnTx/>
              <a:uFillTx/>
              <a:latin typeface="Arial" panose="020B0604020202020204" pitchFamily="34" charset="0"/>
              <a:ea typeface="微软雅黑" panose="020B0503020204020204" pitchFamily="34" charset="-122"/>
              <a:cs typeface="+mn-cs"/>
            </a:endParaRPr>
          </a:p>
        </p:txBody>
      </p:sp>
      <p:sp>
        <p:nvSpPr>
          <p:cNvPr id="18" name="Rectangle 51"/>
          <p:cNvSpPr>
            <a:spLocks noChangeArrowheads="1"/>
          </p:cNvSpPr>
          <p:nvPr/>
        </p:nvSpPr>
        <p:spPr bwMode="auto">
          <a:xfrm>
            <a:off x="4535939" y="2481003"/>
            <a:ext cx="1568597" cy="222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16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其他元数据子表</a:t>
            </a:r>
            <a:endParaRPr kumimoji="0" lang="zh-CN" altLang="zh-CN" sz="4800" b="0" i="0" u="none" strike="noStrike" kern="1200" cap="none" spc="0" normalizeH="0" baseline="0" noProof="0" dirty="0" smtClean="0">
              <a:ln>
                <a:noFill/>
              </a:ln>
              <a:solidFill>
                <a:prstClr val="black">
                  <a:lumMod val="75000"/>
                  <a:lumOff val="25000"/>
                </a:prstClr>
              </a:solidFill>
              <a:effectLst/>
              <a:uLnTx/>
              <a:uFillTx/>
              <a:latin typeface="Arial" panose="020B0604020202020204" pitchFamily="34" charset="0"/>
              <a:ea typeface="微软雅黑" panose="020B0503020204020204" pitchFamily="34" charset="-122"/>
              <a:cs typeface="+mn-cs"/>
            </a:endParaRPr>
          </a:p>
        </p:txBody>
      </p:sp>
      <p:sp>
        <p:nvSpPr>
          <p:cNvPr id="19" name="AutoShape 50"/>
          <p:cNvSpPr>
            <a:spLocks noChangeArrowheads="1"/>
          </p:cNvSpPr>
          <p:nvPr/>
        </p:nvSpPr>
        <p:spPr bwMode="auto">
          <a:xfrm>
            <a:off x="466514" y="3822476"/>
            <a:ext cx="1508561" cy="273705"/>
          </a:xfrm>
          <a:prstGeom prst="roundRect">
            <a:avLst>
              <a:gd name="adj" fmla="val 50000"/>
            </a:avLst>
          </a:prstGeom>
          <a:solidFill>
            <a:schemeClr val="bg1">
              <a:lumMod val="85000"/>
            </a:schemeClr>
          </a:solidFill>
          <a:ln w="6350">
            <a:solidFill>
              <a:srgbClr val="000000"/>
            </a:solid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0" name="Rectangle 49"/>
          <p:cNvSpPr>
            <a:spLocks noChangeArrowheads="1"/>
          </p:cNvSpPr>
          <p:nvPr/>
        </p:nvSpPr>
        <p:spPr bwMode="auto">
          <a:xfrm>
            <a:off x="2296520" y="3679257"/>
            <a:ext cx="1794997" cy="553776"/>
          </a:xfrm>
          <a:prstGeom prst="rect">
            <a:avLst/>
          </a:prstGeom>
          <a:solidFill>
            <a:srgbClr val="70AD47"/>
          </a:solidFill>
          <a:ln w="6350">
            <a:solidFill>
              <a:schemeClr val="bg1"/>
            </a:solidFill>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1" name="Line 48"/>
          <p:cNvSpPr>
            <a:spLocks noChangeShapeType="1"/>
          </p:cNvSpPr>
          <p:nvPr/>
        </p:nvSpPr>
        <p:spPr bwMode="auto">
          <a:xfrm>
            <a:off x="2296520" y="3777919"/>
            <a:ext cx="1788632" cy="0"/>
          </a:xfrm>
          <a:prstGeom prst="line">
            <a:avLst/>
          </a:prstGeom>
          <a:noFill/>
          <a:ln w="6350">
            <a:solidFill>
              <a:schemeClr val="bg1"/>
            </a:solidFill>
            <a:prstDash val="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2" name="Line 47"/>
          <p:cNvSpPr>
            <a:spLocks noChangeShapeType="1"/>
          </p:cNvSpPr>
          <p:nvPr/>
        </p:nvSpPr>
        <p:spPr bwMode="auto">
          <a:xfrm>
            <a:off x="2296520" y="3882945"/>
            <a:ext cx="1788632" cy="0"/>
          </a:xfrm>
          <a:prstGeom prst="line">
            <a:avLst/>
          </a:prstGeom>
          <a:noFill/>
          <a:ln w="6350">
            <a:solidFill>
              <a:schemeClr val="bg1"/>
            </a:solidFill>
            <a:prstDash val="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3" name="Line 46"/>
          <p:cNvSpPr>
            <a:spLocks noChangeShapeType="1"/>
          </p:cNvSpPr>
          <p:nvPr/>
        </p:nvSpPr>
        <p:spPr bwMode="auto">
          <a:xfrm>
            <a:off x="2296520" y="4150285"/>
            <a:ext cx="1788632" cy="0"/>
          </a:xfrm>
          <a:prstGeom prst="line">
            <a:avLst/>
          </a:prstGeom>
          <a:noFill/>
          <a:ln w="6350">
            <a:solidFill>
              <a:schemeClr val="bg1"/>
            </a:solidFill>
            <a:prstDash val="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4" name="Rectangle 45"/>
          <p:cNvSpPr>
            <a:spLocks noChangeArrowheads="1"/>
          </p:cNvSpPr>
          <p:nvPr/>
        </p:nvSpPr>
        <p:spPr bwMode="auto">
          <a:xfrm>
            <a:off x="4432057" y="2861325"/>
            <a:ext cx="1794997" cy="2211919"/>
          </a:xfrm>
          <a:prstGeom prst="rect">
            <a:avLst/>
          </a:prstGeom>
          <a:solidFill>
            <a:schemeClr val="bg1">
              <a:lumMod val="85000"/>
            </a:schemeClr>
          </a:solidFill>
          <a:ln w="6350">
            <a:solidFill>
              <a:srgbClr val="000000"/>
            </a:solidFill>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5" name="Line 44"/>
          <p:cNvSpPr>
            <a:spLocks noChangeShapeType="1"/>
          </p:cNvSpPr>
          <p:nvPr/>
        </p:nvSpPr>
        <p:spPr bwMode="auto">
          <a:xfrm>
            <a:off x="4432057" y="2959985"/>
            <a:ext cx="1788632" cy="0"/>
          </a:xfrm>
          <a:prstGeom prst="line">
            <a:avLst/>
          </a:prstGeom>
          <a:noFill/>
          <a:ln w="6350">
            <a:solidFill>
              <a:srgbClr val="000000"/>
            </a:solidFill>
            <a:prstDash val="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Line 43"/>
          <p:cNvSpPr>
            <a:spLocks noChangeShapeType="1"/>
          </p:cNvSpPr>
          <p:nvPr/>
        </p:nvSpPr>
        <p:spPr bwMode="auto">
          <a:xfrm>
            <a:off x="4432057" y="3065013"/>
            <a:ext cx="1788632" cy="0"/>
          </a:xfrm>
          <a:prstGeom prst="line">
            <a:avLst/>
          </a:prstGeom>
          <a:noFill/>
          <a:ln w="6350">
            <a:solidFill>
              <a:srgbClr val="000000"/>
            </a:solidFill>
            <a:prstDash val="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7" name="Line 42"/>
          <p:cNvSpPr>
            <a:spLocks noChangeShapeType="1"/>
          </p:cNvSpPr>
          <p:nvPr/>
        </p:nvSpPr>
        <p:spPr bwMode="auto">
          <a:xfrm>
            <a:off x="4432057" y="3332353"/>
            <a:ext cx="1788632" cy="0"/>
          </a:xfrm>
          <a:prstGeom prst="line">
            <a:avLst/>
          </a:prstGeom>
          <a:noFill/>
          <a:ln w="6350">
            <a:solidFill>
              <a:srgbClr val="000000"/>
            </a:solidFill>
            <a:prstDash val="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28" name="Group 35"/>
          <p:cNvGrpSpPr/>
          <p:nvPr/>
        </p:nvGrpSpPr>
        <p:grpSpPr bwMode="auto">
          <a:xfrm>
            <a:off x="4444787" y="3488300"/>
            <a:ext cx="1753624" cy="1486284"/>
            <a:chOff x="10015" y="9900"/>
            <a:chExt cx="1421" cy="1167"/>
          </a:xfrm>
        </p:grpSpPr>
        <p:sp>
          <p:nvSpPr>
            <p:cNvPr id="29" name="Line 41"/>
            <p:cNvSpPr>
              <a:spLocks noChangeShapeType="1"/>
            </p:cNvSpPr>
            <p:nvPr/>
          </p:nvSpPr>
          <p:spPr bwMode="auto">
            <a:xfrm>
              <a:off x="10015" y="9900"/>
              <a:ext cx="1421" cy="0"/>
            </a:xfrm>
            <a:prstGeom prst="line">
              <a:avLst/>
            </a:prstGeom>
            <a:noFill/>
            <a:ln w="6350">
              <a:solidFill>
                <a:srgbClr val="000000"/>
              </a:solidFill>
              <a:prstDash val="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 name="Line 40"/>
            <p:cNvSpPr>
              <a:spLocks noChangeShapeType="1"/>
            </p:cNvSpPr>
            <p:nvPr/>
          </p:nvSpPr>
          <p:spPr bwMode="auto">
            <a:xfrm>
              <a:off x="10015" y="9983"/>
              <a:ext cx="1421" cy="0"/>
            </a:xfrm>
            <a:prstGeom prst="line">
              <a:avLst/>
            </a:prstGeom>
            <a:noFill/>
            <a:ln w="6350">
              <a:solidFill>
                <a:srgbClr val="000000"/>
              </a:solidFill>
              <a:prstDash val="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1" name="Line 39"/>
            <p:cNvSpPr>
              <a:spLocks noChangeShapeType="1"/>
            </p:cNvSpPr>
            <p:nvPr/>
          </p:nvSpPr>
          <p:spPr bwMode="auto">
            <a:xfrm>
              <a:off x="10015" y="10204"/>
              <a:ext cx="1421" cy="0"/>
            </a:xfrm>
            <a:prstGeom prst="line">
              <a:avLst/>
            </a:prstGeom>
            <a:noFill/>
            <a:ln w="6350">
              <a:solidFill>
                <a:srgbClr val="000000"/>
              </a:solidFill>
              <a:prstDash val="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2" name="Line 38"/>
            <p:cNvSpPr>
              <a:spLocks noChangeShapeType="1"/>
            </p:cNvSpPr>
            <p:nvPr/>
          </p:nvSpPr>
          <p:spPr bwMode="auto">
            <a:xfrm>
              <a:off x="10015" y="10770"/>
              <a:ext cx="1421" cy="0"/>
            </a:xfrm>
            <a:prstGeom prst="line">
              <a:avLst/>
            </a:prstGeom>
            <a:noFill/>
            <a:ln w="6350">
              <a:solidFill>
                <a:srgbClr val="000000"/>
              </a:solidFill>
              <a:prstDash val="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3" name="Line 37"/>
            <p:cNvSpPr>
              <a:spLocks noChangeShapeType="1"/>
            </p:cNvSpPr>
            <p:nvPr/>
          </p:nvSpPr>
          <p:spPr bwMode="auto">
            <a:xfrm>
              <a:off x="10015" y="10862"/>
              <a:ext cx="1421" cy="0"/>
            </a:xfrm>
            <a:prstGeom prst="line">
              <a:avLst/>
            </a:prstGeom>
            <a:noFill/>
            <a:ln w="6350">
              <a:solidFill>
                <a:srgbClr val="000000"/>
              </a:solidFill>
              <a:prstDash val="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4" name="Line 36"/>
            <p:cNvSpPr>
              <a:spLocks noChangeShapeType="1"/>
            </p:cNvSpPr>
            <p:nvPr/>
          </p:nvSpPr>
          <p:spPr bwMode="auto">
            <a:xfrm>
              <a:off x="10015" y="11067"/>
              <a:ext cx="1421" cy="0"/>
            </a:xfrm>
            <a:prstGeom prst="line">
              <a:avLst/>
            </a:prstGeom>
            <a:noFill/>
            <a:ln w="6350">
              <a:solidFill>
                <a:srgbClr val="000000"/>
              </a:solidFill>
              <a:prstDash val="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35" name="Line 34"/>
          <p:cNvSpPr>
            <a:spLocks noChangeShapeType="1"/>
          </p:cNvSpPr>
          <p:nvPr/>
        </p:nvSpPr>
        <p:spPr bwMode="auto">
          <a:xfrm>
            <a:off x="4432057" y="3415101"/>
            <a:ext cx="1779085"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6" name="Line 33"/>
          <p:cNvSpPr>
            <a:spLocks noChangeShapeType="1"/>
          </p:cNvSpPr>
          <p:nvPr/>
        </p:nvSpPr>
        <p:spPr bwMode="auto">
          <a:xfrm>
            <a:off x="4432057" y="3956146"/>
            <a:ext cx="1779085"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7" name="Line 32"/>
          <p:cNvSpPr>
            <a:spLocks noChangeShapeType="1"/>
          </p:cNvSpPr>
          <p:nvPr/>
        </p:nvSpPr>
        <p:spPr bwMode="auto">
          <a:xfrm>
            <a:off x="4432057" y="4516287"/>
            <a:ext cx="1779085"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5" name="Rectangle 24"/>
          <p:cNvSpPr>
            <a:spLocks noChangeArrowheads="1"/>
          </p:cNvSpPr>
          <p:nvPr/>
        </p:nvSpPr>
        <p:spPr bwMode="auto">
          <a:xfrm>
            <a:off x="6806290" y="4185295"/>
            <a:ext cx="1794997" cy="1492647"/>
          </a:xfrm>
          <a:prstGeom prst="rect">
            <a:avLst/>
          </a:prstGeom>
          <a:solidFill>
            <a:srgbClr val="70AD47"/>
          </a:solidFill>
          <a:ln w="6350">
            <a:solidFill>
              <a:srgbClr val="000000"/>
            </a:solidFill>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6" name="Rectangle 23"/>
          <p:cNvSpPr>
            <a:spLocks noChangeArrowheads="1"/>
          </p:cNvSpPr>
          <p:nvPr/>
        </p:nvSpPr>
        <p:spPr bwMode="auto">
          <a:xfrm>
            <a:off x="6815839" y="2091132"/>
            <a:ext cx="1794997" cy="1438544"/>
          </a:xfrm>
          <a:prstGeom prst="rect">
            <a:avLst/>
          </a:prstGeom>
          <a:solidFill>
            <a:srgbClr val="70AD47"/>
          </a:solidFill>
          <a:ln w="6350">
            <a:solidFill>
              <a:srgbClr val="000000"/>
            </a:solidFill>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8" name="Line 21"/>
          <p:cNvSpPr>
            <a:spLocks noChangeShapeType="1"/>
          </p:cNvSpPr>
          <p:nvPr/>
        </p:nvSpPr>
        <p:spPr bwMode="auto">
          <a:xfrm>
            <a:off x="6822205" y="2161149"/>
            <a:ext cx="1791813" cy="0"/>
          </a:xfrm>
          <a:prstGeom prst="line">
            <a:avLst/>
          </a:prstGeom>
          <a:noFill/>
          <a:ln w="6350">
            <a:solidFill>
              <a:schemeClr val="bg1"/>
            </a:solidFill>
            <a:prstDash val="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9" name="Line 20"/>
          <p:cNvSpPr>
            <a:spLocks noChangeShapeType="1"/>
          </p:cNvSpPr>
          <p:nvPr/>
        </p:nvSpPr>
        <p:spPr bwMode="auto">
          <a:xfrm>
            <a:off x="6822205" y="2243897"/>
            <a:ext cx="1791813" cy="0"/>
          </a:xfrm>
          <a:prstGeom prst="line">
            <a:avLst/>
          </a:prstGeom>
          <a:noFill/>
          <a:ln w="6350">
            <a:solidFill>
              <a:schemeClr val="bg1"/>
            </a:solidFill>
            <a:prstDash val="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0" name="Line 19"/>
          <p:cNvSpPr>
            <a:spLocks noChangeShapeType="1"/>
          </p:cNvSpPr>
          <p:nvPr/>
        </p:nvSpPr>
        <p:spPr bwMode="auto">
          <a:xfrm>
            <a:off x="6822205" y="2409393"/>
            <a:ext cx="1791813" cy="0"/>
          </a:xfrm>
          <a:prstGeom prst="line">
            <a:avLst/>
          </a:prstGeom>
          <a:noFill/>
          <a:ln w="6350">
            <a:solidFill>
              <a:schemeClr val="bg1"/>
            </a:solidFill>
            <a:prstDash val="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1" name="Line 18"/>
          <p:cNvSpPr>
            <a:spLocks noChangeShapeType="1"/>
          </p:cNvSpPr>
          <p:nvPr/>
        </p:nvSpPr>
        <p:spPr bwMode="auto">
          <a:xfrm>
            <a:off x="6822205" y="2508054"/>
            <a:ext cx="1791813" cy="0"/>
          </a:xfrm>
          <a:prstGeom prst="line">
            <a:avLst/>
          </a:prstGeom>
          <a:noFill/>
          <a:ln w="6350">
            <a:solidFill>
              <a:schemeClr val="bg1"/>
            </a:solidFill>
            <a:prstDash val="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2" name="Line 17"/>
          <p:cNvSpPr>
            <a:spLocks noChangeShapeType="1"/>
          </p:cNvSpPr>
          <p:nvPr/>
        </p:nvSpPr>
        <p:spPr bwMode="auto">
          <a:xfrm>
            <a:off x="6822205" y="2625812"/>
            <a:ext cx="1791813" cy="0"/>
          </a:xfrm>
          <a:prstGeom prst="line">
            <a:avLst/>
          </a:prstGeom>
          <a:noFill/>
          <a:ln w="6350">
            <a:solidFill>
              <a:schemeClr val="bg1"/>
            </a:solidFill>
            <a:prstDash val="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3" name="Line 16"/>
          <p:cNvSpPr>
            <a:spLocks noChangeShapeType="1"/>
          </p:cNvSpPr>
          <p:nvPr/>
        </p:nvSpPr>
        <p:spPr bwMode="auto">
          <a:xfrm>
            <a:off x="6822205" y="2889968"/>
            <a:ext cx="1791813" cy="0"/>
          </a:xfrm>
          <a:prstGeom prst="line">
            <a:avLst/>
          </a:prstGeom>
          <a:noFill/>
          <a:ln w="6350">
            <a:solidFill>
              <a:schemeClr val="bg1"/>
            </a:solidFill>
            <a:prstDash val="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4" name="Line 15"/>
          <p:cNvSpPr>
            <a:spLocks noChangeShapeType="1"/>
          </p:cNvSpPr>
          <p:nvPr/>
        </p:nvSpPr>
        <p:spPr bwMode="auto">
          <a:xfrm>
            <a:off x="6825386" y="2979081"/>
            <a:ext cx="1779085" cy="0"/>
          </a:xfrm>
          <a:prstGeom prst="line">
            <a:avLst/>
          </a:prstGeom>
          <a:noFill/>
          <a:ln w="6350">
            <a:solidFill>
              <a:schemeClr val="bg1"/>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5" name="Line 14"/>
          <p:cNvSpPr>
            <a:spLocks noChangeShapeType="1"/>
          </p:cNvSpPr>
          <p:nvPr/>
        </p:nvSpPr>
        <p:spPr bwMode="auto">
          <a:xfrm>
            <a:off x="1975075" y="3959328"/>
            <a:ext cx="318262" cy="0"/>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6" name="Line 13"/>
          <p:cNvSpPr>
            <a:spLocks noChangeShapeType="1"/>
          </p:cNvSpPr>
          <p:nvPr/>
        </p:nvSpPr>
        <p:spPr bwMode="auto">
          <a:xfrm flipV="1">
            <a:off x="4113795" y="3131847"/>
            <a:ext cx="327811" cy="789289"/>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7" name="Line 12"/>
          <p:cNvSpPr>
            <a:spLocks noChangeShapeType="1"/>
          </p:cNvSpPr>
          <p:nvPr/>
        </p:nvSpPr>
        <p:spPr bwMode="auto">
          <a:xfrm flipV="1">
            <a:off x="4113795" y="3698353"/>
            <a:ext cx="327811" cy="222783"/>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8" name="Line 11"/>
          <p:cNvSpPr>
            <a:spLocks noChangeShapeType="1"/>
          </p:cNvSpPr>
          <p:nvPr/>
        </p:nvSpPr>
        <p:spPr bwMode="auto">
          <a:xfrm>
            <a:off x="4113795" y="3921136"/>
            <a:ext cx="321446" cy="865672"/>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9" name="Line 10"/>
          <p:cNvSpPr>
            <a:spLocks noChangeShapeType="1"/>
          </p:cNvSpPr>
          <p:nvPr/>
        </p:nvSpPr>
        <p:spPr bwMode="auto">
          <a:xfrm flipV="1">
            <a:off x="6230237" y="2288454"/>
            <a:ext cx="579237" cy="811567"/>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0" name="Line 9"/>
          <p:cNvSpPr>
            <a:spLocks noChangeShapeType="1"/>
          </p:cNvSpPr>
          <p:nvPr/>
        </p:nvSpPr>
        <p:spPr bwMode="auto">
          <a:xfrm flipV="1">
            <a:off x="6233419" y="2718106"/>
            <a:ext cx="569690" cy="391463"/>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1" name="Line 8"/>
          <p:cNvSpPr>
            <a:spLocks noChangeShapeType="1"/>
          </p:cNvSpPr>
          <p:nvPr/>
        </p:nvSpPr>
        <p:spPr bwMode="auto">
          <a:xfrm>
            <a:off x="6236603" y="3666527"/>
            <a:ext cx="579237" cy="805203"/>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2" name="Line 7"/>
          <p:cNvSpPr>
            <a:spLocks noChangeShapeType="1"/>
          </p:cNvSpPr>
          <p:nvPr/>
        </p:nvSpPr>
        <p:spPr bwMode="auto">
          <a:xfrm>
            <a:off x="6227054" y="3663345"/>
            <a:ext cx="582420" cy="1362161"/>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3" name="Rectangle 6"/>
          <p:cNvSpPr>
            <a:spLocks noChangeArrowheads="1"/>
          </p:cNvSpPr>
          <p:nvPr/>
        </p:nvSpPr>
        <p:spPr bwMode="auto">
          <a:xfrm>
            <a:off x="7691059" y="3045917"/>
            <a:ext cx="127305" cy="235514"/>
          </a:xfrm>
          <a:prstGeom prst="rect">
            <a:avLst/>
          </a:prstGeom>
          <a:noFill/>
          <a:ln w="6350">
            <a:noFill/>
            <a:miter lim="800000"/>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1400" b="0" i="0" u="none" strike="noStrike" kern="1200" cap="none" spc="0" normalizeH="0" baseline="0" noProof="0" smtClean="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smtClean="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4" name="Rectangle 5"/>
          <p:cNvSpPr>
            <a:spLocks noChangeArrowheads="1"/>
          </p:cNvSpPr>
          <p:nvPr/>
        </p:nvSpPr>
        <p:spPr bwMode="auto">
          <a:xfrm>
            <a:off x="7691059" y="3170038"/>
            <a:ext cx="127305" cy="23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1400" b="0" i="0" u="none" strike="noStrike" kern="1200" cap="none" spc="0" normalizeH="0" baseline="0" noProof="0" smtClean="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smtClean="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5" name="Rectangle 4"/>
          <p:cNvSpPr>
            <a:spLocks noChangeArrowheads="1"/>
          </p:cNvSpPr>
          <p:nvPr/>
        </p:nvSpPr>
        <p:spPr bwMode="auto">
          <a:xfrm>
            <a:off x="7691059" y="3300527"/>
            <a:ext cx="127305" cy="23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1400" b="0" i="0" u="none" strike="noStrike" kern="1200" cap="none" spc="0" normalizeH="0" baseline="0" noProof="0" smtClean="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smtClean="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66" name="Rectangle 3"/>
          <p:cNvSpPr>
            <a:spLocks noChangeArrowheads="1"/>
          </p:cNvSpPr>
          <p:nvPr/>
        </p:nvSpPr>
        <p:spPr bwMode="auto">
          <a:xfrm>
            <a:off x="5316825" y="4029345"/>
            <a:ext cx="127305" cy="23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6000" b="0" i="0" u="none" strike="noStrike" kern="120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67" name="Rectangle 2"/>
          <p:cNvSpPr>
            <a:spLocks noChangeArrowheads="1"/>
          </p:cNvSpPr>
          <p:nvPr/>
        </p:nvSpPr>
        <p:spPr bwMode="auto">
          <a:xfrm>
            <a:off x="5316825" y="4153468"/>
            <a:ext cx="127305" cy="23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6000" b="0" i="0" u="none" strike="noStrike" kern="120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68" name="Rectangle 1"/>
          <p:cNvSpPr>
            <a:spLocks noChangeArrowheads="1"/>
          </p:cNvSpPr>
          <p:nvPr/>
        </p:nvSpPr>
        <p:spPr bwMode="auto">
          <a:xfrm>
            <a:off x="5316825" y="4283955"/>
            <a:ext cx="127305" cy="23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6000" b="0" i="0" u="none" strike="noStrike" kern="120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72" name="文本框 71"/>
          <p:cNvSpPr txBox="1"/>
          <p:nvPr/>
        </p:nvSpPr>
        <p:spPr>
          <a:xfrm>
            <a:off x="399253" y="811034"/>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0AD47"/>
                </a:solidFill>
                <a:effectLst/>
                <a:uLnTx/>
                <a:uFillTx/>
                <a:latin typeface="微软雅黑" panose="020B0503020204020204" pitchFamily="34" charset="-122"/>
                <a:ea typeface="微软雅黑" panose="020B0503020204020204" pitchFamily="34" charset="-122"/>
                <a:cs typeface="+mn-cs"/>
              </a:rPr>
              <a:t>子</a:t>
            </a:r>
            <a:r>
              <a:rPr kumimoji="0" lang="zh-CN" altLang="en-US"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表</a:t>
            </a:r>
            <a:r>
              <a:rPr kumimoji="0" lang="zh-CN" altLang="en-US" sz="2400" b="1" i="0" u="none" strike="noStrike" kern="1200" cap="none" spc="0" normalizeH="0" baseline="0" noProof="0" dirty="0">
                <a:ln>
                  <a:noFill/>
                </a:ln>
                <a:solidFill>
                  <a:srgbClr val="70AD47"/>
                </a:solidFill>
                <a:effectLst/>
                <a:uLnTx/>
                <a:uFillTx/>
                <a:latin typeface="微软雅黑" panose="020B0503020204020204" pitchFamily="34" charset="-122"/>
                <a:ea typeface="微软雅黑" panose="020B0503020204020204" pitchFamily="34" charset="-122"/>
                <a:cs typeface="+mn-cs"/>
              </a:rPr>
              <a:t>地址</a:t>
            </a:r>
            <a:r>
              <a:rPr kumimoji="0" lang="zh-CN" altLang="en-US"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组成</a:t>
            </a:r>
            <a:endParaRPr kumimoji="0" lang="zh-CN" altLang="en-US" sz="2400" b="1" i="0" u="none" strike="noStrike" kern="1200" cap="none" spc="0" normalizeH="0" baseline="0" noProof="0" dirty="0">
              <a:ln>
                <a:noFill/>
              </a:ln>
              <a:solidFill>
                <a:srgbClr val="70AD47"/>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4" name="矩形 73"/>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9" name="矩形 68"/>
          <p:cNvSpPr/>
          <p:nvPr/>
        </p:nvSpPr>
        <p:spPr>
          <a:xfrm>
            <a:off x="399253" y="1305715"/>
            <a:ext cx="656352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Bigtable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系统的内部采用的是一种类似</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B+</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树的三层查询体系</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1" name="Rectangle 57"/>
          <p:cNvSpPr>
            <a:spLocks noChangeArrowheads="1"/>
          </p:cNvSpPr>
          <p:nvPr/>
        </p:nvSpPr>
        <p:spPr bwMode="auto">
          <a:xfrm>
            <a:off x="7630590" y="5378775"/>
            <a:ext cx="299166" cy="33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smtClean="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smtClean="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2" name="Rectangle 56"/>
          <p:cNvSpPr>
            <a:spLocks noChangeArrowheads="1"/>
          </p:cNvSpPr>
          <p:nvPr/>
        </p:nvSpPr>
        <p:spPr bwMode="auto">
          <a:xfrm>
            <a:off x="7630590" y="4385799"/>
            <a:ext cx="299166" cy="337358"/>
          </a:xfrm>
          <a:prstGeom prst="rect">
            <a:avLst/>
          </a:prstGeom>
          <a:noFill/>
          <a:ln w="6350">
            <a:noFill/>
            <a:miter lim="800000"/>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smtClean="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smtClean="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3" name="Rectangle 55"/>
          <p:cNvSpPr>
            <a:spLocks noChangeArrowheads="1"/>
          </p:cNvSpPr>
          <p:nvPr/>
        </p:nvSpPr>
        <p:spPr bwMode="auto">
          <a:xfrm>
            <a:off x="7691059" y="4828183"/>
            <a:ext cx="127305" cy="235514"/>
          </a:xfrm>
          <a:prstGeom prst="rect">
            <a:avLst/>
          </a:prstGeom>
          <a:noFill/>
          <a:ln w="6350">
            <a:noFill/>
            <a:miter lim="800000"/>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1400" b="0" i="0" u="none" strike="noStrike" kern="1200" cap="none" spc="0" normalizeH="0" baseline="0" noProof="0" smtClean="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smtClean="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4" name="Rectangle 54"/>
          <p:cNvSpPr>
            <a:spLocks noChangeArrowheads="1"/>
          </p:cNvSpPr>
          <p:nvPr/>
        </p:nvSpPr>
        <p:spPr bwMode="auto">
          <a:xfrm>
            <a:off x="7691059" y="4952305"/>
            <a:ext cx="127305" cy="235514"/>
          </a:xfrm>
          <a:prstGeom prst="rect">
            <a:avLst/>
          </a:prstGeom>
          <a:noFill/>
          <a:ln w="6350">
            <a:noFill/>
            <a:miter lim="800000"/>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1400" b="0" i="0" u="none" strike="noStrike" kern="1200" cap="none" spc="0" normalizeH="0" baseline="0" noProof="0" smtClean="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smtClean="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Rectangle 53"/>
          <p:cNvSpPr>
            <a:spLocks noChangeArrowheads="1"/>
          </p:cNvSpPr>
          <p:nvPr/>
        </p:nvSpPr>
        <p:spPr bwMode="auto">
          <a:xfrm>
            <a:off x="7691059" y="5082793"/>
            <a:ext cx="127305" cy="235514"/>
          </a:xfrm>
          <a:prstGeom prst="rect">
            <a:avLst/>
          </a:prstGeom>
          <a:noFill/>
          <a:ln w="6350">
            <a:noFill/>
            <a:miter lim="800000"/>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1400" b="0" i="0" u="none" strike="noStrike" kern="1200" cap="none" spc="0" normalizeH="0" baseline="0" noProof="0" smtClean="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kern="1200" cap="none" spc="0" normalizeH="0" baseline="0" noProof="0" smtClean="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8" name="Line 31"/>
          <p:cNvSpPr>
            <a:spLocks noChangeShapeType="1"/>
          </p:cNvSpPr>
          <p:nvPr/>
        </p:nvSpPr>
        <p:spPr bwMode="auto">
          <a:xfrm>
            <a:off x="6819021" y="4264859"/>
            <a:ext cx="1788632" cy="0"/>
          </a:xfrm>
          <a:prstGeom prst="line">
            <a:avLst/>
          </a:prstGeom>
          <a:noFill/>
          <a:ln w="6350">
            <a:solidFill>
              <a:schemeClr val="bg1"/>
            </a:solidFill>
            <a:prstDash val="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9" name="Line 30"/>
          <p:cNvSpPr>
            <a:spLocks noChangeShapeType="1"/>
          </p:cNvSpPr>
          <p:nvPr/>
        </p:nvSpPr>
        <p:spPr bwMode="auto">
          <a:xfrm>
            <a:off x="6819021" y="4392164"/>
            <a:ext cx="1788632" cy="0"/>
          </a:xfrm>
          <a:prstGeom prst="line">
            <a:avLst/>
          </a:prstGeom>
          <a:noFill/>
          <a:ln w="6350">
            <a:solidFill>
              <a:schemeClr val="bg1"/>
            </a:solidFill>
            <a:prstDash val="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0" name="Line 29"/>
          <p:cNvSpPr>
            <a:spLocks noChangeShapeType="1"/>
          </p:cNvSpPr>
          <p:nvPr/>
        </p:nvSpPr>
        <p:spPr bwMode="auto">
          <a:xfrm>
            <a:off x="6819021" y="5359680"/>
            <a:ext cx="1788632" cy="0"/>
          </a:xfrm>
          <a:prstGeom prst="line">
            <a:avLst/>
          </a:prstGeom>
          <a:noFill/>
          <a:ln w="6350">
            <a:solidFill>
              <a:schemeClr val="bg1"/>
            </a:solidFill>
            <a:prstDash val="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1" name="Line 28"/>
          <p:cNvSpPr>
            <a:spLocks noChangeShapeType="1"/>
          </p:cNvSpPr>
          <p:nvPr/>
        </p:nvSpPr>
        <p:spPr bwMode="auto">
          <a:xfrm>
            <a:off x="6819021" y="5432881"/>
            <a:ext cx="1788632" cy="0"/>
          </a:xfrm>
          <a:prstGeom prst="line">
            <a:avLst/>
          </a:prstGeom>
          <a:noFill/>
          <a:ln w="6350">
            <a:solidFill>
              <a:schemeClr val="bg1"/>
            </a:solidFill>
            <a:prstDash val="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2" name="Line 27"/>
          <p:cNvSpPr>
            <a:spLocks noChangeShapeType="1"/>
          </p:cNvSpPr>
          <p:nvPr/>
        </p:nvSpPr>
        <p:spPr bwMode="auto">
          <a:xfrm>
            <a:off x="6819021" y="5614289"/>
            <a:ext cx="1788632" cy="0"/>
          </a:xfrm>
          <a:prstGeom prst="line">
            <a:avLst/>
          </a:prstGeom>
          <a:noFill/>
          <a:ln w="6350">
            <a:solidFill>
              <a:schemeClr val="bg1"/>
            </a:solidFill>
            <a:prstDash val="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3" name="Line 26"/>
          <p:cNvSpPr>
            <a:spLocks noChangeShapeType="1"/>
          </p:cNvSpPr>
          <p:nvPr/>
        </p:nvSpPr>
        <p:spPr bwMode="auto">
          <a:xfrm>
            <a:off x="6812656" y="4748617"/>
            <a:ext cx="1782267" cy="0"/>
          </a:xfrm>
          <a:prstGeom prst="line">
            <a:avLst/>
          </a:prstGeom>
          <a:noFill/>
          <a:ln w="6350">
            <a:solidFill>
              <a:schemeClr val="bg1"/>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4" name="Line 25"/>
          <p:cNvSpPr>
            <a:spLocks noChangeShapeType="1"/>
          </p:cNvSpPr>
          <p:nvPr/>
        </p:nvSpPr>
        <p:spPr bwMode="auto">
          <a:xfrm>
            <a:off x="6819021" y="4653138"/>
            <a:ext cx="1788632" cy="0"/>
          </a:xfrm>
          <a:prstGeom prst="line">
            <a:avLst/>
          </a:prstGeom>
          <a:noFill/>
          <a:ln w="6350">
            <a:solidFill>
              <a:schemeClr val="bg1"/>
            </a:solidFill>
            <a:prstDash val="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7" name="Line 22"/>
          <p:cNvSpPr>
            <a:spLocks noChangeShapeType="1"/>
          </p:cNvSpPr>
          <p:nvPr/>
        </p:nvSpPr>
        <p:spPr bwMode="auto">
          <a:xfrm>
            <a:off x="6809474" y="5292846"/>
            <a:ext cx="1779083" cy="0"/>
          </a:xfrm>
          <a:prstGeom prst="line">
            <a:avLst/>
          </a:prstGeom>
          <a:noFill/>
          <a:ln w="6350">
            <a:solidFill>
              <a:schemeClr val="bg1"/>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fld>
            <a:endParaRPr kumimoji="0" lang="zh-CN" altLang="en-US" sz="1200" b="1"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399253" y="811034"/>
            <a:ext cx="44807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Bigtable </a:t>
            </a:r>
            <a:r>
              <a:rPr kumimoji="0" lang="zh-CN" altLang="en-US"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数据存储及读</a:t>
            </a:r>
            <a:r>
              <a:rPr kumimoji="0" lang="en-US" altLang="zh-CN"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写操作</a:t>
            </a:r>
            <a:endParaRPr kumimoji="0" lang="zh-CN" altLang="en-US" sz="2400" b="1" i="0" u="none" strike="noStrike" kern="1200" cap="none" spc="0" normalizeH="0" baseline="0" noProof="0" dirty="0">
              <a:ln>
                <a:noFill/>
              </a:ln>
              <a:solidFill>
                <a:srgbClr val="70AD47"/>
              </a:solidFill>
              <a:effectLst/>
              <a:uLnTx/>
              <a:uFillTx/>
              <a:latin typeface="微软雅黑" panose="020B0503020204020204" pitchFamily="34" charset="-122"/>
              <a:ea typeface="微软雅黑" panose="020B0503020204020204" pitchFamily="34" charset="-122"/>
              <a:cs typeface="+mn-cs"/>
            </a:endParaRPr>
          </a:p>
        </p:txBody>
      </p:sp>
      <p:sp>
        <p:nvSpPr>
          <p:cNvPr id="4" name="椭圆 3"/>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5"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b="4013"/>
          <a:stretch>
            <a:fillRect/>
          </a:stretch>
        </p:blipFill>
        <p:spPr bwMode="auto">
          <a:xfrm>
            <a:off x="3295283" y="1604338"/>
            <a:ext cx="5505450" cy="403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399253" y="1530238"/>
            <a:ext cx="3598698" cy="175432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较新的数据存储在内存中一个称为内存表（</a:t>
            </a: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Memtable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）的有序缓冲里，较早的数据则以</a:t>
            </a:r>
            <a:r>
              <a:rPr kumimoji="0" lang="en-US" altLang="zh-CN" sz="1800" b="0" i="0" u="none" strike="noStrike" kern="1200" cap="none" spc="0" normalizeH="0" baseline="0" noProof="0" dirty="0" err="1">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SSTable</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格式保存在</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GFS</a:t>
            </a:r>
            <a:r>
              <a:rPr kumimoji="0" lang="zh-CN" altLang="en-US"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中</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484491" y="3416862"/>
            <a:ext cx="2954655" cy="458908"/>
          </a:xfrm>
          <a:prstGeom prst="rect">
            <a:avLst/>
          </a:prstGeom>
          <a:solidFill>
            <a:srgbClr val="70AD47"/>
          </a:solidFill>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读和写操作有很大的差异性</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730C6D-5BB4-4F63-9D16-9EBF769D35DB}" type="slidenum">
              <a:rPr kumimoji="0" lang="zh-CN" altLang="en-US" sz="1200" b="1" i="0" u="none" strike="noStrike" kern="1200" cap="none" spc="0" normalizeH="0" baseline="0" noProof="0" smtClean="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fld>
            <a:endParaRPr kumimoji="0" lang="zh-CN" altLang="en-US" sz="1200" b="1"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65" name="文本框 64"/>
          <p:cNvSpPr txBox="1"/>
          <p:nvPr/>
        </p:nvSpPr>
        <p:spPr>
          <a:xfrm>
            <a:off x="399253" y="811034"/>
            <a:ext cx="357020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smtClean="0">
                <a:ln>
                  <a:noFill/>
                </a:ln>
                <a:solidFill>
                  <a:srgbClr val="70AD47"/>
                </a:solidFill>
                <a:effectLst/>
                <a:uLnTx/>
                <a:uFillTx/>
                <a:latin typeface="微软雅黑" panose="020B0503020204020204" pitchFamily="34" charset="-122"/>
                <a:ea typeface="微软雅黑" panose="020B0503020204020204" pitchFamily="34" charset="-122"/>
                <a:cs typeface="+mn-cs"/>
              </a:rPr>
              <a:t>三种形式压缩之间的关系</a:t>
            </a:r>
            <a:endParaRPr kumimoji="0" lang="zh-CN" altLang="en-US" sz="2400" b="1" i="0" u="none" strike="noStrike" kern="1200" cap="none" spc="0" normalizeH="0" baseline="0" noProof="0" dirty="0">
              <a:ln>
                <a:noFill/>
              </a:ln>
              <a:solidFill>
                <a:srgbClr val="70AD47"/>
              </a:solidFill>
              <a:effectLst/>
              <a:uLnTx/>
              <a:uFillTx/>
              <a:latin typeface="微软雅黑" panose="020B0503020204020204" pitchFamily="34" charset="-122"/>
              <a:ea typeface="微软雅黑" panose="020B0503020204020204" pitchFamily="34" charset="-122"/>
              <a:cs typeface="+mn-cs"/>
            </a:endParaRPr>
          </a:p>
        </p:txBody>
      </p:sp>
      <p:sp>
        <p:nvSpPr>
          <p:cNvPr id="66" name="椭圆 65"/>
          <p:cNvSpPr/>
          <p:nvPr/>
        </p:nvSpPr>
        <p:spPr>
          <a:xfrm>
            <a:off x="293525" y="957340"/>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矩形 56"/>
          <p:cNvSpPr/>
          <p:nvPr/>
        </p:nvSpPr>
        <p:spPr>
          <a:xfrm>
            <a:off x="201134" y="91830"/>
            <a:ext cx="562525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22.4 </a:t>
            </a:r>
            <a:r>
              <a:rPr kumimoji="0" lang="zh-CN" altLang="en-US" sz="2400" b="1" i="0" u="none" strike="noStrike" kern="1200" cap="none" spc="225"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分布式结构化数据表</a:t>
            </a:r>
            <a:r>
              <a:rPr kumimoji="0" lang="en-US" altLang="zh-CN" sz="2400" b="1" i="0" u="none" strike="noStrike" kern="1200" cap="none" spc="225"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cs typeface="+mn-cs"/>
              </a:rPr>
              <a:t>Bigtable</a:t>
            </a:r>
            <a:endParaRPr kumimoji="0" lang="zh-CN" altLang="en-US" sz="2400" b="1" i="0" u="none" strike="noStrike" kern="120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 name="Rectangle 58"/>
          <p:cNvSpPr>
            <a:spLocks noChangeArrowheads="1"/>
          </p:cNvSpPr>
          <p:nvPr/>
        </p:nvSpPr>
        <p:spPr bwMode="auto">
          <a:xfrm>
            <a:off x="2478660" y="2023452"/>
            <a:ext cx="1134809" cy="427496"/>
          </a:xfrm>
          <a:prstGeom prst="rect">
            <a:avLst/>
          </a:prstGeom>
          <a:solidFill>
            <a:schemeClr val="tx1">
              <a:lumMod val="75000"/>
              <a:lumOff val="25000"/>
            </a:schemeClr>
          </a:solidFill>
          <a:ln w="6350">
            <a:solidFill>
              <a:srgbClr val="000000"/>
            </a:solidFill>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4" name="Rectangle 57"/>
          <p:cNvSpPr>
            <a:spLocks noChangeArrowheads="1"/>
          </p:cNvSpPr>
          <p:nvPr/>
        </p:nvSpPr>
        <p:spPr bwMode="auto">
          <a:xfrm>
            <a:off x="2455342" y="2101179"/>
            <a:ext cx="1169787" cy="419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SSTable</a:t>
            </a:r>
            <a:endParaRPr kumimoji="0" lang="en-US" altLang="zh-CN" sz="5400" b="0"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5" name="Rectangle 56"/>
          <p:cNvSpPr>
            <a:spLocks noChangeArrowheads="1"/>
          </p:cNvSpPr>
          <p:nvPr/>
        </p:nvSpPr>
        <p:spPr bwMode="auto">
          <a:xfrm>
            <a:off x="4662779" y="3041671"/>
            <a:ext cx="998788" cy="746176"/>
          </a:xfrm>
          <a:prstGeom prst="rect">
            <a:avLst/>
          </a:prstGeom>
          <a:solidFill>
            <a:schemeClr val="tx1">
              <a:lumMod val="75000"/>
              <a:lumOff val="25000"/>
            </a:schemeClr>
          </a:solidFill>
          <a:ln w="6350">
            <a:solidFill>
              <a:srgbClr val="000000"/>
            </a:solidFill>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6" name="Rectangle 55"/>
          <p:cNvSpPr>
            <a:spLocks noChangeArrowheads="1"/>
          </p:cNvSpPr>
          <p:nvPr/>
        </p:nvSpPr>
        <p:spPr bwMode="auto">
          <a:xfrm>
            <a:off x="4709415" y="3267078"/>
            <a:ext cx="948265" cy="3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SSTable</a:t>
            </a:r>
            <a:endParaRPr kumimoji="0" lang="en-US" altLang="zh-CN" sz="5400" b="0" i="0" u="none" strike="noStrike" kern="1200" cap="none" spc="0" normalizeH="0" baseline="0" noProof="0" smtClean="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7" name="Rectangle 54"/>
          <p:cNvSpPr>
            <a:spLocks noChangeArrowheads="1"/>
          </p:cNvSpPr>
          <p:nvPr/>
        </p:nvSpPr>
        <p:spPr bwMode="auto">
          <a:xfrm>
            <a:off x="547155" y="2023452"/>
            <a:ext cx="1080400" cy="427496"/>
          </a:xfrm>
          <a:prstGeom prst="rect">
            <a:avLst/>
          </a:prstGeom>
          <a:solidFill>
            <a:srgbClr val="70AD47"/>
          </a:solidFill>
          <a:ln w="6350">
            <a:noFill/>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Rectangle 53"/>
          <p:cNvSpPr>
            <a:spLocks noChangeArrowheads="1"/>
          </p:cNvSpPr>
          <p:nvPr/>
        </p:nvSpPr>
        <p:spPr bwMode="auto">
          <a:xfrm>
            <a:off x="527722" y="2081748"/>
            <a:ext cx="1080400" cy="34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内存表</a:t>
            </a:r>
            <a:endParaRPr kumimoji="0" lang="zh-CN" altLang="zh-CN" sz="5400" b="0"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9" name="Rectangle 52"/>
          <p:cNvSpPr>
            <a:spLocks noChangeArrowheads="1"/>
          </p:cNvSpPr>
          <p:nvPr/>
        </p:nvSpPr>
        <p:spPr bwMode="auto">
          <a:xfrm>
            <a:off x="2478660" y="3212669"/>
            <a:ext cx="1134809" cy="427496"/>
          </a:xfrm>
          <a:prstGeom prst="rect">
            <a:avLst/>
          </a:prstGeom>
          <a:solidFill>
            <a:schemeClr val="tx1">
              <a:lumMod val="75000"/>
              <a:lumOff val="25000"/>
            </a:schemeClr>
          </a:solidFill>
          <a:ln w="6350">
            <a:solidFill>
              <a:srgbClr val="000000"/>
            </a:solidFill>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Rectangle 51"/>
          <p:cNvSpPr>
            <a:spLocks noChangeArrowheads="1"/>
          </p:cNvSpPr>
          <p:nvPr/>
        </p:nvSpPr>
        <p:spPr bwMode="auto">
          <a:xfrm>
            <a:off x="2455342" y="3282623"/>
            <a:ext cx="1169787" cy="419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SSTable</a:t>
            </a:r>
            <a:endParaRPr kumimoji="0" lang="en-US" altLang="zh-CN" sz="5400" b="0" i="0" u="none" strike="noStrike" kern="1200" cap="none" spc="0" normalizeH="0" baseline="0" noProof="0" smtClean="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1" name="Rectangle 50"/>
          <p:cNvSpPr>
            <a:spLocks noChangeArrowheads="1"/>
          </p:cNvSpPr>
          <p:nvPr/>
        </p:nvSpPr>
        <p:spPr bwMode="auto">
          <a:xfrm>
            <a:off x="547155" y="3212669"/>
            <a:ext cx="1080400" cy="427496"/>
          </a:xfrm>
          <a:prstGeom prst="rect">
            <a:avLst/>
          </a:prstGeom>
          <a:solidFill>
            <a:srgbClr val="70AD47"/>
          </a:solidFill>
          <a:ln w="6350">
            <a:noFill/>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Rectangle 49"/>
          <p:cNvSpPr>
            <a:spLocks noChangeArrowheads="1"/>
          </p:cNvSpPr>
          <p:nvPr/>
        </p:nvSpPr>
        <p:spPr bwMode="auto">
          <a:xfrm>
            <a:off x="523837" y="3302038"/>
            <a:ext cx="1080400" cy="34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内存表</a:t>
            </a:r>
            <a:endParaRPr kumimoji="0" lang="zh-CN" altLang="zh-CN" sz="5400" b="0"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3" name="Rectangle 48"/>
          <p:cNvSpPr>
            <a:spLocks noChangeArrowheads="1"/>
          </p:cNvSpPr>
          <p:nvPr/>
        </p:nvSpPr>
        <p:spPr bwMode="auto">
          <a:xfrm>
            <a:off x="2478660" y="4207570"/>
            <a:ext cx="1134809" cy="419724"/>
          </a:xfrm>
          <a:prstGeom prst="rect">
            <a:avLst/>
          </a:prstGeom>
          <a:solidFill>
            <a:srgbClr val="70AD47"/>
          </a:solidFill>
          <a:ln w="6350">
            <a:noFill/>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Rectangle 47"/>
          <p:cNvSpPr>
            <a:spLocks noChangeArrowheads="1"/>
          </p:cNvSpPr>
          <p:nvPr/>
        </p:nvSpPr>
        <p:spPr bwMode="auto">
          <a:xfrm>
            <a:off x="2505866" y="4246433"/>
            <a:ext cx="1080400" cy="34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内存表</a:t>
            </a:r>
            <a:endParaRPr kumimoji="0" lang="zh-CN" altLang="zh-CN" sz="5400" b="0" i="0" u="none" strike="noStrike" kern="1200" cap="none" spc="0" normalizeH="0" baseline="0" noProof="0" smtClean="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Line 46"/>
          <p:cNvSpPr>
            <a:spLocks noChangeShapeType="1"/>
          </p:cNvSpPr>
          <p:nvPr/>
        </p:nvSpPr>
        <p:spPr bwMode="auto">
          <a:xfrm>
            <a:off x="1627555" y="2241086"/>
            <a:ext cx="858878" cy="3888"/>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6" name="Line 45"/>
          <p:cNvSpPr>
            <a:spLocks noChangeShapeType="1"/>
          </p:cNvSpPr>
          <p:nvPr/>
        </p:nvSpPr>
        <p:spPr bwMode="auto">
          <a:xfrm>
            <a:off x="1627555" y="3422531"/>
            <a:ext cx="858878" cy="0"/>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7" name="Rectangle 44"/>
          <p:cNvSpPr>
            <a:spLocks noChangeArrowheads="1"/>
          </p:cNvSpPr>
          <p:nvPr/>
        </p:nvSpPr>
        <p:spPr bwMode="auto">
          <a:xfrm>
            <a:off x="1577031" y="1883544"/>
            <a:ext cx="886084" cy="446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次压缩</a:t>
            </a:r>
            <a:endParaRPr kumimoji="0" lang="zh-CN" altLang="zh-CN" sz="5400" b="0" i="0" u="none" strike="noStrike" kern="1200" cap="none" spc="0" normalizeH="0" baseline="0" noProof="0" smtClean="0">
              <a:ln>
                <a:noFill/>
              </a:ln>
              <a:solidFill>
                <a:prstClr val="black">
                  <a:lumMod val="75000"/>
                  <a:lumOff val="25000"/>
                </a:prstClr>
              </a:solidFill>
              <a:effectLst/>
              <a:uLnTx/>
              <a:uFillTx/>
              <a:latin typeface="Arial" panose="020B0604020202020204" pitchFamily="34" charset="0"/>
              <a:ea typeface="微软雅黑" panose="020B0503020204020204" pitchFamily="34" charset="-122"/>
              <a:cs typeface="+mn-cs"/>
            </a:endParaRPr>
          </a:p>
        </p:txBody>
      </p:sp>
      <p:sp>
        <p:nvSpPr>
          <p:cNvPr id="18" name="Rectangle 43"/>
          <p:cNvSpPr>
            <a:spLocks noChangeArrowheads="1"/>
          </p:cNvSpPr>
          <p:nvPr/>
        </p:nvSpPr>
        <p:spPr bwMode="auto">
          <a:xfrm>
            <a:off x="1608122" y="3061104"/>
            <a:ext cx="851108" cy="28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次压缩</a:t>
            </a:r>
            <a:endParaRPr kumimoji="0" lang="zh-CN" altLang="zh-CN" sz="5400" b="0" i="0" u="none" strike="noStrike" kern="1200" cap="none" spc="0" normalizeH="0" baseline="0" noProof="0" smtClean="0">
              <a:ln>
                <a:noFill/>
              </a:ln>
              <a:solidFill>
                <a:prstClr val="black">
                  <a:lumMod val="75000"/>
                  <a:lumOff val="25000"/>
                </a:prstClr>
              </a:solidFill>
              <a:effectLst/>
              <a:uLnTx/>
              <a:uFillTx/>
              <a:latin typeface="Arial" panose="020B0604020202020204" pitchFamily="34" charset="0"/>
              <a:ea typeface="微软雅黑" panose="020B0503020204020204" pitchFamily="34" charset="-122"/>
              <a:cs typeface="+mn-cs"/>
            </a:endParaRPr>
          </a:p>
        </p:txBody>
      </p:sp>
      <p:sp>
        <p:nvSpPr>
          <p:cNvPr id="27" name="Freeform 34"/>
          <p:cNvSpPr/>
          <p:nvPr/>
        </p:nvSpPr>
        <p:spPr bwMode="auto">
          <a:xfrm>
            <a:off x="4620030" y="3399213"/>
            <a:ext cx="38863" cy="38863"/>
          </a:xfrm>
          <a:custGeom>
            <a:avLst/>
            <a:gdLst>
              <a:gd name="T0" fmla="*/ 0 w 26"/>
              <a:gd name="T1" fmla="*/ 0 h 26"/>
              <a:gd name="T2" fmla="*/ 0 w 26"/>
              <a:gd name="T3" fmla="*/ 26 h 26"/>
              <a:gd name="T4" fmla="*/ 26 w 26"/>
              <a:gd name="T5" fmla="*/ 10 h 26"/>
              <a:gd name="T6" fmla="*/ 0 w 26"/>
              <a:gd name="T7" fmla="*/ 0 h 26"/>
            </a:gdLst>
            <a:ahLst/>
            <a:cxnLst>
              <a:cxn ang="0">
                <a:pos x="T0" y="T1"/>
              </a:cxn>
              <a:cxn ang="0">
                <a:pos x="T2" y="T3"/>
              </a:cxn>
              <a:cxn ang="0">
                <a:pos x="T4" y="T5"/>
              </a:cxn>
              <a:cxn ang="0">
                <a:pos x="T6" y="T7"/>
              </a:cxn>
            </a:cxnLst>
            <a:rect l="0" t="0" r="r" b="b"/>
            <a:pathLst>
              <a:path w="26" h="26">
                <a:moveTo>
                  <a:pt x="0" y="0"/>
                </a:moveTo>
                <a:lnTo>
                  <a:pt x="0" y="26"/>
                </a:lnTo>
                <a:lnTo>
                  <a:pt x="26" y="10"/>
                </a:lnTo>
                <a:lnTo>
                  <a:pt x="0" y="0"/>
                </a:lnTo>
                <a:close/>
              </a:path>
            </a:pathLst>
          </a:custGeom>
          <a:solidFill>
            <a:srgbClr val="1A1A1A"/>
          </a:solidFill>
          <a:ln>
            <a:noFill/>
          </a:ln>
          <a:extLst>
            <a:ext uri="{91240B29-F687-4F45-9708-019B960494DF}">
              <a14:hiddenLine xmlns:a14="http://schemas.microsoft.com/office/drawing/2010/main" w="6350">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28" name="Freeform 33"/>
          <p:cNvSpPr/>
          <p:nvPr/>
        </p:nvSpPr>
        <p:spPr bwMode="auto">
          <a:xfrm>
            <a:off x="4620030" y="3399213"/>
            <a:ext cx="38863" cy="38863"/>
          </a:xfrm>
          <a:custGeom>
            <a:avLst/>
            <a:gdLst>
              <a:gd name="T0" fmla="*/ 0 w 26"/>
              <a:gd name="T1" fmla="*/ 0 h 26"/>
              <a:gd name="T2" fmla="*/ 0 w 26"/>
              <a:gd name="T3" fmla="*/ 26 h 26"/>
              <a:gd name="T4" fmla="*/ 26 w 26"/>
              <a:gd name="T5" fmla="*/ 10 h 26"/>
              <a:gd name="T6" fmla="*/ 0 w 26"/>
              <a:gd name="T7" fmla="*/ 0 h 26"/>
            </a:gdLst>
            <a:ahLst/>
            <a:cxnLst>
              <a:cxn ang="0">
                <a:pos x="T0" y="T1"/>
              </a:cxn>
              <a:cxn ang="0">
                <a:pos x="T2" y="T3"/>
              </a:cxn>
              <a:cxn ang="0">
                <a:pos x="T4" y="T5"/>
              </a:cxn>
              <a:cxn ang="0">
                <a:pos x="T6" y="T7"/>
              </a:cxn>
            </a:cxnLst>
            <a:rect l="0" t="0" r="r" b="b"/>
            <a:pathLst>
              <a:path w="26" h="26">
                <a:moveTo>
                  <a:pt x="0" y="0"/>
                </a:moveTo>
                <a:lnTo>
                  <a:pt x="0" y="26"/>
                </a:lnTo>
                <a:lnTo>
                  <a:pt x="26" y="10"/>
                </a:lnTo>
                <a:lnTo>
                  <a:pt x="0" y="0"/>
                </a:lnTo>
                <a:close/>
              </a:path>
            </a:pathLst>
          </a:custGeom>
          <a:noFill/>
          <a:ln w="6350">
            <a:solidFill>
              <a:srgbClr val="1A1A1A"/>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29" name="Line 32"/>
          <p:cNvSpPr>
            <a:spLocks noChangeShapeType="1"/>
          </p:cNvSpPr>
          <p:nvPr/>
        </p:nvSpPr>
        <p:spPr bwMode="auto">
          <a:xfrm flipV="1">
            <a:off x="3613469" y="3414759"/>
            <a:ext cx="1006561" cy="7773"/>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0" name="Freeform 31"/>
          <p:cNvSpPr/>
          <p:nvPr/>
        </p:nvSpPr>
        <p:spPr bwMode="auto">
          <a:xfrm>
            <a:off x="4620030" y="3414759"/>
            <a:ext cx="38863" cy="50524"/>
          </a:xfrm>
          <a:custGeom>
            <a:avLst/>
            <a:gdLst>
              <a:gd name="T0" fmla="*/ 0 w 26"/>
              <a:gd name="T1" fmla="*/ 11 h 32"/>
              <a:gd name="T2" fmla="*/ 15 w 26"/>
              <a:gd name="T3" fmla="*/ 32 h 32"/>
              <a:gd name="T4" fmla="*/ 26 w 26"/>
              <a:gd name="T5" fmla="*/ 0 h 32"/>
              <a:gd name="T6" fmla="*/ 0 w 26"/>
              <a:gd name="T7" fmla="*/ 11 h 32"/>
            </a:gdLst>
            <a:ahLst/>
            <a:cxnLst>
              <a:cxn ang="0">
                <a:pos x="T0" y="T1"/>
              </a:cxn>
              <a:cxn ang="0">
                <a:pos x="T2" y="T3"/>
              </a:cxn>
              <a:cxn ang="0">
                <a:pos x="T4" y="T5"/>
              </a:cxn>
              <a:cxn ang="0">
                <a:pos x="T6" y="T7"/>
              </a:cxn>
            </a:cxnLst>
            <a:rect l="0" t="0" r="r" b="b"/>
            <a:pathLst>
              <a:path w="26" h="32">
                <a:moveTo>
                  <a:pt x="0" y="11"/>
                </a:moveTo>
                <a:lnTo>
                  <a:pt x="15" y="32"/>
                </a:lnTo>
                <a:lnTo>
                  <a:pt x="26" y="0"/>
                </a:lnTo>
                <a:lnTo>
                  <a:pt x="0" y="11"/>
                </a:lnTo>
                <a:close/>
              </a:path>
            </a:pathLst>
          </a:custGeom>
          <a:solidFill>
            <a:srgbClr val="1A1A1A"/>
          </a:solidFill>
          <a:ln>
            <a:noFill/>
          </a:ln>
          <a:extLst>
            <a:ext uri="{91240B29-F687-4F45-9708-019B960494DF}">
              <a14:hiddenLine xmlns:a14="http://schemas.microsoft.com/office/drawing/2010/main" w="6350">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1" name="Freeform 30"/>
          <p:cNvSpPr/>
          <p:nvPr/>
        </p:nvSpPr>
        <p:spPr bwMode="auto">
          <a:xfrm>
            <a:off x="4620030" y="3414759"/>
            <a:ext cx="38863" cy="50524"/>
          </a:xfrm>
          <a:custGeom>
            <a:avLst/>
            <a:gdLst>
              <a:gd name="T0" fmla="*/ 0 w 26"/>
              <a:gd name="T1" fmla="*/ 11 h 32"/>
              <a:gd name="T2" fmla="*/ 15 w 26"/>
              <a:gd name="T3" fmla="*/ 32 h 32"/>
              <a:gd name="T4" fmla="*/ 26 w 26"/>
              <a:gd name="T5" fmla="*/ 0 h 32"/>
              <a:gd name="T6" fmla="*/ 0 w 26"/>
              <a:gd name="T7" fmla="*/ 11 h 32"/>
            </a:gdLst>
            <a:ahLst/>
            <a:cxnLst>
              <a:cxn ang="0">
                <a:pos x="T0" y="T1"/>
              </a:cxn>
              <a:cxn ang="0">
                <a:pos x="T2" y="T3"/>
              </a:cxn>
              <a:cxn ang="0">
                <a:pos x="T4" y="T5"/>
              </a:cxn>
              <a:cxn ang="0">
                <a:pos x="T6" y="T7"/>
              </a:cxn>
            </a:cxnLst>
            <a:rect l="0" t="0" r="r" b="b"/>
            <a:pathLst>
              <a:path w="26" h="32">
                <a:moveTo>
                  <a:pt x="0" y="11"/>
                </a:moveTo>
                <a:lnTo>
                  <a:pt x="15" y="32"/>
                </a:lnTo>
                <a:lnTo>
                  <a:pt x="26" y="0"/>
                </a:lnTo>
                <a:lnTo>
                  <a:pt x="0" y="11"/>
                </a:lnTo>
                <a:close/>
              </a:path>
            </a:pathLst>
          </a:custGeom>
          <a:noFill/>
          <a:ln w="6350">
            <a:solidFill>
              <a:srgbClr val="1A1A1A"/>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2" name="Line 29"/>
          <p:cNvSpPr>
            <a:spLocks noChangeShapeType="1"/>
          </p:cNvSpPr>
          <p:nvPr/>
        </p:nvSpPr>
        <p:spPr bwMode="auto">
          <a:xfrm flipV="1">
            <a:off x="3613469" y="3445849"/>
            <a:ext cx="1022106" cy="971583"/>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3" name="Freeform 28"/>
          <p:cNvSpPr/>
          <p:nvPr/>
        </p:nvSpPr>
        <p:spPr bwMode="auto">
          <a:xfrm>
            <a:off x="4620030" y="3364237"/>
            <a:ext cx="38863" cy="46636"/>
          </a:xfrm>
          <a:custGeom>
            <a:avLst/>
            <a:gdLst>
              <a:gd name="T0" fmla="*/ 21 w 26"/>
              <a:gd name="T1" fmla="*/ 0 h 31"/>
              <a:gd name="T2" fmla="*/ 0 w 26"/>
              <a:gd name="T3" fmla="*/ 21 h 31"/>
              <a:gd name="T4" fmla="*/ 26 w 26"/>
              <a:gd name="T5" fmla="*/ 31 h 31"/>
              <a:gd name="T6" fmla="*/ 21 w 26"/>
              <a:gd name="T7" fmla="*/ 0 h 31"/>
            </a:gdLst>
            <a:ahLst/>
            <a:cxnLst>
              <a:cxn ang="0">
                <a:pos x="T0" y="T1"/>
              </a:cxn>
              <a:cxn ang="0">
                <a:pos x="T2" y="T3"/>
              </a:cxn>
              <a:cxn ang="0">
                <a:pos x="T4" y="T5"/>
              </a:cxn>
              <a:cxn ang="0">
                <a:pos x="T6" y="T7"/>
              </a:cxn>
            </a:cxnLst>
            <a:rect l="0" t="0" r="r" b="b"/>
            <a:pathLst>
              <a:path w="26" h="31">
                <a:moveTo>
                  <a:pt x="21" y="0"/>
                </a:moveTo>
                <a:lnTo>
                  <a:pt x="0" y="21"/>
                </a:lnTo>
                <a:lnTo>
                  <a:pt x="26" y="31"/>
                </a:lnTo>
                <a:lnTo>
                  <a:pt x="21" y="0"/>
                </a:lnTo>
                <a:close/>
              </a:path>
            </a:pathLst>
          </a:custGeom>
          <a:solidFill>
            <a:srgbClr val="1A1A1A"/>
          </a:solidFill>
          <a:ln>
            <a:noFill/>
          </a:ln>
          <a:extLst>
            <a:ext uri="{91240B29-F687-4F45-9708-019B960494DF}">
              <a14:hiddenLine xmlns:a14="http://schemas.microsoft.com/office/drawing/2010/main" w="6350">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4" name="Freeform 27"/>
          <p:cNvSpPr/>
          <p:nvPr/>
        </p:nvSpPr>
        <p:spPr bwMode="auto">
          <a:xfrm>
            <a:off x="4620030" y="3364237"/>
            <a:ext cx="38863" cy="46636"/>
          </a:xfrm>
          <a:custGeom>
            <a:avLst/>
            <a:gdLst>
              <a:gd name="T0" fmla="*/ 21 w 26"/>
              <a:gd name="T1" fmla="*/ 0 h 31"/>
              <a:gd name="T2" fmla="*/ 0 w 26"/>
              <a:gd name="T3" fmla="*/ 21 h 31"/>
              <a:gd name="T4" fmla="*/ 26 w 26"/>
              <a:gd name="T5" fmla="*/ 31 h 31"/>
              <a:gd name="T6" fmla="*/ 21 w 26"/>
              <a:gd name="T7" fmla="*/ 0 h 31"/>
            </a:gdLst>
            <a:ahLst/>
            <a:cxnLst>
              <a:cxn ang="0">
                <a:pos x="T0" y="T1"/>
              </a:cxn>
              <a:cxn ang="0">
                <a:pos x="T2" y="T3"/>
              </a:cxn>
              <a:cxn ang="0">
                <a:pos x="T4" y="T5"/>
              </a:cxn>
              <a:cxn ang="0">
                <a:pos x="T6" y="T7"/>
              </a:cxn>
            </a:cxnLst>
            <a:rect l="0" t="0" r="r" b="b"/>
            <a:pathLst>
              <a:path w="26" h="31">
                <a:moveTo>
                  <a:pt x="21" y="0"/>
                </a:moveTo>
                <a:lnTo>
                  <a:pt x="0" y="21"/>
                </a:lnTo>
                <a:lnTo>
                  <a:pt x="26" y="31"/>
                </a:lnTo>
                <a:lnTo>
                  <a:pt x="21" y="0"/>
                </a:lnTo>
                <a:close/>
              </a:path>
            </a:pathLst>
          </a:custGeom>
          <a:noFill/>
          <a:ln w="6350">
            <a:solidFill>
              <a:srgbClr val="1A1A1A"/>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5" name="Line 26"/>
          <p:cNvSpPr>
            <a:spLocks noChangeShapeType="1"/>
          </p:cNvSpPr>
          <p:nvPr/>
        </p:nvSpPr>
        <p:spPr bwMode="auto">
          <a:xfrm>
            <a:off x="3613469" y="2241086"/>
            <a:ext cx="1022106" cy="114258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6" name="Rectangle 25"/>
          <p:cNvSpPr>
            <a:spLocks noChangeArrowheads="1"/>
          </p:cNvSpPr>
          <p:nvPr/>
        </p:nvSpPr>
        <p:spPr bwMode="auto">
          <a:xfrm>
            <a:off x="4662779" y="1941840"/>
            <a:ext cx="998788" cy="734515"/>
          </a:xfrm>
          <a:prstGeom prst="rect">
            <a:avLst/>
          </a:prstGeom>
          <a:solidFill>
            <a:schemeClr val="tx1">
              <a:lumMod val="75000"/>
              <a:lumOff val="25000"/>
            </a:schemeClr>
          </a:solidFill>
          <a:ln w="6350">
            <a:solidFill>
              <a:srgbClr val="000000"/>
            </a:solidFill>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7" name="Rectangle 24"/>
          <p:cNvSpPr>
            <a:spLocks noChangeArrowheads="1"/>
          </p:cNvSpPr>
          <p:nvPr/>
        </p:nvSpPr>
        <p:spPr bwMode="auto">
          <a:xfrm>
            <a:off x="4709415" y="2171133"/>
            <a:ext cx="948265" cy="3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SSTable</a:t>
            </a:r>
            <a:endParaRPr kumimoji="0" lang="en-US" altLang="zh-CN" sz="5400" b="0" i="0" u="none" strike="noStrike" kern="1200" cap="none" spc="0" normalizeH="0" baseline="0" noProof="0" smtClean="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8" name="Rectangle 23"/>
          <p:cNvSpPr>
            <a:spLocks noChangeArrowheads="1"/>
          </p:cNvSpPr>
          <p:nvPr/>
        </p:nvSpPr>
        <p:spPr bwMode="auto">
          <a:xfrm>
            <a:off x="4678324" y="4561227"/>
            <a:ext cx="991016" cy="742288"/>
          </a:xfrm>
          <a:prstGeom prst="rect">
            <a:avLst/>
          </a:prstGeom>
          <a:solidFill>
            <a:schemeClr val="tx1">
              <a:lumMod val="75000"/>
              <a:lumOff val="25000"/>
            </a:schemeClr>
          </a:solidFill>
          <a:ln w="6350">
            <a:solidFill>
              <a:srgbClr val="000000"/>
            </a:solidFill>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39" name="Rectangle 22"/>
          <p:cNvSpPr>
            <a:spLocks noChangeArrowheads="1"/>
          </p:cNvSpPr>
          <p:nvPr/>
        </p:nvSpPr>
        <p:spPr bwMode="auto">
          <a:xfrm>
            <a:off x="4728847" y="4790520"/>
            <a:ext cx="948265" cy="3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SSTable</a:t>
            </a:r>
            <a:endParaRPr kumimoji="0" lang="en-US" altLang="zh-CN" sz="5400" b="0" i="0" u="none" strike="noStrike" kern="1200" cap="none" spc="0" normalizeH="0" baseline="0" noProof="0" smtClean="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0" name="Rectangle 21"/>
          <p:cNvSpPr>
            <a:spLocks noChangeArrowheads="1"/>
          </p:cNvSpPr>
          <p:nvPr/>
        </p:nvSpPr>
        <p:spPr bwMode="auto">
          <a:xfrm>
            <a:off x="3543515" y="5144690"/>
            <a:ext cx="1134809" cy="431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合并压缩</a:t>
            </a:r>
            <a:endParaRPr kumimoji="0" lang="zh-CN" altLang="zh-CN" sz="5400" b="0" i="0" u="none" strike="noStrike" kern="1200" cap="none" spc="0" normalizeH="0" baseline="0" noProof="0" dirty="0" smtClean="0">
              <a:ln>
                <a:noFill/>
              </a:ln>
              <a:solidFill>
                <a:prstClr val="black">
                  <a:lumMod val="75000"/>
                  <a:lumOff val="25000"/>
                </a:prstClr>
              </a:solidFill>
              <a:effectLst/>
              <a:uLnTx/>
              <a:uFillTx/>
              <a:latin typeface="Arial" panose="020B0604020202020204" pitchFamily="34" charset="0"/>
              <a:ea typeface="微软雅黑" panose="020B0503020204020204" pitchFamily="34" charset="-122"/>
              <a:cs typeface="+mn-cs"/>
            </a:endParaRPr>
          </a:p>
        </p:txBody>
      </p:sp>
      <p:sp>
        <p:nvSpPr>
          <p:cNvPr id="41" name="Rectangle 20"/>
          <p:cNvSpPr>
            <a:spLocks noChangeArrowheads="1"/>
          </p:cNvSpPr>
          <p:nvPr/>
        </p:nvSpPr>
        <p:spPr bwMode="auto">
          <a:xfrm>
            <a:off x="6835239" y="2792946"/>
            <a:ext cx="1546760" cy="1243626"/>
          </a:xfrm>
          <a:prstGeom prst="rect">
            <a:avLst/>
          </a:prstGeom>
          <a:solidFill>
            <a:schemeClr val="tx1">
              <a:lumMod val="75000"/>
              <a:lumOff val="25000"/>
            </a:schemeClr>
          </a:solidFill>
          <a:ln w="6350">
            <a:solidFill>
              <a:srgbClr val="000000"/>
            </a:solidFill>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42" name="Rectangle 19"/>
          <p:cNvSpPr>
            <a:spLocks noChangeArrowheads="1"/>
          </p:cNvSpPr>
          <p:nvPr/>
        </p:nvSpPr>
        <p:spPr bwMode="auto">
          <a:xfrm>
            <a:off x="6944056" y="3228215"/>
            <a:ext cx="1410737" cy="318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SSTable</a:t>
            </a:r>
            <a:endParaRPr kumimoji="0" lang="en-US" altLang="zh-CN" sz="6600" b="0"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3" name="Freeform 18"/>
          <p:cNvSpPr/>
          <p:nvPr/>
        </p:nvSpPr>
        <p:spPr bwMode="auto">
          <a:xfrm>
            <a:off x="6784716" y="3391441"/>
            <a:ext cx="46636" cy="38863"/>
          </a:xfrm>
          <a:custGeom>
            <a:avLst/>
            <a:gdLst>
              <a:gd name="T0" fmla="*/ 0 w 31"/>
              <a:gd name="T1" fmla="*/ 0 h 26"/>
              <a:gd name="T2" fmla="*/ 0 w 31"/>
              <a:gd name="T3" fmla="*/ 26 h 26"/>
              <a:gd name="T4" fmla="*/ 31 w 31"/>
              <a:gd name="T5" fmla="*/ 15 h 26"/>
              <a:gd name="T6" fmla="*/ 0 w 31"/>
              <a:gd name="T7" fmla="*/ 0 h 26"/>
            </a:gdLst>
            <a:ahLst/>
            <a:cxnLst>
              <a:cxn ang="0">
                <a:pos x="T0" y="T1"/>
              </a:cxn>
              <a:cxn ang="0">
                <a:pos x="T2" y="T3"/>
              </a:cxn>
              <a:cxn ang="0">
                <a:pos x="T4" y="T5"/>
              </a:cxn>
              <a:cxn ang="0">
                <a:pos x="T6" y="T7"/>
              </a:cxn>
            </a:cxnLst>
            <a:rect l="0" t="0" r="r" b="b"/>
            <a:pathLst>
              <a:path w="31" h="26">
                <a:moveTo>
                  <a:pt x="0" y="0"/>
                </a:moveTo>
                <a:lnTo>
                  <a:pt x="0" y="26"/>
                </a:lnTo>
                <a:lnTo>
                  <a:pt x="31" y="15"/>
                </a:lnTo>
                <a:lnTo>
                  <a:pt x="0" y="0"/>
                </a:lnTo>
                <a:close/>
              </a:path>
            </a:pathLst>
          </a:custGeom>
          <a:solidFill>
            <a:srgbClr val="1A1A1A"/>
          </a:solidFill>
          <a:ln>
            <a:noFill/>
          </a:ln>
          <a:extLst>
            <a:ext uri="{91240B29-F687-4F45-9708-019B960494DF}">
              <a14:hiddenLine xmlns:a14="http://schemas.microsoft.com/office/drawing/2010/main" w="6350">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44" name="Freeform 17"/>
          <p:cNvSpPr/>
          <p:nvPr/>
        </p:nvSpPr>
        <p:spPr bwMode="auto">
          <a:xfrm>
            <a:off x="6784716" y="3391441"/>
            <a:ext cx="46636" cy="38863"/>
          </a:xfrm>
          <a:custGeom>
            <a:avLst/>
            <a:gdLst>
              <a:gd name="T0" fmla="*/ 0 w 31"/>
              <a:gd name="T1" fmla="*/ 0 h 26"/>
              <a:gd name="T2" fmla="*/ 0 w 31"/>
              <a:gd name="T3" fmla="*/ 26 h 26"/>
              <a:gd name="T4" fmla="*/ 31 w 31"/>
              <a:gd name="T5" fmla="*/ 15 h 26"/>
              <a:gd name="T6" fmla="*/ 0 w 31"/>
              <a:gd name="T7" fmla="*/ 0 h 26"/>
            </a:gdLst>
            <a:ahLst/>
            <a:cxnLst>
              <a:cxn ang="0">
                <a:pos x="T0" y="T1"/>
              </a:cxn>
              <a:cxn ang="0">
                <a:pos x="T2" y="T3"/>
              </a:cxn>
              <a:cxn ang="0">
                <a:pos x="T4" y="T5"/>
              </a:cxn>
              <a:cxn ang="0">
                <a:pos x="T6" y="T7"/>
              </a:cxn>
            </a:cxnLst>
            <a:rect l="0" t="0" r="r" b="b"/>
            <a:pathLst>
              <a:path w="31" h="26">
                <a:moveTo>
                  <a:pt x="0" y="0"/>
                </a:moveTo>
                <a:lnTo>
                  <a:pt x="0" y="26"/>
                </a:lnTo>
                <a:lnTo>
                  <a:pt x="31" y="15"/>
                </a:lnTo>
                <a:lnTo>
                  <a:pt x="0" y="0"/>
                </a:lnTo>
                <a:close/>
              </a:path>
            </a:pathLst>
          </a:custGeom>
          <a:noFill/>
          <a:ln w="6350">
            <a:solidFill>
              <a:srgbClr val="1A1A1A"/>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45" name="Line 16"/>
          <p:cNvSpPr>
            <a:spLocks noChangeShapeType="1"/>
          </p:cNvSpPr>
          <p:nvPr/>
        </p:nvSpPr>
        <p:spPr bwMode="auto">
          <a:xfrm>
            <a:off x="5657679" y="3414759"/>
            <a:ext cx="1127036"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46" name="Freeform 15"/>
          <p:cNvSpPr/>
          <p:nvPr/>
        </p:nvSpPr>
        <p:spPr bwMode="auto">
          <a:xfrm>
            <a:off x="6784716" y="3364237"/>
            <a:ext cx="46636" cy="46636"/>
          </a:xfrm>
          <a:custGeom>
            <a:avLst/>
            <a:gdLst>
              <a:gd name="T0" fmla="*/ 21 w 31"/>
              <a:gd name="T1" fmla="*/ 0 h 31"/>
              <a:gd name="T2" fmla="*/ 0 w 31"/>
              <a:gd name="T3" fmla="*/ 21 h 31"/>
              <a:gd name="T4" fmla="*/ 31 w 31"/>
              <a:gd name="T5" fmla="*/ 31 h 31"/>
              <a:gd name="T6" fmla="*/ 21 w 31"/>
              <a:gd name="T7" fmla="*/ 0 h 31"/>
            </a:gdLst>
            <a:ahLst/>
            <a:cxnLst>
              <a:cxn ang="0">
                <a:pos x="T0" y="T1"/>
              </a:cxn>
              <a:cxn ang="0">
                <a:pos x="T2" y="T3"/>
              </a:cxn>
              <a:cxn ang="0">
                <a:pos x="T4" y="T5"/>
              </a:cxn>
              <a:cxn ang="0">
                <a:pos x="T6" y="T7"/>
              </a:cxn>
            </a:cxnLst>
            <a:rect l="0" t="0" r="r" b="b"/>
            <a:pathLst>
              <a:path w="31" h="31">
                <a:moveTo>
                  <a:pt x="21" y="0"/>
                </a:moveTo>
                <a:lnTo>
                  <a:pt x="0" y="21"/>
                </a:lnTo>
                <a:lnTo>
                  <a:pt x="31" y="31"/>
                </a:lnTo>
                <a:lnTo>
                  <a:pt x="21" y="0"/>
                </a:lnTo>
                <a:close/>
              </a:path>
            </a:pathLst>
          </a:custGeom>
          <a:solidFill>
            <a:srgbClr val="1A1A1A"/>
          </a:solidFill>
          <a:ln>
            <a:noFill/>
          </a:ln>
          <a:extLst>
            <a:ext uri="{91240B29-F687-4F45-9708-019B960494DF}">
              <a14:hiddenLine xmlns:a14="http://schemas.microsoft.com/office/drawing/2010/main" w="6350">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47" name="Freeform 14"/>
          <p:cNvSpPr/>
          <p:nvPr/>
        </p:nvSpPr>
        <p:spPr bwMode="auto">
          <a:xfrm>
            <a:off x="6784716" y="3364237"/>
            <a:ext cx="46636" cy="46636"/>
          </a:xfrm>
          <a:custGeom>
            <a:avLst/>
            <a:gdLst>
              <a:gd name="T0" fmla="*/ 21 w 31"/>
              <a:gd name="T1" fmla="*/ 0 h 31"/>
              <a:gd name="T2" fmla="*/ 0 w 31"/>
              <a:gd name="T3" fmla="*/ 21 h 31"/>
              <a:gd name="T4" fmla="*/ 31 w 31"/>
              <a:gd name="T5" fmla="*/ 31 h 31"/>
              <a:gd name="T6" fmla="*/ 21 w 31"/>
              <a:gd name="T7" fmla="*/ 0 h 31"/>
            </a:gdLst>
            <a:ahLst/>
            <a:cxnLst>
              <a:cxn ang="0">
                <a:pos x="T0" y="T1"/>
              </a:cxn>
              <a:cxn ang="0">
                <a:pos x="T2" y="T3"/>
              </a:cxn>
              <a:cxn ang="0">
                <a:pos x="T4" y="T5"/>
              </a:cxn>
              <a:cxn ang="0">
                <a:pos x="T6" y="T7"/>
              </a:cxn>
            </a:cxnLst>
            <a:rect l="0" t="0" r="r" b="b"/>
            <a:pathLst>
              <a:path w="31" h="31">
                <a:moveTo>
                  <a:pt x="21" y="0"/>
                </a:moveTo>
                <a:lnTo>
                  <a:pt x="0" y="21"/>
                </a:lnTo>
                <a:lnTo>
                  <a:pt x="31" y="31"/>
                </a:lnTo>
                <a:lnTo>
                  <a:pt x="21" y="0"/>
                </a:lnTo>
                <a:close/>
              </a:path>
            </a:pathLst>
          </a:custGeom>
          <a:noFill/>
          <a:ln w="6350">
            <a:solidFill>
              <a:srgbClr val="1A1A1A"/>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48" name="Line 13"/>
          <p:cNvSpPr>
            <a:spLocks noChangeShapeType="1"/>
          </p:cNvSpPr>
          <p:nvPr/>
        </p:nvSpPr>
        <p:spPr bwMode="auto">
          <a:xfrm>
            <a:off x="5700430" y="2283837"/>
            <a:ext cx="1103718" cy="109983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49" name="Freeform 12"/>
          <p:cNvSpPr/>
          <p:nvPr/>
        </p:nvSpPr>
        <p:spPr bwMode="auto">
          <a:xfrm>
            <a:off x="6784716" y="3414759"/>
            <a:ext cx="46636" cy="38863"/>
          </a:xfrm>
          <a:custGeom>
            <a:avLst/>
            <a:gdLst>
              <a:gd name="T0" fmla="*/ 0 w 31"/>
              <a:gd name="T1" fmla="*/ 11 h 26"/>
              <a:gd name="T2" fmla="*/ 26 w 31"/>
              <a:gd name="T3" fmla="*/ 26 h 26"/>
              <a:gd name="T4" fmla="*/ 31 w 31"/>
              <a:gd name="T5" fmla="*/ 0 h 26"/>
              <a:gd name="T6" fmla="*/ 0 w 31"/>
              <a:gd name="T7" fmla="*/ 11 h 26"/>
            </a:gdLst>
            <a:ahLst/>
            <a:cxnLst>
              <a:cxn ang="0">
                <a:pos x="T0" y="T1"/>
              </a:cxn>
              <a:cxn ang="0">
                <a:pos x="T2" y="T3"/>
              </a:cxn>
              <a:cxn ang="0">
                <a:pos x="T4" y="T5"/>
              </a:cxn>
              <a:cxn ang="0">
                <a:pos x="T6" y="T7"/>
              </a:cxn>
            </a:cxnLst>
            <a:rect l="0" t="0" r="r" b="b"/>
            <a:pathLst>
              <a:path w="31" h="26">
                <a:moveTo>
                  <a:pt x="0" y="11"/>
                </a:moveTo>
                <a:lnTo>
                  <a:pt x="26" y="26"/>
                </a:lnTo>
                <a:lnTo>
                  <a:pt x="31" y="0"/>
                </a:lnTo>
                <a:lnTo>
                  <a:pt x="0" y="11"/>
                </a:lnTo>
                <a:close/>
              </a:path>
            </a:pathLst>
          </a:custGeom>
          <a:solidFill>
            <a:srgbClr val="1A1A1A"/>
          </a:solidFill>
          <a:ln>
            <a:noFill/>
          </a:ln>
          <a:extLst>
            <a:ext uri="{91240B29-F687-4F45-9708-019B960494DF}">
              <a14:hiddenLine xmlns:a14="http://schemas.microsoft.com/office/drawing/2010/main" w="6350">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50" name="Freeform 11"/>
          <p:cNvSpPr/>
          <p:nvPr/>
        </p:nvSpPr>
        <p:spPr bwMode="auto">
          <a:xfrm>
            <a:off x="6784716" y="3414759"/>
            <a:ext cx="46636" cy="38863"/>
          </a:xfrm>
          <a:custGeom>
            <a:avLst/>
            <a:gdLst>
              <a:gd name="T0" fmla="*/ 0 w 31"/>
              <a:gd name="T1" fmla="*/ 11 h 26"/>
              <a:gd name="T2" fmla="*/ 26 w 31"/>
              <a:gd name="T3" fmla="*/ 26 h 26"/>
              <a:gd name="T4" fmla="*/ 31 w 31"/>
              <a:gd name="T5" fmla="*/ 0 h 26"/>
              <a:gd name="T6" fmla="*/ 0 w 31"/>
              <a:gd name="T7" fmla="*/ 11 h 26"/>
            </a:gdLst>
            <a:ahLst/>
            <a:cxnLst>
              <a:cxn ang="0">
                <a:pos x="T0" y="T1"/>
              </a:cxn>
              <a:cxn ang="0">
                <a:pos x="T2" y="T3"/>
              </a:cxn>
              <a:cxn ang="0">
                <a:pos x="T4" y="T5"/>
              </a:cxn>
              <a:cxn ang="0">
                <a:pos x="T6" y="T7"/>
              </a:cxn>
            </a:cxnLst>
            <a:rect l="0" t="0" r="r" b="b"/>
            <a:pathLst>
              <a:path w="31" h="26">
                <a:moveTo>
                  <a:pt x="0" y="11"/>
                </a:moveTo>
                <a:lnTo>
                  <a:pt x="26" y="26"/>
                </a:lnTo>
                <a:lnTo>
                  <a:pt x="31" y="0"/>
                </a:lnTo>
                <a:lnTo>
                  <a:pt x="0" y="11"/>
                </a:lnTo>
                <a:close/>
              </a:path>
            </a:pathLst>
          </a:custGeom>
          <a:noFill/>
          <a:ln w="6350">
            <a:solidFill>
              <a:srgbClr val="1A1A1A"/>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51" name="Line 10"/>
          <p:cNvSpPr>
            <a:spLocks noChangeShapeType="1"/>
          </p:cNvSpPr>
          <p:nvPr/>
        </p:nvSpPr>
        <p:spPr bwMode="auto">
          <a:xfrm flipV="1">
            <a:off x="5665452" y="3445849"/>
            <a:ext cx="1138696" cy="1488466"/>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52" name="Rectangle 9"/>
          <p:cNvSpPr>
            <a:spLocks noChangeArrowheads="1"/>
          </p:cNvSpPr>
          <p:nvPr/>
        </p:nvSpPr>
        <p:spPr bwMode="auto">
          <a:xfrm>
            <a:off x="5836451" y="5133031"/>
            <a:ext cx="886084" cy="454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主压缩</a:t>
            </a:r>
            <a:endParaRPr kumimoji="0" lang="zh-CN" altLang="zh-CN" sz="5400" b="0" i="0" u="none" strike="noStrike" kern="1200" cap="none" spc="0" normalizeH="0" baseline="0" noProof="0" dirty="0" smtClean="0">
              <a:ln>
                <a:noFill/>
              </a:ln>
              <a:solidFill>
                <a:prstClr val="black">
                  <a:lumMod val="75000"/>
                  <a:lumOff val="25000"/>
                </a:prstClr>
              </a:solidFill>
              <a:effectLst/>
              <a:uLnTx/>
              <a:uFillTx/>
              <a:latin typeface="Arial" panose="020B0604020202020204" pitchFamily="34" charset="0"/>
              <a:ea typeface="微软雅黑" panose="020B0503020204020204" pitchFamily="34" charset="-122"/>
              <a:cs typeface="+mn-cs"/>
            </a:endParaRPr>
          </a:p>
        </p:txBody>
      </p:sp>
      <p:sp>
        <p:nvSpPr>
          <p:cNvPr id="53" name="Line 8"/>
          <p:cNvSpPr>
            <a:spLocks noChangeShapeType="1"/>
          </p:cNvSpPr>
          <p:nvPr/>
        </p:nvSpPr>
        <p:spPr bwMode="auto">
          <a:xfrm flipV="1">
            <a:off x="6252289" y="4436865"/>
            <a:ext cx="0" cy="660676"/>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54" name="Line 7"/>
          <p:cNvSpPr>
            <a:spLocks noChangeShapeType="1"/>
          </p:cNvSpPr>
          <p:nvPr/>
        </p:nvSpPr>
        <p:spPr bwMode="auto">
          <a:xfrm flipV="1">
            <a:off x="4126465" y="4432977"/>
            <a:ext cx="0" cy="610155"/>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55" name="Oval 6"/>
          <p:cNvSpPr>
            <a:spLocks noChangeArrowheads="1"/>
          </p:cNvSpPr>
          <p:nvPr/>
        </p:nvSpPr>
        <p:spPr bwMode="auto">
          <a:xfrm>
            <a:off x="5797587" y="2101179"/>
            <a:ext cx="889971" cy="2320141"/>
          </a:xfrm>
          <a:prstGeom prst="ellipse">
            <a:avLst/>
          </a:prstGeom>
          <a:noFill/>
          <a:ln w="6350">
            <a:solidFill>
              <a:srgbClr val="000000"/>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56" name="Oval 5"/>
          <p:cNvSpPr>
            <a:spLocks noChangeArrowheads="1"/>
          </p:cNvSpPr>
          <p:nvPr/>
        </p:nvSpPr>
        <p:spPr bwMode="auto">
          <a:xfrm>
            <a:off x="3683423" y="2101179"/>
            <a:ext cx="889971" cy="2320141"/>
          </a:xfrm>
          <a:prstGeom prst="ellipse">
            <a:avLst/>
          </a:prstGeom>
          <a:noFill/>
          <a:ln w="6350">
            <a:solidFill>
              <a:srgbClr val="000000"/>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5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9" name="文本框 18"/>
          <p:cNvSpPr txBox="1"/>
          <p:nvPr/>
        </p:nvSpPr>
        <p:spPr>
          <a:xfrm>
            <a:off x="957831" y="2583083"/>
            <a:ext cx="461665" cy="467436"/>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8" name="文本框 57"/>
          <p:cNvSpPr txBox="1"/>
          <p:nvPr/>
        </p:nvSpPr>
        <p:spPr>
          <a:xfrm>
            <a:off x="2927936" y="2583083"/>
            <a:ext cx="461665" cy="467436"/>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9" name="文本框 58"/>
          <p:cNvSpPr txBox="1"/>
          <p:nvPr/>
        </p:nvSpPr>
        <p:spPr>
          <a:xfrm>
            <a:off x="5033360" y="3934159"/>
            <a:ext cx="461665" cy="467436"/>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404049" y="808059"/>
            <a:ext cx="2313069" cy="461665"/>
          </a:xfrm>
          <a:prstGeom prst="rect">
            <a:avLst/>
          </a:prstGeom>
          <a:noFill/>
        </p:spPr>
        <p:txBody>
          <a:bodyPr wrap="none" rtlCol="0">
            <a:spAutoFit/>
          </a:bodyPr>
          <a:lstStyle/>
          <a:p>
            <a:r>
              <a:rPr lang="en-US" altLang="zh-CN" sz="2400" b="1" dirty="0">
                <a:solidFill>
                  <a:schemeClr val="accent6"/>
                </a:solidFill>
              </a:rPr>
              <a:t>GFS</a:t>
            </a:r>
            <a:r>
              <a:rPr lang="zh-CN" altLang="en-US" sz="2400" b="1" dirty="0">
                <a:solidFill>
                  <a:schemeClr val="accent6"/>
                </a:solidFill>
              </a:rPr>
              <a:t>的系统架构</a:t>
            </a:r>
            <a:endParaRPr lang="zh-CN" altLang="en-US" sz="2400" b="1" dirty="0">
              <a:solidFill>
                <a:schemeClr val="accent6"/>
              </a:solidFill>
            </a:endParaRPr>
          </a:p>
        </p:txBody>
      </p:sp>
      <p:grpSp>
        <p:nvGrpSpPr>
          <p:cNvPr id="2" name="组合 1"/>
          <p:cNvGrpSpPr/>
          <p:nvPr/>
        </p:nvGrpSpPr>
        <p:grpSpPr>
          <a:xfrm>
            <a:off x="331053" y="1552168"/>
            <a:ext cx="8528058" cy="3839765"/>
            <a:chOff x="404893" y="1225552"/>
            <a:chExt cx="11370744" cy="5119686"/>
          </a:xfrm>
        </p:grpSpPr>
        <p:sp>
          <p:nvSpPr>
            <p:cNvPr id="9" name="Freeform 5"/>
            <p:cNvSpPr>
              <a:spLocks noEditPoints="1"/>
            </p:cNvSpPr>
            <p:nvPr/>
          </p:nvSpPr>
          <p:spPr bwMode="auto">
            <a:xfrm>
              <a:off x="404893" y="1225552"/>
              <a:ext cx="9254584" cy="5109595"/>
            </a:xfrm>
            <a:custGeom>
              <a:avLst/>
              <a:gdLst>
                <a:gd name="T0" fmla="*/ 1146 w 1938"/>
                <a:gd name="T1" fmla="*/ 919 h 1069"/>
                <a:gd name="T2" fmla="*/ 1178 w 1938"/>
                <a:gd name="T3" fmla="*/ 988 h 1069"/>
                <a:gd name="T4" fmla="*/ 1252 w 1938"/>
                <a:gd name="T5" fmla="*/ 991 h 1069"/>
                <a:gd name="T6" fmla="*/ 1191 w 1938"/>
                <a:gd name="T7" fmla="*/ 1063 h 1069"/>
                <a:gd name="T8" fmla="*/ 1142 w 1938"/>
                <a:gd name="T9" fmla="*/ 1014 h 1069"/>
                <a:gd name="T10" fmla="*/ 1006 w 1938"/>
                <a:gd name="T11" fmla="*/ 1007 h 1069"/>
                <a:gd name="T12" fmla="*/ 1046 w 1938"/>
                <a:gd name="T13" fmla="*/ 973 h 1069"/>
                <a:gd name="T14" fmla="*/ 1111 w 1938"/>
                <a:gd name="T15" fmla="*/ 1047 h 1069"/>
                <a:gd name="T16" fmla="*/ 1038 w 1938"/>
                <a:gd name="T17" fmla="*/ 1043 h 1069"/>
                <a:gd name="T18" fmla="*/ 1001 w 1938"/>
                <a:gd name="T19" fmla="*/ 919 h 1069"/>
                <a:gd name="T20" fmla="*/ 953 w 1938"/>
                <a:gd name="T21" fmla="*/ 790 h 1069"/>
                <a:gd name="T22" fmla="*/ 86 w 1938"/>
                <a:gd name="T23" fmla="*/ 780 h 1069"/>
                <a:gd name="T24" fmla="*/ 68 w 1938"/>
                <a:gd name="T25" fmla="*/ 279 h 1069"/>
                <a:gd name="T26" fmla="*/ 109 w 1938"/>
                <a:gd name="T27" fmla="*/ 278 h 1069"/>
                <a:gd name="T28" fmla="*/ 964 w 1938"/>
                <a:gd name="T29" fmla="*/ 782 h 1069"/>
                <a:gd name="T30" fmla="*/ 941 w 1938"/>
                <a:gd name="T31" fmla="*/ 750 h 1069"/>
                <a:gd name="T32" fmla="*/ 209 w 1938"/>
                <a:gd name="T33" fmla="*/ 735 h 1069"/>
                <a:gd name="T34" fmla="*/ 0 w 1938"/>
                <a:gd name="T35" fmla="*/ 216 h 1069"/>
                <a:gd name="T36" fmla="*/ 318 w 1938"/>
                <a:gd name="T37" fmla="*/ 130 h 1069"/>
                <a:gd name="T38" fmla="*/ 970 w 1938"/>
                <a:gd name="T39" fmla="*/ 133 h 1069"/>
                <a:gd name="T40" fmla="*/ 319 w 1938"/>
                <a:gd name="T41" fmla="*/ 136 h 1069"/>
                <a:gd name="T42" fmla="*/ 339 w 1938"/>
                <a:gd name="T43" fmla="*/ 191 h 1069"/>
                <a:gd name="T44" fmla="*/ 339 w 1938"/>
                <a:gd name="T45" fmla="*/ 194 h 1069"/>
                <a:gd name="T46" fmla="*/ 319 w 1938"/>
                <a:gd name="T47" fmla="*/ 216 h 1069"/>
                <a:gd name="T48" fmla="*/ 940 w 1938"/>
                <a:gd name="T49" fmla="*/ 745 h 1069"/>
                <a:gd name="T50" fmla="*/ 965 w 1938"/>
                <a:gd name="T51" fmla="*/ 720 h 1069"/>
                <a:gd name="T52" fmla="*/ 1013 w 1938"/>
                <a:gd name="T53" fmla="*/ 532 h 1069"/>
                <a:gd name="T54" fmla="*/ 1035 w 1938"/>
                <a:gd name="T55" fmla="*/ 533 h 1069"/>
                <a:gd name="T56" fmla="*/ 1073 w 1938"/>
                <a:gd name="T57" fmla="*/ 719 h 1069"/>
                <a:gd name="T58" fmla="*/ 1072 w 1938"/>
                <a:gd name="T59" fmla="*/ 501 h 1069"/>
                <a:gd name="T60" fmla="*/ 971 w 1938"/>
                <a:gd name="T61" fmla="*/ 14 h 1069"/>
                <a:gd name="T62" fmla="*/ 1938 w 1938"/>
                <a:gd name="T63" fmla="*/ 3 h 1069"/>
                <a:gd name="T64" fmla="*/ 1886 w 1938"/>
                <a:gd name="T65" fmla="*/ 691 h 1069"/>
                <a:gd name="T66" fmla="*/ 1873 w 1938"/>
                <a:gd name="T67" fmla="*/ 687 h 1069"/>
                <a:gd name="T68" fmla="*/ 1077 w 1938"/>
                <a:gd name="T69" fmla="*/ 501 h 1069"/>
                <a:gd name="T70" fmla="*/ 1075 w 1938"/>
                <a:gd name="T71" fmla="*/ 720 h 1069"/>
                <a:gd name="T72" fmla="*/ 1934 w 1938"/>
                <a:gd name="T73" fmla="*/ 496 h 1069"/>
                <a:gd name="T74" fmla="*/ 976 w 1938"/>
                <a:gd name="T75" fmla="*/ 496 h 1069"/>
                <a:gd name="T76" fmla="*/ 1493 w 1938"/>
                <a:gd name="T77" fmla="*/ 818 h 1069"/>
                <a:gd name="T78" fmla="*/ 1492 w 1938"/>
                <a:gd name="T79" fmla="*/ 915 h 1069"/>
                <a:gd name="T80" fmla="*/ 969 w 1938"/>
                <a:gd name="T81" fmla="*/ 915 h 1069"/>
                <a:gd name="T82" fmla="*/ 4 w 1938"/>
                <a:gd name="T83" fmla="*/ 4 h 1069"/>
                <a:gd name="T84" fmla="*/ 314 w 1938"/>
                <a:gd name="T85" fmla="*/ 4 h 1069"/>
                <a:gd name="T86" fmla="*/ 4 w 1938"/>
                <a:gd name="T87" fmla="*/ 211 h 1069"/>
                <a:gd name="T88" fmla="*/ 1182 w 1938"/>
                <a:gd name="T89" fmla="*/ 994 h 1069"/>
                <a:gd name="T90" fmla="*/ 1238 w 1938"/>
                <a:gd name="T91" fmla="*/ 1058 h 1069"/>
                <a:gd name="T92" fmla="*/ 1182 w 1938"/>
                <a:gd name="T93" fmla="*/ 994 h 1069"/>
                <a:gd name="T94" fmla="*/ 1042 w 1938"/>
                <a:gd name="T95" fmla="*/ 1043 h 1069"/>
                <a:gd name="T96" fmla="*/ 1107 w 1938"/>
                <a:gd name="T97" fmla="*/ 1048 h 1069"/>
                <a:gd name="T98" fmla="*/ 1241 w 1938"/>
                <a:gd name="T99" fmla="*/ 991 h 1069"/>
                <a:gd name="T100" fmla="*/ 1187 w 1938"/>
                <a:gd name="T101" fmla="*/ 990 h 1069"/>
                <a:gd name="T102" fmla="*/ 1048 w 1938"/>
                <a:gd name="T103" fmla="*/ 977 h 1069"/>
                <a:gd name="T104" fmla="*/ 1101 w 1938"/>
                <a:gd name="T105" fmla="*/ 978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38" h="1069">
                  <a:moveTo>
                    <a:pt x="1497" y="720"/>
                  </a:moveTo>
                  <a:cubicBezTo>
                    <a:pt x="1497" y="787"/>
                    <a:pt x="1497" y="852"/>
                    <a:pt x="1497" y="919"/>
                  </a:cubicBezTo>
                  <a:cubicBezTo>
                    <a:pt x="1380" y="919"/>
                    <a:pt x="1263" y="919"/>
                    <a:pt x="1146" y="919"/>
                  </a:cubicBezTo>
                  <a:cubicBezTo>
                    <a:pt x="1146" y="949"/>
                    <a:pt x="1146" y="979"/>
                    <a:pt x="1146" y="1009"/>
                  </a:cubicBezTo>
                  <a:cubicBezTo>
                    <a:pt x="1156" y="1009"/>
                    <a:pt x="1167" y="1009"/>
                    <a:pt x="1178" y="1009"/>
                  </a:cubicBezTo>
                  <a:cubicBezTo>
                    <a:pt x="1178" y="1002"/>
                    <a:pt x="1179" y="995"/>
                    <a:pt x="1178" y="988"/>
                  </a:cubicBezTo>
                  <a:cubicBezTo>
                    <a:pt x="1178" y="981"/>
                    <a:pt x="1181" y="976"/>
                    <a:pt x="1188" y="973"/>
                  </a:cubicBezTo>
                  <a:cubicBezTo>
                    <a:pt x="1205" y="965"/>
                    <a:pt x="1223" y="965"/>
                    <a:pt x="1240" y="972"/>
                  </a:cubicBezTo>
                  <a:cubicBezTo>
                    <a:pt x="1248" y="975"/>
                    <a:pt x="1252" y="982"/>
                    <a:pt x="1252" y="991"/>
                  </a:cubicBezTo>
                  <a:cubicBezTo>
                    <a:pt x="1252" y="1008"/>
                    <a:pt x="1251" y="1026"/>
                    <a:pt x="1252" y="1044"/>
                  </a:cubicBezTo>
                  <a:cubicBezTo>
                    <a:pt x="1253" y="1054"/>
                    <a:pt x="1248" y="1060"/>
                    <a:pt x="1239" y="1063"/>
                  </a:cubicBezTo>
                  <a:cubicBezTo>
                    <a:pt x="1224" y="1069"/>
                    <a:pt x="1207" y="1068"/>
                    <a:pt x="1191" y="1063"/>
                  </a:cubicBezTo>
                  <a:cubicBezTo>
                    <a:pt x="1183" y="1060"/>
                    <a:pt x="1178" y="1054"/>
                    <a:pt x="1178" y="1044"/>
                  </a:cubicBezTo>
                  <a:cubicBezTo>
                    <a:pt x="1179" y="1034"/>
                    <a:pt x="1178" y="1025"/>
                    <a:pt x="1178" y="1014"/>
                  </a:cubicBezTo>
                  <a:cubicBezTo>
                    <a:pt x="1166" y="1014"/>
                    <a:pt x="1155" y="1014"/>
                    <a:pt x="1142" y="1014"/>
                  </a:cubicBezTo>
                  <a:cubicBezTo>
                    <a:pt x="1142" y="982"/>
                    <a:pt x="1142" y="951"/>
                    <a:pt x="1142" y="920"/>
                  </a:cubicBezTo>
                  <a:cubicBezTo>
                    <a:pt x="1096" y="920"/>
                    <a:pt x="1051" y="920"/>
                    <a:pt x="1006" y="920"/>
                  </a:cubicBezTo>
                  <a:cubicBezTo>
                    <a:pt x="1006" y="949"/>
                    <a:pt x="1006" y="978"/>
                    <a:pt x="1006" y="1007"/>
                  </a:cubicBezTo>
                  <a:cubicBezTo>
                    <a:pt x="1016" y="1007"/>
                    <a:pt x="1026" y="1007"/>
                    <a:pt x="1038" y="1007"/>
                  </a:cubicBezTo>
                  <a:cubicBezTo>
                    <a:pt x="1038" y="1001"/>
                    <a:pt x="1039" y="994"/>
                    <a:pt x="1038" y="988"/>
                  </a:cubicBezTo>
                  <a:cubicBezTo>
                    <a:pt x="1037" y="981"/>
                    <a:pt x="1040" y="976"/>
                    <a:pt x="1046" y="973"/>
                  </a:cubicBezTo>
                  <a:cubicBezTo>
                    <a:pt x="1065" y="965"/>
                    <a:pt x="1084" y="964"/>
                    <a:pt x="1102" y="974"/>
                  </a:cubicBezTo>
                  <a:cubicBezTo>
                    <a:pt x="1106" y="976"/>
                    <a:pt x="1111" y="983"/>
                    <a:pt x="1111" y="989"/>
                  </a:cubicBezTo>
                  <a:cubicBezTo>
                    <a:pt x="1112" y="1008"/>
                    <a:pt x="1111" y="1028"/>
                    <a:pt x="1111" y="1047"/>
                  </a:cubicBezTo>
                  <a:cubicBezTo>
                    <a:pt x="1112" y="1056"/>
                    <a:pt x="1105" y="1060"/>
                    <a:pt x="1098" y="1063"/>
                  </a:cubicBezTo>
                  <a:cubicBezTo>
                    <a:pt x="1083" y="1069"/>
                    <a:pt x="1067" y="1068"/>
                    <a:pt x="1051" y="1063"/>
                  </a:cubicBezTo>
                  <a:cubicBezTo>
                    <a:pt x="1042" y="1060"/>
                    <a:pt x="1037" y="1053"/>
                    <a:pt x="1038" y="1043"/>
                  </a:cubicBezTo>
                  <a:cubicBezTo>
                    <a:pt x="1038" y="1033"/>
                    <a:pt x="1038" y="1023"/>
                    <a:pt x="1038" y="1012"/>
                  </a:cubicBezTo>
                  <a:cubicBezTo>
                    <a:pt x="1026" y="1012"/>
                    <a:pt x="1014" y="1012"/>
                    <a:pt x="1001" y="1012"/>
                  </a:cubicBezTo>
                  <a:cubicBezTo>
                    <a:pt x="1001" y="981"/>
                    <a:pt x="1001" y="951"/>
                    <a:pt x="1001" y="919"/>
                  </a:cubicBezTo>
                  <a:cubicBezTo>
                    <a:pt x="989" y="919"/>
                    <a:pt x="978" y="919"/>
                    <a:pt x="965" y="919"/>
                  </a:cubicBezTo>
                  <a:cubicBezTo>
                    <a:pt x="965" y="876"/>
                    <a:pt x="965" y="834"/>
                    <a:pt x="965" y="790"/>
                  </a:cubicBezTo>
                  <a:cubicBezTo>
                    <a:pt x="960" y="790"/>
                    <a:pt x="956" y="790"/>
                    <a:pt x="953" y="790"/>
                  </a:cubicBezTo>
                  <a:cubicBezTo>
                    <a:pt x="669" y="790"/>
                    <a:pt x="386" y="790"/>
                    <a:pt x="102" y="790"/>
                  </a:cubicBezTo>
                  <a:cubicBezTo>
                    <a:pt x="100" y="790"/>
                    <a:pt x="98" y="790"/>
                    <a:pt x="96" y="790"/>
                  </a:cubicBezTo>
                  <a:cubicBezTo>
                    <a:pt x="88" y="792"/>
                    <a:pt x="86" y="788"/>
                    <a:pt x="86" y="780"/>
                  </a:cubicBezTo>
                  <a:cubicBezTo>
                    <a:pt x="86" y="613"/>
                    <a:pt x="86" y="446"/>
                    <a:pt x="86" y="279"/>
                  </a:cubicBezTo>
                  <a:cubicBezTo>
                    <a:pt x="86" y="275"/>
                    <a:pt x="86" y="271"/>
                    <a:pt x="86" y="265"/>
                  </a:cubicBezTo>
                  <a:cubicBezTo>
                    <a:pt x="79" y="270"/>
                    <a:pt x="75" y="274"/>
                    <a:pt x="68" y="279"/>
                  </a:cubicBezTo>
                  <a:cubicBezTo>
                    <a:pt x="75" y="257"/>
                    <a:pt x="82" y="238"/>
                    <a:pt x="90" y="216"/>
                  </a:cubicBezTo>
                  <a:cubicBezTo>
                    <a:pt x="97" y="238"/>
                    <a:pt x="104" y="257"/>
                    <a:pt x="111" y="276"/>
                  </a:cubicBezTo>
                  <a:cubicBezTo>
                    <a:pt x="110" y="277"/>
                    <a:pt x="110" y="277"/>
                    <a:pt x="109" y="278"/>
                  </a:cubicBezTo>
                  <a:cubicBezTo>
                    <a:pt x="105" y="274"/>
                    <a:pt x="101" y="270"/>
                    <a:pt x="95" y="266"/>
                  </a:cubicBezTo>
                  <a:cubicBezTo>
                    <a:pt x="95" y="438"/>
                    <a:pt x="95" y="610"/>
                    <a:pt x="95" y="782"/>
                  </a:cubicBezTo>
                  <a:cubicBezTo>
                    <a:pt x="384" y="782"/>
                    <a:pt x="674" y="782"/>
                    <a:pt x="964" y="782"/>
                  </a:cubicBezTo>
                  <a:cubicBezTo>
                    <a:pt x="964" y="772"/>
                    <a:pt x="964" y="761"/>
                    <a:pt x="964" y="749"/>
                  </a:cubicBezTo>
                  <a:cubicBezTo>
                    <a:pt x="955" y="752"/>
                    <a:pt x="947" y="755"/>
                    <a:pt x="937" y="758"/>
                  </a:cubicBezTo>
                  <a:cubicBezTo>
                    <a:pt x="938" y="755"/>
                    <a:pt x="939" y="753"/>
                    <a:pt x="941" y="750"/>
                  </a:cubicBezTo>
                  <a:cubicBezTo>
                    <a:pt x="937" y="750"/>
                    <a:pt x="934" y="750"/>
                    <a:pt x="930" y="750"/>
                  </a:cubicBezTo>
                  <a:cubicBezTo>
                    <a:pt x="695" y="750"/>
                    <a:pt x="459" y="750"/>
                    <a:pt x="224" y="750"/>
                  </a:cubicBezTo>
                  <a:cubicBezTo>
                    <a:pt x="209" y="750"/>
                    <a:pt x="209" y="750"/>
                    <a:pt x="209" y="735"/>
                  </a:cubicBezTo>
                  <a:cubicBezTo>
                    <a:pt x="209" y="566"/>
                    <a:pt x="209" y="397"/>
                    <a:pt x="209" y="228"/>
                  </a:cubicBezTo>
                  <a:cubicBezTo>
                    <a:pt x="209" y="225"/>
                    <a:pt x="209" y="221"/>
                    <a:pt x="209" y="216"/>
                  </a:cubicBezTo>
                  <a:cubicBezTo>
                    <a:pt x="139" y="216"/>
                    <a:pt x="70" y="216"/>
                    <a:pt x="0" y="216"/>
                  </a:cubicBezTo>
                  <a:cubicBezTo>
                    <a:pt x="0" y="144"/>
                    <a:pt x="0" y="72"/>
                    <a:pt x="0" y="0"/>
                  </a:cubicBezTo>
                  <a:cubicBezTo>
                    <a:pt x="106" y="0"/>
                    <a:pt x="212" y="0"/>
                    <a:pt x="318" y="0"/>
                  </a:cubicBezTo>
                  <a:cubicBezTo>
                    <a:pt x="318" y="43"/>
                    <a:pt x="318" y="86"/>
                    <a:pt x="318" y="130"/>
                  </a:cubicBezTo>
                  <a:cubicBezTo>
                    <a:pt x="527" y="130"/>
                    <a:pt x="735" y="130"/>
                    <a:pt x="944" y="130"/>
                  </a:cubicBezTo>
                  <a:cubicBezTo>
                    <a:pt x="943" y="128"/>
                    <a:pt x="941" y="126"/>
                    <a:pt x="940" y="123"/>
                  </a:cubicBezTo>
                  <a:cubicBezTo>
                    <a:pt x="950" y="126"/>
                    <a:pt x="959" y="129"/>
                    <a:pt x="970" y="133"/>
                  </a:cubicBezTo>
                  <a:cubicBezTo>
                    <a:pt x="959" y="137"/>
                    <a:pt x="951" y="140"/>
                    <a:pt x="941" y="143"/>
                  </a:cubicBezTo>
                  <a:cubicBezTo>
                    <a:pt x="942" y="140"/>
                    <a:pt x="942" y="138"/>
                    <a:pt x="943" y="136"/>
                  </a:cubicBezTo>
                  <a:cubicBezTo>
                    <a:pt x="735" y="136"/>
                    <a:pt x="527" y="136"/>
                    <a:pt x="319" y="136"/>
                  </a:cubicBezTo>
                  <a:cubicBezTo>
                    <a:pt x="319" y="154"/>
                    <a:pt x="319" y="172"/>
                    <a:pt x="319" y="190"/>
                  </a:cubicBezTo>
                  <a:cubicBezTo>
                    <a:pt x="326" y="188"/>
                    <a:pt x="334" y="186"/>
                    <a:pt x="342" y="183"/>
                  </a:cubicBezTo>
                  <a:cubicBezTo>
                    <a:pt x="341" y="186"/>
                    <a:pt x="341" y="188"/>
                    <a:pt x="339" y="191"/>
                  </a:cubicBezTo>
                  <a:cubicBezTo>
                    <a:pt x="550" y="191"/>
                    <a:pt x="759" y="191"/>
                    <a:pt x="968" y="191"/>
                  </a:cubicBezTo>
                  <a:cubicBezTo>
                    <a:pt x="968" y="192"/>
                    <a:pt x="968" y="193"/>
                    <a:pt x="968" y="194"/>
                  </a:cubicBezTo>
                  <a:cubicBezTo>
                    <a:pt x="759" y="194"/>
                    <a:pt x="550" y="194"/>
                    <a:pt x="339" y="194"/>
                  </a:cubicBezTo>
                  <a:cubicBezTo>
                    <a:pt x="341" y="198"/>
                    <a:pt x="341" y="200"/>
                    <a:pt x="343" y="203"/>
                  </a:cubicBezTo>
                  <a:cubicBezTo>
                    <a:pt x="335" y="200"/>
                    <a:pt x="327" y="198"/>
                    <a:pt x="319" y="195"/>
                  </a:cubicBezTo>
                  <a:cubicBezTo>
                    <a:pt x="319" y="202"/>
                    <a:pt x="319" y="208"/>
                    <a:pt x="319" y="216"/>
                  </a:cubicBezTo>
                  <a:cubicBezTo>
                    <a:pt x="283" y="216"/>
                    <a:pt x="248" y="216"/>
                    <a:pt x="213" y="216"/>
                  </a:cubicBezTo>
                  <a:cubicBezTo>
                    <a:pt x="213" y="393"/>
                    <a:pt x="213" y="569"/>
                    <a:pt x="213" y="745"/>
                  </a:cubicBezTo>
                  <a:cubicBezTo>
                    <a:pt x="455" y="745"/>
                    <a:pt x="698" y="745"/>
                    <a:pt x="940" y="745"/>
                  </a:cubicBezTo>
                  <a:cubicBezTo>
                    <a:pt x="939" y="743"/>
                    <a:pt x="938" y="741"/>
                    <a:pt x="937" y="738"/>
                  </a:cubicBezTo>
                  <a:cubicBezTo>
                    <a:pt x="947" y="741"/>
                    <a:pt x="955" y="744"/>
                    <a:pt x="965" y="747"/>
                  </a:cubicBezTo>
                  <a:cubicBezTo>
                    <a:pt x="965" y="737"/>
                    <a:pt x="965" y="729"/>
                    <a:pt x="965" y="720"/>
                  </a:cubicBezTo>
                  <a:cubicBezTo>
                    <a:pt x="984" y="720"/>
                    <a:pt x="1002" y="720"/>
                    <a:pt x="1021" y="720"/>
                  </a:cubicBezTo>
                  <a:cubicBezTo>
                    <a:pt x="1021" y="656"/>
                    <a:pt x="1021" y="592"/>
                    <a:pt x="1021" y="528"/>
                  </a:cubicBezTo>
                  <a:cubicBezTo>
                    <a:pt x="1018" y="530"/>
                    <a:pt x="1016" y="531"/>
                    <a:pt x="1013" y="532"/>
                  </a:cubicBezTo>
                  <a:cubicBezTo>
                    <a:pt x="1016" y="522"/>
                    <a:pt x="1019" y="514"/>
                    <a:pt x="1022" y="505"/>
                  </a:cubicBezTo>
                  <a:cubicBezTo>
                    <a:pt x="1023" y="505"/>
                    <a:pt x="1024" y="505"/>
                    <a:pt x="1025" y="505"/>
                  </a:cubicBezTo>
                  <a:cubicBezTo>
                    <a:pt x="1028" y="513"/>
                    <a:pt x="1031" y="522"/>
                    <a:pt x="1035" y="533"/>
                  </a:cubicBezTo>
                  <a:cubicBezTo>
                    <a:pt x="1031" y="531"/>
                    <a:pt x="1029" y="530"/>
                    <a:pt x="1027" y="528"/>
                  </a:cubicBezTo>
                  <a:cubicBezTo>
                    <a:pt x="1027" y="592"/>
                    <a:pt x="1027" y="655"/>
                    <a:pt x="1027" y="719"/>
                  </a:cubicBezTo>
                  <a:cubicBezTo>
                    <a:pt x="1042" y="719"/>
                    <a:pt x="1057" y="719"/>
                    <a:pt x="1073" y="719"/>
                  </a:cubicBezTo>
                  <a:cubicBezTo>
                    <a:pt x="1070" y="710"/>
                    <a:pt x="1068" y="701"/>
                    <a:pt x="1064" y="691"/>
                  </a:cubicBezTo>
                  <a:cubicBezTo>
                    <a:pt x="1067" y="692"/>
                    <a:pt x="1069" y="693"/>
                    <a:pt x="1072" y="694"/>
                  </a:cubicBezTo>
                  <a:cubicBezTo>
                    <a:pt x="1072" y="630"/>
                    <a:pt x="1072" y="566"/>
                    <a:pt x="1072" y="501"/>
                  </a:cubicBezTo>
                  <a:cubicBezTo>
                    <a:pt x="1039" y="501"/>
                    <a:pt x="1006" y="501"/>
                    <a:pt x="972" y="501"/>
                  </a:cubicBezTo>
                  <a:cubicBezTo>
                    <a:pt x="971" y="496"/>
                    <a:pt x="971" y="493"/>
                    <a:pt x="971" y="490"/>
                  </a:cubicBezTo>
                  <a:cubicBezTo>
                    <a:pt x="971" y="331"/>
                    <a:pt x="971" y="172"/>
                    <a:pt x="971" y="14"/>
                  </a:cubicBezTo>
                  <a:cubicBezTo>
                    <a:pt x="971" y="5"/>
                    <a:pt x="973" y="2"/>
                    <a:pt x="982" y="2"/>
                  </a:cubicBezTo>
                  <a:cubicBezTo>
                    <a:pt x="1297" y="3"/>
                    <a:pt x="1612" y="3"/>
                    <a:pt x="1928" y="3"/>
                  </a:cubicBezTo>
                  <a:cubicBezTo>
                    <a:pt x="1931" y="3"/>
                    <a:pt x="1934" y="3"/>
                    <a:pt x="1938" y="3"/>
                  </a:cubicBezTo>
                  <a:cubicBezTo>
                    <a:pt x="1938" y="169"/>
                    <a:pt x="1938" y="334"/>
                    <a:pt x="1938" y="500"/>
                  </a:cubicBezTo>
                  <a:cubicBezTo>
                    <a:pt x="1921" y="500"/>
                    <a:pt x="1904" y="500"/>
                    <a:pt x="1886" y="500"/>
                  </a:cubicBezTo>
                  <a:cubicBezTo>
                    <a:pt x="1886" y="564"/>
                    <a:pt x="1886" y="627"/>
                    <a:pt x="1886" y="691"/>
                  </a:cubicBezTo>
                  <a:cubicBezTo>
                    <a:pt x="1888" y="690"/>
                    <a:pt x="1890" y="689"/>
                    <a:pt x="1894" y="687"/>
                  </a:cubicBezTo>
                  <a:cubicBezTo>
                    <a:pt x="1890" y="697"/>
                    <a:pt x="1887" y="706"/>
                    <a:pt x="1884" y="717"/>
                  </a:cubicBezTo>
                  <a:cubicBezTo>
                    <a:pt x="1880" y="706"/>
                    <a:pt x="1877" y="697"/>
                    <a:pt x="1873" y="687"/>
                  </a:cubicBezTo>
                  <a:cubicBezTo>
                    <a:pt x="1876" y="688"/>
                    <a:pt x="1878" y="689"/>
                    <a:pt x="1881" y="691"/>
                  </a:cubicBezTo>
                  <a:cubicBezTo>
                    <a:pt x="1881" y="627"/>
                    <a:pt x="1881" y="564"/>
                    <a:pt x="1881" y="501"/>
                  </a:cubicBezTo>
                  <a:cubicBezTo>
                    <a:pt x="1613" y="501"/>
                    <a:pt x="1345" y="501"/>
                    <a:pt x="1077" y="501"/>
                  </a:cubicBezTo>
                  <a:cubicBezTo>
                    <a:pt x="1077" y="565"/>
                    <a:pt x="1077" y="629"/>
                    <a:pt x="1077" y="694"/>
                  </a:cubicBezTo>
                  <a:cubicBezTo>
                    <a:pt x="1079" y="693"/>
                    <a:pt x="1081" y="692"/>
                    <a:pt x="1084" y="690"/>
                  </a:cubicBezTo>
                  <a:cubicBezTo>
                    <a:pt x="1081" y="701"/>
                    <a:pt x="1078" y="710"/>
                    <a:pt x="1075" y="720"/>
                  </a:cubicBezTo>
                  <a:cubicBezTo>
                    <a:pt x="1216" y="720"/>
                    <a:pt x="1356" y="720"/>
                    <a:pt x="1497" y="720"/>
                  </a:cubicBezTo>
                  <a:close/>
                  <a:moveTo>
                    <a:pt x="976" y="496"/>
                  </a:moveTo>
                  <a:cubicBezTo>
                    <a:pt x="1296" y="496"/>
                    <a:pt x="1615" y="496"/>
                    <a:pt x="1934" y="496"/>
                  </a:cubicBezTo>
                  <a:cubicBezTo>
                    <a:pt x="1934" y="333"/>
                    <a:pt x="1934" y="170"/>
                    <a:pt x="1934" y="7"/>
                  </a:cubicBezTo>
                  <a:cubicBezTo>
                    <a:pt x="1614" y="7"/>
                    <a:pt x="1295" y="7"/>
                    <a:pt x="976" y="7"/>
                  </a:cubicBezTo>
                  <a:cubicBezTo>
                    <a:pt x="976" y="171"/>
                    <a:pt x="976" y="333"/>
                    <a:pt x="976" y="496"/>
                  </a:cubicBezTo>
                  <a:close/>
                  <a:moveTo>
                    <a:pt x="969" y="724"/>
                  </a:moveTo>
                  <a:cubicBezTo>
                    <a:pt x="969" y="756"/>
                    <a:pt x="969" y="787"/>
                    <a:pt x="969" y="818"/>
                  </a:cubicBezTo>
                  <a:cubicBezTo>
                    <a:pt x="1144" y="818"/>
                    <a:pt x="1318" y="818"/>
                    <a:pt x="1493" y="818"/>
                  </a:cubicBezTo>
                  <a:cubicBezTo>
                    <a:pt x="1493" y="787"/>
                    <a:pt x="1493" y="756"/>
                    <a:pt x="1493" y="724"/>
                  </a:cubicBezTo>
                  <a:cubicBezTo>
                    <a:pt x="1318" y="724"/>
                    <a:pt x="1144" y="724"/>
                    <a:pt x="969" y="724"/>
                  </a:cubicBezTo>
                  <a:close/>
                  <a:moveTo>
                    <a:pt x="1492" y="915"/>
                  </a:moveTo>
                  <a:cubicBezTo>
                    <a:pt x="1492" y="884"/>
                    <a:pt x="1492" y="853"/>
                    <a:pt x="1492" y="824"/>
                  </a:cubicBezTo>
                  <a:cubicBezTo>
                    <a:pt x="1318" y="824"/>
                    <a:pt x="1143" y="824"/>
                    <a:pt x="969" y="824"/>
                  </a:cubicBezTo>
                  <a:cubicBezTo>
                    <a:pt x="969" y="854"/>
                    <a:pt x="969" y="884"/>
                    <a:pt x="969" y="915"/>
                  </a:cubicBezTo>
                  <a:cubicBezTo>
                    <a:pt x="1144" y="915"/>
                    <a:pt x="1318" y="915"/>
                    <a:pt x="1492" y="915"/>
                  </a:cubicBezTo>
                  <a:close/>
                  <a:moveTo>
                    <a:pt x="314" y="4"/>
                  </a:moveTo>
                  <a:cubicBezTo>
                    <a:pt x="210" y="4"/>
                    <a:pt x="107" y="4"/>
                    <a:pt x="4" y="4"/>
                  </a:cubicBezTo>
                  <a:cubicBezTo>
                    <a:pt x="4" y="40"/>
                    <a:pt x="4" y="76"/>
                    <a:pt x="4" y="112"/>
                  </a:cubicBezTo>
                  <a:cubicBezTo>
                    <a:pt x="107" y="112"/>
                    <a:pt x="210" y="112"/>
                    <a:pt x="314" y="112"/>
                  </a:cubicBezTo>
                  <a:cubicBezTo>
                    <a:pt x="314" y="76"/>
                    <a:pt x="314" y="40"/>
                    <a:pt x="314" y="4"/>
                  </a:cubicBezTo>
                  <a:close/>
                  <a:moveTo>
                    <a:pt x="314" y="117"/>
                  </a:moveTo>
                  <a:cubicBezTo>
                    <a:pt x="210" y="117"/>
                    <a:pt x="107" y="117"/>
                    <a:pt x="4" y="117"/>
                  </a:cubicBezTo>
                  <a:cubicBezTo>
                    <a:pt x="4" y="149"/>
                    <a:pt x="4" y="180"/>
                    <a:pt x="4" y="211"/>
                  </a:cubicBezTo>
                  <a:cubicBezTo>
                    <a:pt x="107" y="211"/>
                    <a:pt x="211" y="211"/>
                    <a:pt x="314" y="211"/>
                  </a:cubicBezTo>
                  <a:cubicBezTo>
                    <a:pt x="314" y="180"/>
                    <a:pt x="314" y="149"/>
                    <a:pt x="314" y="117"/>
                  </a:cubicBezTo>
                  <a:close/>
                  <a:moveTo>
                    <a:pt x="1182" y="994"/>
                  </a:moveTo>
                  <a:cubicBezTo>
                    <a:pt x="1182" y="1011"/>
                    <a:pt x="1183" y="1027"/>
                    <a:pt x="1182" y="1043"/>
                  </a:cubicBezTo>
                  <a:cubicBezTo>
                    <a:pt x="1182" y="1051"/>
                    <a:pt x="1186" y="1056"/>
                    <a:pt x="1193" y="1059"/>
                  </a:cubicBezTo>
                  <a:cubicBezTo>
                    <a:pt x="1208" y="1064"/>
                    <a:pt x="1223" y="1064"/>
                    <a:pt x="1238" y="1058"/>
                  </a:cubicBezTo>
                  <a:cubicBezTo>
                    <a:pt x="1242" y="1057"/>
                    <a:pt x="1247" y="1052"/>
                    <a:pt x="1247" y="1048"/>
                  </a:cubicBezTo>
                  <a:cubicBezTo>
                    <a:pt x="1248" y="1030"/>
                    <a:pt x="1248" y="1012"/>
                    <a:pt x="1248" y="993"/>
                  </a:cubicBezTo>
                  <a:cubicBezTo>
                    <a:pt x="1226" y="1004"/>
                    <a:pt x="1205" y="1004"/>
                    <a:pt x="1182" y="994"/>
                  </a:cubicBezTo>
                  <a:close/>
                  <a:moveTo>
                    <a:pt x="1107" y="993"/>
                  </a:moveTo>
                  <a:cubicBezTo>
                    <a:pt x="1085" y="1004"/>
                    <a:pt x="1064" y="1003"/>
                    <a:pt x="1042" y="994"/>
                  </a:cubicBezTo>
                  <a:cubicBezTo>
                    <a:pt x="1042" y="1011"/>
                    <a:pt x="1042" y="1027"/>
                    <a:pt x="1042" y="1043"/>
                  </a:cubicBezTo>
                  <a:cubicBezTo>
                    <a:pt x="1042" y="1051"/>
                    <a:pt x="1046" y="1056"/>
                    <a:pt x="1053" y="1059"/>
                  </a:cubicBezTo>
                  <a:cubicBezTo>
                    <a:pt x="1067" y="1064"/>
                    <a:pt x="1082" y="1064"/>
                    <a:pt x="1097" y="1059"/>
                  </a:cubicBezTo>
                  <a:cubicBezTo>
                    <a:pt x="1101" y="1057"/>
                    <a:pt x="1107" y="1052"/>
                    <a:pt x="1107" y="1048"/>
                  </a:cubicBezTo>
                  <a:cubicBezTo>
                    <a:pt x="1108" y="1030"/>
                    <a:pt x="1107" y="1012"/>
                    <a:pt x="1107" y="993"/>
                  </a:cubicBezTo>
                  <a:close/>
                  <a:moveTo>
                    <a:pt x="1214" y="999"/>
                  </a:moveTo>
                  <a:cubicBezTo>
                    <a:pt x="1224" y="996"/>
                    <a:pt x="1233" y="994"/>
                    <a:pt x="1241" y="991"/>
                  </a:cubicBezTo>
                  <a:cubicBezTo>
                    <a:pt x="1249" y="987"/>
                    <a:pt x="1248" y="982"/>
                    <a:pt x="1242" y="978"/>
                  </a:cubicBezTo>
                  <a:cubicBezTo>
                    <a:pt x="1229" y="969"/>
                    <a:pt x="1200" y="969"/>
                    <a:pt x="1187" y="978"/>
                  </a:cubicBezTo>
                  <a:cubicBezTo>
                    <a:pt x="1181" y="982"/>
                    <a:pt x="1181" y="987"/>
                    <a:pt x="1187" y="990"/>
                  </a:cubicBezTo>
                  <a:cubicBezTo>
                    <a:pt x="1196" y="994"/>
                    <a:pt x="1205" y="996"/>
                    <a:pt x="1214" y="999"/>
                  </a:cubicBezTo>
                  <a:close/>
                  <a:moveTo>
                    <a:pt x="1075" y="970"/>
                  </a:moveTo>
                  <a:cubicBezTo>
                    <a:pt x="1066" y="972"/>
                    <a:pt x="1057" y="974"/>
                    <a:pt x="1048" y="977"/>
                  </a:cubicBezTo>
                  <a:cubicBezTo>
                    <a:pt x="1040" y="981"/>
                    <a:pt x="1040" y="986"/>
                    <a:pt x="1047" y="991"/>
                  </a:cubicBezTo>
                  <a:cubicBezTo>
                    <a:pt x="1059" y="999"/>
                    <a:pt x="1090" y="999"/>
                    <a:pt x="1101" y="991"/>
                  </a:cubicBezTo>
                  <a:cubicBezTo>
                    <a:pt x="1108" y="986"/>
                    <a:pt x="1108" y="981"/>
                    <a:pt x="1101" y="978"/>
                  </a:cubicBezTo>
                  <a:cubicBezTo>
                    <a:pt x="1093" y="974"/>
                    <a:pt x="1084" y="972"/>
                    <a:pt x="1075" y="970"/>
                  </a:cubicBezTo>
                  <a:close/>
                </a:path>
              </a:pathLst>
            </a:custGeom>
            <a:solidFill>
              <a:schemeClr val="tx1">
                <a:lumMod val="50000"/>
                <a:lumOff val="50000"/>
              </a:schemeClr>
            </a:solidFill>
            <a:ln>
              <a:noFill/>
            </a:ln>
          </p:spPr>
          <p:txBody>
            <a:bodyPr vert="horz" wrap="square" lIns="68580" tIns="34290" rIns="68580" bIns="34290" numCol="1" anchor="t" anchorCtr="0" compatLnSpc="1"/>
            <a:lstStyle/>
            <a:p>
              <a:endParaRPr lang="zh-CN" altLang="en-US" sz="1350"/>
            </a:p>
          </p:txBody>
        </p:sp>
        <p:sp>
          <p:nvSpPr>
            <p:cNvPr id="10" name="Freeform 9"/>
            <p:cNvSpPr>
              <a:spLocks noEditPoints="1"/>
            </p:cNvSpPr>
            <p:nvPr/>
          </p:nvSpPr>
          <p:spPr bwMode="auto">
            <a:xfrm>
              <a:off x="8072315" y="3637070"/>
              <a:ext cx="2591122" cy="2708168"/>
            </a:xfrm>
            <a:custGeom>
              <a:avLst/>
              <a:gdLst>
                <a:gd name="T0" fmla="*/ 234 w 541"/>
                <a:gd name="T1" fmla="*/ 26 h 565"/>
                <a:gd name="T2" fmla="*/ 236 w 541"/>
                <a:gd name="T3" fmla="*/ 0 h 565"/>
                <a:gd name="T4" fmla="*/ 239 w 541"/>
                <a:gd name="T5" fmla="*/ 25 h 565"/>
                <a:gd name="T6" fmla="*/ 249 w 541"/>
                <a:gd name="T7" fmla="*/ 217 h 565"/>
                <a:gd name="T8" fmla="*/ 541 w 541"/>
                <a:gd name="T9" fmla="*/ 228 h 565"/>
                <a:gd name="T10" fmla="*/ 540 w 541"/>
                <a:gd name="T11" fmla="*/ 414 h 565"/>
                <a:gd name="T12" fmla="*/ 185 w 541"/>
                <a:gd name="T13" fmla="*/ 505 h 565"/>
                <a:gd name="T14" fmla="*/ 217 w 541"/>
                <a:gd name="T15" fmla="*/ 484 h 565"/>
                <a:gd name="T16" fmla="*/ 280 w 541"/>
                <a:gd name="T17" fmla="*/ 469 h 565"/>
                <a:gd name="T18" fmla="*/ 291 w 541"/>
                <a:gd name="T19" fmla="*/ 543 h 565"/>
                <a:gd name="T20" fmla="*/ 231 w 541"/>
                <a:gd name="T21" fmla="*/ 560 h 565"/>
                <a:gd name="T22" fmla="*/ 217 w 541"/>
                <a:gd name="T23" fmla="*/ 510 h 565"/>
                <a:gd name="T24" fmla="*/ 180 w 541"/>
                <a:gd name="T25" fmla="*/ 500 h 565"/>
                <a:gd name="T26" fmla="*/ 44 w 541"/>
                <a:gd name="T27" fmla="*/ 415 h 565"/>
                <a:gd name="T28" fmla="*/ 76 w 541"/>
                <a:gd name="T29" fmla="*/ 504 h 565"/>
                <a:gd name="T30" fmla="*/ 88 w 541"/>
                <a:gd name="T31" fmla="*/ 468 h 565"/>
                <a:gd name="T32" fmla="*/ 150 w 541"/>
                <a:gd name="T33" fmla="*/ 487 h 565"/>
                <a:gd name="T34" fmla="*/ 136 w 541"/>
                <a:gd name="T35" fmla="*/ 559 h 565"/>
                <a:gd name="T36" fmla="*/ 76 w 541"/>
                <a:gd name="T37" fmla="*/ 540 h 565"/>
                <a:gd name="T38" fmla="*/ 40 w 541"/>
                <a:gd name="T39" fmla="*/ 509 h 565"/>
                <a:gd name="T40" fmla="*/ 0 w 541"/>
                <a:gd name="T41" fmla="*/ 415 h 565"/>
                <a:gd name="T42" fmla="*/ 234 w 541"/>
                <a:gd name="T43" fmla="*/ 218 h 565"/>
                <a:gd name="T44" fmla="*/ 535 w 541"/>
                <a:gd name="T45" fmla="*/ 222 h 565"/>
                <a:gd name="T46" fmla="*/ 4 w 541"/>
                <a:gd name="T47" fmla="*/ 316 h 565"/>
                <a:gd name="T48" fmla="*/ 536 w 541"/>
                <a:gd name="T49" fmla="*/ 321 h 565"/>
                <a:gd name="T50" fmla="*/ 4 w 541"/>
                <a:gd name="T51" fmla="*/ 410 h 565"/>
                <a:gd name="T52" fmla="*/ 536 w 541"/>
                <a:gd name="T53" fmla="*/ 321 h 565"/>
                <a:gd name="T54" fmla="*/ 222 w 541"/>
                <a:gd name="T55" fmla="*/ 491 h 565"/>
                <a:gd name="T56" fmla="*/ 233 w 541"/>
                <a:gd name="T57" fmla="*/ 556 h 565"/>
                <a:gd name="T58" fmla="*/ 286 w 541"/>
                <a:gd name="T59" fmla="*/ 543 h 565"/>
                <a:gd name="T60" fmla="*/ 80 w 541"/>
                <a:gd name="T61" fmla="*/ 491 h 565"/>
                <a:gd name="T62" fmla="*/ 90 w 541"/>
                <a:gd name="T63" fmla="*/ 555 h 565"/>
                <a:gd name="T64" fmla="*/ 145 w 541"/>
                <a:gd name="T65" fmla="*/ 544 h 565"/>
                <a:gd name="T66" fmla="*/ 80 w 541"/>
                <a:gd name="T67" fmla="*/ 491 h 565"/>
                <a:gd name="T68" fmla="*/ 280 w 541"/>
                <a:gd name="T69" fmla="*/ 487 h 565"/>
                <a:gd name="T70" fmla="*/ 227 w 541"/>
                <a:gd name="T71" fmla="*/ 474 h 565"/>
                <a:gd name="T72" fmla="*/ 253 w 541"/>
                <a:gd name="T73" fmla="*/ 495 h 565"/>
                <a:gd name="T74" fmla="*/ 138 w 541"/>
                <a:gd name="T75" fmla="*/ 488 h 565"/>
                <a:gd name="T76" fmla="*/ 86 w 541"/>
                <a:gd name="T77" fmla="*/ 474 h 565"/>
                <a:gd name="T78" fmla="*/ 112 w 541"/>
                <a:gd name="T79" fmla="*/ 49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1" h="565">
                  <a:moveTo>
                    <a:pt x="234" y="218"/>
                  </a:moveTo>
                  <a:cubicBezTo>
                    <a:pt x="234" y="153"/>
                    <a:pt x="234" y="90"/>
                    <a:pt x="234" y="26"/>
                  </a:cubicBezTo>
                  <a:cubicBezTo>
                    <a:pt x="231" y="27"/>
                    <a:pt x="229" y="28"/>
                    <a:pt x="226" y="30"/>
                  </a:cubicBezTo>
                  <a:cubicBezTo>
                    <a:pt x="229" y="20"/>
                    <a:pt x="232" y="11"/>
                    <a:pt x="236" y="0"/>
                  </a:cubicBezTo>
                  <a:cubicBezTo>
                    <a:pt x="240" y="11"/>
                    <a:pt x="243" y="19"/>
                    <a:pt x="247" y="29"/>
                  </a:cubicBezTo>
                  <a:cubicBezTo>
                    <a:pt x="243" y="28"/>
                    <a:pt x="241" y="27"/>
                    <a:pt x="239" y="25"/>
                  </a:cubicBezTo>
                  <a:cubicBezTo>
                    <a:pt x="239" y="89"/>
                    <a:pt x="239" y="152"/>
                    <a:pt x="239" y="217"/>
                  </a:cubicBezTo>
                  <a:cubicBezTo>
                    <a:pt x="242" y="217"/>
                    <a:pt x="246" y="217"/>
                    <a:pt x="249" y="217"/>
                  </a:cubicBezTo>
                  <a:cubicBezTo>
                    <a:pt x="343" y="217"/>
                    <a:pt x="436" y="217"/>
                    <a:pt x="529" y="217"/>
                  </a:cubicBezTo>
                  <a:cubicBezTo>
                    <a:pt x="538" y="217"/>
                    <a:pt x="541" y="219"/>
                    <a:pt x="541" y="228"/>
                  </a:cubicBezTo>
                  <a:cubicBezTo>
                    <a:pt x="540" y="287"/>
                    <a:pt x="540" y="345"/>
                    <a:pt x="540" y="404"/>
                  </a:cubicBezTo>
                  <a:cubicBezTo>
                    <a:pt x="540" y="407"/>
                    <a:pt x="540" y="410"/>
                    <a:pt x="540" y="414"/>
                  </a:cubicBezTo>
                  <a:cubicBezTo>
                    <a:pt x="421" y="414"/>
                    <a:pt x="304" y="414"/>
                    <a:pt x="185" y="414"/>
                  </a:cubicBezTo>
                  <a:cubicBezTo>
                    <a:pt x="185" y="445"/>
                    <a:pt x="185" y="475"/>
                    <a:pt x="185" y="505"/>
                  </a:cubicBezTo>
                  <a:cubicBezTo>
                    <a:pt x="195" y="505"/>
                    <a:pt x="206" y="505"/>
                    <a:pt x="217" y="505"/>
                  </a:cubicBezTo>
                  <a:cubicBezTo>
                    <a:pt x="217" y="498"/>
                    <a:pt x="218" y="491"/>
                    <a:pt x="217" y="484"/>
                  </a:cubicBezTo>
                  <a:cubicBezTo>
                    <a:pt x="217" y="477"/>
                    <a:pt x="220" y="472"/>
                    <a:pt x="226" y="469"/>
                  </a:cubicBezTo>
                  <a:cubicBezTo>
                    <a:pt x="244" y="461"/>
                    <a:pt x="262" y="462"/>
                    <a:pt x="280" y="469"/>
                  </a:cubicBezTo>
                  <a:cubicBezTo>
                    <a:pt x="287" y="472"/>
                    <a:pt x="291" y="478"/>
                    <a:pt x="291" y="486"/>
                  </a:cubicBezTo>
                  <a:cubicBezTo>
                    <a:pt x="291" y="505"/>
                    <a:pt x="291" y="524"/>
                    <a:pt x="291" y="543"/>
                  </a:cubicBezTo>
                  <a:cubicBezTo>
                    <a:pt x="291" y="553"/>
                    <a:pt x="285" y="557"/>
                    <a:pt x="277" y="560"/>
                  </a:cubicBezTo>
                  <a:cubicBezTo>
                    <a:pt x="262" y="565"/>
                    <a:pt x="246" y="565"/>
                    <a:pt x="231" y="560"/>
                  </a:cubicBezTo>
                  <a:cubicBezTo>
                    <a:pt x="222" y="557"/>
                    <a:pt x="217" y="551"/>
                    <a:pt x="217" y="540"/>
                  </a:cubicBezTo>
                  <a:cubicBezTo>
                    <a:pt x="218" y="531"/>
                    <a:pt x="217" y="521"/>
                    <a:pt x="217" y="510"/>
                  </a:cubicBezTo>
                  <a:cubicBezTo>
                    <a:pt x="208" y="510"/>
                    <a:pt x="200" y="510"/>
                    <a:pt x="191" y="510"/>
                  </a:cubicBezTo>
                  <a:cubicBezTo>
                    <a:pt x="183" y="511"/>
                    <a:pt x="180" y="509"/>
                    <a:pt x="180" y="500"/>
                  </a:cubicBezTo>
                  <a:cubicBezTo>
                    <a:pt x="181" y="472"/>
                    <a:pt x="180" y="444"/>
                    <a:pt x="180" y="415"/>
                  </a:cubicBezTo>
                  <a:cubicBezTo>
                    <a:pt x="135" y="415"/>
                    <a:pt x="90" y="415"/>
                    <a:pt x="44" y="415"/>
                  </a:cubicBezTo>
                  <a:cubicBezTo>
                    <a:pt x="44" y="445"/>
                    <a:pt x="44" y="474"/>
                    <a:pt x="44" y="504"/>
                  </a:cubicBezTo>
                  <a:cubicBezTo>
                    <a:pt x="55" y="504"/>
                    <a:pt x="65" y="504"/>
                    <a:pt x="76" y="504"/>
                  </a:cubicBezTo>
                  <a:cubicBezTo>
                    <a:pt x="76" y="498"/>
                    <a:pt x="77" y="492"/>
                    <a:pt x="76" y="486"/>
                  </a:cubicBezTo>
                  <a:cubicBezTo>
                    <a:pt x="75" y="476"/>
                    <a:pt x="80" y="471"/>
                    <a:pt x="88" y="468"/>
                  </a:cubicBezTo>
                  <a:cubicBezTo>
                    <a:pt x="104" y="462"/>
                    <a:pt x="121" y="462"/>
                    <a:pt x="138" y="469"/>
                  </a:cubicBezTo>
                  <a:cubicBezTo>
                    <a:pt x="146" y="472"/>
                    <a:pt x="150" y="478"/>
                    <a:pt x="150" y="487"/>
                  </a:cubicBezTo>
                  <a:cubicBezTo>
                    <a:pt x="149" y="505"/>
                    <a:pt x="149" y="522"/>
                    <a:pt x="150" y="540"/>
                  </a:cubicBezTo>
                  <a:cubicBezTo>
                    <a:pt x="150" y="551"/>
                    <a:pt x="145" y="556"/>
                    <a:pt x="136" y="559"/>
                  </a:cubicBezTo>
                  <a:cubicBezTo>
                    <a:pt x="121" y="565"/>
                    <a:pt x="105" y="565"/>
                    <a:pt x="90" y="560"/>
                  </a:cubicBezTo>
                  <a:cubicBezTo>
                    <a:pt x="81" y="557"/>
                    <a:pt x="75" y="550"/>
                    <a:pt x="76" y="540"/>
                  </a:cubicBezTo>
                  <a:cubicBezTo>
                    <a:pt x="77" y="530"/>
                    <a:pt x="76" y="520"/>
                    <a:pt x="76" y="509"/>
                  </a:cubicBezTo>
                  <a:cubicBezTo>
                    <a:pt x="64" y="509"/>
                    <a:pt x="53" y="509"/>
                    <a:pt x="40" y="509"/>
                  </a:cubicBezTo>
                  <a:cubicBezTo>
                    <a:pt x="40" y="477"/>
                    <a:pt x="40" y="447"/>
                    <a:pt x="40" y="415"/>
                  </a:cubicBezTo>
                  <a:cubicBezTo>
                    <a:pt x="26" y="415"/>
                    <a:pt x="14" y="415"/>
                    <a:pt x="0" y="415"/>
                  </a:cubicBezTo>
                  <a:cubicBezTo>
                    <a:pt x="0" y="349"/>
                    <a:pt x="0" y="284"/>
                    <a:pt x="0" y="218"/>
                  </a:cubicBezTo>
                  <a:cubicBezTo>
                    <a:pt x="78" y="218"/>
                    <a:pt x="155" y="218"/>
                    <a:pt x="234" y="218"/>
                  </a:cubicBezTo>
                  <a:close/>
                  <a:moveTo>
                    <a:pt x="535" y="316"/>
                  </a:moveTo>
                  <a:cubicBezTo>
                    <a:pt x="535" y="284"/>
                    <a:pt x="535" y="253"/>
                    <a:pt x="535" y="222"/>
                  </a:cubicBezTo>
                  <a:cubicBezTo>
                    <a:pt x="358" y="222"/>
                    <a:pt x="181" y="222"/>
                    <a:pt x="4" y="222"/>
                  </a:cubicBezTo>
                  <a:cubicBezTo>
                    <a:pt x="4" y="253"/>
                    <a:pt x="4" y="284"/>
                    <a:pt x="4" y="316"/>
                  </a:cubicBezTo>
                  <a:cubicBezTo>
                    <a:pt x="181" y="316"/>
                    <a:pt x="358" y="316"/>
                    <a:pt x="535" y="316"/>
                  </a:cubicBezTo>
                  <a:close/>
                  <a:moveTo>
                    <a:pt x="536" y="321"/>
                  </a:moveTo>
                  <a:cubicBezTo>
                    <a:pt x="358" y="321"/>
                    <a:pt x="181" y="321"/>
                    <a:pt x="4" y="321"/>
                  </a:cubicBezTo>
                  <a:cubicBezTo>
                    <a:pt x="4" y="351"/>
                    <a:pt x="4" y="380"/>
                    <a:pt x="4" y="410"/>
                  </a:cubicBezTo>
                  <a:cubicBezTo>
                    <a:pt x="182" y="410"/>
                    <a:pt x="358" y="410"/>
                    <a:pt x="536" y="410"/>
                  </a:cubicBezTo>
                  <a:cubicBezTo>
                    <a:pt x="536" y="380"/>
                    <a:pt x="536" y="351"/>
                    <a:pt x="536" y="321"/>
                  </a:cubicBezTo>
                  <a:close/>
                  <a:moveTo>
                    <a:pt x="287" y="489"/>
                  </a:moveTo>
                  <a:cubicBezTo>
                    <a:pt x="265" y="501"/>
                    <a:pt x="244" y="500"/>
                    <a:pt x="222" y="491"/>
                  </a:cubicBezTo>
                  <a:cubicBezTo>
                    <a:pt x="222" y="507"/>
                    <a:pt x="222" y="523"/>
                    <a:pt x="221" y="539"/>
                  </a:cubicBezTo>
                  <a:cubicBezTo>
                    <a:pt x="221" y="548"/>
                    <a:pt x="225" y="553"/>
                    <a:pt x="233" y="556"/>
                  </a:cubicBezTo>
                  <a:cubicBezTo>
                    <a:pt x="247" y="560"/>
                    <a:pt x="262" y="561"/>
                    <a:pt x="276" y="555"/>
                  </a:cubicBezTo>
                  <a:cubicBezTo>
                    <a:pt x="281" y="553"/>
                    <a:pt x="286" y="547"/>
                    <a:pt x="286" y="543"/>
                  </a:cubicBezTo>
                  <a:cubicBezTo>
                    <a:pt x="288" y="525"/>
                    <a:pt x="287" y="507"/>
                    <a:pt x="287" y="489"/>
                  </a:cubicBezTo>
                  <a:close/>
                  <a:moveTo>
                    <a:pt x="80" y="491"/>
                  </a:moveTo>
                  <a:cubicBezTo>
                    <a:pt x="80" y="507"/>
                    <a:pt x="80" y="524"/>
                    <a:pt x="80" y="540"/>
                  </a:cubicBezTo>
                  <a:cubicBezTo>
                    <a:pt x="80" y="548"/>
                    <a:pt x="83" y="553"/>
                    <a:pt x="90" y="555"/>
                  </a:cubicBezTo>
                  <a:cubicBezTo>
                    <a:pt x="106" y="560"/>
                    <a:pt x="121" y="561"/>
                    <a:pt x="136" y="555"/>
                  </a:cubicBezTo>
                  <a:cubicBezTo>
                    <a:pt x="140" y="553"/>
                    <a:pt x="145" y="548"/>
                    <a:pt x="145" y="544"/>
                  </a:cubicBezTo>
                  <a:cubicBezTo>
                    <a:pt x="146" y="526"/>
                    <a:pt x="145" y="508"/>
                    <a:pt x="145" y="489"/>
                  </a:cubicBezTo>
                  <a:cubicBezTo>
                    <a:pt x="124" y="501"/>
                    <a:pt x="103" y="500"/>
                    <a:pt x="80" y="491"/>
                  </a:cubicBezTo>
                  <a:close/>
                  <a:moveTo>
                    <a:pt x="253" y="495"/>
                  </a:moveTo>
                  <a:cubicBezTo>
                    <a:pt x="262" y="493"/>
                    <a:pt x="272" y="491"/>
                    <a:pt x="280" y="487"/>
                  </a:cubicBezTo>
                  <a:cubicBezTo>
                    <a:pt x="288" y="483"/>
                    <a:pt x="287" y="478"/>
                    <a:pt x="280" y="474"/>
                  </a:cubicBezTo>
                  <a:cubicBezTo>
                    <a:pt x="263" y="465"/>
                    <a:pt x="245" y="465"/>
                    <a:pt x="227" y="474"/>
                  </a:cubicBezTo>
                  <a:cubicBezTo>
                    <a:pt x="220" y="478"/>
                    <a:pt x="219" y="484"/>
                    <a:pt x="227" y="487"/>
                  </a:cubicBezTo>
                  <a:cubicBezTo>
                    <a:pt x="235" y="491"/>
                    <a:pt x="244" y="493"/>
                    <a:pt x="253" y="495"/>
                  </a:cubicBezTo>
                  <a:close/>
                  <a:moveTo>
                    <a:pt x="112" y="495"/>
                  </a:moveTo>
                  <a:cubicBezTo>
                    <a:pt x="121" y="493"/>
                    <a:pt x="130" y="491"/>
                    <a:pt x="138" y="488"/>
                  </a:cubicBezTo>
                  <a:cubicBezTo>
                    <a:pt x="146" y="484"/>
                    <a:pt x="146" y="478"/>
                    <a:pt x="138" y="474"/>
                  </a:cubicBezTo>
                  <a:cubicBezTo>
                    <a:pt x="121" y="465"/>
                    <a:pt x="103" y="465"/>
                    <a:pt x="86" y="474"/>
                  </a:cubicBezTo>
                  <a:cubicBezTo>
                    <a:pt x="78" y="478"/>
                    <a:pt x="78" y="484"/>
                    <a:pt x="86" y="487"/>
                  </a:cubicBezTo>
                  <a:cubicBezTo>
                    <a:pt x="94" y="491"/>
                    <a:pt x="103" y="493"/>
                    <a:pt x="112" y="495"/>
                  </a:cubicBezTo>
                  <a:close/>
                </a:path>
              </a:pathLst>
            </a:custGeom>
            <a:solidFill>
              <a:schemeClr val="tx1">
                <a:lumMod val="50000"/>
                <a:lumOff val="50000"/>
              </a:schemeClr>
            </a:solidFill>
            <a:ln>
              <a:noFill/>
            </a:ln>
          </p:spPr>
          <p:txBody>
            <a:bodyPr vert="horz" wrap="square" lIns="68580" tIns="34290" rIns="68580" bIns="34290" numCol="1" anchor="t" anchorCtr="0" compatLnSpc="1"/>
            <a:lstStyle/>
            <a:p>
              <a:endParaRPr lang="zh-CN" altLang="en-US" sz="1350"/>
            </a:p>
          </p:txBody>
        </p:sp>
        <p:sp>
          <p:nvSpPr>
            <p:cNvPr id="11" name="Freeform 13"/>
            <p:cNvSpPr/>
            <p:nvPr/>
          </p:nvSpPr>
          <p:spPr bwMode="auto">
            <a:xfrm>
              <a:off x="5564710" y="2209798"/>
              <a:ext cx="1019093" cy="1115959"/>
            </a:xfrm>
            <a:custGeom>
              <a:avLst/>
              <a:gdLst>
                <a:gd name="T0" fmla="*/ 135 w 211"/>
                <a:gd name="T1" fmla="*/ 163 h 231"/>
                <a:gd name="T2" fmla="*/ 73 w 211"/>
                <a:gd name="T3" fmla="*/ 225 h 231"/>
                <a:gd name="T4" fmla="*/ 72 w 211"/>
                <a:gd name="T5" fmla="*/ 223 h 231"/>
                <a:gd name="T6" fmla="*/ 139 w 211"/>
                <a:gd name="T7" fmla="*/ 156 h 231"/>
                <a:gd name="T8" fmla="*/ 73 w 211"/>
                <a:gd name="T9" fmla="*/ 84 h 231"/>
                <a:gd name="T10" fmla="*/ 73 w 211"/>
                <a:gd name="T11" fmla="*/ 149 h 231"/>
                <a:gd name="T12" fmla="*/ 69 w 211"/>
                <a:gd name="T13" fmla="*/ 149 h 231"/>
                <a:gd name="T14" fmla="*/ 69 w 211"/>
                <a:gd name="T15" fmla="*/ 86 h 231"/>
                <a:gd name="T16" fmla="*/ 67 w 211"/>
                <a:gd name="T17" fmla="*/ 85 h 231"/>
                <a:gd name="T18" fmla="*/ 3 w 211"/>
                <a:gd name="T19" fmla="*/ 155 h 231"/>
                <a:gd name="T20" fmla="*/ 0 w 211"/>
                <a:gd name="T21" fmla="*/ 153 h 231"/>
                <a:gd name="T22" fmla="*/ 6 w 211"/>
                <a:gd name="T23" fmla="*/ 145 h 231"/>
                <a:gd name="T24" fmla="*/ 133 w 211"/>
                <a:gd name="T25" fmla="*/ 7 h 231"/>
                <a:gd name="T26" fmla="*/ 145 w 211"/>
                <a:gd name="T27" fmla="*/ 5 h 231"/>
                <a:gd name="T28" fmla="*/ 210 w 211"/>
                <a:gd name="T29" fmla="*/ 74 h 231"/>
                <a:gd name="T30" fmla="*/ 211 w 211"/>
                <a:gd name="T31" fmla="*/ 77 h 231"/>
                <a:gd name="T32" fmla="*/ 209 w 211"/>
                <a:gd name="T33" fmla="*/ 79 h 231"/>
                <a:gd name="T34" fmla="*/ 140 w 211"/>
                <a:gd name="T35" fmla="*/ 7 h 231"/>
                <a:gd name="T36" fmla="*/ 140 w 211"/>
                <a:gd name="T37" fmla="*/ 80 h 231"/>
                <a:gd name="T38" fmla="*/ 137 w 211"/>
                <a:gd name="T39" fmla="*/ 80 h 231"/>
                <a:gd name="T40" fmla="*/ 137 w 211"/>
                <a:gd name="T41" fmla="*/ 12 h 231"/>
                <a:gd name="T42" fmla="*/ 134 w 211"/>
                <a:gd name="T43" fmla="*/ 11 h 231"/>
                <a:gd name="T44" fmla="*/ 73 w 211"/>
                <a:gd name="T45" fmla="*/ 78 h 231"/>
                <a:gd name="T46" fmla="*/ 210 w 211"/>
                <a:gd name="T47" fmla="*/ 227 h 231"/>
                <a:gd name="T48" fmla="*/ 203 w 211"/>
                <a:gd name="T49" fmla="*/ 225 h 231"/>
                <a:gd name="T50" fmla="*/ 148 w 211"/>
                <a:gd name="T51" fmla="*/ 165 h 231"/>
                <a:gd name="T52" fmla="*/ 143 w 211"/>
                <a:gd name="T53" fmla="*/ 161 h 231"/>
                <a:gd name="T54" fmla="*/ 143 w 211"/>
                <a:gd name="T55" fmla="*/ 227 h 231"/>
                <a:gd name="T56" fmla="*/ 140 w 211"/>
                <a:gd name="T57" fmla="*/ 227 h 231"/>
                <a:gd name="T58" fmla="*/ 139 w 211"/>
                <a:gd name="T59" fmla="*/ 208 h 231"/>
                <a:gd name="T60" fmla="*/ 139 w 211"/>
                <a:gd name="T61" fmla="*/ 187 h 231"/>
                <a:gd name="T62" fmla="*/ 139 w 211"/>
                <a:gd name="T63" fmla="*/ 165 h 231"/>
                <a:gd name="T64" fmla="*/ 135 w 211"/>
                <a:gd name="T65" fmla="*/ 16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1" h="231">
                  <a:moveTo>
                    <a:pt x="135" y="163"/>
                  </a:moveTo>
                  <a:cubicBezTo>
                    <a:pt x="115" y="183"/>
                    <a:pt x="94" y="204"/>
                    <a:pt x="73" y="225"/>
                  </a:cubicBezTo>
                  <a:cubicBezTo>
                    <a:pt x="73" y="225"/>
                    <a:pt x="72" y="224"/>
                    <a:pt x="72" y="223"/>
                  </a:cubicBezTo>
                  <a:cubicBezTo>
                    <a:pt x="94" y="201"/>
                    <a:pt x="116" y="179"/>
                    <a:pt x="139" y="156"/>
                  </a:cubicBezTo>
                  <a:cubicBezTo>
                    <a:pt x="117" y="132"/>
                    <a:pt x="96" y="109"/>
                    <a:pt x="73" y="84"/>
                  </a:cubicBezTo>
                  <a:cubicBezTo>
                    <a:pt x="73" y="107"/>
                    <a:pt x="73" y="128"/>
                    <a:pt x="73" y="149"/>
                  </a:cubicBezTo>
                  <a:cubicBezTo>
                    <a:pt x="72" y="149"/>
                    <a:pt x="70" y="149"/>
                    <a:pt x="69" y="149"/>
                  </a:cubicBezTo>
                  <a:cubicBezTo>
                    <a:pt x="69" y="128"/>
                    <a:pt x="69" y="107"/>
                    <a:pt x="69" y="86"/>
                  </a:cubicBezTo>
                  <a:cubicBezTo>
                    <a:pt x="69" y="86"/>
                    <a:pt x="68" y="85"/>
                    <a:pt x="67" y="85"/>
                  </a:cubicBezTo>
                  <a:cubicBezTo>
                    <a:pt x="46" y="108"/>
                    <a:pt x="24" y="132"/>
                    <a:pt x="3" y="155"/>
                  </a:cubicBezTo>
                  <a:cubicBezTo>
                    <a:pt x="2" y="154"/>
                    <a:pt x="1" y="154"/>
                    <a:pt x="0" y="153"/>
                  </a:cubicBezTo>
                  <a:cubicBezTo>
                    <a:pt x="2" y="150"/>
                    <a:pt x="4" y="147"/>
                    <a:pt x="6" y="145"/>
                  </a:cubicBezTo>
                  <a:cubicBezTo>
                    <a:pt x="49" y="99"/>
                    <a:pt x="91" y="53"/>
                    <a:pt x="133" y="7"/>
                  </a:cubicBezTo>
                  <a:cubicBezTo>
                    <a:pt x="137" y="3"/>
                    <a:pt x="140" y="0"/>
                    <a:pt x="145" y="5"/>
                  </a:cubicBezTo>
                  <a:cubicBezTo>
                    <a:pt x="167" y="28"/>
                    <a:pt x="188" y="51"/>
                    <a:pt x="210" y="74"/>
                  </a:cubicBezTo>
                  <a:cubicBezTo>
                    <a:pt x="211" y="75"/>
                    <a:pt x="211" y="76"/>
                    <a:pt x="211" y="77"/>
                  </a:cubicBezTo>
                  <a:cubicBezTo>
                    <a:pt x="211" y="78"/>
                    <a:pt x="210" y="78"/>
                    <a:pt x="209" y="79"/>
                  </a:cubicBezTo>
                  <a:cubicBezTo>
                    <a:pt x="187" y="55"/>
                    <a:pt x="165" y="32"/>
                    <a:pt x="140" y="7"/>
                  </a:cubicBezTo>
                  <a:cubicBezTo>
                    <a:pt x="140" y="32"/>
                    <a:pt x="140" y="56"/>
                    <a:pt x="140" y="80"/>
                  </a:cubicBezTo>
                  <a:cubicBezTo>
                    <a:pt x="139" y="80"/>
                    <a:pt x="138" y="80"/>
                    <a:pt x="137" y="80"/>
                  </a:cubicBezTo>
                  <a:cubicBezTo>
                    <a:pt x="137" y="57"/>
                    <a:pt x="137" y="35"/>
                    <a:pt x="137" y="12"/>
                  </a:cubicBezTo>
                  <a:cubicBezTo>
                    <a:pt x="136" y="12"/>
                    <a:pt x="135" y="12"/>
                    <a:pt x="134" y="11"/>
                  </a:cubicBezTo>
                  <a:cubicBezTo>
                    <a:pt x="114" y="33"/>
                    <a:pt x="94" y="55"/>
                    <a:pt x="73" y="78"/>
                  </a:cubicBezTo>
                  <a:cubicBezTo>
                    <a:pt x="119" y="128"/>
                    <a:pt x="164" y="177"/>
                    <a:pt x="210" y="227"/>
                  </a:cubicBezTo>
                  <a:cubicBezTo>
                    <a:pt x="208" y="231"/>
                    <a:pt x="206" y="228"/>
                    <a:pt x="203" y="225"/>
                  </a:cubicBezTo>
                  <a:cubicBezTo>
                    <a:pt x="184" y="205"/>
                    <a:pt x="166" y="185"/>
                    <a:pt x="148" y="165"/>
                  </a:cubicBezTo>
                  <a:cubicBezTo>
                    <a:pt x="147" y="164"/>
                    <a:pt x="146" y="163"/>
                    <a:pt x="143" y="161"/>
                  </a:cubicBezTo>
                  <a:cubicBezTo>
                    <a:pt x="143" y="184"/>
                    <a:pt x="143" y="205"/>
                    <a:pt x="143" y="227"/>
                  </a:cubicBezTo>
                  <a:cubicBezTo>
                    <a:pt x="142" y="227"/>
                    <a:pt x="141" y="227"/>
                    <a:pt x="140" y="227"/>
                  </a:cubicBezTo>
                  <a:cubicBezTo>
                    <a:pt x="139" y="221"/>
                    <a:pt x="139" y="214"/>
                    <a:pt x="139" y="208"/>
                  </a:cubicBezTo>
                  <a:cubicBezTo>
                    <a:pt x="139" y="201"/>
                    <a:pt x="139" y="194"/>
                    <a:pt x="139" y="187"/>
                  </a:cubicBezTo>
                  <a:cubicBezTo>
                    <a:pt x="139" y="180"/>
                    <a:pt x="139" y="172"/>
                    <a:pt x="139" y="165"/>
                  </a:cubicBezTo>
                  <a:cubicBezTo>
                    <a:pt x="138" y="164"/>
                    <a:pt x="136" y="163"/>
                    <a:pt x="135" y="163"/>
                  </a:cubicBezTo>
                  <a:close/>
                </a:path>
              </a:pathLst>
            </a:custGeom>
            <a:solidFill>
              <a:srgbClr val="96C527"/>
            </a:solidFill>
            <a:ln>
              <a:noFill/>
            </a:ln>
          </p:spPr>
          <p:txBody>
            <a:bodyPr vert="horz" wrap="square" lIns="68580" tIns="34290" rIns="68580" bIns="34290" numCol="1" anchor="t" anchorCtr="0" compatLnSpc="1"/>
            <a:lstStyle/>
            <a:p>
              <a:endParaRPr lang="zh-CN" altLang="en-US" sz="1350"/>
            </a:p>
          </p:txBody>
        </p:sp>
        <p:sp>
          <p:nvSpPr>
            <p:cNvPr id="12" name="文本框 11"/>
            <p:cNvSpPr txBox="1"/>
            <p:nvPr/>
          </p:nvSpPr>
          <p:spPr>
            <a:xfrm>
              <a:off x="502221" y="1316091"/>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应用程序</a:t>
              </a:r>
              <a:endParaRPr lang="zh-CN" altLang="en-US" sz="1500" dirty="0">
                <a:solidFill>
                  <a:schemeClr val="tx1">
                    <a:lumMod val="75000"/>
                    <a:lumOff val="25000"/>
                  </a:schemeClr>
                </a:solidFill>
              </a:endParaRPr>
            </a:p>
          </p:txBody>
        </p:sp>
        <p:sp>
          <p:nvSpPr>
            <p:cNvPr id="13" name="文本框 12"/>
            <p:cNvSpPr txBox="1"/>
            <p:nvPr/>
          </p:nvSpPr>
          <p:spPr>
            <a:xfrm>
              <a:off x="502221" y="1809688"/>
              <a:ext cx="1486561"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rgbClr val="FF0000"/>
                  </a:solidFill>
                </a:rPr>
                <a:t>客户端</a:t>
              </a:r>
              <a:endParaRPr lang="zh-CN" altLang="en-US" sz="1500" dirty="0">
                <a:solidFill>
                  <a:srgbClr val="FF0000"/>
                </a:solidFill>
              </a:endParaRPr>
            </a:p>
          </p:txBody>
        </p:sp>
        <p:sp>
          <p:nvSpPr>
            <p:cNvPr id="14" name="文本框 13"/>
            <p:cNvSpPr txBox="1"/>
            <p:nvPr/>
          </p:nvSpPr>
          <p:spPr>
            <a:xfrm>
              <a:off x="2102421" y="1383787"/>
              <a:ext cx="2740495" cy="430887"/>
            </a:xfrm>
            <a:prstGeom prst="rect">
              <a:avLst/>
            </a:prstGeom>
            <a:noFill/>
          </p:spPr>
          <p:txBody>
            <a:bodyPr wrap="none" rtlCol="0">
              <a:spAutoFit/>
            </a:bodyPr>
            <a:lstStyle/>
            <a:p>
              <a:r>
                <a:rPr lang="en-US" altLang="zh-CN" sz="1500" dirty="0">
                  <a:solidFill>
                    <a:schemeClr val="tx1">
                      <a:lumMod val="75000"/>
                      <a:lumOff val="25000"/>
                    </a:schemeClr>
                  </a:solidFill>
                </a:rPr>
                <a:t>(</a:t>
              </a:r>
              <a:r>
                <a:rPr lang="zh-CN" altLang="en-US" sz="1500" dirty="0">
                  <a:solidFill>
                    <a:schemeClr val="tx1">
                      <a:lumMod val="75000"/>
                      <a:lumOff val="25000"/>
                    </a:schemeClr>
                  </a:solidFill>
                </a:rPr>
                <a:t>文件名，</a:t>
              </a:r>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索引</a:t>
              </a:r>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15" name="文本框 14"/>
            <p:cNvSpPr txBox="1"/>
            <p:nvPr/>
          </p:nvSpPr>
          <p:spPr>
            <a:xfrm>
              <a:off x="2001432" y="2145020"/>
              <a:ext cx="3088880"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句柄 </a:t>
              </a:r>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位置</a:t>
              </a:r>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16" name="文本框 15"/>
            <p:cNvSpPr txBox="1"/>
            <p:nvPr/>
          </p:nvSpPr>
          <p:spPr>
            <a:xfrm>
              <a:off x="5383948" y="1383787"/>
              <a:ext cx="1785104" cy="738664"/>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rgbClr val="FF0000"/>
                  </a:solidFill>
                </a:rPr>
                <a:t>主服务器</a:t>
              </a:r>
              <a:endParaRPr lang="en-US" altLang="zh-CN" sz="1500" dirty="0">
                <a:solidFill>
                  <a:srgbClr val="FF0000"/>
                </a:solidFill>
              </a:endParaRPr>
            </a:p>
            <a:p>
              <a:r>
                <a:rPr lang="zh-CN" altLang="en-US" sz="1500" dirty="0">
                  <a:solidFill>
                    <a:schemeClr val="tx1">
                      <a:lumMod val="75000"/>
                      <a:lumOff val="25000"/>
                    </a:schemeClr>
                  </a:solidFill>
                </a:rPr>
                <a:t>文件命名空间</a:t>
              </a:r>
              <a:endParaRPr lang="zh-CN" altLang="en-US" sz="1500" dirty="0">
                <a:solidFill>
                  <a:schemeClr val="tx1">
                    <a:lumMod val="75000"/>
                    <a:lumOff val="25000"/>
                  </a:schemeClr>
                </a:solidFill>
              </a:endParaRPr>
            </a:p>
          </p:txBody>
        </p:sp>
        <p:sp>
          <p:nvSpPr>
            <p:cNvPr id="17" name="文本框 16"/>
            <p:cNvSpPr txBox="1"/>
            <p:nvPr/>
          </p:nvSpPr>
          <p:spPr>
            <a:xfrm>
              <a:off x="7935928" y="1383787"/>
              <a:ext cx="1279240" cy="430887"/>
            </a:xfrm>
            <a:prstGeom prst="rect">
              <a:avLst/>
            </a:prstGeom>
            <a:noFill/>
          </p:spPr>
          <p:txBody>
            <a:bodyPr wrap="none" rtlCol="0">
              <a:spAutoFit/>
            </a:bodyPr>
            <a:lstStyle/>
            <a:p>
              <a:r>
                <a:rPr lang="en-US" altLang="zh-CN" sz="1500" dirty="0">
                  <a:solidFill>
                    <a:schemeClr val="tx1">
                      <a:lumMod val="75000"/>
                      <a:lumOff val="25000"/>
                    </a:schemeClr>
                  </a:solidFill>
                </a:rPr>
                <a:t>/foo/bar</a:t>
              </a:r>
              <a:endParaRPr lang="zh-CN" altLang="en-US" sz="1500" dirty="0">
                <a:solidFill>
                  <a:schemeClr val="tx1">
                    <a:lumMod val="75000"/>
                    <a:lumOff val="25000"/>
                  </a:schemeClr>
                </a:solidFill>
              </a:endParaRPr>
            </a:p>
          </p:txBody>
        </p:sp>
        <p:sp>
          <p:nvSpPr>
            <p:cNvPr id="18" name="文本框 17"/>
            <p:cNvSpPr txBox="1"/>
            <p:nvPr/>
          </p:nvSpPr>
          <p:spPr>
            <a:xfrm>
              <a:off x="7935928" y="1822388"/>
              <a:ext cx="1564959" cy="430887"/>
            </a:xfrm>
            <a:prstGeom prst="rect">
              <a:avLst/>
            </a:prstGeom>
            <a:noFill/>
          </p:spPr>
          <p:txBody>
            <a:bodyPr wrap="none" rtlCol="0">
              <a:spAutoFit/>
            </a:bodyPr>
            <a:lstStyle/>
            <a:p>
              <a:r>
                <a:rPr lang="en-US" altLang="zh-CN" sz="1500" dirty="0">
                  <a:solidFill>
                    <a:schemeClr val="tx1">
                      <a:lumMod val="75000"/>
                      <a:lumOff val="25000"/>
                    </a:schemeClr>
                  </a:solidFill>
                </a:rPr>
                <a:t>Chunk2ef0</a:t>
              </a:r>
              <a:endParaRPr lang="zh-CN" altLang="en-US" sz="1500" dirty="0">
                <a:solidFill>
                  <a:schemeClr val="tx1">
                    <a:lumMod val="75000"/>
                    <a:lumOff val="25000"/>
                  </a:schemeClr>
                </a:solidFill>
              </a:endParaRPr>
            </a:p>
          </p:txBody>
        </p:sp>
        <p:sp>
          <p:nvSpPr>
            <p:cNvPr id="19" name="任意多边形 18"/>
            <p:cNvSpPr/>
            <p:nvPr/>
          </p:nvSpPr>
          <p:spPr>
            <a:xfrm>
              <a:off x="6583803" y="1558271"/>
              <a:ext cx="1247474" cy="1767485"/>
            </a:xfrm>
            <a:custGeom>
              <a:avLst/>
              <a:gdLst>
                <a:gd name="connsiteX0" fmla="*/ 0 w 1117600"/>
                <a:gd name="connsiteY0" fmla="*/ 1510366 h 1510366"/>
                <a:gd name="connsiteX1" fmla="*/ 482600 w 1117600"/>
                <a:gd name="connsiteY1" fmla="*/ 913466 h 1510366"/>
                <a:gd name="connsiteX2" fmla="*/ 711200 w 1117600"/>
                <a:gd name="connsiteY2" fmla="*/ 126066 h 1510366"/>
                <a:gd name="connsiteX3" fmla="*/ 1117600 w 1117600"/>
                <a:gd name="connsiteY3" fmla="*/ 11766 h 1510366"/>
              </a:gdLst>
              <a:ahLst/>
              <a:cxnLst>
                <a:cxn ang="0">
                  <a:pos x="connsiteX0" y="connsiteY0"/>
                </a:cxn>
                <a:cxn ang="0">
                  <a:pos x="connsiteX1" y="connsiteY1"/>
                </a:cxn>
                <a:cxn ang="0">
                  <a:pos x="connsiteX2" y="connsiteY2"/>
                </a:cxn>
                <a:cxn ang="0">
                  <a:pos x="connsiteX3" y="connsiteY3"/>
                </a:cxn>
              </a:cxnLst>
              <a:rect l="l" t="t" r="r" b="b"/>
              <a:pathLst>
                <a:path w="1117600" h="1510366">
                  <a:moveTo>
                    <a:pt x="0" y="1510366"/>
                  </a:moveTo>
                  <a:cubicBezTo>
                    <a:pt x="182033" y="1327274"/>
                    <a:pt x="364067" y="1144183"/>
                    <a:pt x="482600" y="913466"/>
                  </a:cubicBezTo>
                  <a:cubicBezTo>
                    <a:pt x="601133" y="682749"/>
                    <a:pt x="605367" y="276349"/>
                    <a:pt x="711200" y="126066"/>
                  </a:cubicBezTo>
                  <a:cubicBezTo>
                    <a:pt x="817033" y="-24217"/>
                    <a:pt x="967316" y="-6226"/>
                    <a:pt x="1117600" y="11766"/>
                  </a:cubicBezTo>
                </a:path>
              </a:pathLst>
            </a:custGeom>
            <a:noFill/>
            <a:ln w="28575">
              <a:solidFill>
                <a:srgbClr val="96C527"/>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文本框 19"/>
            <p:cNvSpPr txBox="1"/>
            <p:nvPr/>
          </p:nvSpPr>
          <p:spPr>
            <a:xfrm>
              <a:off x="5769501" y="3637069"/>
              <a:ext cx="3067507" cy="430887"/>
            </a:xfrm>
            <a:prstGeom prst="rect">
              <a:avLst/>
            </a:prstGeom>
            <a:noFill/>
          </p:spPr>
          <p:txBody>
            <a:bodyPr wrap="none" rtlCol="0">
              <a:spAutoFit/>
            </a:bodyPr>
            <a:lstStyle/>
            <a:p>
              <a:r>
                <a:rPr lang="zh-CN" altLang="en-US" sz="1500" dirty="0">
                  <a:solidFill>
                    <a:schemeClr val="tx1">
                      <a:lumMod val="75000"/>
                      <a:lumOff val="25000"/>
                    </a:schemeClr>
                  </a:solidFill>
                </a:rPr>
                <a:t>向数据块服务器发出指令</a:t>
              </a:r>
              <a:endParaRPr lang="zh-CN" altLang="en-US" sz="1500" dirty="0">
                <a:solidFill>
                  <a:schemeClr val="tx1">
                    <a:lumMod val="75000"/>
                    <a:lumOff val="25000"/>
                  </a:schemeClr>
                </a:solidFill>
              </a:endParaRPr>
            </a:p>
          </p:txBody>
        </p:sp>
        <p:sp>
          <p:nvSpPr>
            <p:cNvPr id="21" name="文本框 20"/>
            <p:cNvSpPr txBox="1"/>
            <p:nvPr/>
          </p:nvSpPr>
          <p:spPr>
            <a:xfrm>
              <a:off x="6796410" y="4247904"/>
              <a:ext cx="2298065" cy="430887"/>
            </a:xfrm>
            <a:prstGeom prst="rect">
              <a:avLst/>
            </a:prstGeom>
            <a:noFill/>
          </p:spPr>
          <p:txBody>
            <a:bodyPr wrap="none" rtlCol="0">
              <a:spAutoFit/>
            </a:bodyPr>
            <a:lstStyle/>
            <a:p>
              <a:r>
                <a:rPr lang="zh-CN" altLang="en-US" sz="1500" dirty="0">
                  <a:solidFill>
                    <a:schemeClr val="tx1">
                      <a:lumMod val="75000"/>
                      <a:lumOff val="25000"/>
                    </a:schemeClr>
                  </a:solidFill>
                </a:rPr>
                <a:t>数据块服务器状态</a:t>
              </a:r>
              <a:endParaRPr lang="zh-CN" altLang="en-US" sz="1500" dirty="0">
                <a:solidFill>
                  <a:schemeClr val="tx1">
                    <a:lumMod val="75000"/>
                    <a:lumOff val="25000"/>
                  </a:schemeClr>
                </a:solidFill>
              </a:endParaRPr>
            </a:p>
          </p:txBody>
        </p:sp>
        <p:sp>
          <p:nvSpPr>
            <p:cNvPr id="22" name="文本框 21"/>
            <p:cNvSpPr txBox="1"/>
            <p:nvPr/>
          </p:nvSpPr>
          <p:spPr>
            <a:xfrm>
              <a:off x="5197853" y="4735620"/>
              <a:ext cx="2256003"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rgbClr val="FF0000"/>
                  </a:solidFill>
                </a:rPr>
                <a:t>数据块服务器</a:t>
              </a:r>
              <a:endParaRPr lang="zh-CN" altLang="en-US" sz="1500" dirty="0">
                <a:solidFill>
                  <a:srgbClr val="FF0000"/>
                </a:solidFill>
              </a:endParaRPr>
            </a:p>
          </p:txBody>
        </p:sp>
        <p:sp>
          <p:nvSpPr>
            <p:cNvPr id="23" name="文本框 22"/>
            <p:cNvSpPr txBox="1"/>
            <p:nvPr/>
          </p:nvSpPr>
          <p:spPr>
            <a:xfrm>
              <a:off x="5383948" y="5178929"/>
              <a:ext cx="1919757" cy="430887"/>
            </a:xfrm>
            <a:prstGeom prst="rect">
              <a:avLst/>
            </a:prstGeom>
            <a:noFill/>
          </p:spPr>
          <p:txBody>
            <a:bodyPr wrap="none" rtlCol="0">
              <a:spAutoFit/>
            </a:bodyPr>
            <a:lstStyle/>
            <a:p>
              <a:r>
                <a:rPr lang="en-US" altLang="zh-CN" sz="1500" dirty="0">
                  <a:solidFill>
                    <a:schemeClr val="tx1">
                      <a:lumMod val="75000"/>
                      <a:lumOff val="25000"/>
                    </a:schemeClr>
                  </a:solidFill>
                </a:rPr>
                <a:t>Linux</a:t>
              </a:r>
              <a:r>
                <a:rPr lang="zh-CN" altLang="en-US" sz="1500" dirty="0">
                  <a:solidFill>
                    <a:schemeClr val="tx1">
                      <a:lumMod val="75000"/>
                      <a:lumOff val="25000"/>
                    </a:schemeClr>
                  </a:solidFill>
                </a:rPr>
                <a:t>文件系统</a:t>
              </a:r>
              <a:endParaRPr lang="zh-CN" altLang="en-US" sz="1500" dirty="0">
                <a:solidFill>
                  <a:schemeClr val="tx1">
                    <a:lumMod val="75000"/>
                    <a:lumOff val="25000"/>
                  </a:schemeClr>
                </a:solidFill>
              </a:endParaRPr>
            </a:p>
          </p:txBody>
        </p:sp>
        <p:sp>
          <p:nvSpPr>
            <p:cNvPr id="24" name="文本框 23"/>
            <p:cNvSpPr txBox="1"/>
            <p:nvPr/>
          </p:nvSpPr>
          <p:spPr>
            <a:xfrm>
              <a:off x="8384452" y="4735620"/>
              <a:ext cx="2256003"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chemeClr val="tx1">
                      <a:lumMod val="75000"/>
                      <a:lumOff val="25000"/>
                    </a:schemeClr>
                  </a:solidFill>
                </a:rPr>
                <a:t>数据块服务器</a:t>
              </a:r>
              <a:endParaRPr lang="zh-CN" altLang="en-US" sz="1500" dirty="0">
                <a:solidFill>
                  <a:schemeClr val="tx1">
                    <a:lumMod val="75000"/>
                    <a:lumOff val="25000"/>
                  </a:schemeClr>
                </a:solidFill>
              </a:endParaRPr>
            </a:p>
          </p:txBody>
        </p:sp>
        <p:sp>
          <p:nvSpPr>
            <p:cNvPr id="25" name="文本框 24"/>
            <p:cNvSpPr txBox="1"/>
            <p:nvPr/>
          </p:nvSpPr>
          <p:spPr>
            <a:xfrm>
              <a:off x="8570546" y="5178929"/>
              <a:ext cx="1919757" cy="430887"/>
            </a:xfrm>
            <a:prstGeom prst="rect">
              <a:avLst/>
            </a:prstGeom>
            <a:noFill/>
          </p:spPr>
          <p:txBody>
            <a:bodyPr wrap="none" rtlCol="0">
              <a:spAutoFit/>
            </a:bodyPr>
            <a:lstStyle/>
            <a:p>
              <a:r>
                <a:rPr lang="en-US" altLang="zh-CN" sz="1500" dirty="0">
                  <a:solidFill>
                    <a:schemeClr val="tx1">
                      <a:lumMod val="75000"/>
                      <a:lumOff val="25000"/>
                    </a:schemeClr>
                  </a:solidFill>
                </a:rPr>
                <a:t>Linux</a:t>
              </a:r>
              <a:r>
                <a:rPr lang="zh-CN" altLang="en-US" sz="1500" dirty="0">
                  <a:solidFill>
                    <a:schemeClr val="tx1">
                      <a:lumMod val="75000"/>
                      <a:lumOff val="25000"/>
                    </a:schemeClr>
                  </a:solidFill>
                </a:rPr>
                <a:t>文件系统</a:t>
              </a:r>
              <a:endParaRPr lang="zh-CN" altLang="en-US" sz="1500" dirty="0">
                <a:solidFill>
                  <a:schemeClr val="tx1">
                    <a:lumMod val="75000"/>
                    <a:lumOff val="25000"/>
                  </a:schemeClr>
                </a:solidFill>
              </a:endParaRPr>
            </a:p>
          </p:txBody>
        </p:sp>
        <p:sp>
          <p:nvSpPr>
            <p:cNvPr id="26" name="文本框 25"/>
            <p:cNvSpPr txBox="1"/>
            <p:nvPr/>
          </p:nvSpPr>
          <p:spPr>
            <a:xfrm>
              <a:off x="6438289" y="5857821"/>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29" name="文本框 28"/>
            <p:cNvSpPr txBox="1"/>
            <p:nvPr/>
          </p:nvSpPr>
          <p:spPr>
            <a:xfrm>
              <a:off x="9539992" y="5857821"/>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33" name="文本框 32"/>
            <p:cNvSpPr txBox="1"/>
            <p:nvPr/>
          </p:nvSpPr>
          <p:spPr>
            <a:xfrm>
              <a:off x="1909774" y="4346560"/>
              <a:ext cx="2996975"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句柄，字节范围</a:t>
              </a:r>
              <a:r>
                <a:rPr lang="en-US" altLang="zh-CN" sz="1500" dirty="0">
                  <a:solidFill>
                    <a:schemeClr val="tx1">
                      <a:lumMod val="75000"/>
                      <a:lumOff val="25000"/>
                    </a:schemeClr>
                  </a:solidFill>
                </a:rPr>
                <a:t>)</a:t>
              </a:r>
              <a:endParaRPr lang="en-US" altLang="zh-CN" sz="1500" dirty="0">
                <a:solidFill>
                  <a:schemeClr val="tx1">
                    <a:lumMod val="75000"/>
                    <a:lumOff val="25000"/>
                  </a:schemeClr>
                </a:solidFill>
              </a:endParaRPr>
            </a:p>
          </p:txBody>
        </p:sp>
        <p:sp>
          <p:nvSpPr>
            <p:cNvPr id="34" name="文本框 33"/>
            <p:cNvSpPr txBox="1"/>
            <p:nvPr/>
          </p:nvSpPr>
          <p:spPr>
            <a:xfrm>
              <a:off x="1909774" y="5096155"/>
              <a:ext cx="1543585"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数据</a:t>
              </a:r>
              <a:endParaRPr lang="en-US" altLang="zh-CN" sz="1500" dirty="0">
                <a:solidFill>
                  <a:schemeClr val="tx1">
                    <a:lumMod val="75000"/>
                    <a:lumOff val="25000"/>
                  </a:schemeClr>
                </a:solidFill>
              </a:endParaRPr>
            </a:p>
          </p:txBody>
        </p:sp>
        <p:sp>
          <p:nvSpPr>
            <p:cNvPr id="35" name="文本框 34"/>
            <p:cNvSpPr txBox="1"/>
            <p:nvPr/>
          </p:nvSpPr>
          <p:spPr>
            <a:xfrm>
              <a:off x="10826632" y="4937268"/>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36" name="文本框 35"/>
            <p:cNvSpPr txBox="1"/>
            <p:nvPr/>
          </p:nvSpPr>
          <p:spPr>
            <a:xfrm>
              <a:off x="10020072" y="2201347"/>
              <a:ext cx="1015663" cy="430887"/>
            </a:xfrm>
            <a:prstGeom prst="rect">
              <a:avLst/>
            </a:prstGeom>
            <a:noFill/>
          </p:spPr>
          <p:txBody>
            <a:bodyPr wrap="none" rtlCol="0">
              <a:spAutoFit/>
            </a:bodyPr>
            <a:lstStyle/>
            <a:p>
              <a:r>
                <a:rPr lang="zh-CN" altLang="en-US" sz="1500" dirty="0">
                  <a:solidFill>
                    <a:schemeClr val="tx1">
                      <a:lumMod val="75000"/>
                      <a:lumOff val="25000"/>
                    </a:schemeClr>
                  </a:solidFill>
                </a:rPr>
                <a:t>标注：</a:t>
              </a:r>
              <a:endParaRPr lang="en-US" altLang="zh-CN" sz="1500" dirty="0">
                <a:solidFill>
                  <a:schemeClr val="tx1">
                    <a:lumMod val="75000"/>
                    <a:lumOff val="25000"/>
                  </a:schemeClr>
                </a:solidFill>
              </a:endParaRPr>
            </a:p>
          </p:txBody>
        </p:sp>
        <p:sp>
          <p:nvSpPr>
            <p:cNvPr id="37" name="文本框 36"/>
            <p:cNvSpPr txBox="1"/>
            <p:nvPr/>
          </p:nvSpPr>
          <p:spPr>
            <a:xfrm>
              <a:off x="10503494" y="2689061"/>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数据信息</a:t>
              </a:r>
              <a:endParaRPr lang="en-US" altLang="zh-CN" sz="1500" dirty="0">
                <a:solidFill>
                  <a:schemeClr val="tx1">
                    <a:lumMod val="75000"/>
                    <a:lumOff val="25000"/>
                  </a:schemeClr>
                </a:solidFill>
              </a:endParaRPr>
            </a:p>
          </p:txBody>
        </p:sp>
        <p:cxnSp>
          <p:nvCxnSpPr>
            <p:cNvPr id="38" name="直接箭头连接符 37"/>
            <p:cNvCxnSpPr>
              <a:endCxn id="37" idx="1"/>
            </p:cNvCxnSpPr>
            <p:nvPr/>
          </p:nvCxnSpPr>
          <p:spPr>
            <a:xfrm>
              <a:off x="10020072" y="2889116"/>
              <a:ext cx="483423" cy="15389"/>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10020071" y="3343085"/>
              <a:ext cx="483423" cy="0"/>
            </a:xfrm>
            <a:prstGeom prst="straightConnector1">
              <a:avLst/>
            </a:prstGeom>
            <a:ln w="38100">
              <a:solidFill>
                <a:schemeClr val="tx1">
                  <a:lumMod val="75000"/>
                  <a:lumOff val="2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0503494" y="3127316"/>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控制信息</a:t>
              </a:r>
              <a:endParaRPr lang="en-US" altLang="zh-CN" sz="1500" dirty="0">
                <a:solidFill>
                  <a:schemeClr val="tx1">
                    <a:lumMod val="75000"/>
                    <a:lumOff val="25000"/>
                  </a:schemeClr>
                </a:solidFill>
              </a:endParaRPr>
            </a:p>
          </p:txBody>
        </p:sp>
        <p:sp>
          <p:nvSpPr>
            <p:cNvPr id="42" name="Freeform 17"/>
            <p:cNvSpPr>
              <a:spLocks noEditPoints="1"/>
            </p:cNvSpPr>
            <p:nvPr/>
          </p:nvSpPr>
          <p:spPr bwMode="auto">
            <a:xfrm>
              <a:off x="7926388" y="1833563"/>
              <a:ext cx="1574499" cy="1497013"/>
            </a:xfrm>
            <a:custGeom>
              <a:avLst/>
              <a:gdLst>
                <a:gd name="T0" fmla="*/ 282 w 282"/>
                <a:gd name="T1" fmla="*/ 1 h 311"/>
                <a:gd name="T2" fmla="*/ 282 w 282"/>
                <a:gd name="T3" fmla="*/ 311 h 311"/>
                <a:gd name="T4" fmla="*/ 1 w 282"/>
                <a:gd name="T5" fmla="*/ 311 h 311"/>
                <a:gd name="T6" fmla="*/ 0 w 282"/>
                <a:gd name="T7" fmla="*/ 302 h 311"/>
                <a:gd name="T8" fmla="*/ 0 w 282"/>
                <a:gd name="T9" fmla="*/ 10 h 311"/>
                <a:gd name="T10" fmla="*/ 8 w 282"/>
                <a:gd name="T11" fmla="*/ 0 h 311"/>
                <a:gd name="T12" fmla="*/ 276 w 282"/>
                <a:gd name="T13" fmla="*/ 0 h 311"/>
                <a:gd name="T14" fmla="*/ 282 w 282"/>
                <a:gd name="T15" fmla="*/ 1 h 311"/>
                <a:gd name="T16" fmla="*/ 278 w 282"/>
                <a:gd name="T17" fmla="*/ 233 h 311"/>
                <a:gd name="T18" fmla="*/ 5 w 282"/>
                <a:gd name="T19" fmla="*/ 233 h 311"/>
                <a:gd name="T20" fmla="*/ 5 w 282"/>
                <a:gd name="T21" fmla="*/ 307 h 311"/>
                <a:gd name="T22" fmla="*/ 278 w 282"/>
                <a:gd name="T23" fmla="*/ 307 h 311"/>
                <a:gd name="T24" fmla="*/ 278 w 282"/>
                <a:gd name="T25" fmla="*/ 233 h 311"/>
                <a:gd name="T26" fmla="*/ 278 w 282"/>
                <a:gd name="T27" fmla="*/ 158 h 311"/>
                <a:gd name="T28" fmla="*/ 5 w 282"/>
                <a:gd name="T29" fmla="*/ 158 h 311"/>
                <a:gd name="T30" fmla="*/ 5 w 282"/>
                <a:gd name="T31" fmla="*/ 228 h 311"/>
                <a:gd name="T32" fmla="*/ 278 w 282"/>
                <a:gd name="T33" fmla="*/ 228 h 311"/>
                <a:gd name="T34" fmla="*/ 278 w 282"/>
                <a:gd name="T35" fmla="*/ 158 h 311"/>
                <a:gd name="T36" fmla="*/ 5 w 282"/>
                <a:gd name="T37" fmla="*/ 83 h 311"/>
                <a:gd name="T38" fmla="*/ 5 w 282"/>
                <a:gd name="T39" fmla="*/ 152 h 311"/>
                <a:gd name="T40" fmla="*/ 278 w 282"/>
                <a:gd name="T41" fmla="*/ 152 h 311"/>
                <a:gd name="T42" fmla="*/ 278 w 282"/>
                <a:gd name="T43" fmla="*/ 83 h 311"/>
                <a:gd name="T44" fmla="*/ 5 w 282"/>
                <a:gd name="T45" fmla="*/ 83 h 311"/>
                <a:gd name="T46" fmla="*/ 278 w 282"/>
                <a:gd name="T47" fmla="*/ 5 h 311"/>
                <a:gd name="T48" fmla="*/ 5 w 282"/>
                <a:gd name="T49" fmla="*/ 5 h 311"/>
                <a:gd name="T50" fmla="*/ 5 w 282"/>
                <a:gd name="T51" fmla="*/ 78 h 311"/>
                <a:gd name="T52" fmla="*/ 278 w 282"/>
                <a:gd name="T53" fmla="*/ 78 h 311"/>
                <a:gd name="T54" fmla="*/ 278 w 282"/>
                <a:gd name="T55" fmla="*/ 13 h 311"/>
                <a:gd name="T56" fmla="*/ 278 w 282"/>
                <a:gd name="T57" fmla="*/ 5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2" h="311">
                  <a:moveTo>
                    <a:pt x="282" y="1"/>
                  </a:moveTo>
                  <a:cubicBezTo>
                    <a:pt x="282" y="105"/>
                    <a:pt x="282" y="207"/>
                    <a:pt x="282" y="311"/>
                  </a:cubicBezTo>
                  <a:cubicBezTo>
                    <a:pt x="188" y="311"/>
                    <a:pt x="95" y="311"/>
                    <a:pt x="1" y="311"/>
                  </a:cubicBezTo>
                  <a:cubicBezTo>
                    <a:pt x="0" y="308"/>
                    <a:pt x="0" y="305"/>
                    <a:pt x="0" y="302"/>
                  </a:cubicBezTo>
                  <a:cubicBezTo>
                    <a:pt x="0" y="205"/>
                    <a:pt x="0" y="107"/>
                    <a:pt x="0" y="10"/>
                  </a:cubicBezTo>
                  <a:cubicBezTo>
                    <a:pt x="0" y="4"/>
                    <a:pt x="0" y="0"/>
                    <a:pt x="8" y="0"/>
                  </a:cubicBezTo>
                  <a:cubicBezTo>
                    <a:pt x="98" y="1"/>
                    <a:pt x="187" y="0"/>
                    <a:pt x="276" y="0"/>
                  </a:cubicBezTo>
                  <a:cubicBezTo>
                    <a:pt x="278" y="0"/>
                    <a:pt x="279" y="1"/>
                    <a:pt x="282" y="1"/>
                  </a:cubicBezTo>
                  <a:close/>
                  <a:moveTo>
                    <a:pt x="278" y="233"/>
                  </a:moveTo>
                  <a:cubicBezTo>
                    <a:pt x="186" y="233"/>
                    <a:pt x="96" y="233"/>
                    <a:pt x="5" y="233"/>
                  </a:cubicBezTo>
                  <a:cubicBezTo>
                    <a:pt x="5" y="258"/>
                    <a:pt x="5" y="283"/>
                    <a:pt x="5" y="307"/>
                  </a:cubicBezTo>
                  <a:cubicBezTo>
                    <a:pt x="96" y="307"/>
                    <a:pt x="187" y="307"/>
                    <a:pt x="278" y="307"/>
                  </a:cubicBezTo>
                  <a:cubicBezTo>
                    <a:pt x="278" y="282"/>
                    <a:pt x="278" y="258"/>
                    <a:pt x="278" y="233"/>
                  </a:cubicBezTo>
                  <a:close/>
                  <a:moveTo>
                    <a:pt x="278" y="158"/>
                  </a:moveTo>
                  <a:cubicBezTo>
                    <a:pt x="186" y="158"/>
                    <a:pt x="96" y="158"/>
                    <a:pt x="5" y="158"/>
                  </a:cubicBezTo>
                  <a:cubicBezTo>
                    <a:pt x="5" y="181"/>
                    <a:pt x="5" y="205"/>
                    <a:pt x="5" y="228"/>
                  </a:cubicBezTo>
                  <a:cubicBezTo>
                    <a:pt x="96" y="228"/>
                    <a:pt x="187" y="228"/>
                    <a:pt x="278" y="228"/>
                  </a:cubicBezTo>
                  <a:cubicBezTo>
                    <a:pt x="278" y="205"/>
                    <a:pt x="278" y="181"/>
                    <a:pt x="278" y="158"/>
                  </a:cubicBezTo>
                  <a:close/>
                  <a:moveTo>
                    <a:pt x="5" y="83"/>
                  </a:moveTo>
                  <a:cubicBezTo>
                    <a:pt x="5" y="107"/>
                    <a:pt x="5" y="129"/>
                    <a:pt x="5" y="152"/>
                  </a:cubicBezTo>
                  <a:cubicBezTo>
                    <a:pt x="96" y="152"/>
                    <a:pt x="187" y="152"/>
                    <a:pt x="278" y="152"/>
                  </a:cubicBezTo>
                  <a:cubicBezTo>
                    <a:pt x="278" y="129"/>
                    <a:pt x="278" y="106"/>
                    <a:pt x="278" y="83"/>
                  </a:cubicBezTo>
                  <a:cubicBezTo>
                    <a:pt x="187" y="83"/>
                    <a:pt x="96" y="83"/>
                    <a:pt x="5" y="83"/>
                  </a:cubicBezTo>
                  <a:close/>
                  <a:moveTo>
                    <a:pt x="278" y="5"/>
                  </a:moveTo>
                  <a:cubicBezTo>
                    <a:pt x="186" y="5"/>
                    <a:pt x="96" y="5"/>
                    <a:pt x="5" y="5"/>
                  </a:cubicBezTo>
                  <a:cubicBezTo>
                    <a:pt x="5" y="30"/>
                    <a:pt x="5" y="54"/>
                    <a:pt x="5" y="78"/>
                  </a:cubicBezTo>
                  <a:cubicBezTo>
                    <a:pt x="96" y="78"/>
                    <a:pt x="187" y="78"/>
                    <a:pt x="278" y="78"/>
                  </a:cubicBezTo>
                  <a:cubicBezTo>
                    <a:pt x="278" y="56"/>
                    <a:pt x="278" y="35"/>
                    <a:pt x="278" y="13"/>
                  </a:cubicBezTo>
                  <a:cubicBezTo>
                    <a:pt x="278" y="11"/>
                    <a:pt x="278" y="8"/>
                    <a:pt x="278" y="5"/>
                  </a:cubicBezTo>
                  <a:close/>
                </a:path>
              </a:pathLst>
            </a:custGeom>
            <a:solidFill>
              <a:srgbClr val="96C527"/>
            </a:solidFill>
            <a:ln>
              <a:noFill/>
            </a:ln>
          </p:spPr>
          <p:txBody>
            <a:bodyPr vert="horz" wrap="square" lIns="68580" tIns="34290" rIns="68580" bIns="34290" numCol="1" anchor="t" anchorCtr="0" compatLnSpc="1"/>
            <a:lstStyle/>
            <a:p>
              <a:endParaRPr lang="zh-CN" altLang="en-US" sz="1350"/>
            </a:p>
          </p:txBody>
        </p:sp>
      </p:grpSp>
      <p:sp>
        <p:nvSpPr>
          <p:cNvPr id="3" name="椭圆 2"/>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灯片编号占位符 3"/>
          <p:cNvSpPr>
            <a:spLocks noGrp="1"/>
          </p:cNvSpPr>
          <p:nvPr>
            <p:ph type="sldNum" sz="quarter" idx="4"/>
          </p:nvPr>
        </p:nvSpPr>
        <p:spPr/>
        <p:txBody>
          <a:bodyPr/>
          <a:lstStyle/>
          <a:p>
            <a:fld id="{CF730C6D-5BB4-4F63-9D16-9EBF769D35DB}" type="slidenum">
              <a:rPr lang="zh-CN" altLang="en-US" smtClean="0"/>
            </a:fld>
            <a:endParaRPr lang="zh-CN" altLang="en-US" dirty="0"/>
          </a:p>
        </p:txBody>
      </p:sp>
      <p:sp>
        <p:nvSpPr>
          <p:cNvPr id="5" name="矩形 4"/>
          <p:cNvSpPr/>
          <p:nvPr/>
        </p:nvSpPr>
        <p:spPr>
          <a:xfrm>
            <a:off x="199435" y="96020"/>
            <a:ext cx="4605363" cy="461665"/>
          </a:xfrm>
          <a:prstGeom prst="rect">
            <a:avLst/>
          </a:prstGeom>
        </p:spPr>
        <p:txBody>
          <a:bodyPr wrap="none">
            <a:spAutoFit/>
          </a:bodyPr>
          <a:lstStyle/>
          <a:p>
            <a:r>
              <a:rPr lang="en-US" altLang="zh-CN" sz="2400" b="1" spc="225" dirty="0" smtClean="0">
                <a:solidFill>
                  <a:schemeClr val="bg1"/>
                </a:solidFill>
                <a:latin typeface="微软雅黑" panose="020B0503020204020204" pitchFamily="34" charset="-122"/>
                <a:ea typeface="微软雅黑" panose="020B0503020204020204" pitchFamily="34" charset="-122"/>
              </a:rPr>
              <a:t>222.1 Google</a:t>
            </a:r>
            <a:r>
              <a:rPr lang="zh-CN" altLang="en-US" sz="2400" b="1" spc="225" dirty="0" smtClean="0">
                <a:solidFill>
                  <a:schemeClr val="bg1"/>
                </a:solidFill>
                <a:latin typeface="微软雅黑" panose="020B0503020204020204" pitchFamily="34" charset="-122"/>
                <a:ea typeface="微软雅黑" panose="020B0503020204020204" pitchFamily="34" charset="-122"/>
              </a:rPr>
              <a:t>文件系统</a:t>
            </a:r>
            <a:r>
              <a:rPr lang="en-US" altLang="zh-CN" sz="2400" b="1" spc="225" dirty="0" smtClean="0">
                <a:solidFill>
                  <a:schemeClr val="bg1"/>
                </a:solidFill>
                <a:latin typeface="微软雅黑" panose="020B0503020204020204" pitchFamily="34" charset="-122"/>
                <a:ea typeface="微软雅黑" panose="020B0503020204020204" pitchFamily="34" charset="-122"/>
              </a:rPr>
              <a:t>GFS</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708593" y="2521955"/>
            <a:ext cx="3142447" cy="830997"/>
          </a:xfrm>
          <a:prstGeom prst="rect">
            <a:avLst/>
          </a:prstGeom>
        </p:spPr>
        <p:txBody>
          <a:bodyPr wrap="square">
            <a:spAutoFit/>
          </a:bodyPr>
          <a:lstStyle/>
          <a:p>
            <a:pPr>
              <a:lnSpc>
                <a:spcPct val="150000"/>
              </a:lnSpc>
            </a:pPr>
            <a:r>
              <a:rPr lang="en-US" altLang="zh-CN" sz="1600" dirty="0">
                <a:solidFill>
                  <a:srgbClr val="FF0000"/>
                </a:solidFill>
              </a:rPr>
              <a:t>Client</a:t>
            </a:r>
            <a:r>
              <a:rPr lang="zh-CN" altLang="en-US" sz="1600" dirty="0">
                <a:solidFill>
                  <a:srgbClr val="FF0000"/>
                </a:solidFill>
              </a:rPr>
              <a:t>是</a:t>
            </a:r>
            <a:r>
              <a:rPr lang="en-US" altLang="zh-CN" sz="1600" dirty="0">
                <a:solidFill>
                  <a:srgbClr val="FF0000"/>
                </a:solidFill>
              </a:rPr>
              <a:t>GFS</a:t>
            </a:r>
            <a:r>
              <a:rPr lang="zh-CN" altLang="en-US" sz="1600" dirty="0">
                <a:solidFill>
                  <a:srgbClr val="FF0000"/>
                </a:solidFill>
              </a:rPr>
              <a:t>提供给应用程序的访问接口，以库文件的形式提供</a:t>
            </a:r>
            <a:endParaRPr lang="zh-CN" altLang="en-US" sz="1600" dirty="0">
              <a:solidFill>
                <a:srgbClr val="FF0000"/>
              </a:solidFill>
            </a:endParaRPr>
          </a:p>
        </p:txBody>
      </p:sp>
      <p:sp>
        <p:nvSpPr>
          <p:cNvPr id="44" name="矩形 43"/>
          <p:cNvSpPr/>
          <p:nvPr/>
        </p:nvSpPr>
        <p:spPr>
          <a:xfrm>
            <a:off x="3925773" y="998966"/>
            <a:ext cx="4889011" cy="461665"/>
          </a:xfrm>
          <a:prstGeom prst="rect">
            <a:avLst/>
          </a:prstGeom>
        </p:spPr>
        <p:txBody>
          <a:bodyPr wrap="square">
            <a:spAutoFit/>
          </a:bodyPr>
          <a:lstStyle/>
          <a:p>
            <a:pPr>
              <a:lnSpc>
                <a:spcPct val="150000"/>
              </a:lnSpc>
            </a:pPr>
            <a:r>
              <a:rPr lang="en-US" altLang="zh-CN" sz="1600" dirty="0">
                <a:solidFill>
                  <a:srgbClr val="FF0000"/>
                </a:solidFill>
              </a:rPr>
              <a:t>Master</a:t>
            </a:r>
            <a:r>
              <a:rPr lang="zh-CN" altLang="en-US" sz="1600" dirty="0">
                <a:solidFill>
                  <a:srgbClr val="FF0000"/>
                </a:solidFill>
              </a:rPr>
              <a:t>是</a:t>
            </a:r>
            <a:r>
              <a:rPr lang="en-US" altLang="zh-CN" sz="1600" dirty="0">
                <a:solidFill>
                  <a:srgbClr val="FF0000"/>
                </a:solidFill>
              </a:rPr>
              <a:t>GFS</a:t>
            </a:r>
            <a:r>
              <a:rPr lang="zh-CN" altLang="en-US" sz="1600" dirty="0">
                <a:solidFill>
                  <a:srgbClr val="FF0000"/>
                </a:solidFill>
              </a:rPr>
              <a:t>的管理节点，负责整个文件系统的管理</a:t>
            </a:r>
            <a:endParaRPr lang="zh-CN" altLang="en-US" sz="1600" dirty="0">
              <a:solidFill>
                <a:srgbClr val="FF0000"/>
              </a:solidFill>
            </a:endParaRPr>
          </a:p>
        </p:txBody>
      </p:sp>
      <p:sp>
        <p:nvSpPr>
          <p:cNvPr id="45" name="矩形 44"/>
          <p:cNvSpPr/>
          <p:nvPr/>
        </p:nvSpPr>
        <p:spPr>
          <a:xfrm>
            <a:off x="3966237" y="5293945"/>
            <a:ext cx="3347007" cy="418191"/>
          </a:xfrm>
          <a:prstGeom prst="rect">
            <a:avLst/>
          </a:prstGeom>
        </p:spPr>
        <p:txBody>
          <a:bodyPr wrap="none">
            <a:spAutoFit/>
          </a:bodyPr>
          <a:lstStyle/>
          <a:p>
            <a:pPr>
              <a:lnSpc>
                <a:spcPct val="150000"/>
              </a:lnSpc>
            </a:pPr>
            <a:r>
              <a:rPr lang="en-US" altLang="zh-CN" sz="1600" dirty="0">
                <a:solidFill>
                  <a:srgbClr val="FF0000"/>
                </a:solidFill>
              </a:rPr>
              <a:t>Chunk Server</a:t>
            </a:r>
            <a:r>
              <a:rPr lang="zh-CN" altLang="en-US" sz="1600" dirty="0">
                <a:solidFill>
                  <a:srgbClr val="FF0000"/>
                </a:solidFill>
              </a:rPr>
              <a:t>负责具体的存储工作</a:t>
            </a:r>
            <a:endParaRPr lang="zh-CN" altLang="en-US" sz="1600" dirty="0">
              <a:solidFill>
                <a:srgbClr val="FF0000"/>
              </a:solidFill>
            </a:endParaRPr>
          </a:p>
        </p:txBody>
      </p:sp>
      <p:grpSp>
        <p:nvGrpSpPr>
          <p:cNvPr id="46" name="组合 45"/>
          <p:cNvGrpSpPr/>
          <p:nvPr/>
        </p:nvGrpSpPr>
        <p:grpSpPr>
          <a:xfrm>
            <a:off x="464389" y="4600222"/>
            <a:ext cx="8237374" cy="1425069"/>
            <a:chOff x="516102" y="1642294"/>
            <a:chExt cx="8237374" cy="1425069"/>
          </a:xfrm>
        </p:grpSpPr>
        <p:sp>
          <p:nvSpPr>
            <p:cNvPr id="47" name="圆角矩形 46"/>
            <p:cNvSpPr/>
            <p:nvPr/>
          </p:nvSpPr>
          <p:spPr>
            <a:xfrm>
              <a:off x="516102" y="1642294"/>
              <a:ext cx="8237374" cy="1425069"/>
            </a:xfrm>
            <a:prstGeom prst="roundRect">
              <a:avLst>
                <a:gd name="adj" fmla="val 9741"/>
              </a:avLst>
            </a:prstGeom>
            <a:solidFill>
              <a:schemeClr val="tx1">
                <a:lumMod val="75000"/>
                <a:lumOff val="2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矩形 47"/>
            <p:cNvSpPr/>
            <p:nvPr/>
          </p:nvSpPr>
          <p:spPr>
            <a:xfrm>
              <a:off x="965281" y="1690353"/>
              <a:ext cx="7531019" cy="1338828"/>
            </a:xfrm>
            <a:prstGeom prst="rect">
              <a:avLst/>
            </a:prstGeom>
          </p:spPr>
          <p:txBody>
            <a:bodyPr wrap="square">
              <a:spAutoFit/>
            </a:bodyPr>
            <a:lstStyle/>
            <a:p>
              <a:pPr>
                <a:lnSpc>
                  <a:spcPct val="150000"/>
                </a:lnSpc>
              </a:pPr>
              <a:r>
                <a:rPr lang="zh-CN" altLang="en-US" dirty="0">
                  <a:solidFill>
                    <a:schemeClr val="bg1"/>
                  </a:solidFill>
                </a:rPr>
                <a:t>客户端</a:t>
              </a:r>
              <a:r>
                <a:rPr lang="zh-CN" altLang="en-US" dirty="0">
                  <a:solidFill>
                    <a:srgbClr val="B3DC4C"/>
                  </a:solidFill>
                </a:rPr>
                <a:t>首先访问</a:t>
              </a:r>
              <a:r>
                <a:rPr lang="en-US" altLang="zh-CN" dirty="0">
                  <a:solidFill>
                    <a:srgbClr val="B3DC4C"/>
                  </a:solidFill>
                </a:rPr>
                <a:t>Master</a:t>
              </a:r>
              <a:r>
                <a:rPr lang="zh-CN" altLang="en-US" dirty="0">
                  <a:solidFill>
                    <a:srgbClr val="B3DC4C"/>
                  </a:solidFill>
                </a:rPr>
                <a:t>节点</a:t>
              </a:r>
              <a:r>
                <a:rPr lang="zh-CN" altLang="en-US" dirty="0">
                  <a:solidFill>
                    <a:schemeClr val="bg1"/>
                  </a:solidFill>
                </a:rPr>
                <a:t>，获取交互的</a:t>
              </a:r>
              <a:r>
                <a:rPr lang="en-US" altLang="zh-CN" dirty="0">
                  <a:solidFill>
                    <a:schemeClr val="bg1"/>
                  </a:solidFill>
                </a:rPr>
                <a:t>Chunk Server</a:t>
              </a:r>
              <a:r>
                <a:rPr lang="zh-CN" altLang="en-US" dirty="0">
                  <a:solidFill>
                    <a:schemeClr val="bg1"/>
                  </a:solidFill>
                </a:rPr>
                <a:t>信息，</a:t>
              </a:r>
              <a:r>
                <a:rPr lang="zh-CN" altLang="en-US" dirty="0">
                  <a:solidFill>
                    <a:srgbClr val="B3DC4C"/>
                  </a:solidFill>
                </a:rPr>
                <a:t>然后访问这些</a:t>
              </a:r>
              <a:r>
                <a:rPr lang="en-US" altLang="zh-CN" dirty="0">
                  <a:solidFill>
                    <a:srgbClr val="B3DC4C"/>
                  </a:solidFill>
                </a:rPr>
                <a:t>Chunk Server</a:t>
              </a:r>
              <a:r>
                <a:rPr lang="zh-CN" altLang="en-US" dirty="0">
                  <a:solidFill>
                    <a:schemeClr val="bg1"/>
                  </a:solidFill>
                </a:rPr>
                <a:t>，完成数据存取工作。这种设计方法实现了</a:t>
              </a:r>
              <a:r>
                <a:rPr lang="zh-CN" altLang="en-US" dirty="0">
                  <a:solidFill>
                    <a:srgbClr val="B3DC4C"/>
                  </a:solidFill>
                </a:rPr>
                <a:t>控制流和数据流的分离</a:t>
              </a:r>
              <a:r>
                <a:rPr lang="zh-CN" altLang="en-US" dirty="0">
                  <a:solidFill>
                    <a:schemeClr val="bg1"/>
                  </a:solidFill>
                </a:rPr>
                <a:t>。</a:t>
              </a:r>
              <a:endParaRPr lang="zh-CN" altLang="en-US" dirty="0">
                <a:solidFill>
                  <a:schemeClr val="bg1"/>
                </a:solidFill>
              </a:endParaRPr>
            </a:p>
          </p:txBody>
        </p:sp>
        <p:sp>
          <p:nvSpPr>
            <p:cNvPr id="49" name="椭圆 48"/>
            <p:cNvSpPr/>
            <p:nvPr/>
          </p:nvSpPr>
          <p:spPr>
            <a:xfrm>
              <a:off x="708107" y="1895384"/>
              <a:ext cx="127327" cy="127327"/>
            </a:xfrm>
            <a:prstGeom prst="ellipse">
              <a:avLst/>
            </a:prstGeom>
            <a:solidFill>
              <a:srgbClr val="B3D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404049" y="808059"/>
            <a:ext cx="2313069" cy="461665"/>
          </a:xfrm>
          <a:prstGeom prst="rect">
            <a:avLst/>
          </a:prstGeom>
          <a:noFill/>
        </p:spPr>
        <p:txBody>
          <a:bodyPr wrap="none" rtlCol="0">
            <a:spAutoFit/>
          </a:bodyPr>
          <a:lstStyle/>
          <a:p>
            <a:r>
              <a:rPr lang="en-US" altLang="zh-CN" sz="2400" b="1" dirty="0">
                <a:solidFill>
                  <a:schemeClr val="accent6"/>
                </a:solidFill>
              </a:rPr>
              <a:t>GFS</a:t>
            </a:r>
            <a:r>
              <a:rPr lang="zh-CN" altLang="en-US" sz="2400" b="1" dirty="0">
                <a:solidFill>
                  <a:schemeClr val="accent6"/>
                </a:solidFill>
              </a:rPr>
              <a:t>的系统架构</a:t>
            </a:r>
            <a:endParaRPr lang="zh-CN" altLang="en-US" sz="2400" b="1" dirty="0">
              <a:solidFill>
                <a:schemeClr val="accent6"/>
              </a:solidFill>
            </a:endParaRPr>
          </a:p>
        </p:txBody>
      </p:sp>
      <p:grpSp>
        <p:nvGrpSpPr>
          <p:cNvPr id="2" name="组合 1"/>
          <p:cNvGrpSpPr/>
          <p:nvPr/>
        </p:nvGrpSpPr>
        <p:grpSpPr>
          <a:xfrm>
            <a:off x="331053" y="1552168"/>
            <a:ext cx="8528058" cy="3839765"/>
            <a:chOff x="404893" y="1225552"/>
            <a:chExt cx="11370744" cy="5119686"/>
          </a:xfrm>
        </p:grpSpPr>
        <p:sp>
          <p:nvSpPr>
            <p:cNvPr id="9" name="Freeform 5"/>
            <p:cNvSpPr>
              <a:spLocks noEditPoints="1"/>
            </p:cNvSpPr>
            <p:nvPr/>
          </p:nvSpPr>
          <p:spPr bwMode="auto">
            <a:xfrm>
              <a:off x="404893" y="1225552"/>
              <a:ext cx="9254584" cy="5109595"/>
            </a:xfrm>
            <a:custGeom>
              <a:avLst/>
              <a:gdLst>
                <a:gd name="T0" fmla="*/ 1146 w 1938"/>
                <a:gd name="T1" fmla="*/ 919 h 1069"/>
                <a:gd name="T2" fmla="*/ 1178 w 1938"/>
                <a:gd name="T3" fmla="*/ 988 h 1069"/>
                <a:gd name="T4" fmla="*/ 1252 w 1938"/>
                <a:gd name="T5" fmla="*/ 991 h 1069"/>
                <a:gd name="T6" fmla="*/ 1191 w 1938"/>
                <a:gd name="T7" fmla="*/ 1063 h 1069"/>
                <a:gd name="T8" fmla="*/ 1142 w 1938"/>
                <a:gd name="T9" fmla="*/ 1014 h 1069"/>
                <a:gd name="T10" fmla="*/ 1006 w 1938"/>
                <a:gd name="T11" fmla="*/ 1007 h 1069"/>
                <a:gd name="T12" fmla="*/ 1046 w 1938"/>
                <a:gd name="T13" fmla="*/ 973 h 1069"/>
                <a:gd name="T14" fmla="*/ 1111 w 1938"/>
                <a:gd name="T15" fmla="*/ 1047 h 1069"/>
                <a:gd name="T16" fmla="*/ 1038 w 1938"/>
                <a:gd name="T17" fmla="*/ 1043 h 1069"/>
                <a:gd name="T18" fmla="*/ 1001 w 1938"/>
                <a:gd name="T19" fmla="*/ 919 h 1069"/>
                <a:gd name="T20" fmla="*/ 953 w 1938"/>
                <a:gd name="T21" fmla="*/ 790 h 1069"/>
                <a:gd name="T22" fmla="*/ 86 w 1938"/>
                <a:gd name="T23" fmla="*/ 780 h 1069"/>
                <a:gd name="T24" fmla="*/ 68 w 1938"/>
                <a:gd name="T25" fmla="*/ 279 h 1069"/>
                <a:gd name="T26" fmla="*/ 109 w 1938"/>
                <a:gd name="T27" fmla="*/ 278 h 1069"/>
                <a:gd name="T28" fmla="*/ 964 w 1938"/>
                <a:gd name="T29" fmla="*/ 782 h 1069"/>
                <a:gd name="T30" fmla="*/ 941 w 1938"/>
                <a:gd name="T31" fmla="*/ 750 h 1069"/>
                <a:gd name="T32" fmla="*/ 209 w 1938"/>
                <a:gd name="T33" fmla="*/ 735 h 1069"/>
                <a:gd name="T34" fmla="*/ 0 w 1938"/>
                <a:gd name="T35" fmla="*/ 216 h 1069"/>
                <a:gd name="T36" fmla="*/ 318 w 1938"/>
                <a:gd name="T37" fmla="*/ 130 h 1069"/>
                <a:gd name="T38" fmla="*/ 970 w 1938"/>
                <a:gd name="T39" fmla="*/ 133 h 1069"/>
                <a:gd name="T40" fmla="*/ 319 w 1938"/>
                <a:gd name="T41" fmla="*/ 136 h 1069"/>
                <a:gd name="T42" fmla="*/ 339 w 1938"/>
                <a:gd name="T43" fmla="*/ 191 h 1069"/>
                <a:gd name="T44" fmla="*/ 339 w 1938"/>
                <a:gd name="T45" fmla="*/ 194 h 1069"/>
                <a:gd name="T46" fmla="*/ 319 w 1938"/>
                <a:gd name="T47" fmla="*/ 216 h 1069"/>
                <a:gd name="T48" fmla="*/ 940 w 1938"/>
                <a:gd name="T49" fmla="*/ 745 h 1069"/>
                <a:gd name="T50" fmla="*/ 965 w 1938"/>
                <a:gd name="T51" fmla="*/ 720 h 1069"/>
                <a:gd name="T52" fmla="*/ 1013 w 1938"/>
                <a:gd name="T53" fmla="*/ 532 h 1069"/>
                <a:gd name="T54" fmla="*/ 1035 w 1938"/>
                <a:gd name="T55" fmla="*/ 533 h 1069"/>
                <a:gd name="T56" fmla="*/ 1073 w 1938"/>
                <a:gd name="T57" fmla="*/ 719 h 1069"/>
                <a:gd name="T58" fmla="*/ 1072 w 1938"/>
                <a:gd name="T59" fmla="*/ 501 h 1069"/>
                <a:gd name="T60" fmla="*/ 971 w 1938"/>
                <a:gd name="T61" fmla="*/ 14 h 1069"/>
                <a:gd name="T62" fmla="*/ 1938 w 1938"/>
                <a:gd name="T63" fmla="*/ 3 h 1069"/>
                <a:gd name="T64" fmla="*/ 1886 w 1938"/>
                <a:gd name="T65" fmla="*/ 691 h 1069"/>
                <a:gd name="T66" fmla="*/ 1873 w 1938"/>
                <a:gd name="T67" fmla="*/ 687 h 1069"/>
                <a:gd name="T68" fmla="*/ 1077 w 1938"/>
                <a:gd name="T69" fmla="*/ 501 h 1069"/>
                <a:gd name="T70" fmla="*/ 1075 w 1938"/>
                <a:gd name="T71" fmla="*/ 720 h 1069"/>
                <a:gd name="T72" fmla="*/ 1934 w 1938"/>
                <a:gd name="T73" fmla="*/ 496 h 1069"/>
                <a:gd name="T74" fmla="*/ 976 w 1938"/>
                <a:gd name="T75" fmla="*/ 496 h 1069"/>
                <a:gd name="T76" fmla="*/ 1493 w 1938"/>
                <a:gd name="T77" fmla="*/ 818 h 1069"/>
                <a:gd name="T78" fmla="*/ 1492 w 1938"/>
                <a:gd name="T79" fmla="*/ 915 h 1069"/>
                <a:gd name="T80" fmla="*/ 969 w 1938"/>
                <a:gd name="T81" fmla="*/ 915 h 1069"/>
                <a:gd name="T82" fmla="*/ 4 w 1938"/>
                <a:gd name="T83" fmla="*/ 4 h 1069"/>
                <a:gd name="T84" fmla="*/ 314 w 1938"/>
                <a:gd name="T85" fmla="*/ 4 h 1069"/>
                <a:gd name="T86" fmla="*/ 4 w 1938"/>
                <a:gd name="T87" fmla="*/ 211 h 1069"/>
                <a:gd name="T88" fmla="*/ 1182 w 1938"/>
                <a:gd name="T89" fmla="*/ 994 h 1069"/>
                <a:gd name="T90" fmla="*/ 1238 w 1938"/>
                <a:gd name="T91" fmla="*/ 1058 h 1069"/>
                <a:gd name="T92" fmla="*/ 1182 w 1938"/>
                <a:gd name="T93" fmla="*/ 994 h 1069"/>
                <a:gd name="T94" fmla="*/ 1042 w 1938"/>
                <a:gd name="T95" fmla="*/ 1043 h 1069"/>
                <a:gd name="T96" fmla="*/ 1107 w 1938"/>
                <a:gd name="T97" fmla="*/ 1048 h 1069"/>
                <a:gd name="T98" fmla="*/ 1241 w 1938"/>
                <a:gd name="T99" fmla="*/ 991 h 1069"/>
                <a:gd name="T100" fmla="*/ 1187 w 1938"/>
                <a:gd name="T101" fmla="*/ 990 h 1069"/>
                <a:gd name="T102" fmla="*/ 1048 w 1938"/>
                <a:gd name="T103" fmla="*/ 977 h 1069"/>
                <a:gd name="T104" fmla="*/ 1101 w 1938"/>
                <a:gd name="T105" fmla="*/ 978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38" h="1069">
                  <a:moveTo>
                    <a:pt x="1497" y="720"/>
                  </a:moveTo>
                  <a:cubicBezTo>
                    <a:pt x="1497" y="787"/>
                    <a:pt x="1497" y="852"/>
                    <a:pt x="1497" y="919"/>
                  </a:cubicBezTo>
                  <a:cubicBezTo>
                    <a:pt x="1380" y="919"/>
                    <a:pt x="1263" y="919"/>
                    <a:pt x="1146" y="919"/>
                  </a:cubicBezTo>
                  <a:cubicBezTo>
                    <a:pt x="1146" y="949"/>
                    <a:pt x="1146" y="979"/>
                    <a:pt x="1146" y="1009"/>
                  </a:cubicBezTo>
                  <a:cubicBezTo>
                    <a:pt x="1156" y="1009"/>
                    <a:pt x="1167" y="1009"/>
                    <a:pt x="1178" y="1009"/>
                  </a:cubicBezTo>
                  <a:cubicBezTo>
                    <a:pt x="1178" y="1002"/>
                    <a:pt x="1179" y="995"/>
                    <a:pt x="1178" y="988"/>
                  </a:cubicBezTo>
                  <a:cubicBezTo>
                    <a:pt x="1178" y="981"/>
                    <a:pt x="1181" y="976"/>
                    <a:pt x="1188" y="973"/>
                  </a:cubicBezTo>
                  <a:cubicBezTo>
                    <a:pt x="1205" y="965"/>
                    <a:pt x="1223" y="965"/>
                    <a:pt x="1240" y="972"/>
                  </a:cubicBezTo>
                  <a:cubicBezTo>
                    <a:pt x="1248" y="975"/>
                    <a:pt x="1252" y="982"/>
                    <a:pt x="1252" y="991"/>
                  </a:cubicBezTo>
                  <a:cubicBezTo>
                    <a:pt x="1252" y="1008"/>
                    <a:pt x="1251" y="1026"/>
                    <a:pt x="1252" y="1044"/>
                  </a:cubicBezTo>
                  <a:cubicBezTo>
                    <a:pt x="1253" y="1054"/>
                    <a:pt x="1248" y="1060"/>
                    <a:pt x="1239" y="1063"/>
                  </a:cubicBezTo>
                  <a:cubicBezTo>
                    <a:pt x="1224" y="1069"/>
                    <a:pt x="1207" y="1068"/>
                    <a:pt x="1191" y="1063"/>
                  </a:cubicBezTo>
                  <a:cubicBezTo>
                    <a:pt x="1183" y="1060"/>
                    <a:pt x="1178" y="1054"/>
                    <a:pt x="1178" y="1044"/>
                  </a:cubicBezTo>
                  <a:cubicBezTo>
                    <a:pt x="1179" y="1034"/>
                    <a:pt x="1178" y="1025"/>
                    <a:pt x="1178" y="1014"/>
                  </a:cubicBezTo>
                  <a:cubicBezTo>
                    <a:pt x="1166" y="1014"/>
                    <a:pt x="1155" y="1014"/>
                    <a:pt x="1142" y="1014"/>
                  </a:cubicBezTo>
                  <a:cubicBezTo>
                    <a:pt x="1142" y="982"/>
                    <a:pt x="1142" y="951"/>
                    <a:pt x="1142" y="920"/>
                  </a:cubicBezTo>
                  <a:cubicBezTo>
                    <a:pt x="1096" y="920"/>
                    <a:pt x="1051" y="920"/>
                    <a:pt x="1006" y="920"/>
                  </a:cubicBezTo>
                  <a:cubicBezTo>
                    <a:pt x="1006" y="949"/>
                    <a:pt x="1006" y="978"/>
                    <a:pt x="1006" y="1007"/>
                  </a:cubicBezTo>
                  <a:cubicBezTo>
                    <a:pt x="1016" y="1007"/>
                    <a:pt x="1026" y="1007"/>
                    <a:pt x="1038" y="1007"/>
                  </a:cubicBezTo>
                  <a:cubicBezTo>
                    <a:pt x="1038" y="1001"/>
                    <a:pt x="1039" y="994"/>
                    <a:pt x="1038" y="988"/>
                  </a:cubicBezTo>
                  <a:cubicBezTo>
                    <a:pt x="1037" y="981"/>
                    <a:pt x="1040" y="976"/>
                    <a:pt x="1046" y="973"/>
                  </a:cubicBezTo>
                  <a:cubicBezTo>
                    <a:pt x="1065" y="965"/>
                    <a:pt x="1084" y="964"/>
                    <a:pt x="1102" y="974"/>
                  </a:cubicBezTo>
                  <a:cubicBezTo>
                    <a:pt x="1106" y="976"/>
                    <a:pt x="1111" y="983"/>
                    <a:pt x="1111" y="989"/>
                  </a:cubicBezTo>
                  <a:cubicBezTo>
                    <a:pt x="1112" y="1008"/>
                    <a:pt x="1111" y="1028"/>
                    <a:pt x="1111" y="1047"/>
                  </a:cubicBezTo>
                  <a:cubicBezTo>
                    <a:pt x="1112" y="1056"/>
                    <a:pt x="1105" y="1060"/>
                    <a:pt x="1098" y="1063"/>
                  </a:cubicBezTo>
                  <a:cubicBezTo>
                    <a:pt x="1083" y="1069"/>
                    <a:pt x="1067" y="1068"/>
                    <a:pt x="1051" y="1063"/>
                  </a:cubicBezTo>
                  <a:cubicBezTo>
                    <a:pt x="1042" y="1060"/>
                    <a:pt x="1037" y="1053"/>
                    <a:pt x="1038" y="1043"/>
                  </a:cubicBezTo>
                  <a:cubicBezTo>
                    <a:pt x="1038" y="1033"/>
                    <a:pt x="1038" y="1023"/>
                    <a:pt x="1038" y="1012"/>
                  </a:cubicBezTo>
                  <a:cubicBezTo>
                    <a:pt x="1026" y="1012"/>
                    <a:pt x="1014" y="1012"/>
                    <a:pt x="1001" y="1012"/>
                  </a:cubicBezTo>
                  <a:cubicBezTo>
                    <a:pt x="1001" y="981"/>
                    <a:pt x="1001" y="951"/>
                    <a:pt x="1001" y="919"/>
                  </a:cubicBezTo>
                  <a:cubicBezTo>
                    <a:pt x="989" y="919"/>
                    <a:pt x="978" y="919"/>
                    <a:pt x="965" y="919"/>
                  </a:cubicBezTo>
                  <a:cubicBezTo>
                    <a:pt x="965" y="876"/>
                    <a:pt x="965" y="834"/>
                    <a:pt x="965" y="790"/>
                  </a:cubicBezTo>
                  <a:cubicBezTo>
                    <a:pt x="960" y="790"/>
                    <a:pt x="956" y="790"/>
                    <a:pt x="953" y="790"/>
                  </a:cubicBezTo>
                  <a:cubicBezTo>
                    <a:pt x="669" y="790"/>
                    <a:pt x="386" y="790"/>
                    <a:pt x="102" y="790"/>
                  </a:cubicBezTo>
                  <a:cubicBezTo>
                    <a:pt x="100" y="790"/>
                    <a:pt x="98" y="790"/>
                    <a:pt x="96" y="790"/>
                  </a:cubicBezTo>
                  <a:cubicBezTo>
                    <a:pt x="88" y="792"/>
                    <a:pt x="86" y="788"/>
                    <a:pt x="86" y="780"/>
                  </a:cubicBezTo>
                  <a:cubicBezTo>
                    <a:pt x="86" y="613"/>
                    <a:pt x="86" y="446"/>
                    <a:pt x="86" y="279"/>
                  </a:cubicBezTo>
                  <a:cubicBezTo>
                    <a:pt x="86" y="275"/>
                    <a:pt x="86" y="271"/>
                    <a:pt x="86" y="265"/>
                  </a:cubicBezTo>
                  <a:cubicBezTo>
                    <a:pt x="79" y="270"/>
                    <a:pt x="75" y="274"/>
                    <a:pt x="68" y="279"/>
                  </a:cubicBezTo>
                  <a:cubicBezTo>
                    <a:pt x="75" y="257"/>
                    <a:pt x="82" y="238"/>
                    <a:pt x="90" y="216"/>
                  </a:cubicBezTo>
                  <a:cubicBezTo>
                    <a:pt x="97" y="238"/>
                    <a:pt x="104" y="257"/>
                    <a:pt x="111" y="276"/>
                  </a:cubicBezTo>
                  <a:cubicBezTo>
                    <a:pt x="110" y="277"/>
                    <a:pt x="110" y="277"/>
                    <a:pt x="109" y="278"/>
                  </a:cubicBezTo>
                  <a:cubicBezTo>
                    <a:pt x="105" y="274"/>
                    <a:pt x="101" y="270"/>
                    <a:pt x="95" y="266"/>
                  </a:cubicBezTo>
                  <a:cubicBezTo>
                    <a:pt x="95" y="438"/>
                    <a:pt x="95" y="610"/>
                    <a:pt x="95" y="782"/>
                  </a:cubicBezTo>
                  <a:cubicBezTo>
                    <a:pt x="384" y="782"/>
                    <a:pt x="674" y="782"/>
                    <a:pt x="964" y="782"/>
                  </a:cubicBezTo>
                  <a:cubicBezTo>
                    <a:pt x="964" y="772"/>
                    <a:pt x="964" y="761"/>
                    <a:pt x="964" y="749"/>
                  </a:cubicBezTo>
                  <a:cubicBezTo>
                    <a:pt x="955" y="752"/>
                    <a:pt x="947" y="755"/>
                    <a:pt x="937" y="758"/>
                  </a:cubicBezTo>
                  <a:cubicBezTo>
                    <a:pt x="938" y="755"/>
                    <a:pt x="939" y="753"/>
                    <a:pt x="941" y="750"/>
                  </a:cubicBezTo>
                  <a:cubicBezTo>
                    <a:pt x="937" y="750"/>
                    <a:pt x="934" y="750"/>
                    <a:pt x="930" y="750"/>
                  </a:cubicBezTo>
                  <a:cubicBezTo>
                    <a:pt x="695" y="750"/>
                    <a:pt x="459" y="750"/>
                    <a:pt x="224" y="750"/>
                  </a:cubicBezTo>
                  <a:cubicBezTo>
                    <a:pt x="209" y="750"/>
                    <a:pt x="209" y="750"/>
                    <a:pt x="209" y="735"/>
                  </a:cubicBezTo>
                  <a:cubicBezTo>
                    <a:pt x="209" y="566"/>
                    <a:pt x="209" y="397"/>
                    <a:pt x="209" y="228"/>
                  </a:cubicBezTo>
                  <a:cubicBezTo>
                    <a:pt x="209" y="225"/>
                    <a:pt x="209" y="221"/>
                    <a:pt x="209" y="216"/>
                  </a:cubicBezTo>
                  <a:cubicBezTo>
                    <a:pt x="139" y="216"/>
                    <a:pt x="70" y="216"/>
                    <a:pt x="0" y="216"/>
                  </a:cubicBezTo>
                  <a:cubicBezTo>
                    <a:pt x="0" y="144"/>
                    <a:pt x="0" y="72"/>
                    <a:pt x="0" y="0"/>
                  </a:cubicBezTo>
                  <a:cubicBezTo>
                    <a:pt x="106" y="0"/>
                    <a:pt x="212" y="0"/>
                    <a:pt x="318" y="0"/>
                  </a:cubicBezTo>
                  <a:cubicBezTo>
                    <a:pt x="318" y="43"/>
                    <a:pt x="318" y="86"/>
                    <a:pt x="318" y="130"/>
                  </a:cubicBezTo>
                  <a:cubicBezTo>
                    <a:pt x="527" y="130"/>
                    <a:pt x="735" y="130"/>
                    <a:pt x="944" y="130"/>
                  </a:cubicBezTo>
                  <a:cubicBezTo>
                    <a:pt x="943" y="128"/>
                    <a:pt x="941" y="126"/>
                    <a:pt x="940" y="123"/>
                  </a:cubicBezTo>
                  <a:cubicBezTo>
                    <a:pt x="950" y="126"/>
                    <a:pt x="959" y="129"/>
                    <a:pt x="970" y="133"/>
                  </a:cubicBezTo>
                  <a:cubicBezTo>
                    <a:pt x="959" y="137"/>
                    <a:pt x="951" y="140"/>
                    <a:pt x="941" y="143"/>
                  </a:cubicBezTo>
                  <a:cubicBezTo>
                    <a:pt x="942" y="140"/>
                    <a:pt x="942" y="138"/>
                    <a:pt x="943" y="136"/>
                  </a:cubicBezTo>
                  <a:cubicBezTo>
                    <a:pt x="735" y="136"/>
                    <a:pt x="527" y="136"/>
                    <a:pt x="319" y="136"/>
                  </a:cubicBezTo>
                  <a:cubicBezTo>
                    <a:pt x="319" y="154"/>
                    <a:pt x="319" y="172"/>
                    <a:pt x="319" y="190"/>
                  </a:cubicBezTo>
                  <a:cubicBezTo>
                    <a:pt x="326" y="188"/>
                    <a:pt x="334" y="186"/>
                    <a:pt x="342" y="183"/>
                  </a:cubicBezTo>
                  <a:cubicBezTo>
                    <a:pt x="341" y="186"/>
                    <a:pt x="341" y="188"/>
                    <a:pt x="339" y="191"/>
                  </a:cubicBezTo>
                  <a:cubicBezTo>
                    <a:pt x="550" y="191"/>
                    <a:pt x="759" y="191"/>
                    <a:pt x="968" y="191"/>
                  </a:cubicBezTo>
                  <a:cubicBezTo>
                    <a:pt x="968" y="192"/>
                    <a:pt x="968" y="193"/>
                    <a:pt x="968" y="194"/>
                  </a:cubicBezTo>
                  <a:cubicBezTo>
                    <a:pt x="759" y="194"/>
                    <a:pt x="550" y="194"/>
                    <a:pt x="339" y="194"/>
                  </a:cubicBezTo>
                  <a:cubicBezTo>
                    <a:pt x="341" y="198"/>
                    <a:pt x="341" y="200"/>
                    <a:pt x="343" y="203"/>
                  </a:cubicBezTo>
                  <a:cubicBezTo>
                    <a:pt x="335" y="200"/>
                    <a:pt x="327" y="198"/>
                    <a:pt x="319" y="195"/>
                  </a:cubicBezTo>
                  <a:cubicBezTo>
                    <a:pt x="319" y="202"/>
                    <a:pt x="319" y="208"/>
                    <a:pt x="319" y="216"/>
                  </a:cubicBezTo>
                  <a:cubicBezTo>
                    <a:pt x="283" y="216"/>
                    <a:pt x="248" y="216"/>
                    <a:pt x="213" y="216"/>
                  </a:cubicBezTo>
                  <a:cubicBezTo>
                    <a:pt x="213" y="393"/>
                    <a:pt x="213" y="569"/>
                    <a:pt x="213" y="745"/>
                  </a:cubicBezTo>
                  <a:cubicBezTo>
                    <a:pt x="455" y="745"/>
                    <a:pt x="698" y="745"/>
                    <a:pt x="940" y="745"/>
                  </a:cubicBezTo>
                  <a:cubicBezTo>
                    <a:pt x="939" y="743"/>
                    <a:pt x="938" y="741"/>
                    <a:pt x="937" y="738"/>
                  </a:cubicBezTo>
                  <a:cubicBezTo>
                    <a:pt x="947" y="741"/>
                    <a:pt x="955" y="744"/>
                    <a:pt x="965" y="747"/>
                  </a:cubicBezTo>
                  <a:cubicBezTo>
                    <a:pt x="965" y="737"/>
                    <a:pt x="965" y="729"/>
                    <a:pt x="965" y="720"/>
                  </a:cubicBezTo>
                  <a:cubicBezTo>
                    <a:pt x="984" y="720"/>
                    <a:pt x="1002" y="720"/>
                    <a:pt x="1021" y="720"/>
                  </a:cubicBezTo>
                  <a:cubicBezTo>
                    <a:pt x="1021" y="656"/>
                    <a:pt x="1021" y="592"/>
                    <a:pt x="1021" y="528"/>
                  </a:cubicBezTo>
                  <a:cubicBezTo>
                    <a:pt x="1018" y="530"/>
                    <a:pt x="1016" y="531"/>
                    <a:pt x="1013" y="532"/>
                  </a:cubicBezTo>
                  <a:cubicBezTo>
                    <a:pt x="1016" y="522"/>
                    <a:pt x="1019" y="514"/>
                    <a:pt x="1022" y="505"/>
                  </a:cubicBezTo>
                  <a:cubicBezTo>
                    <a:pt x="1023" y="505"/>
                    <a:pt x="1024" y="505"/>
                    <a:pt x="1025" y="505"/>
                  </a:cubicBezTo>
                  <a:cubicBezTo>
                    <a:pt x="1028" y="513"/>
                    <a:pt x="1031" y="522"/>
                    <a:pt x="1035" y="533"/>
                  </a:cubicBezTo>
                  <a:cubicBezTo>
                    <a:pt x="1031" y="531"/>
                    <a:pt x="1029" y="530"/>
                    <a:pt x="1027" y="528"/>
                  </a:cubicBezTo>
                  <a:cubicBezTo>
                    <a:pt x="1027" y="592"/>
                    <a:pt x="1027" y="655"/>
                    <a:pt x="1027" y="719"/>
                  </a:cubicBezTo>
                  <a:cubicBezTo>
                    <a:pt x="1042" y="719"/>
                    <a:pt x="1057" y="719"/>
                    <a:pt x="1073" y="719"/>
                  </a:cubicBezTo>
                  <a:cubicBezTo>
                    <a:pt x="1070" y="710"/>
                    <a:pt x="1068" y="701"/>
                    <a:pt x="1064" y="691"/>
                  </a:cubicBezTo>
                  <a:cubicBezTo>
                    <a:pt x="1067" y="692"/>
                    <a:pt x="1069" y="693"/>
                    <a:pt x="1072" y="694"/>
                  </a:cubicBezTo>
                  <a:cubicBezTo>
                    <a:pt x="1072" y="630"/>
                    <a:pt x="1072" y="566"/>
                    <a:pt x="1072" y="501"/>
                  </a:cubicBezTo>
                  <a:cubicBezTo>
                    <a:pt x="1039" y="501"/>
                    <a:pt x="1006" y="501"/>
                    <a:pt x="972" y="501"/>
                  </a:cubicBezTo>
                  <a:cubicBezTo>
                    <a:pt x="971" y="496"/>
                    <a:pt x="971" y="493"/>
                    <a:pt x="971" y="490"/>
                  </a:cubicBezTo>
                  <a:cubicBezTo>
                    <a:pt x="971" y="331"/>
                    <a:pt x="971" y="172"/>
                    <a:pt x="971" y="14"/>
                  </a:cubicBezTo>
                  <a:cubicBezTo>
                    <a:pt x="971" y="5"/>
                    <a:pt x="973" y="2"/>
                    <a:pt x="982" y="2"/>
                  </a:cubicBezTo>
                  <a:cubicBezTo>
                    <a:pt x="1297" y="3"/>
                    <a:pt x="1612" y="3"/>
                    <a:pt x="1928" y="3"/>
                  </a:cubicBezTo>
                  <a:cubicBezTo>
                    <a:pt x="1931" y="3"/>
                    <a:pt x="1934" y="3"/>
                    <a:pt x="1938" y="3"/>
                  </a:cubicBezTo>
                  <a:cubicBezTo>
                    <a:pt x="1938" y="169"/>
                    <a:pt x="1938" y="334"/>
                    <a:pt x="1938" y="500"/>
                  </a:cubicBezTo>
                  <a:cubicBezTo>
                    <a:pt x="1921" y="500"/>
                    <a:pt x="1904" y="500"/>
                    <a:pt x="1886" y="500"/>
                  </a:cubicBezTo>
                  <a:cubicBezTo>
                    <a:pt x="1886" y="564"/>
                    <a:pt x="1886" y="627"/>
                    <a:pt x="1886" y="691"/>
                  </a:cubicBezTo>
                  <a:cubicBezTo>
                    <a:pt x="1888" y="690"/>
                    <a:pt x="1890" y="689"/>
                    <a:pt x="1894" y="687"/>
                  </a:cubicBezTo>
                  <a:cubicBezTo>
                    <a:pt x="1890" y="697"/>
                    <a:pt x="1887" y="706"/>
                    <a:pt x="1884" y="717"/>
                  </a:cubicBezTo>
                  <a:cubicBezTo>
                    <a:pt x="1880" y="706"/>
                    <a:pt x="1877" y="697"/>
                    <a:pt x="1873" y="687"/>
                  </a:cubicBezTo>
                  <a:cubicBezTo>
                    <a:pt x="1876" y="688"/>
                    <a:pt x="1878" y="689"/>
                    <a:pt x="1881" y="691"/>
                  </a:cubicBezTo>
                  <a:cubicBezTo>
                    <a:pt x="1881" y="627"/>
                    <a:pt x="1881" y="564"/>
                    <a:pt x="1881" y="501"/>
                  </a:cubicBezTo>
                  <a:cubicBezTo>
                    <a:pt x="1613" y="501"/>
                    <a:pt x="1345" y="501"/>
                    <a:pt x="1077" y="501"/>
                  </a:cubicBezTo>
                  <a:cubicBezTo>
                    <a:pt x="1077" y="565"/>
                    <a:pt x="1077" y="629"/>
                    <a:pt x="1077" y="694"/>
                  </a:cubicBezTo>
                  <a:cubicBezTo>
                    <a:pt x="1079" y="693"/>
                    <a:pt x="1081" y="692"/>
                    <a:pt x="1084" y="690"/>
                  </a:cubicBezTo>
                  <a:cubicBezTo>
                    <a:pt x="1081" y="701"/>
                    <a:pt x="1078" y="710"/>
                    <a:pt x="1075" y="720"/>
                  </a:cubicBezTo>
                  <a:cubicBezTo>
                    <a:pt x="1216" y="720"/>
                    <a:pt x="1356" y="720"/>
                    <a:pt x="1497" y="720"/>
                  </a:cubicBezTo>
                  <a:close/>
                  <a:moveTo>
                    <a:pt x="976" y="496"/>
                  </a:moveTo>
                  <a:cubicBezTo>
                    <a:pt x="1296" y="496"/>
                    <a:pt x="1615" y="496"/>
                    <a:pt x="1934" y="496"/>
                  </a:cubicBezTo>
                  <a:cubicBezTo>
                    <a:pt x="1934" y="333"/>
                    <a:pt x="1934" y="170"/>
                    <a:pt x="1934" y="7"/>
                  </a:cubicBezTo>
                  <a:cubicBezTo>
                    <a:pt x="1614" y="7"/>
                    <a:pt x="1295" y="7"/>
                    <a:pt x="976" y="7"/>
                  </a:cubicBezTo>
                  <a:cubicBezTo>
                    <a:pt x="976" y="171"/>
                    <a:pt x="976" y="333"/>
                    <a:pt x="976" y="496"/>
                  </a:cubicBezTo>
                  <a:close/>
                  <a:moveTo>
                    <a:pt x="969" y="724"/>
                  </a:moveTo>
                  <a:cubicBezTo>
                    <a:pt x="969" y="756"/>
                    <a:pt x="969" y="787"/>
                    <a:pt x="969" y="818"/>
                  </a:cubicBezTo>
                  <a:cubicBezTo>
                    <a:pt x="1144" y="818"/>
                    <a:pt x="1318" y="818"/>
                    <a:pt x="1493" y="818"/>
                  </a:cubicBezTo>
                  <a:cubicBezTo>
                    <a:pt x="1493" y="787"/>
                    <a:pt x="1493" y="756"/>
                    <a:pt x="1493" y="724"/>
                  </a:cubicBezTo>
                  <a:cubicBezTo>
                    <a:pt x="1318" y="724"/>
                    <a:pt x="1144" y="724"/>
                    <a:pt x="969" y="724"/>
                  </a:cubicBezTo>
                  <a:close/>
                  <a:moveTo>
                    <a:pt x="1492" y="915"/>
                  </a:moveTo>
                  <a:cubicBezTo>
                    <a:pt x="1492" y="884"/>
                    <a:pt x="1492" y="853"/>
                    <a:pt x="1492" y="824"/>
                  </a:cubicBezTo>
                  <a:cubicBezTo>
                    <a:pt x="1318" y="824"/>
                    <a:pt x="1143" y="824"/>
                    <a:pt x="969" y="824"/>
                  </a:cubicBezTo>
                  <a:cubicBezTo>
                    <a:pt x="969" y="854"/>
                    <a:pt x="969" y="884"/>
                    <a:pt x="969" y="915"/>
                  </a:cubicBezTo>
                  <a:cubicBezTo>
                    <a:pt x="1144" y="915"/>
                    <a:pt x="1318" y="915"/>
                    <a:pt x="1492" y="915"/>
                  </a:cubicBezTo>
                  <a:close/>
                  <a:moveTo>
                    <a:pt x="314" y="4"/>
                  </a:moveTo>
                  <a:cubicBezTo>
                    <a:pt x="210" y="4"/>
                    <a:pt x="107" y="4"/>
                    <a:pt x="4" y="4"/>
                  </a:cubicBezTo>
                  <a:cubicBezTo>
                    <a:pt x="4" y="40"/>
                    <a:pt x="4" y="76"/>
                    <a:pt x="4" y="112"/>
                  </a:cubicBezTo>
                  <a:cubicBezTo>
                    <a:pt x="107" y="112"/>
                    <a:pt x="210" y="112"/>
                    <a:pt x="314" y="112"/>
                  </a:cubicBezTo>
                  <a:cubicBezTo>
                    <a:pt x="314" y="76"/>
                    <a:pt x="314" y="40"/>
                    <a:pt x="314" y="4"/>
                  </a:cubicBezTo>
                  <a:close/>
                  <a:moveTo>
                    <a:pt x="314" y="117"/>
                  </a:moveTo>
                  <a:cubicBezTo>
                    <a:pt x="210" y="117"/>
                    <a:pt x="107" y="117"/>
                    <a:pt x="4" y="117"/>
                  </a:cubicBezTo>
                  <a:cubicBezTo>
                    <a:pt x="4" y="149"/>
                    <a:pt x="4" y="180"/>
                    <a:pt x="4" y="211"/>
                  </a:cubicBezTo>
                  <a:cubicBezTo>
                    <a:pt x="107" y="211"/>
                    <a:pt x="211" y="211"/>
                    <a:pt x="314" y="211"/>
                  </a:cubicBezTo>
                  <a:cubicBezTo>
                    <a:pt x="314" y="180"/>
                    <a:pt x="314" y="149"/>
                    <a:pt x="314" y="117"/>
                  </a:cubicBezTo>
                  <a:close/>
                  <a:moveTo>
                    <a:pt x="1182" y="994"/>
                  </a:moveTo>
                  <a:cubicBezTo>
                    <a:pt x="1182" y="1011"/>
                    <a:pt x="1183" y="1027"/>
                    <a:pt x="1182" y="1043"/>
                  </a:cubicBezTo>
                  <a:cubicBezTo>
                    <a:pt x="1182" y="1051"/>
                    <a:pt x="1186" y="1056"/>
                    <a:pt x="1193" y="1059"/>
                  </a:cubicBezTo>
                  <a:cubicBezTo>
                    <a:pt x="1208" y="1064"/>
                    <a:pt x="1223" y="1064"/>
                    <a:pt x="1238" y="1058"/>
                  </a:cubicBezTo>
                  <a:cubicBezTo>
                    <a:pt x="1242" y="1057"/>
                    <a:pt x="1247" y="1052"/>
                    <a:pt x="1247" y="1048"/>
                  </a:cubicBezTo>
                  <a:cubicBezTo>
                    <a:pt x="1248" y="1030"/>
                    <a:pt x="1248" y="1012"/>
                    <a:pt x="1248" y="993"/>
                  </a:cubicBezTo>
                  <a:cubicBezTo>
                    <a:pt x="1226" y="1004"/>
                    <a:pt x="1205" y="1004"/>
                    <a:pt x="1182" y="994"/>
                  </a:cubicBezTo>
                  <a:close/>
                  <a:moveTo>
                    <a:pt x="1107" y="993"/>
                  </a:moveTo>
                  <a:cubicBezTo>
                    <a:pt x="1085" y="1004"/>
                    <a:pt x="1064" y="1003"/>
                    <a:pt x="1042" y="994"/>
                  </a:cubicBezTo>
                  <a:cubicBezTo>
                    <a:pt x="1042" y="1011"/>
                    <a:pt x="1042" y="1027"/>
                    <a:pt x="1042" y="1043"/>
                  </a:cubicBezTo>
                  <a:cubicBezTo>
                    <a:pt x="1042" y="1051"/>
                    <a:pt x="1046" y="1056"/>
                    <a:pt x="1053" y="1059"/>
                  </a:cubicBezTo>
                  <a:cubicBezTo>
                    <a:pt x="1067" y="1064"/>
                    <a:pt x="1082" y="1064"/>
                    <a:pt x="1097" y="1059"/>
                  </a:cubicBezTo>
                  <a:cubicBezTo>
                    <a:pt x="1101" y="1057"/>
                    <a:pt x="1107" y="1052"/>
                    <a:pt x="1107" y="1048"/>
                  </a:cubicBezTo>
                  <a:cubicBezTo>
                    <a:pt x="1108" y="1030"/>
                    <a:pt x="1107" y="1012"/>
                    <a:pt x="1107" y="993"/>
                  </a:cubicBezTo>
                  <a:close/>
                  <a:moveTo>
                    <a:pt x="1214" y="999"/>
                  </a:moveTo>
                  <a:cubicBezTo>
                    <a:pt x="1224" y="996"/>
                    <a:pt x="1233" y="994"/>
                    <a:pt x="1241" y="991"/>
                  </a:cubicBezTo>
                  <a:cubicBezTo>
                    <a:pt x="1249" y="987"/>
                    <a:pt x="1248" y="982"/>
                    <a:pt x="1242" y="978"/>
                  </a:cubicBezTo>
                  <a:cubicBezTo>
                    <a:pt x="1229" y="969"/>
                    <a:pt x="1200" y="969"/>
                    <a:pt x="1187" y="978"/>
                  </a:cubicBezTo>
                  <a:cubicBezTo>
                    <a:pt x="1181" y="982"/>
                    <a:pt x="1181" y="987"/>
                    <a:pt x="1187" y="990"/>
                  </a:cubicBezTo>
                  <a:cubicBezTo>
                    <a:pt x="1196" y="994"/>
                    <a:pt x="1205" y="996"/>
                    <a:pt x="1214" y="999"/>
                  </a:cubicBezTo>
                  <a:close/>
                  <a:moveTo>
                    <a:pt x="1075" y="970"/>
                  </a:moveTo>
                  <a:cubicBezTo>
                    <a:pt x="1066" y="972"/>
                    <a:pt x="1057" y="974"/>
                    <a:pt x="1048" y="977"/>
                  </a:cubicBezTo>
                  <a:cubicBezTo>
                    <a:pt x="1040" y="981"/>
                    <a:pt x="1040" y="986"/>
                    <a:pt x="1047" y="991"/>
                  </a:cubicBezTo>
                  <a:cubicBezTo>
                    <a:pt x="1059" y="999"/>
                    <a:pt x="1090" y="999"/>
                    <a:pt x="1101" y="991"/>
                  </a:cubicBezTo>
                  <a:cubicBezTo>
                    <a:pt x="1108" y="986"/>
                    <a:pt x="1108" y="981"/>
                    <a:pt x="1101" y="978"/>
                  </a:cubicBezTo>
                  <a:cubicBezTo>
                    <a:pt x="1093" y="974"/>
                    <a:pt x="1084" y="972"/>
                    <a:pt x="1075" y="970"/>
                  </a:cubicBezTo>
                  <a:close/>
                </a:path>
              </a:pathLst>
            </a:custGeom>
            <a:solidFill>
              <a:schemeClr val="tx1">
                <a:lumMod val="50000"/>
                <a:lumOff val="50000"/>
              </a:schemeClr>
            </a:solidFill>
            <a:ln>
              <a:noFill/>
            </a:ln>
          </p:spPr>
          <p:txBody>
            <a:bodyPr vert="horz" wrap="square" lIns="68580" tIns="34290" rIns="68580" bIns="34290" numCol="1" anchor="t" anchorCtr="0" compatLnSpc="1"/>
            <a:lstStyle/>
            <a:p>
              <a:endParaRPr lang="zh-CN" altLang="en-US" sz="1350"/>
            </a:p>
          </p:txBody>
        </p:sp>
        <p:sp>
          <p:nvSpPr>
            <p:cNvPr id="10" name="Freeform 9"/>
            <p:cNvSpPr>
              <a:spLocks noEditPoints="1"/>
            </p:cNvSpPr>
            <p:nvPr/>
          </p:nvSpPr>
          <p:spPr bwMode="auto">
            <a:xfrm>
              <a:off x="8072315" y="3637070"/>
              <a:ext cx="2591122" cy="2708168"/>
            </a:xfrm>
            <a:custGeom>
              <a:avLst/>
              <a:gdLst>
                <a:gd name="T0" fmla="*/ 234 w 541"/>
                <a:gd name="T1" fmla="*/ 26 h 565"/>
                <a:gd name="T2" fmla="*/ 236 w 541"/>
                <a:gd name="T3" fmla="*/ 0 h 565"/>
                <a:gd name="T4" fmla="*/ 239 w 541"/>
                <a:gd name="T5" fmla="*/ 25 h 565"/>
                <a:gd name="T6" fmla="*/ 249 w 541"/>
                <a:gd name="T7" fmla="*/ 217 h 565"/>
                <a:gd name="T8" fmla="*/ 541 w 541"/>
                <a:gd name="T9" fmla="*/ 228 h 565"/>
                <a:gd name="T10" fmla="*/ 540 w 541"/>
                <a:gd name="T11" fmla="*/ 414 h 565"/>
                <a:gd name="T12" fmla="*/ 185 w 541"/>
                <a:gd name="T13" fmla="*/ 505 h 565"/>
                <a:gd name="T14" fmla="*/ 217 w 541"/>
                <a:gd name="T15" fmla="*/ 484 h 565"/>
                <a:gd name="T16" fmla="*/ 280 w 541"/>
                <a:gd name="T17" fmla="*/ 469 h 565"/>
                <a:gd name="T18" fmla="*/ 291 w 541"/>
                <a:gd name="T19" fmla="*/ 543 h 565"/>
                <a:gd name="T20" fmla="*/ 231 w 541"/>
                <a:gd name="T21" fmla="*/ 560 h 565"/>
                <a:gd name="T22" fmla="*/ 217 w 541"/>
                <a:gd name="T23" fmla="*/ 510 h 565"/>
                <a:gd name="T24" fmla="*/ 180 w 541"/>
                <a:gd name="T25" fmla="*/ 500 h 565"/>
                <a:gd name="T26" fmla="*/ 44 w 541"/>
                <a:gd name="T27" fmla="*/ 415 h 565"/>
                <a:gd name="T28" fmla="*/ 76 w 541"/>
                <a:gd name="T29" fmla="*/ 504 h 565"/>
                <a:gd name="T30" fmla="*/ 88 w 541"/>
                <a:gd name="T31" fmla="*/ 468 h 565"/>
                <a:gd name="T32" fmla="*/ 150 w 541"/>
                <a:gd name="T33" fmla="*/ 487 h 565"/>
                <a:gd name="T34" fmla="*/ 136 w 541"/>
                <a:gd name="T35" fmla="*/ 559 h 565"/>
                <a:gd name="T36" fmla="*/ 76 w 541"/>
                <a:gd name="T37" fmla="*/ 540 h 565"/>
                <a:gd name="T38" fmla="*/ 40 w 541"/>
                <a:gd name="T39" fmla="*/ 509 h 565"/>
                <a:gd name="T40" fmla="*/ 0 w 541"/>
                <a:gd name="T41" fmla="*/ 415 h 565"/>
                <a:gd name="T42" fmla="*/ 234 w 541"/>
                <a:gd name="T43" fmla="*/ 218 h 565"/>
                <a:gd name="T44" fmla="*/ 535 w 541"/>
                <a:gd name="T45" fmla="*/ 222 h 565"/>
                <a:gd name="T46" fmla="*/ 4 w 541"/>
                <a:gd name="T47" fmla="*/ 316 h 565"/>
                <a:gd name="T48" fmla="*/ 536 w 541"/>
                <a:gd name="T49" fmla="*/ 321 h 565"/>
                <a:gd name="T50" fmla="*/ 4 w 541"/>
                <a:gd name="T51" fmla="*/ 410 h 565"/>
                <a:gd name="T52" fmla="*/ 536 w 541"/>
                <a:gd name="T53" fmla="*/ 321 h 565"/>
                <a:gd name="T54" fmla="*/ 222 w 541"/>
                <a:gd name="T55" fmla="*/ 491 h 565"/>
                <a:gd name="T56" fmla="*/ 233 w 541"/>
                <a:gd name="T57" fmla="*/ 556 h 565"/>
                <a:gd name="T58" fmla="*/ 286 w 541"/>
                <a:gd name="T59" fmla="*/ 543 h 565"/>
                <a:gd name="T60" fmla="*/ 80 w 541"/>
                <a:gd name="T61" fmla="*/ 491 h 565"/>
                <a:gd name="T62" fmla="*/ 90 w 541"/>
                <a:gd name="T63" fmla="*/ 555 h 565"/>
                <a:gd name="T64" fmla="*/ 145 w 541"/>
                <a:gd name="T65" fmla="*/ 544 h 565"/>
                <a:gd name="T66" fmla="*/ 80 w 541"/>
                <a:gd name="T67" fmla="*/ 491 h 565"/>
                <a:gd name="T68" fmla="*/ 280 w 541"/>
                <a:gd name="T69" fmla="*/ 487 h 565"/>
                <a:gd name="T70" fmla="*/ 227 w 541"/>
                <a:gd name="T71" fmla="*/ 474 h 565"/>
                <a:gd name="T72" fmla="*/ 253 w 541"/>
                <a:gd name="T73" fmla="*/ 495 h 565"/>
                <a:gd name="T74" fmla="*/ 138 w 541"/>
                <a:gd name="T75" fmla="*/ 488 h 565"/>
                <a:gd name="T76" fmla="*/ 86 w 541"/>
                <a:gd name="T77" fmla="*/ 474 h 565"/>
                <a:gd name="T78" fmla="*/ 112 w 541"/>
                <a:gd name="T79" fmla="*/ 49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1" h="565">
                  <a:moveTo>
                    <a:pt x="234" y="218"/>
                  </a:moveTo>
                  <a:cubicBezTo>
                    <a:pt x="234" y="153"/>
                    <a:pt x="234" y="90"/>
                    <a:pt x="234" y="26"/>
                  </a:cubicBezTo>
                  <a:cubicBezTo>
                    <a:pt x="231" y="27"/>
                    <a:pt x="229" y="28"/>
                    <a:pt x="226" y="30"/>
                  </a:cubicBezTo>
                  <a:cubicBezTo>
                    <a:pt x="229" y="20"/>
                    <a:pt x="232" y="11"/>
                    <a:pt x="236" y="0"/>
                  </a:cubicBezTo>
                  <a:cubicBezTo>
                    <a:pt x="240" y="11"/>
                    <a:pt x="243" y="19"/>
                    <a:pt x="247" y="29"/>
                  </a:cubicBezTo>
                  <a:cubicBezTo>
                    <a:pt x="243" y="28"/>
                    <a:pt x="241" y="27"/>
                    <a:pt x="239" y="25"/>
                  </a:cubicBezTo>
                  <a:cubicBezTo>
                    <a:pt x="239" y="89"/>
                    <a:pt x="239" y="152"/>
                    <a:pt x="239" y="217"/>
                  </a:cubicBezTo>
                  <a:cubicBezTo>
                    <a:pt x="242" y="217"/>
                    <a:pt x="246" y="217"/>
                    <a:pt x="249" y="217"/>
                  </a:cubicBezTo>
                  <a:cubicBezTo>
                    <a:pt x="343" y="217"/>
                    <a:pt x="436" y="217"/>
                    <a:pt x="529" y="217"/>
                  </a:cubicBezTo>
                  <a:cubicBezTo>
                    <a:pt x="538" y="217"/>
                    <a:pt x="541" y="219"/>
                    <a:pt x="541" y="228"/>
                  </a:cubicBezTo>
                  <a:cubicBezTo>
                    <a:pt x="540" y="287"/>
                    <a:pt x="540" y="345"/>
                    <a:pt x="540" y="404"/>
                  </a:cubicBezTo>
                  <a:cubicBezTo>
                    <a:pt x="540" y="407"/>
                    <a:pt x="540" y="410"/>
                    <a:pt x="540" y="414"/>
                  </a:cubicBezTo>
                  <a:cubicBezTo>
                    <a:pt x="421" y="414"/>
                    <a:pt x="304" y="414"/>
                    <a:pt x="185" y="414"/>
                  </a:cubicBezTo>
                  <a:cubicBezTo>
                    <a:pt x="185" y="445"/>
                    <a:pt x="185" y="475"/>
                    <a:pt x="185" y="505"/>
                  </a:cubicBezTo>
                  <a:cubicBezTo>
                    <a:pt x="195" y="505"/>
                    <a:pt x="206" y="505"/>
                    <a:pt x="217" y="505"/>
                  </a:cubicBezTo>
                  <a:cubicBezTo>
                    <a:pt x="217" y="498"/>
                    <a:pt x="218" y="491"/>
                    <a:pt x="217" y="484"/>
                  </a:cubicBezTo>
                  <a:cubicBezTo>
                    <a:pt x="217" y="477"/>
                    <a:pt x="220" y="472"/>
                    <a:pt x="226" y="469"/>
                  </a:cubicBezTo>
                  <a:cubicBezTo>
                    <a:pt x="244" y="461"/>
                    <a:pt x="262" y="462"/>
                    <a:pt x="280" y="469"/>
                  </a:cubicBezTo>
                  <a:cubicBezTo>
                    <a:pt x="287" y="472"/>
                    <a:pt x="291" y="478"/>
                    <a:pt x="291" y="486"/>
                  </a:cubicBezTo>
                  <a:cubicBezTo>
                    <a:pt x="291" y="505"/>
                    <a:pt x="291" y="524"/>
                    <a:pt x="291" y="543"/>
                  </a:cubicBezTo>
                  <a:cubicBezTo>
                    <a:pt x="291" y="553"/>
                    <a:pt x="285" y="557"/>
                    <a:pt x="277" y="560"/>
                  </a:cubicBezTo>
                  <a:cubicBezTo>
                    <a:pt x="262" y="565"/>
                    <a:pt x="246" y="565"/>
                    <a:pt x="231" y="560"/>
                  </a:cubicBezTo>
                  <a:cubicBezTo>
                    <a:pt x="222" y="557"/>
                    <a:pt x="217" y="551"/>
                    <a:pt x="217" y="540"/>
                  </a:cubicBezTo>
                  <a:cubicBezTo>
                    <a:pt x="218" y="531"/>
                    <a:pt x="217" y="521"/>
                    <a:pt x="217" y="510"/>
                  </a:cubicBezTo>
                  <a:cubicBezTo>
                    <a:pt x="208" y="510"/>
                    <a:pt x="200" y="510"/>
                    <a:pt x="191" y="510"/>
                  </a:cubicBezTo>
                  <a:cubicBezTo>
                    <a:pt x="183" y="511"/>
                    <a:pt x="180" y="509"/>
                    <a:pt x="180" y="500"/>
                  </a:cubicBezTo>
                  <a:cubicBezTo>
                    <a:pt x="181" y="472"/>
                    <a:pt x="180" y="444"/>
                    <a:pt x="180" y="415"/>
                  </a:cubicBezTo>
                  <a:cubicBezTo>
                    <a:pt x="135" y="415"/>
                    <a:pt x="90" y="415"/>
                    <a:pt x="44" y="415"/>
                  </a:cubicBezTo>
                  <a:cubicBezTo>
                    <a:pt x="44" y="445"/>
                    <a:pt x="44" y="474"/>
                    <a:pt x="44" y="504"/>
                  </a:cubicBezTo>
                  <a:cubicBezTo>
                    <a:pt x="55" y="504"/>
                    <a:pt x="65" y="504"/>
                    <a:pt x="76" y="504"/>
                  </a:cubicBezTo>
                  <a:cubicBezTo>
                    <a:pt x="76" y="498"/>
                    <a:pt x="77" y="492"/>
                    <a:pt x="76" y="486"/>
                  </a:cubicBezTo>
                  <a:cubicBezTo>
                    <a:pt x="75" y="476"/>
                    <a:pt x="80" y="471"/>
                    <a:pt x="88" y="468"/>
                  </a:cubicBezTo>
                  <a:cubicBezTo>
                    <a:pt x="104" y="462"/>
                    <a:pt x="121" y="462"/>
                    <a:pt x="138" y="469"/>
                  </a:cubicBezTo>
                  <a:cubicBezTo>
                    <a:pt x="146" y="472"/>
                    <a:pt x="150" y="478"/>
                    <a:pt x="150" y="487"/>
                  </a:cubicBezTo>
                  <a:cubicBezTo>
                    <a:pt x="149" y="505"/>
                    <a:pt x="149" y="522"/>
                    <a:pt x="150" y="540"/>
                  </a:cubicBezTo>
                  <a:cubicBezTo>
                    <a:pt x="150" y="551"/>
                    <a:pt x="145" y="556"/>
                    <a:pt x="136" y="559"/>
                  </a:cubicBezTo>
                  <a:cubicBezTo>
                    <a:pt x="121" y="565"/>
                    <a:pt x="105" y="565"/>
                    <a:pt x="90" y="560"/>
                  </a:cubicBezTo>
                  <a:cubicBezTo>
                    <a:pt x="81" y="557"/>
                    <a:pt x="75" y="550"/>
                    <a:pt x="76" y="540"/>
                  </a:cubicBezTo>
                  <a:cubicBezTo>
                    <a:pt x="77" y="530"/>
                    <a:pt x="76" y="520"/>
                    <a:pt x="76" y="509"/>
                  </a:cubicBezTo>
                  <a:cubicBezTo>
                    <a:pt x="64" y="509"/>
                    <a:pt x="53" y="509"/>
                    <a:pt x="40" y="509"/>
                  </a:cubicBezTo>
                  <a:cubicBezTo>
                    <a:pt x="40" y="477"/>
                    <a:pt x="40" y="447"/>
                    <a:pt x="40" y="415"/>
                  </a:cubicBezTo>
                  <a:cubicBezTo>
                    <a:pt x="26" y="415"/>
                    <a:pt x="14" y="415"/>
                    <a:pt x="0" y="415"/>
                  </a:cubicBezTo>
                  <a:cubicBezTo>
                    <a:pt x="0" y="349"/>
                    <a:pt x="0" y="284"/>
                    <a:pt x="0" y="218"/>
                  </a:cubicBezTo>
                  <a:cubicBezTo>
                    <a:pt x="78" y="218"/>
                    <a:pt x="155" y="218"/>
                    <a:pt x="234" y="218"/>
                  </a:cubicBezTo>
                  <a:close/>
                  <a:moveTo>
                    <a:pt x="535" y="316"/>
                  </a:moveTo>
                  <a:cubicBezTo>
                    <a:pt x="535" y="284"/>
                    <a:pt x="535" y="253"/>
                    <a:pt x="535" y="222"/>
                  </a:cubicBezTo>
                  <a:cubicBezTo>
                    <a:pt x="358" y="222"/>
                    <a:pt x="181" y="222"/>
                    <a:pt x="4" y="222"/>
                  </a:cubicBezTo>
                  <a:cubicBezTo>
                    <a:pt x="4" y="253"/>
                    <a:pt x="4" y="284"/>
                    <a:pt x="4" y="316"/>
                  </a:cubicBezTo>
                  <a:cubicBezTo>
                    <a:pt x="181" y="316"/>
                    <a:pt x="358" y="316"/>
                    <a:pt x="535" y="316"/>
                  </a:cubicBezTo>
                  <a:close/>
                  <a:moveTo>
                    <a:pt x="536" y="321"/>
                  </a:moveTo>
                  <a:cubicBezTo>
                    <a:pt x="358" y="321"/>
                    <a:pt x="181" y="321"/>
                    <a:pt x="4" y="321"/>
                  </a:cubicBezTo>
                  <a:cubicBezTo>
                    <a:pt x="4" y="351"/>
                    <a:pt x="4" y="380"/>
                    <a:pt x="4" y="410"/>
                  </a:cubicBezTo>
                  <a:cubicBezTo>
                    <a:pt x="182" y="410"/>
                    <a:pt x="358" y="410"/>
                    <a:pt x="536" y="410"/>
                  </a:cubicBezTo>
                  <a:cubicBezTo>
                    <a:pt x="536" y="380"/>
                    <a:pt x="536" y="351"/>
                    <a:pt x="536" y="321"/>
                  </a:cubicBezTo>
                  <a:close/>
                  <a:moveTo>
                    <a:pt x="287" y="489"/>
                  </a:moveTo>
                  <a:cubicBezTo>
                    <a:pt x="265" y="501"/>
                    <a:pt x="244" y="500"/>
                    <a:pt x="222" y="491"/>
                  </a:cubicBezTo>
                  <a:cubicBezTo>
                    <a:pt x="222" y="507"/>
                    <a:pt x="222" y="523"/>
                    <a:pt x="221" y="539"/>
                  </a:cubicBezTo>
                  <a:cubicBezTo>
                    <a:pt x="221" y="548"/>
                    <a:pt x="225" y="553"/>
                    <a:pt x="233" y="556"/>
                  </a:cubicBezTo>
                  <a:cubicBezTo>
                    <a:pt x="247" y="560"/>
                    <a:pt x="262" y="561"/>
                    <a:pt x="276" y="555"/>
                  </a:cubicBezTo>
                  <a:cubicBezTo>
                    <a:pt x="281" y="553"/>
                    <a:pt x="286" y="547"/>
                    <a:pt x="286" y="543"/>
                  </a:cubicBezTo>
                  <a:cubicBezTo>
                    <a:pt x="288" y="525"/>
                    <a:pt x="287" y="507"/>
                    <a:pt x="287" y="489"/>
                  </a:cubicBezTo>
                  <a:close/>
                  <a:moveTo>
                    <a:pt x="80" y="491"/>
                  </a:moveTo>
                  <a:cubicBezTo>
                    <a:pt x="80" y="507"/>
                    <a:pt x="80" y="524"/>
                    <a:pt x="80" y="540"/>
                  </a:cubicBezTo>
                  <a:cubicBezTo>
                    <a:pt x="80" y="548"/>
                    <a:pt x="83" y="553"/>
                    <a:pt x="90" y="555"/>
                  </a:cubicBezTo>
                  <a:cubicBezTo>
                    <a:pt x="106" y="560"/>
                    <a:pt x="121" y="561"/>
                    <a:pt x="136" y="555"/>
                  </a:cubicBezTo>
                  <a:cubicBezTo>
                    <a:pt x="140" y="553"/>
                    <a:pt x="145" y="548"/>
                    <a:pt x="145" y="544"/>
                  </a:cubicBezTo>
                  <a:cubicBezTo>
                    <a:pt x="146" y="526"/>
                    <a:pt x="145" y="508"/>
                    <a:pt x="145" y="489"/>
                  </a:cubicBezTo>
                  <a:cubicBezTo>
                    <a:pt x="124" y="501"/>
                    <a:pt x="103" y="500"/>
                    <a:pt x="80" y="491"/>
                  </a:cubicBezTo>
                  <a:close/>
                  <a:moveTo>
                    <a:pt x="253" y="495"/>
                  </a:moveTo>
                  <a:cubicBezTo>
                    <a:pt x="262" y="493"/>
                    <a:pt x="272" y="491"/>
                    <a:pt x="280" y="487"/>
                  </a:cubicBezTo>
                  <a:cubicBezTo>
                    <a:pt x="288" y="483"/>
                    <a:pt x="287" y="478"/>
                    <a:pt x="280" y="474"/>
                  </a:cubicBezTo>
                  <a:cubicBezTo>
                    <a:pt x="263" y="465"/>
                    <a:pt x="245" y="465"/>
                    <a:pt x="227" y="474"/>
                  </a:cubicBezTo>
                  <a:cubicBezTo>
                    <a:pt x="220" y="478"/>
                    <a:pt x="219" y="484"/>
                    <a:pt x="227" y="487"/>
                  </a:cubicBezTo>
                  <a:cubicBezTo>
                    <a:pt x="235" y="491"/>
                    <a:pt x="244" y="493"/>
                    <a:pt x="253" y="495"/>
                  </a:cubicBezTo>
                  <a:close/>
                  <a:moveTo>
                    <a:pt x="112" y="495"/>
                  </a:moveTo>
                  <a:cubicBezTo>
                    <a:pt x="121" y="493"/>
                    <a:pt x="130" y="491"/>
                    <a:pt x="138" y="488"/>
                  </a:cubicBezTo>
                  <a:cubicBezTo>
                    <a:pt x="146" y="484"/>
                    <a:pt x="146" y="478"/>
                    <a:pt x="138" y="474"/>
                  </a:cubicBezTo>
                  <a:cubicBezTo>
                    <a:pt x="121" y="465"/>
                    <a:pt x="103" y="465"/>
                    <a:pt x="86" y="474"/>
                  </a:cubicBezTo>
                  <a:cubicBezTo>
                    <a:pt x="78" y="478"/>
                    <a:pt x="78" y="484"/>
                    <a:pt x="86" y="487"/>
                  </a:cubicBezTo>
                  <a:cubicBezTo>
                    <a:pt x="94" y="491"/>
                    <a:pt x="103" y="493"/>
                    <a:pt x="112" y="495"/>
                  </a:cubicBezTo>
                  <a:close/>
                </a:path>
              </a:pathLst>
            </a:custGeom>
            <a:solidFill>
              <a:schemeClr val="tx1">
                <a:lumMod val="50000"/>
                <a:lumOff val="50000"/>
              </a:schemeClr>
            </a:solidFill>
            <a:ln>
              <a:noFill/>
            </a:ln>
          </p:spPr>
          <p:txBody>
            <a:bodyPr vert="horz" wrap="square" lIns="68580" tIns="34290" rIns="68580" bIns="34290" numCol="1" anchor="t" anchorCtr="0" compatLnSpc="1"/>
            <a:lstStyle/>
            <a:p>
              <a:endParaRPr lang="zh-CN" altLang="en-US" sz="1350"/>
            </a:p>
          </p:txBody>
        </p:sp>
        <p:sp>
          <p:nvSpPr>
            <p:cNvPr id="11" name="Freeform 13"/>
            <p:cNvSpPr/>
            <p:nvPr/>
          </p:nvSpPr>
          <p:spPr bwMode="auto">
            <a:xfrm>
              <a:off x="5564710" y="2209798"/>
              <a:ext cx="1019093" cy="1115959"/>
            </a:xfrm>
            <a:custGeom>
              <a:avLst/>
              <a:gdLst>
                <a:gd name="T0" fmla="*/ 135 w 211"/>
                <a:gd name="T1" fmla="*/ 163 h 231"/>
                <a:gd name="T2" fmla="*/ 73 w 211"/>
                <a:gd name="T3" fmla="*/ 225 h 231"/>
                <a:gd name="T4" fmla="*/ 72 w 211"/>
                <a:gd name="T5" fmla="*/ 223 h 231"/>
                <a:gd name="T6" fmla="*/ 139 w 211"/>
                <a:gd name="T7" fmla="*/ 156 h 231"/>
                <a:gd name="T8" fmla="*/ 73 w 211"/>
                <a:gd name="T9" fmla="*/ 84 h 231"/>
                <a:gd name="T10" fmla="*/ 73 w 211"/>
                <a:gd name="T11" fmla="*/ 149 h 231"/>
                <a:gd name="T12" fmla="*/ 69 w 211"/>
                <a:gd name="T13" fmla="*/ 149 h 231"/>
                <a:gd name="T14" fmla="*/ 69 w 211"/>
                <a:gd name="T15" fmla="*/ 86 h 231"/>
                <a:gd name="T16" fmla="*/ 67 w 211"/>
                <a:gd name="T17" fmla="*/ 85 h 231"/>
                <a:gd name="T18" fmla="*/ 3 w 211"/>
                <a:gd name="T19" fmla="*/ 155 h 231"/>
                <a:gd name="T20" fmla="*/ 0 w 211"/>
                <a:gd name="T21" fmla="*/ 153 h 231"/>
                <a:gd name="T22" fmla="*/ 6 w 211"/>
                <a:gd name="T23" fmla="*/ 145 h 231"/>
                <a:gd name="T24" fmla="*/ 133 w 211"/>
                <a:gd name="T25" fmla="*/ 7 h 231"/>
                <a:gd name="T26" fmla="*/ 145 w 211"/>
                <a:gd name="T27" fmla="*/ 5 h 231"/>
                <a:gd name="T28" fmla="*/ 210 w 211"/>
                <a:gd name="T29" fmla="*/ 74 h 231"/>
                <a:gd name="T30" fmla="*/ 211 w 211"/>
                <a:gd name="T31" fmla="*/ 77 h 231"/>
                <a:gd name="T32" fmla="*/ 209 w 211"/>
                <a:gd name="T33" fmla="*/ 79 h 231"/>
                <a:gd name="T34" fmla="*/ 140 w 211"/>
                <a:gd name="T35" fmla="*/ 7 h 231"/>
                <a:gd name="T36" fmla="*/ 140 w 211"/>
                <a:gd name="T37" fmla="*/ 80 h 231"/>
                <a:gd name="T38" fmla="*/ 137 w 211"/>
                <a:gd name="T39" fmla="*/ 80 h 231"/>
                <a:gd name="T40" fmla="*/ 137 w 211"/>
                <a:gd name="T41" fmla="*/ 12 h 231"/>
                <a:gd name="T42" fmla="*/ 134 w 211"/>
                <a:gd name="T43" fmla="*/ 11 h 231"/>
                <a:gd name="T44" fmla="*/ 73 w 211"/>
                <a:gd name="T45" fmla="*/ 78 h 231"/>
                <a:gd name="T46" fmla="*/ 210 w 211"/>
                <a:gd name="T47" fmla="*/ 227 h 231"/>
                <a:gd name="T48" fmla="*/ 203 w 211"/>
                <a:gd name="T49" fmla="*/ 225 h 231"/>
                <a:gd name="T50" fmla="*/ 148 w 211"/>
                <a:gd name="T51" fmla="*/ 165 h 231"/>
                <a:gd name="T52" fmla="*/ 143 w 211"/>
                <a:gd name="T53" fmla="*/ 161 h 231"/>
                <a:gd name="T54" fmla="*/ 143 w 211"/>
                <a:gd name="T55" fmla="*/ 227 h 231"/>
                <a:gd name="T56" fmla="*/ 140 w 211"/>
                <a:gd name="T57" fmla="*/ 227 h 231"/>
                <a:gd name="T58" fmla="*/ 139 w 211"/>
                <a:gd name="T59" fmla="*/ 208 h 231"/>
                <a:gd name="T60" fmla="*/ 139 w 211"/>
                <a:gd name="T61" fmla="*/ 187 h 231"/>
                <a:gd name="T62" fmla="*/ 139 w 211"/>
                <a:gd name="T63" fmla="*/ 165 h 231"/>
                <a:gd name="T64" fmla="*/ 135 w 211"/>
                <a:gd name="T65" fmla="*/ 16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1" h="231">
                  <a:moveTo>
                    <a:pt x="135" y="163"/>
                  </a:moveTo>
                  <a:cubicBezTo>
                    <a:pt x="115" y="183"/>
                    <a:pt x="94" y="204"/>
                    <a:pt x="73" y="225"/>
                  </a:cubicBezTo>
                  <a:cubicBezTo>
                    <a:pt x="73" y="225"/>
                    <a:pt x="72" y="224"/>
                    <a:pt x="72" y="223"/>
                  </a:cubicBezTo>
                  <a:cubicBezTo>
                    <a:pt x="94" y="201"/>
                    <a:pt x="116" y="179"/>
                    <a:pt x="139" y="156"/>
                  </a:cubicBezTo>
                  <a:cubicBezTo>
                    <a:pt x="117" y="132"/>
                    <a:pt x="96" y="109"/>
                    <a:pt x="73" y="84"/>
                  </a:cubicBezTo>
                  <a:cubicBezTo>
                    <a:pt x="73" y="107"/>
                    <a:pt x="73" y="128"/>
                    <a:pt x="73" y="149"/>
                  </a:cubicBezTo>
                  <a:cubicBezTo>
                    <a:pt x="72" y="149"/>
                    <a:pt x="70" y="149"/>
                    <a:pt x="69" y="149"/>
                  </a:cubicBezTo>
                  <a:cubicBezTo>
                    <a:pt x="69" y="128"/>
                    <a:pt x="69" y="107"/>
                    <a:pt x="69" y="86"/>
                  </a:cubicBezTo>
                  <a:cubicBezTo>
                    <a:pt x="69" y="86"/>
                    <a:pt x="68" y="85"/>
                    <a:pt x="67" y="85"/>
                  </a:cubicBezTo>
                  <a:cubicBezTo>
                    <a:pt x="46" y="108"/>
                    <a:pt x="24" y="132"/>
                    <a:pt x="3" y="155"/>
                  </a:cubicBezTo>
                  <a:cubicBezTo>
                    <a:pt x="2" y="154"/>
                    <a:pt x="1" y="154"/>
                    <a:pt x="0" y="153"/>
                  </a:cubicBezTo>
                  <a:cubicBezTo>
                    <a:pt x="2" y="150"/>
                    <a:pt x="4" y="147"/>
                    <a:pt x="6" y="145"/>
                  </a:cubicBezTo>
                  <a:cubicBezTo>
                    <a:pt x="49" y="99"/>
                    <a:pt x="91" y="53"/>
                    <a:pt x="133" y="7"/>
                  </a:cubicBezTo>
                  <a:cubicBezTo>
                    <a:pt x="137" y="3"/>
                    <a:pt x="140" y="0"/>
                    <a:pt x="145" y="5"/>
                  </a:cubicBezTo>
                  <a:cubicBezTo>
                    <a:pt x="167" y="28"/>
                    <a:pt x="188" y="51"/>
                    <a:pt x="210" y="74"/>
                  </a:cubicBezTo>
                  <a:cubicBezTo>
                    <a:pt x="211" y="75"/>
                    <a:pt x="211" y="76"/>
                    <a:pt x="211" y="77"/>
                  </a:cubicBezTo>
                  <a:cubicBezTo>
                    <a:pt x="211" y="78"/>
                    <a:pt x="210" y="78"/>
                    <a:pt x="209" y="79"/>
                  </a:cubicBezTo>
                  <a:cubicBezTo>
                    <a:pt x="187" y="55"/>
                    <a:pt x="165" y="32"/>
                    <a:pt x="140" y="7"/>
                  </a:cubicBezTo>
                  <a:cubicBezTo>
                    <a:pt x="140" y="32"/>
                    <a:pt x="140" y="56"/>
                    <a:pt x="140" y="80"/>
                  </a:cubicBezTo>
                  <a:cubicBezTo>
                    <a:pt x="139" y="80"/>
                    <a:pt x="138" y="80"/>
                    <a:pt x="137" y="80"/>
                  </a:cubicBezTo>
                  <a:cubicBezTo>
                    <a:pt x="137" y="57"/>
                    <a:pt x="137" y="35"/>
                    <a:pt x="137" y="12"/>
                  </a:cubicBezTo>
                  <a:cubicBezTo>
                    <a:pt x="136" y="12"/>
                    <a:pt x="135" y="12"/>
                    <a:pt x="134" y="11"/>
                  </a:cubicBezTo>
                  <a:cubicBezTo>
                    <a:pt x="114" y="33"/>
                    <a:pt x="94" y="55"/>
                    <a:pt x="73" y="78"/>
                  </a:cubicBezTo>
                  <a:cubicBezTo>
                    <a:pt x="119" y="128"/>
                    <a:pt x="164" y="177"/>
                    <a:pt x="210" y="227"/>
                  </a:cubicBezTo>
                  <a:cubicBezTo>
                    <a:pt x="208" y="231"/>
                    <a:pt x="206" y="228"/>
                    <a:pt x="203" y="225"/>
                  </a:cubicBezTo>
                  <a:cubicBezTo>
                    <a:pt x="184" y="205"/>
                    <a:pt x="166" y="185"/>
                    <a:pt x="148" y="165"/>
                  </a:cubicBezTo>
                  <a:cubicBezTo>
                    <a:pt x="147" y="164"/>
                    <a:pt x="146" y="163"/>
                    <a:pt x="143" y="161"/>
                  </a:cubicBezTo>
                  <a:cubicBezTo>
                    <a:pt x="143" y="184"/>
                    <a:pt x="143" y="205"/>
                    <a:pt x="143" y="227"/>
                  </a:cubicBezTo>
                  <a:cubicBezTo>
                    <a:pt x="142" y="227"/>
                    <a:pt x="141" y="227"/>
                    <a:pt x="140" y="227"/>
                  </a:cubicBezTo>
                  <a:cubicBezTo>
                    <a:pt x="139" y="221"/>
                    <a:pt x="139" y="214"/>
                    <a:pt x="139" y="208"/>
                  </a:cubicBezTo>
                  <a:cubicBezTo>
                    <a:pt x="139" y="201"/>
                    <a:pt x="139" y="194"/>
                    <a:pt x="139" y="187"/>
                  </a:cubicBezTo>
                  <a:cubicBezTo>
                    <a:pt x="139" y="180"/>
                    <a:pt x="139" y="172"/>
                    <a:pt x="139" y="165"/>
                  </a:cubicBezTo>
                  <a:cubicBezTo>
                    <a:pt x="138" y="164"/>
                    <a:pt x="136" y="163"/>
                    <a:pt x="135" y="163"/>
                  </a:cubicBezTo>
                  <a:close/>
                </a:path>
              </a:pathLst>
            </a:custGeom>
            <a:solidFill>
              <a:srgbClr val="96C527"/>
            </a:solidFill>
            <a:ln>
              <a:noFill/>
            </a:ln>
          </p:spPr>
          <p:txBody>
            <a:bodyPr vert="horz" wrap="square" lIns="68580" tIns="34290" rIns="68580" bIns="34290" numCol="1" anchor="t" anchorCtr="0" compatLnSpc="1"/>
            <a:lstStyle/>
            <a:p>
              <a:endParaRPr lang="zh-CN" altLang="en-US" sz="1350"/>
            </a:p>
          </p:txBody>
        </p:sp>
        <p:sp>
          <p:nvSpPr>
            <p:cNvPr id="12" name="文本框 11"/>
            <p:cNvSpPr txBox="1"/>
            <p:nvPr/>
          </p:nvSpPr>
          <p:spPr>
            <a:xfrm>
              <a:off x="502221" y="1316091"/>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应用程序</a:t>
              </a:r>
              <a:endParaRPr lang="zh-CN" altLang="en-US" sz="1500" dirty="0">
                <a:solidFill>
                  <a:schemeClr val="tx1">
                    <a:lumMod val="75000"/>
                    <a:lumOff val="25000"/>
                  </a:schemeClr>
                </a:solidFill>
              </a:endParaRPr>
            </a:p>
          </p:txBody>
        </p:sp>
        <p:sp>
          <p:nvSpPr>
            <p:cNvPr id="13" name="文本框 12"/>
            <p:cNvSpPr txBox="1"/>
            <p:nvPr/>
          </p:nvSpPr>
          <p:spPr>
            <a:xfrm>
              <a:off x="502221" y="1809688"/>
              <a:ext cx="1486561"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rgbClr val="FF0000"/>
                  </a:solidFill>
                </a:rPr>
                <a:t>客户端</a:t>
              </a:r>
              <a:endParaRPr lang="zh-CN" altLang="en-US" sz="1500" dirty="0">
                <a:solidFill>
                  <a:srgbClr val="FF0000"/>
                </a:solidFill>
              </a:endParaRPr>
            </a:p>
          </p:txBody>
        </p:sp>
        <p:sp>
          <p:nvSpPr>
            <p:cNvPr id="14" name="文本框 13"/>
            <p:cNvSpPr txBox="1"/>
            <p:nvPr/>
          </p:nvSpPr>
          <p:spPr>
            <a:xfrm>
              <a:off x="2102421" y="1383787"/>
              <a:ext cx="2740495" cy="430887"/>
            </a:xfrm>
            <a:prstGeom prst="rect">
              <a:avLst/>
            </a:prstGeom>
            <a:noFill/>
          </p:spPr>
          <p:txBody>
            <a:bodyPr wrap="none" rtlCol="0">
              <a:spAutoFit/>
            </a:bodyPr>
            <a:lstStyle/>
            <a:p>
              <a:r>
                <a:rPr lang="en-US" altLang="zh-CN" sz="1500" dirty="0">
                  <a:solidFill>
                    <a:schemeClr val="tx1">
                      <a:lumMod val="75000"/>
                      <a:lumOff val="25000"/>
                    </a:schemeClr>
                  </a:solidFill>
                </a:rPr>
                <a:t>(</a:t>
              </a:r>
              <a:r>
                <a:rPr lang="zh-CN" altLang="en-US" sz="1500" dirty="0">
                  <a:solidFill>
                    <a:schemeClr val="tx1">
                      <a:lumMod val="75000"/>
                      <a:lumOff val="25000"/>
                    </a:schemeClr>
                  </a:solidFill>
                </a:rPr>
                <a:t>文件名，</a:t>
              </a:r>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索引</a:t>
              </a:r>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15" name="文本框 14"/>
            <p:cNvSpPr txBox="1"/>
            <p:nvPr/>
          </p:nvSpPr>
          <p:spPr>
            <a:xfrm>
              <a:off x="2001432" y="2145020"/>
              <a:ext cx="3088880"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句柄 </a:t>
              </a:r>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位置</a:t>
              </a:r>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16" name="文本框 15"/>
            <p:cNvSpPr txBox="1"/>
            <p:nvPr/>
          </p:nvSpPr>
          <p:spPr>
            <a:xfrm>
              <a:off x="5383948" y="1383787"/>
              <a:ext cx="1785104" cy="738664"/>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rgbClr val="FF0000"/>
                  </a:solidFill>
                </a:rPr>
                <a:t>主服务器</a:t>
              </a:r>
              <a:endParaRPr lang="en-US" altLang="zh-CN" sz="1500" dirty="0">
                <a:solidFill>
                  <a:srgbClr val="FF0000"/>
                </a:solidFill>
              </a:endParaRPr>
            </a:p>
            <a:p>
              <a:r>
                <a:rPr lang="zh-CN" altLang="en-US" sz="1500" dirty="0">
                  <a:solidFill>
                    <a:schemeClr val="tx1">
                      <a:lumMod val="75000"/>
                      <a:lumOff val="25000"/>
                    </a:schemeClr>
                  </a:solidFill>
                </a:rPr>
                <a:t>文件命名空间</a:t>
              </a:r>
              <a:endParaRPr lang="zh-CN" altLang="en-US" sz="1500" dirty="0">
                <a:solidFill>
                  <a:schemeClr val="tx1">
                    <a:lumMod val="75000"/>
                    <a:lumOff val="25000"/>
                  </a:schemeClr>
                </a:solidFill>
              </a:endParaRPr>
            </a:p>
          </p:txBody>
        </p:sp>
        <p:sp>
          <p:nvSpPr>
            <p:cNvPr id="17" name="文本框 16"/>
            <p:cNvSpPr txBox="1"/>
            <p:nvPr/>
          </p:nvSpPr>
          <p:spPr>
            <a:xfrm>
              <a:off x="7935928" y="1383787"/>
              <a:ext cx="1279240" cy="430887"/>
            </a:xfrm>
            <a:prstGeom prst="rect">
              <a:avLst/>
            </a:prstGeom>
            <a:noFill/>
          </p:spPr>
          <p:txBody>
            <a:bodyPr wrap="none" rtlCol="0">
              <a:spAutoFit/>
            </a:bodyPr>
            <a:lstStyle/>
            <a:p>
              <a:r>
                <a:rPr lang="en-US" altLang="zh-CN" sz="1500" dirty="0">
                  <a:solidFill>
                    <a:schemeClr val="tx1">
                      <a:lumMod val="75000"/>
                      <a:lumOff val="25000"/>
                    </a:schemeClr>
                  </a:solidFill>
                </a:rPr>
                <a:t>/foo/bar</a:t>
              </a:r>
              <a:endParaRPr lang="zh-CN" altLang="en-US" sz="1500" dirty="0">
                <a:solidFill>
                  <a:schemeClr val="tx1">
                    <a:lumMod val="75000"/>
                    <a:lumOff val="25000"/>
                  </a:schemeClr>
                </a:solidFill>
              </a:endParaRPr>
            </a:p>
          </p:txBody>
        </p:sp>
        <p:sp>
          <p:nvSpPr>
            <p:cNvPr id="18" name="文本框 17"/>
            <p:cNvSpPr txBox="1"/>
            <p:nvPr/>
          </p:nvSpPr>
          <p:spPr>
            <a:xfrm>
              <a:off x="7935928" y="1822388"/>
              <a:ext cx="1564959" cy="430887"/>
            </a:xfrm>
            <a:prstGeom prst="rect">
              <a:avLst/>
            </a:prstGeom>
            <a:noFill/>
          </p:spPr>
          <p:txBody>
            <a:bodyPr wrap="none" rtlCol="0">
              <a:spAutoFit/>
            </a:bodyPr>
            <a:lstStyle/>
            <a:p>
              <a:r>
                <a:rPr lang="en-US" altLang="zh-CN" sz="1500" dirty="0">
                  <a:solidFill>
                    <a:schemeClr val="tx1">
                      <a:lumMod val="75000"/>
                      <a:lumOff val="25000"/>
                    </a:schemeClr>
                  </a:solidFill>
                </a:rPr>
                <a:t>Chunk2ef0</a:t>
              </a:r>
              <a:endParaRPr lang="zh-CN" altLang="en-US" sz="1500" dirty="0">
                <a:solidFill>
                  <a:schemeClr val="tx1">
                    <a:lumMod val="75000"/>
                    <a:lumOff val="25000"/>
                  </a:schemeClr>
                </a:solidFill>
              </a:endParaRPr>
            </a:p>
          </p:txBody>
        </p:sp>
        <p:sp>
          <p:nvSpPr>
            <p:cNvPr id="19" name="任意多边形 18"/>
            <p:cNvSpPr/>
            <p:nvPr/>
          </p:nvSpPr>
          <p:spPr>
            <a:xfrm>
              <a:off x="6583803" y="1558271"/>
              <a:ext cx="1247474" cy="1767485"/>
            </a:xfrm>
            <a:custGeom>
              <a:avLst/>
              <a:gdLst>
                <a:gd name="connsiteX0" fmla="*/ 0 w 1117600"/>
                <a:gd name="connsiteY0" fmla="*/ 1510366 h 1510366"/>
                <a:gd name="connsiteX1" fmla="*/ 482600 w 1117600"/>
                <a:gd name="connsiteY1" fmla="*/ 913466 h 1510366"/>
                <a:gd name="connsiteX2" fmla="*/ 711200 w 1117600"/>
                <a:gd name="connsiteY2" fmla="*/ 126066 h 1510366"/>
                <a:gd name="connsiteX3" fmla="*/ 1117600 w 1117600"/>
                <a:gd name="connsiteY3" fmla="*/ 11766 h 1510366"/>
              </a:gdLst>
              <a:ahLst/>
              <a:cxnLst>
                <a:cxn ang="0">
                  <a:pos x="connsiteX0" y="connsiteY0"/>
                </a:cxn>
                <a:cxn ang="0">
                  <a:pos x="connsiteX1" y="connsiteY1"/>
                </a:cxn>
                <a:cxn ang="0">
                  <a:pos x="connsiteX2" y="connsiteY2"/>
                </a:cxn>
                <a:cxn ang="0">
                  <a:pos x="connsiteX3" y="connsiteY3"/>
                </a:cxn>
              </a:cxnLst>
              <a:rect l="l" t="t" r="r" b="b"/>
              <a:pathLst>
                <a:path w="1117600" h="1510366">
                  <a:moveTo>
                    <a:pt x="0" y="1510366"/>
                  </a:moveTo>
                  <a:cubicBezTo>
                    <a:pt x="182033" y="1327274"/>
                    <a:pt x="364067" y="1144183"/>
                    <a:pt x="482600" y="913466"/>
                  </a:cubicBezTo>
                  <a:cubicBezTo>
                    <a:pt x="601133" y="682749"/>
                    <a:pt x="605367" y="276349"/>
                    <a:pt x="711200" y="126066"/>
                  </a:cubicBezTo>
                  <a:cubicBezTo>
                    <a:pt x="817033" y="-24217"/>
                    <a:pt x="967316" y="-6226"/>
                    <a:pt x="1117600" y="11766"/>
                  </a:cubicBezTo>
                </a:path>
              </a:pathLst>
            </a:custGeom>
            <a:noFill/>
            <a:ln w="28575">
              <a:solidFill>
                <a:srgbClr val="96C527"/>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文本框 19"/>
            <p:cNvSpPr txBox="1"/>
            <p:nvPr/>
          </p:nvSpPr>
          <p:spPr>
            <a:xfrm>
              <a:off x="5769501" y="3637069"/>
              <a:ext cx="3067507" cy="430887"/>
            </a:xfrm>
            <a:prstGeom prst="rect">
              <a:avLst/>
            </a:prstGeom>
            <a:noFill/>
          </p:spPr>
          <p:txBody>
            <a:bodyPr wrap="none" rtlCol="0">
              <a:spAutoFit/>
            </a:bodyPr>
            <a:lstStyle/>
            <a:p>
              <a:r>
                <a:rPr lang="zh-CN" altLang="en-US" sz="1500" dirty="0">
                  <a:solidFill>
                    <a:schemeClr val="tx1">
                      <a:lumMod val="75000"/>
                      <a:lumOff val="25000"/>
                    </a:schemeClr>
                  </a:solidFill>
                </a:rPr>
                <a:t>向数据块服务器发出指令</a:t>
              </a:r>
              <a:endParaRPr lang="zh-CN" altLang="en-US" sz="1500" dirty="0">
                <a:solidFill>
                  <a:schemeClr val="tx1">
                    <a:lumMod val="75000"/>
                    <a:lumOff val="25000"/>
                  </a:schemeClr>
                </a:solidFill>
              </a:endParaRPr>
            </a:p>
          </p:txBody>
        </p:sp>
        <p:sp>
          <p:nvSpPr>
            <p:cNvPr id="21" name="文本框 20"/>
            <p:cNvSpPr txBox="1"/>
            <p:nvPr/>
          </p:nvSpPr>
          <p:spPr>
            <a:xfrm>
              <a:off x="6796410" y="4247904"/>
              <a:ext cx="2298065" cy="430887"/>
            </a:xfrm>
            <a:prstGeom prst="rect">
              <a:avLst/>
            </a:prstGeom>
            <a:noFill/>
          </p:spPr>
          <p:txBody>
            <a:bodyPr wrap="none" rtlCol="0">
              <a:spAutoFit/>
            </a:bodyPr>
            <a:lstStyle/>
            <a:p>
              <a:r>
                <a:rPr lang="zh-CN" altLang="en-US" sz="1500" dirty="0">
                  <a:solidFill>
                    <a:schemeClr val="tx1">
                      <a:lumMod val="75000"/>
                      <a:lumOff val="25000"/>
                    </a:schemeClr>
                  </a:solidFill>
                </a:rPr>
                <a:t>数据块服务器状态</a:t>
              </a:r>
              <a:endParaRPr lang="zh-CN" altLang="en-US" sz="1500" dirty="0">
                <a:solidFill>
                  <a:schemeClr val="tx1">
                    <a:lumMod val="75000"/>
                    <a:lumOff val="25000"/>
                  </a:schemeClr>
                </a:solidFill>
              </a:endParaRPr>
            </a:p>
          </p:txBody>
        </p:sp>
        <p:sp>
          <p:nvSpPr>
            <p:cNvPr id="22" name="文本框 21"/>
            <p:cNvSpPr txBox="1"/>
            <p:nvPr/>
          </p:nvSpPr>
          <p:spPr>
            <a:xfrm>
              <a:off x="5197853" y="4735620"/>
              <a:ext cx="2256003"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rgbClr val="FF0000"/>
                  </a:solidFill>
                </a:rPr>
                <a:t>数据块服务器</a:t>
              </a:r>
              <a:endParaRPr lang="zh-CN" altLang="en-US" sz="1500" dirty="0">
                <a:solidFill>
                  <a:srgbClr val="FF0000"/>
                </a:solidFill>
              </a:endParaRPr>
            </a:p>
          </p:txBody>
        </p:sp>
        <p:sp>
          <p:nvSpPr>
            <p:cNvPr id="23" name="文本框 22"/>
            <p:cNvSpPr txBox="1"/>
            <p:nvPr/>
          </p:nvSpPr>
          <p:spPr>
            <a:xfrm>
              <a:off x="5383948" y="5178929"/>
              <a:ext cx="1919757" cy="430887"/>
            </a:xfrm>
            <a:prstGeom prst="rect">
              <a:avLst/>
            </a:prstGeom>
            <a:noFill/>
          </p:spPr>
          <p:txBody>
            <a:bodyPr wrap="none" rtlCol="0">
              <a:spAutoFit/>
            </a:bodyPr>
            <a:lstStyle/>
            <a:p>
              <a:r>
                <a:rPr lang="en-US" altLang="zh-CN" sz="1500" dirty="0">
                  <a:solidFill>
                    <a:schemeClr val="tx1">
                      <a:lumMod val="75000"/>
                      <a:lumOff val="25000"/>
                    </a:schemeClr>
                  </a:solidFill>
                </a:rPr>
                <a:t>Linux</a:t>
              </a:r>
              <a:r>
                <a:rPr lang="zh-CN" altLang="en-US" sz="1500" dirty="0">
                  <a:solidFill>
                    <a:schemeClr val="tx1">
                      <a:lumMod val="75000"/>
                      <a:lumOff val="25000"/>
                    </a:schemeClr>
                  </a:solidFill>
                </a:rPr>
                <a:t>文件系统</a:t>
              </a:r>
              <a:endParaRPr lang="zh-CN" altLang="en-US" sz="1500" dirty="0">
                <a:solidFill>
                  <a:schemeClr val="tx1">
                    <a:lumMod val="75000"/>
                    <a:lumOff val="25000"/>
                  </a:schemeClr>
                </a:solidFill>
              </a:endParaRPr>
            </a:p>
          </p:txBody>
        </p:sp>
        <p:sp>
          <p:nvSpPr>
            <p:cNvPr id="24" name="文本框 23"/>
            <p:cNvSpPr txBox="1"/>
            <p:nvPr/>
          </p:nvSpPr>
          <p:spPr>
            <a:xfrm>
              <a:off x="8384452" y="4735620"/>
              <a:ext cx="2256003"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chemeClr val="tx1">
                      <a:lumMod val="75000"/>
                      <a:lumOff val="25000"/>
                    </a:schemeClr>
                  </a:solidFill>
                </a:rPr>
                <a:t>数据块服务器</a:t>
              </a:r>
              <a:endParaRPr lang="zh-CN" altLang="en-US" sz="1500" dirty="0">
                <a:solidFill>
                  <a:schemeClr val="tx1">
                    <a:lumMod val="75000"/>
                    <a:lumOff val="25000"/>
                  </a:schemeClr>
                </a:solidFill>
              </a:endParaRPr>
            </a:p>
          </p:txBody>
        </p:sp>
        <p:sp>
          <p:nvSpPr>
            <p:cNvPr id="25" name="文本框 24"/>
            <p:cNvSpPr txBox="1"/>
            <p:nvPr/>
          </p:nvSpPr>
          <p:spPr>
            <a:xfrm>
              <a:off x="8570546" y="5178929"/>
              <a:ext cx="1919757" cy="430887"/>
            </a:xfrm>
            <a:prstGeom prst="rect">
              <a:avLst/>
            </a:prstGeom>
            <a:noFill/>
          </p:spPr>
          <p:txBody>
            <a:bodyPr wrap="none" rtlCol="0">
              <a:spAutoFit/>
            </a:bodyPr>
            <a:lstStyle/>
            <a:p>
              <a:r>
                <a:rPr lang="en-US" altLang="zh-CN" sz="1500" dirty="0">
                  <a:solidFill>
                    <a:schemeClr val="tx1">
                      <a:lumMod val="75000"/>
                      <a:lumOff val="25000"/>
                    </a:schemeClr>
                  </a:solidFill>
                </a:rPr>
                <a:t>Linux</a:t>
              </a:r>
              <a:r>
                <a:rPr lang="zh-CN" altLang="en-US" sz="1500" dirty="0">
                  <a:solidFill>
                    <a:schemeClr val="tx1">
                      <a:lumMod val="75000"/>
                      <a:lumOff val="25000"/>
                    </a:schemeClr>
                  </a:solidFill>
                </a:rPr>
                <a:t>文件系统</a:t>
              </a:r>
              <a:endParaRPr lang="zh-CN" altLang="en-US" sz="1500" dirty="0">
                <a:solidFill>
                  <a:schemeClr val="tx1">
                    <a:lumMod val="75000"/>
                    <a:lumOff val="25000"/>
                  </a:schemeClr>
                </a:solidFill>
              </a:endParaRPr>
            </a:p>
          </p:txBody>
        </p:sp>
        <p:sp>
          <p:nvSpPr>
            <p:cNvPr id="26" name="文本框 25"/>
            <p:cNvSpPr txBox="1"/>
            <p:nvPr/>
          </p:nvSpPr>
          <p:spPr>
            <a:xfrm>
              <a:off x="6438289" y="5857821"/>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29" name="文本框 28"/>
            <p:cNvSpPr txBox="1"/>
            <p:nvPr/>
          </p:nvSpPr>
          <p:spPr>
            <a:xfrm>
              <a:off x="9539992" y="5857821"/>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33" name="文本框 32"/>
            <p:cNvSpPr txBox="1"/>
            <p:nvPr/>
          </p:nvSpPr>
          <p:spPr>
            <a:xfrm>
              <a:off x="1909774" y="4346560"/>
              <a:ext cx="2996975"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句柄，字节范围</a:t>
              </a:r>
              <a:r>
                <a:rPr lang="en-US" altLang="zh-CN" sz="1500" dirty="0">
                  <a:solidFill>
                    <a:schemeClr val="tx1">
                      <a:lumMod val="75000"/>
                      <a:lumOff val="25000"/>
                    </a:schemeClr>
                  </a:solidFill>
                </a:rPr>
                <a:t>)</a:t>
              </a:r>
              <a:endParaRPr lang="en-US" altLang="zh-CN" sz="1500" dirty="0">
                <a:solidFill>
                  <a:schemeClr val="tx1">
                    <a:lumMod val="75000"/>
                    <a:lumOff val="25000"/>
                  </a:schemeClr>
                </a:solidFill>
              </a:endParaRPr>
            </a:p>
          </p:txBody>
        </p:sp>
        <p:sp>
          <p:nvSpPr>
            <p:cNvPr id="34" name="文本框 33"/>
            <p:cNvSpPr txBox="1"/>
            <p:nvPr/>
          </p:nvSpPr>
          <p:spPr>
            <a:xfrm>
              <a:off x="1909774" y="5096155"/>
              <a:ext cx="1543585"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数据</a:t>
              </a:r>
              <a:endParaRPr lang="en-US" altLang="zh-CN" sz="1500" dirty="0">
                <a:solidFill>
                  <a:schemeClr val="tx1">
                    <a:lumMod val="75000"/>
                    <a:lumOff val="25000"/>
                  </a:schemeClr>
                </a:solidFill>
              </a:endParaRPr>
            </a:p>
          </p:txBody>
        </p:sp>
        <p:sp>
          <p:nvSpPr>
            <p:cNvPr id="35" name="文本框 34"/>
            <p:cNvSpPr txBox="1"/>
            <p:nvPr/>
          </p:nvSpPr>
          <p:spPr>
            <a:xfrm>
              <a:off x="10826632" y="4937268"/>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36" name="文本框 35"/>
            <p:cNvSpPr txBox="1"/>
            <p:nvPr/>
          </p:nvSpPr>
          <p:spPr>
            <a:xfrm>
              <a:off x="10020072" y="2201347"/>
              <a:ext cx="1015663" cy="430887"/>
            </a:xfrm>
            <a:prstGeom prst="rect">
              <a:avLst/>
            </a:prstGeom>
            <a:noFill/>
          </p:spPr>
          <p:txBody>
            <a:bodyPr wrap="none" rtlCol="0">
              <a:spAutoFit/>
            </a:bodyPr>
            <a:lstStyle/>
            <a:p>
              <a:r>
                <a:rPr lang="zh-CN" altLang="en-US" sz="1500" dirty="0">
                  <a:solidFill>
                    <a:schemeClr val="tx1">
                      <a:lumMod val="75000"/>
                      <a:lumOff val="25000"/>
                    </a:schemeClr>
                  </a:solidFill>
                </a:rPr>
                <a:t>标注：</a:t>
              </a:r>
              <a:endParaRPr lang="en-US" altLang="zh-CN" sz="1500" dirty="0">
                <a:solidFill>
                  <a:schemeClr val="tx1">
                    <a:lumMod val="75000"/>
                    <a:lumOff val="25000"/>
                  </a:schemeClr>
                </a:solidFill>
              </a:endParaRPr>
            </a:p>
          </p:txBody>
        </p:sp>
        <p:sp>
          <p:nvSpPr>
            <p:cNvPr id="37" name="文本框 36"/>
            <p:cNvSpPr txBox="1"/>
            <p:nvPr/>
          </p:nvSpPr>
          <p:spPr>
            <a:xfrm>
              <a:off x="10503494" y="2689061"/>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数据信息</a:t>
              </a:r>
              <a:endParaRPr lang="en-US" altLang="zh-CN" sz="1500" dirty="0">
                <a:solidFill>
                  <a:schemeClr val="tx1">
                    <a:lumMod val="75000"/>
                    <a:lumOff val="25000"/>
                  </a:schemeClr>
                </a:solidFill>
              </a:endParaRPr>
            </a:p>
          </p:txBody>
        </p:sp>
        <p:cxnSp>
          <p:nvCxnSpPr>
            <p:cNvPr id="38" name="直接箭头连接符 37"/>
            <p:cNvCxnSpPr>
              <a:endCxn id="37" idx="1"/>
            </p:cNvCxnSpPr>
            <p:nvPr/>
          </p:nvCxnSpPr>
          <p:spPr>
            <a:xfrm>
              <a:off x="10020072" y="2889116"/>
              <a:ext cx="483423" cy="15389"/>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10020071" y="3343085"/>
              <a:ext cx="483423" cy="0"/>
            </a:xfrm>
            <a:prstGeom prst="straightConnector1">
              <a:avLst/>
            </a:prstGeom>
            <a:ln w="38100">
              <a:solidFill>
                <a:schemeClr val="tx1">
                  <a:lumMod val="75000"/>
                  <a:lumOff val="2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0503494" y="3127316"/>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控制信息</a:t>
              </a:r>
              <a:endParaRPr lang="en-US" altLang="zh-CN" sz="1500" dirty="0">
                <a:solidFill>
                  <a:schemeClr val="tx1">
                    <a:lumMod val="75000"/>
                    <a:lumOff val="25000"/>
                  </a:schemeClr>
                </a:solidFill>
              </a:endParaRPr>
            </a:p>
          </p:txBody>
        </p:sp>
        <p:sp>
          <p:nvSpPr>
            <p:cNvPr id="42" name="Freeform 17"/>
            <p:cNvSpPr>
              <a:spLocks noEditPoints="1"/>
            </p:cNvSpPr>
            <p:nvPr/>
          </p:nvSpPr>
          <p:spPr bwMode="auto">
            <a:xfrm>
              <a:off x="7926388" y="1833563"/>
              <a:ext cx="1574499" cy="1497013"/>
            </a:xfrm>
            <a:custGeom>
              <a:avLst/>
              <a:gdLst>
                <a:gd name="T0" fmla="*/ 282 w 282"/>
                <a:gd name="T1" fmla="*/ 1 h 311"/>
                <a:gd name="T2" fmla="*/ 282 w 282"/>
                <a:gd name="T3" fmla="*/ 311 h 311"/>
                <a:gd name="T4" fmla="*/ 1 w 282"/>
                <a:gd name="T5" fmla="*/ 311 h 311"/>
                <a:gd name="T6" fmla="*/ 0 w 282"/>
                <a:gd name="T7" fmla="*/ 302 h 311"/>
                <a:gd name="T8" fmla="*/ 0 w 282"/>
                <a:gd name="T9" fmla="*/ 10 h 311"/>
                <a:gd name="T10" fmla="*/ 8 w 282"/>
                <a:gd name="T11" fmla="*/ 0 h 311"/>
                <a:gd name="T12" fmla="*/ 276 w 282"/>
                <a:gd name="T13" fmla="*/ 0 h 311"/>
                <a:gd name="T14" fmla="*/ 282 w 282"/>
                <a:gd name="T15" fmla="*/ 1 h 311"/>
                <a:gd name="T16" fmla="*/ 278 w 282"/>
                <a:gd name="T17" fmla="*/ 233 h 311"/>
                <a:gd name="T18" fmla="*/ 5 w 282"/>
                <a:gd name="T19" fmla="*/ 233 h 311"/>
                <a:gd name="T20" fmla="*/ 5 w 282"/>
                <a:gd name="T21" fmla="*/ 307 h 311"/>
                <a:gd name="T22" fmla="*/ 278 w 282"/>
                <a:gd name="T23" fmla="*/ 307 h 311"/>
                <a:gd name="T24" fmla="*/ 278 w 282"/>
                <a:gd name="T25" fmla="*/ 233 h 311"/>
                <a:gd name="T26" fmla="*/ 278 w 282"/>
                <a:gd name="T27" fmla="*/ 158 h 311"/>
                <a:gd name="T28" fmla="*/ 5 w 282"/>
                <a:gd name="T29" fmla="*/ 158 h 311"/>
                <a:gd name="T30" fmla="*/ 5 w 282"/>
                <a:gd name="T31" fmla="*/ 228 h 311"/>
                <a:gd name="T32" fmla="*/ 278 w 282"/>
                <a:gd name="T33" fmla="*/ 228 h 311"/>
                <a:gd name="T34" fmla="*/ 278 w 282"/>
                <a:gd name="T35" fmla="*/ 158 h 311"/>
                <a:gd name="T36" fmla="*/ 5 w 282"/>
                <a:gd name="T37" fmla="*/ 83 h 311"/>
                <a:gd name="T38" fmla="*/ 5 w 282"/>
                <a:gd name="T39" fmla="*/ 152 h 311"/>
                <a:gd name="T40" fmla="*/ 278 w 282"/>
                <a:gd name="T41" fmla="*/ 152 h 311"/>
                <a:gd name="T42" fmla="*/ 278 w 282"/>
                <a:gd name="T43" fmla="*/ 83 h 311"/>
                <a:gd name="T44" fmla="*/ 5 w 282"/>
                <a:gd name="T45" fmla="*/ 83 h 311"/>
                <a:gd name="T46" fmla="*/ 278 w 282"/>
                <a:gd name="T47" fmla="*/ 5 h 311"/>
                <a:gd name="T48" fmla="*/ 5 w 282"/>
                <a:gd name="T49" fmla="*/ 5 h 311"/>
                <a:gd name="T50" fmla="*/ 5 w 282"/>
                <a:gd name="T51" fmla="*/ 78 h 311"/>
                <a:gd name="T52" fmla="*/ 278 w 282"/>
                <a:gd name="T53" fmla="*/ 78 h 311"/>
                <a:gd name="T54" fmla="*/ 278 w 282"/>
                <a:gd name="T55" fmla="*/ 13 h 311"/>
                <a:gd name="T56" fmla="*/ 278 w 282"/>
                <a:gd name="T57" fmla="*/ 5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2" h="311">
                  <a:moveTo>
                    <a:pt x="282" y="1"/>
                  </a:moveTo>
                  <a:cubicBezTo>
                    <a:pt x="282" y="105"/>
                    <a:pt x="282" y="207"/>
                    <a:pt x="282" y="311"/>
                  </a:cubicBezTo>
                  <a:cubicBezTo>
                    <a:pt x="188" y="311"/>
                    <a:pt x="95" y="311"/>
                    <a:pt x="1" y="311"/>
                  </a:cubicBezTo>
                  <a:cubicBezTo>
                    <a:pt x="0" y="308"/>
                    <a:pt x="0" y="305"/>
                    <a:pt x="0" y="302"/>
                  </a:cubicBezTo>
                  <a:cubicBezTo>
                    <a:pt x="0" y="205"/>
                    <a:pt x="0" y="107"/>
                    <a:pt x="0" y="10"/>
                  </a:cubicBezTo>
                  <a:cubicBezTo>
                    <a:pt x="0" y="4"/>
                    <a:pt x="0" y="0"/>
                    <a:pt x="8" y="0"/>
                  </a:cubicBezTo>
                  <a:cubicBezTo>
                    <a:pt x="98" y="1"/>
                    <a:pt x="187" y="0"/>
                    <a:pt x="276" y="0"/>
                  </a:cubicBezTo>
                  <a:cubicBezTo>
                    <a:pt x="278" y="0"/>
                    <a:pt x="279" y="1"/>
                    <a:pt x="282" y="1"/>
                  </a:cubicBezTo>
                  <a:close/>
                  <a:moveTo>
                    <a:pt x="278" y="233"/>
                  </a:moveTo>
                  <a:cubicBezTo>
                    <a:pt x="186" y="233"/>
                    <a:pt x="96" y="233"/>
                    <a:pt x="5" y="233"/>
                  </a:cubicBezTo>
                  <a:cubicBezTo>
                    <a:pt x="5" y="258"/>
                    <a:pt x="5" y="283"/>
                    <a:pt x="5" y="307"/>
                  </a:cubicBezTo>
                  <a:cubicBezTo>
                    <a:pt x="96" y="307"/>
                    <a:pt x="187" y="307"/>
                    <a:pt x="278" y="307"/>
                  </a:cubicBezTo>
                  <a:cubicBezTo>
                    <a:pt x="278" y="282"/>
                    <a:pt x="278" y="258"/>
                    <a:pt x="278" y="233"/>
                  </a:cubicBezTo>
                  <a:close/>
                  <a:moveTo>
                    <a:pt x="278" y="158"/>
                  </a:moveTo>
                  <a:cubicBezTo>
                    <a:pt x="186" y="158"/>
                    <a:pt x="96" y="158"/>
                    <a:pt x="5" y="158"/>
                  </a:cubicBezTo>
                  <a:cubicBezTo>
                    <a:pt x="5" y="181"/>
                    <a:pt x="5" y="205"/>
                    <a:pt x="5" y="228"/>
                  </a:cubicBezTo>
                  <a:cubicBezTo>
                    <a:pt x="96" y="228"/>
                    <a:pt x="187" y="228"/>
                    <a:pt x="278" y="228"/>
                  </a:cubicBezTo>
                  <a:cubicBezTo>
                    <a:pt x="278" y="205"/>
                    <a:pt x="278" y="181"/>
                    <a:pt x="278" y="158"/>
                  </a:cubicBezTo>
                  <a:close/>
                  <a:moveTo>
                    <a:pt x="5" y="83"/>
                  </a:moveTo>
                  <a:cubicBezTo>
                    <a:pt x="5" y="107"/>
                    <a:pt x="5" y="129"/>
                    <a:pt x="5" y="152"/>
                  </a:cubicBezTo>
                  <a:cubicBezTo>
                    <a:pt x="96" y="152"/>
                    <a:pt x="187" y="152"/>
                    <a:pt x="278" y="152"/>
                  </a:cubicBezTo>
                  <a:cubicBezTo>
                    <a:pt x="278" y="129"/>
                    <a:pt x="278" y="106"/>
                    <a:pt x="278" y="83"/>
                  </a:cubicBezTo>
                  <a:cubicBezTo>
                    <a:pt x="187" y="83"/>
                    <a:pt x="96" y="83"/>
                    <a:pt x="5" y="83"/>
                  </a:cubicBezTo>
                  <a:close/>
                  <a:moveTo>
                    <a:pt x="278" y="5"/>
                  </a:moveTo>
                  <a:cubicBezTo>
                    <a:pt x="186" y="5"/>
                    <a:pt x="96" y="5"/>
                    <a:pt x="5" y="5"/>
                  </a:cubicBezTo>
                  <a:cubicBezTo>
                    <a:pt x="5" y="30"/>
                    <a:pt x="5" y="54"/>
                    <a:pt x="5" y="78"/>
                  </a:cubicBezTo>
                  <a:cubicBezTo>
                    <a:pt x="96" y="78"/>
                    <a:pt x="187" y="78"/>
                    <a:pt x="278" y="78"/>
                  </a:cubicBezTo>
                  <a:cubicBezTo>
                    <a:pt x="278" y="56"/>
                    <a:pt x="278" y="35"/>
                    <a:pt x="278" y="13"/>
                  </a:cubicBezTo>
                  <a:cubicBezTo>
                    <a:pt x="278" y="11"/>
                    <a:pt x="278" y="8"/>
                    <a:pt x="278" y="5"/>
                  </a:cubicBezTo>
                  <a:close/>
                </a:path>
              </a:pathLst>
            </a:custGeom>
            <a:solidFill>
              <a:srgbClr val="96C527"/>
            </a:solidFill>
            <a:ln>
              <a:noFill/>
            </a:ln>
          </p:spPr>
          <p:txBody>
            <a:bodyPr vert="horz" wrap="square" lIns="68580" tIns="34290" rIns="68580" bIns="34290" numCol="1" anchor="t" anchorCtr="0" compatLnSpc="1"/>
            <a:lstStyle/>
            <a:p>
              <a:endParaRPr lang="zh-CN" altLang="en-US" sz="1350"/>
            </a:p>
          </p:txBody>
        </p:sp>
      </p:grpSp>
      <p:sp>
        <p:nvSpPr>
          <p:cNvPr id="3" name="椭圆 2"/>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灯片编号占位符 3"/>
          <p:cNvSpPr>
            <a:spLocks noGrp="1"/>
          </p:cNvSpPr>
          <p:nvPr>
            <p:ph type="sldNum" sz="quarter" idx="4"/>
          </p:nvPr>
        </p:nvSpPr>
        <p:spPr/>
        <p:txBody>
          <a:bodyPr/>
          <a:lstStyle/>
          <a:p>
            <a:fld id="{CF730C6D-5BB4-4F63-9D16-9EBF769D35DB}" type="slidenum">
              <a:rPr lang="zh-CN" altLang="en-US" smtClean="0"/>
            </a:fld>
            <a:endParaRPr lang="zh-CN" altLang="en-US" dirty="0"/>
          </a:p>
        </p:txBody>
      </p:sp>
      <p:sp>
        <p:nvSpPr>
          <p:cNvPr id="5" name="矩形 4"/>
          <p:cNvSpPr/>
          <p:nvPr/>
        </p:nvSpPr>
        <p:spPr>
          <a:xfrm>
            <a:off x="199435" y="96020"/>
            <a:ext cx="4605363" cy="461665"/>
          </a:xfrm>
          <a:prstGeom prst="rect">
            <a:avLst/>
          </a:prstGeom>
        </p:spPr>
        <p:txBody>
          <a:bodyPr wrap="none">
            <a:spAutoFit/>
          </a:bodyPr>
          <a:lstStyle/>
          <a:p>
            <a:r>
              <a:rPr lang="en-US" altLang="zh-CN" sz="2400" b="1" spc="225" dirty="0" smtClean="0">
                <a:solidFill>
                  <a:schemeClr val="bg1"/>
                </a:solidFill>
                <a:latin typeface="微软雅黑" panose="020B0503020204020204" pitchFamily="34" charset="-122"/>
                <a:ea typeface="微软雅黑" panose="020B0503020204020204" pitchFamily="34" charset="-122"/>
              </a:rPr>
              <a:t>222.1 Google</a:t>
            </a:r>
            <a:r>
              <a:rPr lang="zh-CN" altLang="en-US" sz="2400" b="1" spc="225" dirty="0" smtClean="0">
                <a:solidFill>
                  <a:schemeClr val="bg1"/>
                </a:solidFill>
                <a:latin typeface="微软雅黑" panose="020B0503020204020204" pitchFamily="34" charset="-122"/>
                <a:ea typeface="微软雅黑" panose="020B0503020204020204" pitchFamily="34" charset="-122"/>
              </a:rPr>
              <a:t>文件系统</a:t>
            </a:r>
            <a:r>
              <a:rPr lang="en-US" altLang="zh-CN" sz="2400" b="1" spc="225" dirty="0" smtClean="0">
                <a:solidFill>
                  <a:schemeClr val="bg1"/>
                </a:solidFill>
                <a:latin typeface="微软雅黑" panose="020B0503020204020204" pitchFamily="34" charset="-122"/>
                <a:ea typeface="微软雅黑" panose="020B0503020204020204" pitchFamily="34" charset="-122"/>
              </a:rPr>
              <a:t>GFS</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708593" y="2521955"/>
            <a:ext cx="3142447" cy="830997"/>
          </a:xfrm>
          <a:prstGeom prst="rect">
            <a:avLst/>
          </a:prstGeom>
        </p:spPr>
        <p:txBody>
          <a:bodyPr wrap="square">
            <a:spAutoFit/>
          </a:bodyPr>
          <a:lstStyle/>
          <a:p>
            <a:pPr>
              <a:lnSpc>
                <a:spcPct val="150000"/>
              </a:lnSpc>
            </a:pPr>
            <a:r>
              <a:rPr lang="en-US" altLang="zh-CN" sz="1600" dirty="0">
                <a:solidFill>
                  <a:srgbClr val="FF0000"/>
                </a:solidFill>
              </a:rPr>
              <a:t>Client</a:t>
            </a:r>
            <a:r>
              <a:rPr lang="zh-CN" altLang="en-US" sz="1600" dirty="0">
                <a:solidFill>
                  <a:srgbClr val="FF0000"/>
                </a:solidFill>
              </a:rPr>
              <a:t>是</a:t>
            </a:r>
            <a:r>
              <a:rPr lang="en-US" altLang="zh-CN" sz="1600" dirty="0">
                <a:solidFill>
                  <a:srgbClr val="FF0000"/>
                </a:solidFill>
              </a:rPr>
              <a:t>GFS</a:t>
            </a:r>
            <a:r>
              <a:rPr lang="zh-CN" altLang="en-US" sz="1600" dirty="0">
                <a:solidFill>
                  <a:srgbClr val="FF0000"/>
                </a:solidFill>
              </a:rPr>
              <a:t>提供给应用程序的访问接口，以库文件的形式提供</a:t>
            </a:r>
            <a:endParaRPr lang="zh-CN" altLang="en-US" sz="1600" dirty="0">
              <a:solidFill>
                <a:srgbClr val="FF0000"/>
              </a:solidFill>
            </a:endParaRPr>
          </a:p>
        </p:txBody>
      </p:sp>
      <p:sp>
        <p:nvSpPr>
          <p:cNvPr id="44" name="矩形 43"/>
          <p:cNvSpPr/>
          <p:nvPr/>
        </p:nvSpPr>
        <p:spPr>
          <a:xfrm>
            <a:off x="3925773" y="998966"/>
            <a:ext cx="4889011" cy="461665"/>
          </a:xfrm>
          <a:prstGeom prst="rect">
            <a:avLst/>
          </a:prstGeom>
        </p:spPr>
        <p:txBody>
          <a:bodyPr wrap="square">
            <a:spAutoFit/>
          </a:bodyPr>
          <a:lstStyle/>
          <a:p>
            <a:pPr>
              <a:lnSpc>
                <a:spcPct val="150000"/>
              </a:lnSpc>
            </a:pPr>
            <a:r>
              <a:rPr lang="en-US" altLang="zh-CN" sz="1600" dirty="0">
                <a:solidFill>
                  <a:srgbClr val="FF0000"/>
                </a:solidFill>
              </a:rPr>
              <a:t>Master</a:t>
            </a:r>
            <a:r>
              <a:rPr lang="zh-CN" altLang="en-US" sz="1600" dirty="0">
                <a:solidFill>
                  <a:srgbClr val="FF0000"/>
                </a:solidFill>
              </a:rPr>
              <a:t>是</a:t>
            </a:r>
            <a:r>
              <a:rPr lang="en-US" altLang="zh-CN" sz="1600" dirty="0">
                <a:solidFill>
                  <a:srgbClr val="FF0000"/>
                </a:solidFill>
              </a:rPr>
              <a:t>GFS</a:t>
            </a:r>
            <a:r>
              <a:rPr lang="zh-CN" altLang="en-US" sz="1600" dirty="0">
                <a:solidFill>
                  <a:srgbClr val="FF0000"/>
                </a:solidFill>
              </a:rPr>
              <a:t>的管理节点，负责整个文件系统的管理</a:t>
            </a:r>
            <a:endParaRPr lang="zh-CN" altLang="en-US" sz="1600" dirty="0">
              <a:solidFill>
                <a:srgbClr val="FF0000"/>
              </a:solidFill>
            </a:endParaRPr>
          </a:p>
        </p:txBody>
      </p:sp>
      <p:sp>
        <p:nvSpPr>
          <p:cNvPr id="45" name="矩形 44"/>
          <p:cNvSpPr/>
          <p:nvPr/>
        </p:nvSpPr>
        <p:spPr>
          <a:xfrm>
            <a:off x="3966237" y="5293945"/>
            <a:ext cx="3347007" cy="418191"/>
          </a:xfrm>
          <a:prstGeom prst="rect">
            <a:avLst/>
          </a:prstGeom>
        </p:spPr>
        <p:txBody>
          <a:bodyPr wrap="none">
            <a:spAutoFit/>
          </a:bodyPr>
          <a:lstStyle/>
          <a:p>
            <a:pPr>
              <a:lnSpc>
                <a:spcPct val="150000"/>
              </a:lnSpc>
            </a:pPr>
            <a:r>
              <a:rPr lang="en-US" altLang="zh-CN" sz="1600" dirty="0">
                <a:solidFill>
                  <a:srgbClr val="FF0000"/>
                </a:solidFill>
              </a:rPr>
              <a:t>Chunk Server</a:t>
            </a:r>
            <a:r>
              <a:rPr lang="zh-CN" altLang="en-US" sz="1600" dirty="0">
                <a:solidFill>
                  <a:srgbClr val="FF0000"/>
                </a:solidFill>
              </a:rPr>
              <a:t>负责具体的存储工作</a:t>
            </a:r>
            <a:endParaRPr lang="zh-CN" altLang="en-US" sz="1600" dirty="0">
              <a:solidFill>
                <a:srgbClr val="FF0000"/>
              </a:solidFill>
            </a:endParaRPr>
          </a:p>
        </p:txBody>
      </p:sp>
      <p:grpSp>
        <p:nvGrpSpPr>
          <p:cNvPr id="46" name="组合 45"/>
          <p:cNvGrpSpPr/>
          <p:nvPr/>
        </p:nvGrpSpPr>
        <p:grpSpPr>
          <a:xfrm>
            <a:off x="577410" y="5030378"/>
            <a:ext cx="8237374" cy="954050"/>
            <a:chOff x="516102" y="3251472"/>
            <a:chExt cx="8237374" cy="954050"/>
          </a:xfrm>
        </p:grpSpPr>
        <p:sp>
          <p:nvSpPr>
            <p:cNvPr id="47" name="圆角矩形 46"/>
            <p:cNvSpPr/>
            <p:nvPr/>
          </p:nvSpPr>
          <p:spPr>
            <a:xfrm>
              <a:off x="516102" y="3251472"/>
              <a:ext cx="8237374" cy="929951"/>
            </a:xfrm>
            <a:prstGeom prst="roundRect">
              <a:avLst>
                <a:gd name="adj" fmla="val 18336"/>
              </a:avLst>
            </a:prstGeom>
            <a:solidFill>
              <a:schemeClr val="tx1">
                <a:lumMod val="75000"/>
                <a:lumOff val="2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矩形 47"/>
            <p:cNvSpPr/>
            <p:nvPr/>
          </p:nvSpPr>
          <p:spPr>
            <a:xfrm>
              <a:off x="965281" y="3282192"/>
              <a:ext cx="7531019" cy="923330"/>
            </a:xfrm>
            <a:prstGeom prst="rect">
              <a:avLst/>
            </a:prstGeom>
          </p:spPr>
          <p:txBody>
            <a:bodyPr wrap="square">
              <a:spAutoFit/>
            </a:bodyPr>
            <a:lstStyle/>
            <a:p>
              <a:pPr>
                <a:lnSpc>
                  <a:spcPct val="150000"/>
                </a:lnSpc>
              </a:pPr>
              <a:r>
                <a:rPr lang="en-US" altLang="zh-CN" dirty="0">
                  <a:solidFill>
                    <a:schemeClr val="bg1"/>
                  </a:solidFill>
                </a:rPr>
                <a:t>Client</a:t>
              </a:r>
              <a:r>
                <a:rPr lang="zh-CN" altLang="en-US" dirty="0">
                  <a:solidFill>
                    <a:schemeClr val="bg1"/>
                  </a:solidFill>
                </a:rPr>
                <a:t>与</a:t>
              </a:r>
              <a:r>
                <a:rPr lang="en-US" altLang="zh-CN" dirty="0">
                  <a:solidFill>
                    <a:schemeClr val="bg1"/>
                  </a:solidFill>
                </a:rPr>
                <a:t>Master</a:t>
              </a:r>
              <a:r>
                <a:rPr lang="zh-CN" altLang="en-US" dirty="0">
                  <a:solidFill>
                    <a:schemeClr val="bg1"/>
                  </a:solidFill>
                </a:rPr>
                <a:t>之间</a:t>
              </a:r>
              <a:r>
                <a:rPr lang="zh-CN" altLang="en-US" dirty="0">
                  <a:solidFill>
                    <a:srgbClr val="B3DC4C"/>
                  </a:solidFill>
                </a:rPr>
                <a:t>只有控制流，而无数据流</a:t>
              </a:r>
              <a:r>
                <a:rPr lang="zh-CN" altLang="en-US" dirty="0">
                  <a:solidFill>
                    <a:schemeClr val="bg1"/>
                  </a:solidFill>
                </a:rPr>
                <a:t>，极大地降低了</a:t>
              </a:r>
              <a:r>
                <a:rPr lang="en-US" altLang="zh-CN" dirty="0">
                  <a:solidFill>
                    <a:schemeClr val="bg1"/>
                  </a:solidFill>
                </a:rPr>
                <a:t>Master</a:t>
              </a:r>
              <a:r>
                <a:rPr lang="zh-CN" altLang="en-US" dirty="0">
                  <a:solidFill>
                    <a:schemeClr val="bg1"/>
                  </a:solidFill>
                </a:rPr>
                <a:t>的负载。</a:t>
              </a:r>
              <a:endParaRPr lang="zh-CN" altLang="en-US" dirty="0">
                <a:solidFill>
                  <a:schemeClr val="bg1"/>
                </a:solidFill>
              </a:endParaRPr>
            </a:p>
          </p:txBody>
        </p:sp>
        <p:sp>
          <p:nvSpPr>
            <p:cNvPr id="49" name="椭圆 48"/>
            <p:cNvSpPr/>
            <p:nvPr/>
          </p:nvSpPr>
          <p:spPr>
            <a:xfrm>
              <a:off x="708107" y="3477762"/>
              <a:ext cx="127327" cy="127327"/>
            </a:xfrm>
            <a:prstGeom prst="ellipse">
              <a:avLst/>
            </a:prstGeom>
            <a:solidFill>
              <a:srgbClr val="B3D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 name="圆角矩形 5"/>
          <p:cNvSpPr/>
          <p:nvPr/>
        </p:nvSpPr>
        <p:spPr>
          <a:xfrm>
            <a:off x="1521485" y="2069009"/>
            <a:ext cx="2240939" cy="580791"/>
          </a:xfrm>
          <a:prstGeom prst="roundRect">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圆角矩形 49"/>
          <p:cNvSpPr/>
          <p:nvPr/>
        </p:nvSpPr>
        <p:spPr>
          <a:xfrm>
            <a:off x="1100434" y="4297288"/>
            <a:ext cx="2240939" cy="580791"/>
          </a:xfrm>
          <a:prstGeom prst="roundRect">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404049" y="808059"/>
            <a:ext cx="2313069" cy="461665"/>
          </a:xfrm>
          <a:prstGeom prst="rect">
            <a:avLst/>
          </a:prstGeom>
          <a:noFill/>
        </p:spPr>
        <p:txBody>
          <a:bodyPr wrap="none" rtlCol="0">
            <a:spAutoFit/>
          </a:bodyPr>
          <a:lstStyle/>
          <a:p>
            <a:r>
              <a:rPr lang="en-US" altLang="zh-CN" sz="2400" b="1" dirty="0">
                <a:solidFill>
                  <a:schemeClr val="accent6"/>
                </a:solidFill>
              </a:rPr>
              <a:t>GFS</a:t>
            </a:r>
            <a:r>
              <a:rPr lang="zh-CN" altLang="en-US" sz="2400" b="1" dirty="0">
                <a:solidFill>
                  <a:schemeClr val="accent6"/>
                </a:solidFill>
              </a:rPr>
              <a:t>的系统架构</a:t>
            </a:r>
            <a:endParaRPr lang="zh-CN" altLang="en-US" sz="2400" b="1" dirty="0">
              <a:solidFill>
                <a:schemeClr val="accent6"/>
              </a:solidFill>
            </a:endParaRPr>
          </a:p>
        </p:txBody>
      </p:sp>
      <p:grpSp>
        <p:nvGrpSpPr>
          <p:cNvPr id="2" name="组合 1"/>
          <p:cNvGrpSpPr/>
          <p:nvPr/>
        </p:nvGrpSpPr>
        <p:grpSpPr>
          <a:xfrm>
            <a:off x="331053" y="1552168"/>
            <a:ext cx="8528058" cy="3839765"/>
            <a:chOff x="404893" y="1225552"/>
            <a:chExt cx="11370744" cy="5119686"/>
          </a:xfrm>
        </p:grpSpPr>
        <p:sp>
          <p:nvSpPr>
            <p:cNvPr id="9" name="Freeform 5"/>
            <p:cNvSpPr>
              <a:spLocks noEditPoints="1"/>
            </p:cNvSpPr>
            <p:nvPr/>
          </p:nvSpPr>
          <p:spPr bwMode="auto">
            <a:xfrm>
              <a:off x="404893" y="1225552"/>
              <a:ext cx="9254584" cy="5109595"/>
            </a:xfrm>
            <a:custGeom>
              <a:avLst/>
              <a:gdLst>
                <a:gd name="T0" fmla="*/ 1146 w 1938"/>
                <a:gd name="T1" fmla="*/ 919 h 1069"/>
                <a:gd name="T2" fmla="*/ 1178 w 1938"/>
                <a:gd name="T3" fmla="*/ 988 h 1069"/>
                <a:gd name="T4" fmla="*/ 1252 w 1938"/>
                <a:gd name="T5" fmla="*/ 991 h 1069"/>
                <a:gd name="T6" fmla="*/ 1191 w 1938"/>
                <a:gd name="T7" fmla="*/ 1063 h 1069"/>
                <a:gd name="T8" fmla="*/ 1142 w 1938"/>
                <a:gd name="T9" fmla="*/ 1014 h 1069"/>
                <a:gd name="T10" fmla="*/ 1006 w 1938"/>
                <a:gd name="T11" fmla="*/ 1007 h 1069"/>
                <a:gd name="T12" fmla="*/ 1046 w 1938"/>
                <a:gd name="T13" fmla="*/ 973 h 1069"/>
                <a:gd name="T14" fmla="*/ 1111 w 1938"/>
                <a:gd name="T15" fmla="*/ 1047 h 1069"/>
                <a:gd name="T16" fmla="*/ 1038 w 1938"/>
                <a:gd name="T17" fmla="*/ 1043 h 1069"/>
                <a:gd name="T18" fmla="*/ 1001 w 1938"/>
                <a:gd name="T19" fmla="*/ 919 h 1069"/>
                <a:gd name="T20" fmla="*/ 953 w 1938"/>
                <a:gd name="T21" fmla="*/ 790 h 1069"/>
                <a:gd name="T22" fmla="*/ 86 w 1938"/>
                <a:gd name="T23" fmla="*/ 780 h 1069"/>
                <a:gd name="T24" fmla="*/ 68 w 1938"/>
                <a:gd name="T25" fmla="*/ 279 h 1069"/>
                <a:gd name="T26" fmla="*/ 109 w 1938"/>
                <a:gd name="T27" fmla="*/ 278 h 1069"/>
                <a:gd name="T28" fmla="*/ 964 w 1938"/>
                <a:gd name="T29" fmla="*/ 782 h 1069"/>
                <a:gd name="T30" fmla="*/ 941 w 1938"/>
                <a:gd name="T31" fmla="*/ 750 h 1069"/>
                <a:gd name="T32" fmla="*/ 209 w 1938"/>
                <a:gd name="T33" fmla="*/ 735 h 1069"/>
                <a:gd name="T34" fmla="*/ 0 w 1938"/>
                <a:gd name="T35" fmla="*/ 216 h 1069"/>
                <a:gd name="T36" fmla="*/ 318 w 1938"/>
                <a:gd name="T37" fmla="*/ 130 h 1069"/>
                <a:gd name="T38" fmla="*/ 970 w 1938"/>
                <a:gd name="T39" fmla="*/ 133 h 1069"/>
                <a:gd name="T40" fmla="*/ 319 w 1938"/>
                <a:gd name="T41" fmla="*/ 136 h 1069"/>
                <a:gd name="T42" fmla="*/ 339 w 1938"/>
                <a:gd name="T43" fmla="*/ 191 h 1069"/>
                <a:gd name="T44" fmla="*/ 339 w 1938"/>
                <a:gd name="T45" fmla="*/ 194 h 1069"/>
                <a:gd name="T46" fmla="*/ 319 w 1938"/>
                <a:gd name="T47" fmla="*/ 216 h 1069"/>
                <a:gd name="T48" fmla="*/ 940 w 1938"/>
                <a:gd name="T49" fmla="*/ 745 h 1069"/>
                <a:gd name="T50" fmla="*/ 965 w 1938"/>
                <a:gd name="T51" fmla="*/ 720 h 1069"/>
                <a:gd name="T52" fmla="*/ 1013 w 1938"/>
                <a:gd name="T53" fmla="*/ 532 h 1069"/>
                <a:gd name="T54" fmla="*/ 1035 w 1938"/>
                <a:gd name="T55" fmla="*/ 533 h 1069"/>
                <a:gd name="T56" fmla="*/ 1073 w 1938"/>
                <a:gd name="T57" fmla="*/ 719 h 1069"/>
                <a:gd name="T58" fmla="*/ 1072 w 1938"/>
                <a:gd name="T59" fmla="*/ 501 h 1069"/>
                <a:gd name="T60" fmla="*/ 971 w 1938"/>
                <a:gd name="T61" fmla="*/ 14 h 1069"/>
                <a:gd name="T62" fmla="*/ 1938 w 1938"/>
                <a:gd name="T63" fmla="*/ 3 h 1069"/>
                <a:gd name="T64" fmla="*/ 1886 w 1938"/>
                <a:gd name="T65" fmla="*/ 691 h 1069"/>
                <a:gd name="T66" fmla="*/ 1873 w 1938"/>
                <a:gd name="T67" fmla="*/ 687 h 1069"/>
                <a:gd name="T68" fmla="*/ 1077 w 1938"/>
                <a:gd name="T69" fmla="*/ 501 h 1069"/>
                <a:gd name="T70" fmla="*/ 1075 w 1938"/>
                <a:gd name="T71" fmla="*/ 720 h 1069"/>
                <a:gd name="T72" fmla="*/ 1934 w 1938"/>
                <a:gd name="T73" fmla="*/ 496 h 1069"/>
                <a:gd name="T74" fmla="*/ 976 w 1938"/>
                <a:gd name="T75" fmla="*/ 496 h 1069"/>
                <a:gd name="T76" fmla="*/ 1493 w 1938"/>
                <a:gd name="T77" fmla="*/ 818 h 1069"/>
                <a:gd name="T78" fmla="*/ 1492 w 1938"/>
                <a:gd name="T79" fmla="*/ 915 h 1069"/>
                <a:gd name="T80" fmla="*/ 969 w 1938"/>
                <a:gd name="T81" fmla="*/ 915 h 1069"/>
                <a:gd name="T82" fmla="*/ 4 w 1938"/>
                <a:gd name="T83" fmla="*/ 4 h 1069"/>
                <a:gd name="T84" fmla="*/ 314 w 1938"/>
                <a:gd name="T85" fmla="*/ 4 h 1069"/>
                <a:gd name="T86" fmla="*/ 4 w 1938"/>
                <a:gd name="T87" fmla="*/ 211 h 1069"/>
                <a:gd name="T88" fmla="*/ 1182 w 1938"/>
                <a:gd name="T89" fmla="*/ 994 h 1069"/>
                <a:gd name="T90" fmla="*/ 1238 w 1938"/>
                <a:gd name="T91" fmla="*/ 1058 h 1069"/>
                <a:gd name="T92" fmla="*/ 1182 w 1938"/>
                <a:gd name="T93" fmla="*/ 994 h 1069"/>
                <a:gd name="T94" fmla="*/ 1042 w 1938"/>
                <a:gd name="T95" fmla="*/ 1043 h 1069"/>
                <a:gd name="T96" fmla="*/ 1107 w 1938"/>
                <a:gd name="T97" fmla="*/ 1048 h 1069"/>
                <a:gd name="T98" fmla="*/ 1241 w 1938"/>
                <a:gd name="T99" fmla="*/ 991 h 1069"/>
                <a:gd name="T100" fmla="*/ 1187 w 1938"/>
                <a:gd name="T101" fmla="*/ 990 h 1069"/>
                <a:gd name="T102" fmla="*/ 1048 w 1938"/>
                <a:gd name="T103" fmla="*/ 977 h 1069"/>
                <a:gd name="T104" fmla="*/ 1101 w 1938"/>
                <a:gd name="T105" fmla="*/ 978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38" h="1069">
                  <a:moveTo>
                    <a:pt x="1497" y="720"/>
                  </a:moveTo>
                  <a:cubicBezTo>
                    <a:pt x="1497" y="787"/>
                    <a:pt x="1497" y="852"/>
                    <a:pt x="1497" y="919"/>
                  </a:cubicBezTo>
                  <a:cubicBezTo>
                    <a:pt x="1380" y="919"/>
                    <a:pt x="1263" y="919"/>
                    <a:pt x="1146" y="919"/>
                  </a:cubicBezTo>
                  <a:cubicBezTo>
                    <a:pt x="1146" y="949"/>
                    <a:pt x="1146" y="979"/>
                    <a:pt x="1146" y="1009"/>
                  </a:cubicBezTo>
                  <a:cubicBezTo>
                    <a:pt x="1156" y="1009"/>
                    <a:pt x="1167" y="1009"/>
                    <a:pt x="1178" y="1009"/>
                  </a:cubicBezTo>
                  <a:cubicBezTo>
                    <a:pt x="1178" y="1002"/>
                    <a:pt x="1179" y="995"/>
                    <a:pt x="1178" y="988"/>
                  </a:cubicBezTo>
                  <a:cubicBezTo>
                    <a:pt x="1178" y="981"/>
                    <a:pt x="1181" y="976"/>
                    <a:pt x="1188" y="973"/>
                  </a:cubicBezTo>
                  <a:cubicBezTo>
                    <a:pt x="1205" y="965"/>
                    <a:pt x="1223" y="965"/>
                    <a:pt x="1240" y="972"/>
                  </a:cubicBezTo>
                  <a:cubicBezTo>
                    <a:pt x="1248" y="975"/>
                    <a:pt x="1252" y="982"/>
                    <a:pt x="1252" y="991"/>
                  </a:cubicBezTo>
                  <a:cubicBezTo>
                    <a:pt x="1252" y="1008"/>
                    <a:pt x="1251" y="1026"/>
                    <a:pt x="1252" y="1044"/>
                  </a:cubicBezTo>
                  <a:cubicBezTo>
                    <a:pt x="1253" y="1054"/>
                    <a:pt x="1248" y="1060"/>
                    <a:pt x="1239" y="1063"/>
                  </a:cubicBezTo>
                  <a:cubicBezTo>
                    <a:pt x="1224" y="1069"/>
                    <a:pt x="1207" y="1068"/>
                    <a:pt x="1191" y="1063"/>
                  </a:cubicBezTo>
                  <a:cubicBezTo>
                    <a:pt x="1183" y="1060"/>
                    <a:pt x="1178" y="1054"/>
                    <a:pt x="1178" y="1044"/>
                  </a:cubicBezTo>
                  <a:cubicBezTo>
                    <a:pt x="1179" y="1034"/>
                    <a:pt x="1178" y="1025"/>
                    <a:pt x="1178" y="1014"/>
                  </a:cubicBezTo>
                  <a:cubicBezTo>
                    <a:pt x="1166" y="1014"/>
                    <a:pt x="1155" y="1014"/>
                    <a:pt x="1142" y="1014"/>
                  </a:cubicBezTo>
                  <a:cubicBezTo>
                    <a:pt x="1142" y="982"/>
                    <a:pt x="1142" y="951"/>
                    <a:pt x="1142" y="920"/>
                  </a:cubicBezTo>
                  <a:cubicBezTo>
                    <a:pt x="1096" y="920"/>
                    <a:pt x="1051" y="920"/>
                    <a:pt x="1006" y="920"/>
                  </a:cubicBezTo>
                  <a:cubicBezTo>
                    <a:pt x="1006" y="949"/>
                    <a:pt x="1006" y="978"/>
                    <a:pt x="1006" y="1007"/>
                  </a:cubicBezTo>
                  <a:cubicBezTo>
                    <a:pt x="1016" y="1007"/>
                    <a:pt x="1026" y="1007"/>
                    <a:pt x="1038" y="1007"/>
                  </a:cubicBezTo>
                  <a:cubicBezTo>
                    <a:pt x="1038" y="1001"/>
                    <a:pt x="1039" y="994"/>
                    <a:pt x="1038" y="988"/>
                  </a:cubicBezTo>
                  <a:cubicBezTo>
                    <a:pt x="1037" y="981"/>
                    <a:pt x="1040" y="976"/>
                    <a:pt x="1046" y="973"/>
                  </a:cubicBezTo>
                  <a:cubicBezTo>
                    <a:pt x="1065" y="965"/>
                    <a:pt x="1084" y="964"/>
                    <a:pt x="1102" y="974"/>
                  </a:cubicBezTo>
                  <a:cubicBezTo>
                    <a:pt x="1106" y="976"/>
                    <a:pt x="1111" y="983"/>
                    <a:pt x="1111" y="989"/>
                  </a:cubicBezTo>
                  <a:cubicBezTo>
                    <a:pt x="1112" y="1008"/>
                    <a:pt x="1111" y="1028"/>
                    <a:pt x="1111" y="1047"/>
                  </a:cubicBezTo>
                  <a:cubicBezTo>
                    <a:pt x="1112" y="1056"/>
                    <a:pt x="1105" y="1060"/>
                    <a:pt x="1098" y="1063"/>
                  </a:cubicBezTo>
                  <a:cubicBezTo>
                    <a:pt x="1083" y="1069"/>
                    <a:pt x="1067" y="1068"/>
                    <a:pt x="1051" y="1063"/>
                  </a:cubicBezTo>
                  <a:cubicBezTo>
                    <a:pt x="1042" y="1060"/>
                    <a:pt x="1037" y="1053"/>
                    <a:pt x="1038" y="1043"/>
                  </a:cubicBezTo>
                  <a:cubicBezTo>
                    <a:pt x="1038" y="1033"/>
                    <a:pt x="1038" y="1023"/>
                    <a:pt x="1038" y="1012"/>
                  </a:cubicBezTo>
                  <a:cubicBezTo>
                    <a:pt x="1026" y="1012"/>
                    <a:pt x="1014" y="1012"/>
                    <a:pt x="1001" y="1012"/>
                  </a:cubicBezTo>
                  <a:cubicBezTo>
                    <a:pt x="1001" y="981"/>
                    <a:pt x="1001" y="951"/>
                    <a:pt x="1001" y="919"/>
                  </a:cubicBezTo>
                  <a:cubicBezTo>
                    <a:pt x="989" y="919"/>
                    <a:pt x="978" y="919"/>
                    <a:pt x="965" y="919"/>
                  </a:cubicBezTo>
                  <a:cubicBezTo>
                    <a:pt x="965" y="876"/>
                    <a:pt x="965" y="834"/>
                    <a:pt x="965" y="790"/>
                  </a:cubicBezTo>
                  <a:cubicBezTo>
                    <a:pt x="960" y="790"/>
                    <a:pt x="956" y="790"/>
                    <a:pt x="953" y="790"/>
                  </a:cubicBezTo>
                  <a:cubicBezTo>
                    <a:pt x="669" y="790"/>
                    <a:pt x="386" y="790"/>
                    <a:pt x="102" y="790"/>
                  </a:cubicBezTo>
                  <a:cubicBezTo>
                    <a:pt x="100" y="790"/>
                    <a:pt x="98" y="790"/>
                    <a:pt x="96" y="790"/>
                  </a:cubicBezTo>
                  <a:cubicBezTo>
                    <a:pt x="88" y="792"/>
                    <a:pt x="86" y="788"/>
                    <a:pt x="86" y="780"/>
                  </a:cubicBezTo>
                  <a:cubicBezTo>
                    <a:pt x="86" y="613"/>
                    <a:pt x="86" y="446"/>
                    <a:pt x="86" y="279"/>
                  </a:cubicBezTo>
                  <a:cubicBezTo>
                    <a:pt x="86" y="275"/>
                    <a:pt x="86" y="271"/>
                    <a:pt x="86" y="265"/>
                  </a:cubicBezTo>
                  <a:cubicBezTo>
                    <a:pt x="79" y="270"/>
                    <a:pt x="75" y="274"/>
                    <a:pt x="68" y="279"/>
                  </a:cubicBezTo>
                  <a:cubicBezTo>
                    <a:pt x="75" y="257"/>
                    <a:pt x="82" y="238"/>
                    <a:pt x="90" y="216"/>
                  </a:cubicBezTo>
                  <a:cubicBezTo>
                    <a:pt x="97" y="238"/>
                    <a:pt x="104" y="257"/>
                    <a:pt x="111" y="276"/>
                  </a:cubicBezTo>
                  <a:cubicBezTo>
                    <a:pt x="110" y="277"/>
                    <a:pt x="110" y="277"/>
                    <a:pt x="109" y="278"/>
                  </a:cubicBezTo>
                  <a:cubicBezTo>
                    <a:pt x="105" y="274"/>
                    <a:pt x="101" y="270"/>
                    <a:pt x="95" y="266"/>
                  </a:cubicBezTo>
                  <a:cubicBezTo>
                    <a:pt x="95" y="438"/>
                    <a:pt x="95" y="610"/>
                    <a:pt x="95" y="782"/>
                  </a:cubicBezTo>
                  <a:cubicBezTo>
                    <a:pt x="384" y="782"/>
                    <a:pt x="674" y="782"/>
                    <a:pt x="964" y="782"/>
                  </a:cubicBezTo>
                  <a:cubicBezTo>
                    <a:pt x="964" y="772"/>
                    <a:pt x="964" y="761"/>
                    <a:pt x="964" y="749"/>
                  </a:cubicBezTo>
                  <a:cubicBezTo>
                    <a:pt x="955" y="752"/>
                    <a:pt x="947" y="755"/>
                    <a:pt x="937" y="758"/>
                  </a:cubicBezTo>
                  <a:cubicBezTo>
                    <a:pt x="938" y="755"/>
                    <a:pt x="939" y="753"/>
                    <a:pt x="941" y="750"/>
                  </a:cubicBezTo>
                  <a:cubicBezTo>
                    <a:pt x="937" y="750"/>
                    <a:pt x="934" y="750"/>
                    <a:pt x="930" y="750"/>
                  </a:cubicBezTo>
                  <a:cubicBezTo>
                    <a:pt x="695" y="750"/>
                    <a:pt x="459" y="750"/>
                    <a:pt x="224" y="750"/>
                  </a:cubicBezTo>
                  <a:cubicBezTo>
                    <a:pt x="209" y="750"/>
                    <a:pt x="209" y="750"/>
                    <a:pt x="209" y="735"/>
                  </a:cubicBezTo>
                  <a:cubicBezTo>
                    <a:pt x="209" y="566"/>
                    <a:pt x="209" y="397"/>
                    <a:pt x="209" y="228"/>
                  </a:cubicBezTo>
                  <a:cubicBezTo>
                    <a:pt x="209" y="225"/>
                    <a:pt x="209" y="221"/>
                    <a:pt x="209" y="216"/>
                  </a:cubicBezTo>
                  <a:cubicBezTo>
                    <a:pt x="139" y="216"/>
                    <a:pt x="70" y="216"/>
                    <a:pt x="0" y="216"/>
                  </a:cubicBezTo>
                  <a:cubicBezTo>
                    <a:pt x="0" y="144"/>
                    <a:pt x="0" y="72"/>
                    <a:pt x="0" y="0"/>
                  </a:cubicBezTo>
                  <a:cubicBezTo>
                    <a:pt x="106" y="0"/>
                    <a:pt x="212" y="0"/>
                    <a:pt x="318" y="0"/>
                  </a:cubicBezTo>
                  <a:cubicBezTo>
                    <a:pt x="318" y="43"/>
                    <a:pt x="318" y="86"/>
                    <a:pt x="318" y="130"/>
                  </a:cubicBezTo>
                  <a:cubicBezTo>
                    <a:pt x="527" y="130"/>
                    <a:pt x="735" y="130"/>
                    <a:pt x="944" y="130"/>
                  </a:cubicBezTo>
                  <a:cubicBezTo>
                    <a:pt x="943" y="128"/>
                    <a:pt x="941" y="126"/>
                    <a:pt x="940" y="123"/>
                  </a:cubicBezTo>
                  <a:cubicBezTo>
                    <a:pt x="950" y="126"/>
                    <a:pt x="959" y="129"/>
                    <a:pt x="970" y="133"/>
                  </a:cubicBezTo>
                  <a:cubicBezTo>
                    <a:pt x="959" y="137"/>
                    <a:pt x="951" y="140"/>
                    <a:pt x="941" y="143"/>
                  </a:cubicBezTo>
                  <a:cubicBezTo>
                    <a:pt x="942" y="140"/>
                    <a:pt x="942" y="138"/>
                    <a:pt x="943" y="136"/>
                  </a:cubicBezTo>
                  <a:cubicBezTo>
                    <a:pt x="735" y="136"/>
                    <a:pt x="527" y="136"/>
                    <a:pt x="319" y="136"/>
                  </a:cubicBezTo>
                  <a:cubicBezTo>
                    <a:pt x="319" y="154"/>
                    <a:pt x="319" y="172"/>
                    <a:pt x="319" y="190"/>
                  </a:cubicBezTo>
                  <a:cubicBezTo>
                    <a:pt x="326" y="188"/>
                    <a:pt x="334" y="186"/>
                    <a:pt x="342" y="183"/>
                  </a:cubicBezTo>
                  <a:cubicBezTo>
                    <a:pt x="341" y="186"/>
                    <a:pt x="341" y="188"/>
                    <a:pt x="339" y="191"/>
                  </a:cubicBezTo>
                  <a:cubicBezTo>
                    <a:pt x="550" y="191"/>
                    <a:pt x="759" y="191"/>
                    <a:pt x="968" y="191"/>
                  </a:cubicBezTo>
                  <a:cubicBezTo>
                    <a:pt x="968" y="192"/>
                    <a:pt x="968" y="193"/>
                    <a:pt x="968" y="194"/>
                  </a:cubicBezTo>
                  <a:cubicBezTo>
                    <a:pt x="759" y="194"/>
                    <a:pt x="550" y="194"/>
                    <a:pt x="339" y="194"/>
                  </a:cubicBezTo>
                  <a:cubicBezTo>
                    <a:pt x="341" y="198"/>
                    <a:pt x="341" y="200"/>
                    <a:pt x="343" y="203"/>
                  </a:cubicBezTo>
                  <a:cubicBezTo>
                    <a:pt x="335" y="200"/>
                    <a:pt x="327" y="198"/>
                    <a:pt x="319" y="195"/>
                  </a:cubicBezTo>
                  <a:cubicBezTo>
                    <a:pt x="319" y="202"/>
                    <a:pt x="319" y="208"/>
                    <a:pt x="319" y="216"/>
                  </a:cubicBezTo>
                  <a:cubicBezTo>
                    <a:pt x="283" y="216"/>
                    <a:pt x="248" y="216"/>
                    <a:pt x="213" y="216"/>
                  </a:cubicBezTo>
                  <a:cubicBezTo>
                    <a:pt x="213" y="393"/>
                    <a:pt x="213" y="569"/>
                    <a:pt x="213" y="745"/>
                  </a:cubicBezTo>
                  <a:cubicBezTo>
                    <a:pt x="455" y="745"/>
                    <a:pt x="698" y="745"/>
                    <a:pt x="940" y="745"/>
                  </a:cubicBezTo>
                  <a:cubicBezTo>
                    <a:pt x="939" y="743"/>
                    <a:pt x="938" y="741"/>
                    <a:pt x="937" y="738"/>
                  </a:cubicBezTo>
                  <a:cubicBezTo>
                    <a:pt x="947" y="741"/>
                    <a:pt x="955" y="744"/>
                    <a:pt x="965" y="747"/>
                  </a:cubicBezTo>
                  <a:cubicBezTo>
                    <a:pt x="965" y="737"/>
                    <a:pt x="965" y="729"/>
                    <a:pt x="965" y="720"/>
                  </a:cubicBezTo>
                  <a:cubicBezTo>
                    <a:pt x="984" y="720"/>
                    <a:pt x="1002" y="720"/>
                    <a:pt x="1021" y="720"/>
                  </a:cubicBezTo>
                  <a:cubicBezTo>
                    <a:pt x="1021" y="656"/>
                    <a:pt x="1021" y="592"/>
                    <a:pt x="1021" y="528"/>
                  </a:cubicBezTo>
                  <a:cubicBezTo>
                    <a:pt x="1018" y="530"/>
                    <a:pt x="1016" y="531"/>
                    <a:pt x="1013" y="532"/>
                  </a:cubicBezTo>
                  <a:cubicBezTo>
                    <a:pt x="1016" y="522"/>
                    <a:pt x="1019" y="514"/>
                    <a:pt x="1022" y="505"/>
                  </a:cubicBezTo>
                  <a:cubicBezTo>
                    <a:pt x="1023" y="505"/>
                    <a:pt x="1024" y="505"/>
                    <a:pt x="1025" y="505"/>
                  </a:cubicBezTo>
                  <a:cubicBezTo>
                    <a:pt x="1028" y="513"/>
                    <a:pt x="1031" y="522"/>
                    <a:pt x="1035" y="533"/>
                  </a:cubicBezTo>
                  <a:cubicBezTo>
                    <a:pt x="1031" y="531"/>
                    <a:pt x="1029" y="530"/>
                    <a:pt x="1027" y="528"/>
                  </a:cubicBezTo>
                  <a:cubicBezTo>
                    <a:pt x="1027" y="592"/>
                    <a:pt x="1027" y="655"/>
                    <a:pt x="1027" y="719"/>
                  </a:cubicBezTo>
                  <a:cubicBezTo>
                    <a:pt x="1042" y="719"/>
                    <a:pt x="1057" y="719"/>
                    <a:pt x="1073" y="719"/>
                  </a:cubicBezTo>
                  <a:cubicBezTo>
                    <a:pt x="1070" y="710"/>
                    <a:pt x="1068" y="701"/>
                    <a:pt x="1064" y="691"/>
                  </a:cubicBezTo>
                  <a:cubicBezTo>
                    <a:pt x="1067" y="692"/>
                    <a:pt x="1069" y="693"/>
                    <a:pt x="1072" y="694"/>
                  </a:cubicBezTo>
                  <a:cubicBezTo>
                    <a:pt x="1072" y="630"/>
                    <a:pt x="1072" y="566"/>
                    <a:pt x="1072" y="501"/>
                  </a:cubicBezTo>
                  <a:cubicBezTo>
                    <a:pt x="1039" y="501"/>
                    <a:pt x="1006" y="501"/>
                    <a:pt x="972" y="501"/>
                  </a:cubicBezTo>
                  <a:cubicBezTo>
                    <a:pt x="971" y="496"/>
                    <a:pt x="971" y="493"/>
                    <a:pt x="971" y="490"/>
                  </a:cubicBezTo>
                  <a:cubicBezTo>
                    <a:pt x="971" y="331"/>
                    <a:pt x="971" y="172"/>
                    <a:pt x="971" y="14"/>
                  </a:cubicBezTo>
                  <a:cubicBezTo>
                    <a:pt x="971" y="5"/>
                    <a:pt x="973" y="2"/>
                    <a:pt x="982" y="2"/>
                  </a:cubicBezTo>
                  <a:cubicBezTo>
                    <a:pt x="1297" y="3"/>
                    <a:pt x="1612" y="3"/>
                    <a:pt x="1928" y="3"/>
                  </a:cubicBezTo>
                  <a:cubicBezTo>
                    <a:pt x="1931" y="3"/>
                    <a:pt x="1934" y="3"/>
                    <a:pt x="1938" y="3"/>
                  </a:cubicBezTo>
                  <a:cubicBezTo>
                    <a:pt x="1938" y="169"/>
                    <a:pt x="1938" y="334"/>
                    <a:pt x="1938" y="500"/>
                  </a:cubicBezTo>
                  <a:cubicBezTo>
                    <a:pt x="1921" y="500"/>
                    <a:pt x="1904" y="500"/>
                    <a:pt x="1886" y="500"/>
                  </a:cubicBezTo>
                  <a:cubicBezTo>
                    <a:pt x="1886" y="564"/>
                    <a:pt x="1886" y="627"/>
                    <a:pt x="1886" y="691"/>
                  </a:cubicBezTo>
                  <a:cubicBezTo>
                    <a:pt x="1888" y="690"/>
                    <a:pt x="1890" y="689"/>
                    <a:pt x="1894" y="687"/>
                  </a:cubicBezTo>
                  <a:cubicBezTo>
                    <a:pt x="1890" y="697"/>
                    <a:pt x="1887" y="706"/>
                    <a:pt x="1884" y="717"/>
                  </a:cubicBezTo>
                  <a:cubicBezTo>
                    <a:pt x="1880" y="706"/>
                    <a:pt x="1877" y="697"/>
                    <a:pt x="1873" y="687"/>
                  </a:cubicBezTo>
                  <a:cubicBezTo>
                    <a:pt x="1876" y="688"/>
                    <a:pt x="1878" y="689"/>
                    <a:pt x="1881" y="691"/>
                  </a:cubicBezTo>
                  <a:cubicBezTo>
                    <a:pt x="1881" y="627"/>
                    <a:pt x="1881" y="564"/>
                    <a:pt x="1881" y="501"/>
                  </a:cubicBezTo>
                  <a:cubicBezTo>
                    <a:pt x="1613" y="501"/>
                    <a:pt x="1345" y="501"/>
                    <a:pt x="1077" y="501"/>
                  </a:cubicBezTo>
                  <a:cubicBezTo>
                    <a:pt x="1077" y="565"/>
                    <a:pt x="1077" y="629"/>
                    <a:pt x="1077" y="694"/>
                  </a:cubicBezTo>
                  <a:cubicBezTo>
                    <a:pt x="1079" y="693"/>
                    <a:pt x="1081" y="692"/>
                    <a:pt x="1084" y="690"/>
                  </a:cubicBezTo>
                  <a:cubicBezTo>
                    <a:pt x="1081" y="701"/>
                    <a:pt x="1078" y="710"/>
                    <a:pt x="1075" y="720"/>
                  </a:cubicBezTo>
                  <a:cubicBezTo>
                    <a:pt x="1216" y="720"/>
                    <a:pt x="1356" y="720"/>
                    <a:pt x="1497" y="720"/>
                  </a:cubicBezTo>
                  <a:close/>
                  <a:moveTo>
                    <a:pt x="976" y="496"/>
                  </a:moveTo>
                  <a:cubicBezTo>
                    <a:pt x="1296" y="496"/>
                    <a:pt x="1615" y="496"/>
                    <a:pt x="1934" y="496"/>
                  </a:cubicBezTo>
                  <a:cubicBezTo>
                    <a:pt x="1934" y="333"/>
                    <a:pt x="1934" y="170"/>
                    <a:pt x="1934" y="7"/>
                  </a:cubicBezTo>
                  <a:cubicBezTo>
                    <a:pt x="1614" y="7"/>
                    <a:pt x="1295" y="7"/>
                    <a:pt x="976" y="7"/>
                  </a:cubicBezTo>
                  <a:cubicBezTo>
                    <a:pt x="976" y="171"/>
                    <a:pt x="976" y="333"/>
                    <a:pt x="976" y="496"/>
                  </a:cubicBezTo>
                  <a:close/>
                  <a:moveTo>
                    <a:pt x="969" y="724"/>
                  </a:moveTo>
                  <a:cubicBezTo>
                    <a:pt x="969" y="756"/>
                    <a:pt x="969" y="787"/>
                    <a:pt x="969" y="818"/>
                  </a:cubicBezTo>
                  <a:cubicBezTo>
                    <a:pt x="1144" y="818"/>
                    <a:pt x="1318" y="818"/>
                    <a:pt x="1493" y="818"/>
                  </a:cubicBezTo>
                  <a:cubicBezTo>
                    <a:pt x="1493" y="787"/>
                    <a:pt x="1493" y="756"/>
                    <a:pt x="1493" y="724"/>
                  </a:cubicBezTo>
                  <a:cubicBezTo>
                    <a:pt x="1318" y="724"/>
                    <a:pt x="1144" y="724"/>
                    <a:pt x="969" y="724"/>
                  </a:cubicBezTo>
                  <a:close/>
                  <a:moveTo>
                    <a:pt x="1492" y="915"/>
                  </a:moveTo>
                  <a:cubicBezTo>
                    <a:pt x="1492" y="884"/>
                    <a:pt x="1492" y="853"/>
                    <a:pt x="1492" y="824"/>
                  </a:cubicBezTo>
                  <a:cubicBezTo>
                    <a:pt x="1318" y="824"/>
                    <a:pt x="1143" y="824"/>
                    <a:pt x="969" y="824"/>
                  </a:cubicBezTo>
                  <a:cubicBezTo>
                    <a:pt x="969" y="854"/>
                    <a:pt x="969" y="884"/>
                    <a:pt x="969" y="915"/>
                  </a:cubicBezTo>
                  <a:cubicBezTo>
                    <a:pt x="1144" y="915"/>
                    <a:pt x="1318" y="915"/>
                    <a:pt x="1492" y="915"/>
                  </a:cubicBezTo>
                  <a:close/>
                  <a:moveTo>
                    <a:pt x="314" y="4"/>
                  </a:moveTo>
                  <a:cubicBezTo>
                    <a:pt x="210" y="4"/>
                    <a:pt x="107" y="4"/>
                    <a:pt x="4" y="4"/>
                  </a:cubicBezTo>
                  <a:cubicBezTo>
                    <a:pt x="4" y="40"/>
                    <a:pt x="4" y="76"/>
                    <a:pt x="4" y="112"/>
                  </a:cubicBezTo>
                  <a:cubicBezTo>
                    <a:pt x="107" y="112"/>
                    <a:pt x="210" y="112"/>
                    <a:pt x="314" y="112"/>
                  </a:cubicBezTo>
                  <a:cubicBezTo>
                    <a:pt x="314" y="76"/>
                    <a:pt x="314" y="40"/>
                    <a:pt x="314" y="4"/>
                  </a:cubicBezTo>
                  <a:close/>
                  <a:moveTo>
                    <a:pt x="314" y="117"/>
                  </a:moveTo>
                  <a:cubicBezTo>
                    <a:pt x="210" y="117"/>
                    <a:pt x="107" y="117"/>
                    <a:pt x="4" y="117"/>
                  </a:cubicBezTo>
                  <a:cubicBezTo>
                    <a:pt x="4" y="149"/>
                    <a:pt x="4" y="180"/>
                    <a:pt x="4" y="211"/>
                  </a:cubicBezTo>
                  <a:cubicBezTo>
                    <a:pt x="107" y="211"/>
                    <a:pt x="211" y="211"/>
                    <a:pt x="314" y="211"/>
                  </a:cubicBezTo>
                  <a:cubicBezTo>
                    <a:pt x="314" y="180"/>
                    <a:pt x="314" y="149"/>
                    <a:pt x="314" y="117"/>
                  </a:cubicBezTo>
                  <a:close/>
                  <a:moveTo>
                    <a:pt x="1182" y="994"/>
                  </a:moveTo>
                  <a:cubicBezTo>
                    <a:pt x="1182" y="1011"/>
                    <a:pt x="1183" y="1027"/>
                    <a:pt x="1182" y="1043"/>
                  </a:cubicBezTo>
                  <a:cubicBezTo>
                    <a:pt x="1182" y="1051"/>
                    <a:pt x="1186" y="1056"/>
                    <a:pt x="1193" y="1059"/>
                  </a:cubicBezTo>
                  <a:cubicBezTo>
                    <a:pt x="1208" y="1064"/>
                    <a:pt x="1223" y="1064"/>
                    <a:pt x="1238" y="1058"/>
                  </a:cubicBezTo>
                  <a:cubicBezTo>
                    <a:pt x="1242" y="1057"/>
                    <a:pt x="1247" y="1052"/>
                    <a:pt x="1247" y="1048"/>
                  </a:cubicBezTo>
                  <a:cubicBezTo>
                    <a:pt x="1248" y="1030"/>
                    <a:pt x="1248" y="1012"/>
                    <a:pt x="1248" y="993"/>
                  </a:cubicBezTo>
                  <a:cubicBezTo>
                    <a:pt x="1226" y="1004"/>
                    <a:pt x="1205" y="1004"/>
                    <a:pt x="1182" y="994"/>
                  </a:cubicBezTo>
                  <a:close/>
                  <a:moveTo>
                    <a:pt x="1107" y="993"/>
                  </a:moveTo>
                  <a:cubicBezTo>
                    <a:pt x="1085" y="1004"/>
                    <a:pt x="1064" y="1003"/>
                    <a:pt x="1042" y="994"/>
                  </a:cubicBezTo>
                  <a:cubicBezTo>
                    <a:pt x="1042" y="1011"/>
                    <a:pt x="1042" y="1027"/>
                    <a:pt x="1042" y="1043"/>
                  </a:cubicBezTo>
                  <a:cubicBezTo>
                    <a:pt x="1042" y="1051"/>
                    <a:pt x="1046" y="1056"/>
                    <a:pt x="1053" y="1059"/>
                  </a:cubicBezTo>
                  <a:cubicBezTo>
                    <a:pt x="1067" y="1064"/>
                    <a:pt x="1082" y="1064"/>
                    <a:pt x="1097" y="1059"/>
                  </a:cubicBezTo>
                  <a:cubicBezTo>
                    <a:pt x="1101" y="1057"/>
                    <a:pt x="1107" y="1052"/>
                    <a:pt x="1107" y="1048"/>
                  </a:cubicBezTo>
                  <a:cubicBezTo>
                    <a:pt x="1108" y="1030"/>
                    <a:pt x="1107" y="1012"/>
                    <a:pt x="1107" y="993"/>
                  </a:cubicBezTo>
                  <a:close/>
                  <a:moveTo>
                    <a:pt x="1214" y="999"/>
                  </a:moveTo>
                  <a:cubicBezTo>
                    <a:pt x="1224" y="996"/>
                    <a:pt x="1233" y="994"/>
                    <a:pt x="1241" y="991"/>
                  </a:cubicBezTo>
                  <a:cubicBezTo>
                    <a:pt x="1249" y="987"/>
                    <a:pt x="1248" y="982"/>
                    <a:pt x="1242" y="978"/>
                  </a:cubicBezTo>
                  <a:cubicBezTo>
                    <a:pt x="1229" y="969"/>
                    <a:pt x="1200" y="969"/>
                    <a:pt x="1187" y="978"/>
                  </a:cubicBezTo>
                  <a:cubicBezTo>
                    <a:pt x="1181" y="982"/>
                    <a:pt x="1181" y="987"/>
                    <a:pt x="1187" y="990"/>
                  </a:cubicBezTo>
                  <a:cubicBezTo>
                    <a:pt x="1196" y="994"/>
                    <a:pt x="1205" y="996"/>
                    <a:pt x="1214" y="999"/>
                  </a:cubicBezTo>
                  <a:close/>
                  <a:moveTo>
                    <a:pt x="1075" y="970"/>
                  </a:moveTo>
                  <a:cubicBezTo>
                    <a:pt x="1066" y="972"/>
                    <a:pt x="1057" y="974"/>
                    <a:pt x="1048" y="977"/>
                  </a:cubicBezTo>
                  <a:cubicBezTo>
                    <a:pt x="1040" y="981"/>
                    <a:pt x="1040" y="986"/>
                    <a:pt x="1047" y="991"/>
                  </a:cubicBezTo>
                  <a:cubicBezTo>
                    <a:pt x="1059" y="999"/>
                    <a:pt x="1090" y="999"/>
                    <a:pt x="1101" y="991"/>
                  </a:cubicBezTo>
                  <a:cubicBezTo>
                    <a:pt x="1108" y="986"/>
                    <a:pt x="1108" y="981"/>
                    <a:pt x="1101" y="978"/>
                  </a:cubicBezTo>
                  <a:cubicBezTo>
                    <a:pt x="1093" y="974"/>
                    <a:pt x="1084" y="972"/>
                    <a:pt x="1075" y="970"/>
                  </a:cubicBezTo>
                  <a:close/>
                </a:path>
              </a:pathLst>
            </a:custGeom>
            <a:solidFill>
              <a:schemeClr val="tx1">
                <a:lumMod val="50000"/>
                <a:lumOff val="50000"/>
              </a:schemeClr>
            </a:solidFill>
            <a:ln>
              <a:noFill/>
            </a:ln>
          </p:spPr>
          <p:txBody>
            <a:bodyPr vert="horz" wrap="square" lIns="68580" tIns="34290" rIns="68580" bIns="34290" numCol="1" anchor="t" anchorCtr="0" compatLnSpc="1"/>
            <a:lstStyle/>
            <a:p>
              <a:endParaRPr lang="zh-CN" altLang="en-US" sz="1350"/>
            </a:p>
          </p:txBody>
        </p:sp>
        <p:sp>
          <p:nvSpPr>
            <p:cNvPr id="10" name="Freeform 9"/>
            <p:cNvSpPr>
              <a:spLocks noEditPoints="1"/>
            </p:cNvSpPr>
            <p:nvPr/>
          </p:nvSpPr>
          <p:spPr bwMode="auto">
            <a:xfrm>
              <a:off x="8072315" y="3637070"/>
              <a:ext cx="2591122" cy="2708168"/>
            </a:xfrm>
            <a:custGeom>
              <a:avLst/>
              <a:gdLst>
                <a:gd name="T0" fmla="*/ 234 w 541"/>
                <a:gd name="T1" fmla="*/ 26 h 565"/>
                <a:gd name="T2" fmla="*/ 236 w 541"/>
                <a:gd name="T3" fmla="*/ 0 h 565"/>
                <a:gd name="T4" fmla="*/ 239 w 541"/>
                <a:gd name="T5" fmla="*/ 25 h 565"/>
                <a:gd name="T6" fmla="*/ 249 w 541"/>
                <a:gd name="T7" fmla="*/ 217 h 565"/>
                <a:gd name="T8" fmla="*/ 541 w 541"/>
                <a:gd name="T9" fmla="*/ 228 h 565"/>
                <a:gd name="T10" fmla="*/ 540 w 541"/>
                <a:gd name="T11" fmla="*/ 414 h 565"/>
                <a:gd name="T12" fmla="*/ 185 w 541"/>
                <a:gd name="T13" fmla="*/ 505 h 565"/>
                <a:gd name="T14" fmla="*/ 217 w 541"/>
                <a:gd name="T15" fmla="*/ 484 h 565"/>
                <a:gd name="T16" fmla="*/ 280 w 541"/>
                <a:gd name="T17" fmla="*/ 469 h 565"/>
                <a:gd name="T18" fmla="*/ 291 w 541"/>
                <a:gd name="T19" fmla="*/ 543 h 565"/>
                <a:gd name="T20" fmla="*/ 231 w 541"/>
                <a:gd name="T21" fmla="*/ 560 h 565"/>
                <a:gd name="T22" fmla="*/ 217 w 541"/>
                <a:gd name="T23" fmla="*/ 510 h 565"/>
                <a:gd name="T24" fmla="*/ 180 w 541"/>
                <a:gd name="T25" fmla="*/ 500 h 565"/>
                <a:gd name="T26" fmla="*/ 44 w 541"/>
                <a:gd name="T27" fmla="*/ 415 h 565"/>
                <a:gd name="T28" fmla="*/ 76 w 541"/>
                <a:gd name="T29" fmla="*/ 504 h 565"/>
                <a:gd name="T30" fmla="*/ 88 w 541"/>
                <a:gd name="T31" fmla="*/ 468 h 565"/>
                <a:gd name="T32" fmla="*/ 150 w 541"/>
                <a:gd name="T33" fmla="*/ 487 h 565"/>
                <a:gd name="T34" fmla="*/ 136 w 541"/>
                <a:gd name="T35" fmla="*/ 559 h 565"/>
                <a:gd name="T36" fmla="*/ 76 w 541"/>
                <a:gd name="T37" fmla="*/ 540 h 565"/>
                <a:gd name="T38" fmla="*/ 40 w 541"/>
                <a:gd name="T39" fmla="*/ 509 h 565"/>
                <a:gd name="T40" fmla="*/ 0 w 541"/>
                <a:gd name="T41" fmla="*/ 415 h 565"/>
                <a:gd name="T42" fmla="*/ 234 w 541"/>
                <a:gd name="T43" fmla="*/ 218 h 565"/>
                <a:gd name="T44" fmla="*/ 535 w 541"/>
                <a:gd name="T45" fmla="*/ 222 h 565"/>
                <a:gd name="T46" fmla="*/ 4 w 541"/>
                <a:gd name="T47" fmla="*/ 316 h 565"/>
                <a:gd name="T48" fmla="*/ 536 w 541"/>
                <a:gd name="T49" fmla="*/ 321 h 565"/>
                <a:gd name="T50" fmla="*/ 4 w 541"/>
                <a:gd name="T51" fmla="*/ 410 h 565"/>
                <a:gd name="T52" fmla="*/ 536 w 541"/>
                <a:gd name="T53" fmla="*/ 321 h 565"/>
                <a:gd name="T54" fmla="*/ 222 w 541"/>
                <a:gd name="T55" fmla="*/ 491 h 565"/>
                <a:gd name="T56" fmla="*/ 233 w 541"/>
                <a:gd name="T57" fmla="*/ 556 h 565"/>
                <a:gd name="T58" fmla="*/ 286 w 541"/>
                <a:gd name="T59" fmla="*/ 543 h 565"/>
                <a:gd name="T60" fmla="*/ 80 w 541"/>
                <a:gd name="T61" fmla="*/ 491 h 565"/>
                <a:gd name="T62" fmla="*/ 90 w 541"/>
                <a:gd name="T63" fmla="*/ 555 h 565"/>
                <a:gd name="T64" fmla="*/ 145 w 541"/>
                <a:gd name="T65" fmla="*/ 544 h 565"/>
                <a:gd name="T66" fmla="*/ 80 w 541"/>
                <a:gd name="T67" fmla="*/ 491 h 565"/>
                <a:gd name="T68" fmla="*/ 280 w 541"/>
                <a:gd name="T69" fmla="*/ 487 h 565"/>
                <a:gd name="T70" fmla="*/ 227 w 541"/>
                <a:gd name="T71" fmla="*/ 474 h 565"/>
                <a:gd name="T72" fmla="*/ 253 w 541"/>
                <a:gd name="T73" fmla="*/ 495 h 565"/>
                <a:gd name="T74" fmla="*/ 138 w 541"/>
                <a:gd name="T75" fmla="*/ 488 h 565"/>
                <a:gd name="T76" fmla="*/ 86 w 541"/>
                <a:gd name="T77" fmla="*/ 474 h 565"/>
                <a:gd name="T78" fmla="*/ 112 w 541"/>
                <a:gd name="T79" fmla="*/ 49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1" h="565">
                  <a:moveTo>
                    <a:pt x="234" y="218"/>
                  </a:moveTo>
                  <a:cubicBezTo>
                    <a:pt x="234" y="153"/>
                    <a:pt x="234" y="90"/>
                    <a:pt x="234" y="26"/>
                  </a:cubicBezTo>
                  <a:cubicBezTo>
                    <a:pt x="231" y="27"/>
                    <a:pt x="229" y="28"/>
                    <a:pt x="226" y="30"/>
                  </a:cubicBezTo>
                  <a:cubicBezTo>
                    <a:pt x="229" y="20"/>
                    <a:pt x="232" y="11"/>
                    <a:pt x="236" y="0"/>
                  </a:cubicBezTo>
                  <a:cubicBezTo>
                    <a:pt x="240" y="11"/>
                    <a:pt x="243" y="19"/>
                    <a:pt x="247" y="29"/>
                  </a:cubicBezTo>
                  <a:cubicBezTo>
                    <a:pt x="243" y="28"/>
                    <a:pt x="241" y="27"/>
                    <a:pt x="239" y="25"/>
                  </a:cubicBezTo>
                  <a:cubicBezTo>
                    <a:pt x="239" y="89"/>
                    <a:pt x="239" y="152"/>
                    <a:pt x="239" y="217"/>
                  </a:cubicBezTo>
                  <a:cubicBezTo>
                    <a:pt x="242" y="217"/>
                    <a:pt x="246" y="217"/>
                    <a:pt x="249" y="217"/>
                  </a:cubicBezTo>
                  <a:cubicBezTo>
                    <a:pt x="343" y="217"/>
                    <a:pt x="436" y="217"/>
                    <a:pt x="529" y="217"/>
                  </a:cubicBezTo>
                  <a:cubicBezTo>
                    <a:pt x="538" y="217"/>
                    <a:pt x="541" y="219"/>
                    <a:pt x="541" y="228"/>
                  </a:cubicBezTo>
                  <a:cubicBezTo>
                    <a:pt x="540" y="287"/>
                    <a:pt x="540" y="345"/>
                    <a:pt x="540" y="404"/>
                  </a:cubicBezTo>
                  <a:cubicBezTo>
                    <a:pt x="540" y="407"/>
                    <a:pt x="540" y="410"/>
                    <a:pt x="540" y="414"/>
                  </a:cubicBezTo>
                  <a:cubicBezTo>
                    <a:pt x="421" y="414"/>
                    <a:pt x="304" y="414"/>
                    <a:pt x="185" y="414"/>
                  </a:cubicBezTo>
                  <a:cubicBezTo>
                    <a:pt x="185" y="445"/>
                    <a:pt x="185" y="475"/>
                    <a:pt x="185" y="505"/>
                  </a:cubicBezTo>
                  <a:cubicBezTo>
                    <a:pt x="195" y="505"/>
                    <a:pt x="206" y="505"/>
                    <a:pt x="217" y="505"/>
                  </a:cubicBezTo>
                  <a:cubicBezTo>
                    <a:pt x="217" y="498"/>
                    <a:pt x="218" y="491"/>
                    <a:pt x="217" y="484"/>
                  </a:cubicBezTo>
                  <a:cubicBezTo>
                    <a:pt x="217" y="477"/>
                    <a:pt x="220" y="472"/>
                    <a:pt x="226" y="469"/>
                  </a:cubicBezTo>
                  <a:cubicBezTo>
                    <a:pt x="244" y="461"/>
                    <a:pt x="262" y="462"/>
                    <a:pt x="280" y="469"/>
                  </a:cubicBezTo>
                  <a:cubicBezTo>
                    <a:pt x="287" y="472"/>
                    <a:pt x="291" y="478"/>
                    <a:pt x="291" y="486"/>
                  </a:cubicBezTo>
                  <a:cubicBezTo>
                    <a:pt x="291" y="505"/>
                    <a:pt x="291" y="524"/>
                    <a:pt x="291" y="543"/>
                  </a:cubicBezTo>
                  <a:cubicBezTo>
                    <a:pt x="291" y="553"/>
                    <a:pt x="285" y="557"/>
                    <a:pt x="277" y="560"/>
                  </a:cubicBezTo>
                  <a:cubicBezTo>
                    <a:pt x="262" y="565"/>
                    <a:pt x="246" y="565"/>
                    <a:pt x="231" y="560"/>
                  </a:cubicBezTo>
                  <a:cubicBezTo>
                    <a:pt x="222" y="557"/>
                    <a:pt x="217" y="551"/>
                    <a:pt x="217" y="540"/>
                  </a:cubicBezTo>
                  <a:cubicBezTo>
                    <a:pt x="218" y="531"/>
                    <a:pt x="217" y="521"/>
                    <a:pt x="217" y="510"/>
                  </a:cubicBezTo>
                  <a:cubicBezTo>
                    <a:pt x="208" y="510"/>
                    <a:pt x="200" y="510"/>
                    <a:pt x="191" y="510"/>
                  </a:cubicBezTo>
                  <a:cubicBezTo>
                    <a:pt x="183" y="511"/>
                    <a:pt x="180" y="509"/>
                    <a:pt x="180" y="500"/>
                  </a:cubicBezTo>
                  <a:cubicBezTo>
                    <a:pt x="181" y="472"/>
                    <a:pt x="180" y="444"/>
                    <a:pt x="180" y="415"/>
                  </a:cubicBezTo>
                  <a:cubicBezTo>
                    <a:pt x="135" y="415"/>
                    <a:pt x="90" y="415"/>
                    <a:pt x="44" y="415"/>
                  </a:cubicBezTo>
                  <a:cubicBezTo>
                    <a:pt x="44" y="445"/>
                    <a:pt x="44" y="474"/>
                    <a:pt x="44" y="504"/>
                  </a:cubicBezTo>
                  <a:cubicBezTo>
                    <a:pt x="55" y="504"/>
                    <a:pt x="65" y="504"/>
                    <a:pt x="76" y="504"/>
                  </a:cubicBezTo>
                  <a:cubicBezTo>
                    <a:pt x="76" y="498"/>
                    <a:pt x="77" y="492"/>
                    <a:pt x="76" y="486"/>
                  </a:cubicBezTo>
                  <a:cubicBezTo>
                    <a:pt x="75" y="476"/>
                    <a:pt x="80" y="471"/>
                    <a:pt x="88" y="468"/>
                  </a:cubicBezTo>
                  <a:cubicBezTo>
                    <a:pt x="104" y="462"/>
                    <a:pt x="121" y="462"/>
                    <a:pt x="138" y="469"/>
                  </a:cubicBezTo>
                  <a:cubicBezTo>
                    <a:pt x="146" y="472"/>
                    <a:pt x="150" y="478"/>
                    <a:pt x="150" y="487"/>
                  </a:cubicBezTo>
                  <a:cubicBezTo>
                    <a:pt x="149" y="505"/>
                    <a:pt x="149" y="522"/>
                    <a:pt x="150" y="540"/>
                  </a:cubicBezTo>
                  <a:cubicBezTo>
                    <a:pt x="150" y="551"/>
                    <a:pt x="145" y="556"/>
                    <a:pt x="136" y="559"/>
                  </a:cubicBezTo>
                  <a:cubicBezTo>
                    <a:pt x="121" y="565"/>
                    <a:pt x="105" y="565"/>
                    <a:pt x="90" y="560"/>
                  </a:cubicBezTo>
                  <a:cubicBezTo>
                    <a:pt x="81" y="557"/>
                    <a:pt x="75" y="550"/>
                    <a:pt x="76" y="540"/>
                  </a:cubicBezTo>
                  <a:cubicBezTo>
                    <a:pt x="77" y="530"/>
                    <a:pt x="76" y="520"/>
                    <a:pt x="76" y="509"/>
                  </a:cubicBezTo>
                  <a:cubicBezTo>
                    <a:pt x="64" y="509"/>
                    <a:pt x="53" y="509"/>
                    <a:pt x="40" y="509"/>
                  </a:cubicBezTo>
                  <a:cubicBezTo>
                    <a:pt x="40" y="477"/>
                    <a:pt x="40" y="447"/>
                    <a:pt x="40" y="415"/>
                  </a:cubicBezTo>
                  <a:cubicBezTo>
                    <a:pt x="26" y="415"/>
                    <a:pt x="14" y="415"/>
                    <a:pt x="0" y="415"/>
                  </a:cubicBezTo>
                  <a:cubicBezTo>
                    <a:pt x="0" y="349"/>
                    <a:pt x="0" y="284"/>
                    <a:pt x="0" y="218"/>
                  </a:cubicBezTo>
                  <a:cubicBezTo>
                    <a:pt x="78" y="218"/>
                    <a:pt x="155" y="218"/>
                    <a:pt x="234" y="218"/>
                  </a:cubicBezTo>
                  <a:close/>
                  <a:moveTo>
                    <a:pt x="535" y="316"/>
                  </a:moveTo>
                  <a:cubicBezTo>
                    <a:pt x="535" y="284"/>
                    <a:pt x="535" y="253"/>
                    <a:pt x="535" y="222"/>
                  </a:cubicBezTo>
                  <a:cubicBezTo>
                    <a:pt x="358" y="222"/>
                    <a:pt x="181" y="222"/>
                    <a:pt x="4" y="222"/>
                  </a:cubicBezTo>
                  <a:cubicBezTo>
                    <a:pt x="4" y="253"/>
                    <a:pt x="4" y="284"/>
                    <a:pt x="4" y="316"/>
                  </a:cubicBezTo>
                  <a:cubicBezTo>
                    <a:pt x="181" y="316"/>
                    <a:pt x="358" y="316"/>
                    <a:pt x="535" y="316"/>
                  </a:cubicBezTo>
                  <a:close/>
                  <a:moveTo>
                    <a:pt x="536" y="321"/>
                  </a:moveTo>
                  <a:cubicBezTo>
                    <a:pt x="358" y="321"/>
                    <a:pt x="181" y="321"/>
                    <a:pt x="4" y="321"/>
                  </a:cubicBezTo>
                  <a:cubicBezTo>
                    <a:pt x="4" y="351"/>
                    <a:pt x="4" y="380"/>
                    <a:pt x="4" y="410"/>
                  </a:cubicBezTo>
                  <a:cubicBezTo>
                    <a:pt x="182" y="410"/>
                    <a:pt x="358" y="410"/>
                    <a:pt x="536" y="410"/>
                  </a:cubicBezTo>
                  <a:cubicBezTo>
                    <a:pt x="536" y="380"/>
                    <a:pt x="536" y="351"/>
                    <a:pt x="536" y="321"/>
                  </a:cubicBezTo>
                  <a:close/>
                  <a:moveTo>
                    <a:pt x="287" y="489"/>
                  </a:moveTo>
                  <a:cubicBezTo>
                    <a:pt x="265" y="501"/>
                    <a:pt x="244" y="500"/>
                    <a:pt x="222" y="491"/>
                  </a:cubicBezTo>
                  <a:cubicBezTo>
                    <a:pt x="222" y="507"/>
                    <a:pt x="222" y="523"/>
                    <a:pt x="221" y="539"/>
                  </a:cubicBezTo>
                  <a:cubicBezTo>
                    <a:pt x="221" y="548"/>
                    <a:pt x="225" y="553"/>
                    <a:pt x="233" y="556"/>
                  </a:cubicBezTo>
                  <a:cubicBezTo>
                    <a:pt x="247" y="560"/>
                    <a:pt x="262" y="561"/>
                    <a:pt x="276" y="555"/>
                  </a:cubicBezTo>
                  <a:cubicBezTo>
                    <a:pt x="281" y="553"/>
                    <a:pt x="286" y="547"/>
                    <a:pt x="286" y="543"/>
                  </a:cubicBezTo>
                  <a:cubicBezTo>
                    <a:pt x="288" y="525"/>
                    <a:pt x="287" y="507"/>
                    <a:pt x="287" y="489"/>
                  </a:cubicBezTo>
                  <a:close/>
                  <a:moveTo>
                    <a:pt x="80" y="491"/>
                  </a:moveTo>
                  <a:cubicBezTo>
                    <a:pt x="80" y="507"/>
                    <a:pt x="80" y="524"/>
                    <a:pt x="80" y="540"/>
                  </a:cubicBezTo>
                  <a:cubicBezTo>
                    <a:pt x="80" y="548"/>
                    <a:pt x="83" y="553"/>
                    <a:pt x="90" y="555"/>
                  </a:cubicBezTo>
                  <a:cubicBezTo>
                    <a:pt x="106" y="560"/>
                    <a:pt x="121" y="561"/>
                    <a:pt x="136" y="555"/>
                  </a:cubicBezTo>
                  <a:cubicBezTo>
                    <a:pt x="140" y="553"/>
                    <a:pt x="145" y="548"/>
                    <a:pt x="145" y="544"/>
                  </a:cubicBezTo>
                  <a:cubicBezTo>
                    <a:pt x="146" y="526"/>
                    <a:pt x="145" y="508"/>
                    <a:pt x="145" y="489"/>
                  </a:cubicBezTo>
                  <a:cubicBezTo>
                    <a:pt x="124" y="501"/>
                    <a:pt x="103" y="500"/>
                    <a:pt x="80" y="491"/>
                  </a:cubicBezTo>
                  <a:close/>
                  <a:moveTo>
                    <a:pt x="253" y="495"/>
                  </a:moveTo>
                  <a:cubicBezTo>
                    <a:pt x="262" y="493"/>
                    <a:pt x="272" y="491"/>
                    <a:pt x="280" y="487"/>
                  </a:cubicBezTo>
                  <a:cubicBezTo>
                    <a:pt x="288" y="483"/>
                    <a:pt x="287" y="478"/>
                    <a:pt x="280" y="474"/>
                  </a:cubicBezTo>
                  <a:cubicBezTo>
                    <a:pt x="263" y="465"/>
                    <a:pt x="245" y="465"/>
                    <a:pt x="227" y="474"/>
                  </a:cubicBezTo>
                  <a:cubicBezTo>
                    <a:pt x="220" y="478"/>
                    <a:pt x="219" y="484"/>
                    <a:pt x="227" y="487"/>
                  </a:cubicBezTo>
                  <a:cubicBezTo>
                    <a:pt x="235" y="491"/>
                    <a:pt x="244" y="493"/>
                    <a:pt x="253" y="495"/>
                  </a:cubicBezTo>
                  <a:close/>
                  <a:moveTo>
                    <a:pt x="112" y="495"/>
                  </a:moveTo>
                  <a:cubicBezTo>
                    <a:pt x="121" y="493"/>
                    <a:pt x="130" y="491"/>
                    <a:pt x="138" y="488"/>
                  </a:cubicBezTo>
                  <a:cubicBezTo>
                    <a:pt x="146" y="484"/>
                    <a:pt x="146" y="478"/>
                    <a:pt x="138" y="474"/>
                  </a:cubicBezTo>
                  <a:cubicBezTo>
                    <a:pt x="121" y="465"/>
                    <a:pt x="103" y="465"/>
                    <a:pt x="86" y="474"/>
                  </a:cubicBezTo>
                  <a:cubicBezTo>
                    <a:pt x="78" y="478"/>
                    <a:pt x="78" y="484"/>
                    <a:pt x="86" y="487"/>
                  </a:cubicBezTo>
                  <a:cubicBezTo>
                    <a:pt x="94" y="491"/>
                    <a:pt x="103" y="493"/>
                    <a:pt x="112" y="495"/>
                  </a:cubicBezTo>
                  <a:close/>
                </a:path>
              </a:pathLst>
            </a:custGeom>
            <a:solidFill>
              <a:schemeClr val="tx1">
                <a:lumMod val="50000"/>
                <a:lumOff val="50000"/>
              </a:schemeClr>
            </a:solidFill>
            <a:ln>
              <a:noFill/>
            </a:ln>
          </p:spPr>
          <p:txBody>
            <a:bodyPr vert="horz" wrap="square" lIns="68580" tIns="34290" rIns="68580" bIns="34290" numCol="1" anchor="t" anchorCtr="0" compatLnSpc="1"/>
            <a:lstStyle/>
            <a:p>
              <a:endParaRPr lang="zh-CN" altLang="en-US" sz="1350"/>
            </a:p>
          </p:txBody>
        </p:sp>
        <p:sp>
          <p:nvSpPr>
            <p:cNvPr id="11" name="Freeform 13"/>
            <p:cNvSpPr/>
            <p:nvPr/>
          </p:nvSpPr>
          <p:spPr bwMode="auto">
            <a:xfrm>
              <a:off x="5564710" y="2209798"/>
              <a:ext cx="1019093" cy="1115959"/>
            </a:xfrm>
            <a:custGeom>
              <a:avLst/>
              <a:gdLst>
                <a:gd name="T0" fmla="*/ 135 w 211"/>
                <a:gd name="T1" fmla="*/ 163 h 231"/>
                <a:gd name="T2" fmla="*/ 73 w 211"/>
                <a:gd name="T3" fmla="*/ 225 h 231"/>
                <a:gd name="T4" fmla="*/ 72 w 211"/>
                <a:gd name="T5" fmla="*/ 223 h 231"/>
                <a:gd name="T6" fmla="*/ 139 w 211"/>
                <a:gd name="T7" fmla="*/ 156 h 231"/>
                <a:gd name="T8" fmla="*/ 73 w 211"/>
                <a:gd name="T9" fmla="*/ 84 h 231"/>
                <a:gd name="T10" fmla="*/ 73 w 211"/>
                <a:gd name="T11" fmla="*/ 149 h 231"/>
                <a:gd name="T12" fmla="*/ 69 w 211"/>
                <a:gd name="T13" fmla="*/ 149 h 231"/>
                <a:gd name="T14" fmla="*/ 69 w 211"/>
                <a:gd name="T15" fmla="*/ 86 h 231"/>
                <a:gd name="T16" fmla="*/ 67 w 211"/>
                <a:gd name="T17" fmla="*/ 85 h 231"/>
                <a:gd name="T18" fmla="*/ 3 w 211"/>
                <a:gd name="T19" fmla="*/ 155 h 231"/>
                <a:gd name="T20" fmla="*/ 0 w 211"/>
                <a:gd name="T21" fmla="*/ 153 h 231"/>
                <a:gd name="T22" fmla="*/ 6 w 211"/>
                <a:gd name="T23" fmla="*/ 145 h 231"/>
                <a:gd name="T24" fmla="*/ 133 w 211"/>
                <a:gd name="T25" fmla="*/ 7 h 231"/>
                <a:gd name="T26" fmla="*/ 145 w 211"/>
                <a:gd name="T27" fmla="*/ 5 h 231"/>
                <a:gd name="T28" fmla="*/ 210 w 211"/>
                <a:gd name="T29" fmla="*/ 74 h 231"/>
                <a:gd name="T30" fmla="*/ 211 w 211"/>
                <a:gd name="T31" fmla="*/ 77 h 231"/>
                <a:gd name="T32" fmla="*/ 209 w 211"/>
                <a:gd name="T33" fmla="*/ 79 h 231"/>
                <a:gd name="T34" fmla="*/ 140 w 211"/>
                <a:gd name="T35" fmla="*/ 7 h 231"/>
                <a:gd name="T36" fmla="*/ 140 w 211"/>
                <a:gd name="T37" fmla="*/ 80 h 231"/>
                <a:gd name="T38" fmla="*/ 137 w 211"/>
                <a:gd name="T39" fmla="*/ 80 h 231"/>
                <a:gd name="T40" fmla="*/ 137 w 211"/>
                <a:gd name="T41" fmla="*/ 12 h 231"/>
                <a:gd name="T42" fmla="*/ 134 w 211"/>
                <a:gd name="T43" fmla="*/ 11 h 231"/>
                <a:gd name="T44" fmla="*/ 73 w 211"/>
                <a:gd name="T45" fmla="*/ 78 h 231"/>
                <a:gd name="T46" fmla="*/ 210 w 211"/>
                <a:gd name="T47" fmla="*/ 227 h 231"/>
                <a:gd name="T48" fmla="*/ 203 w 211"/>
                <a:gd name="T49" fmla="*/ 225 h 231"/>
                <a:gd name="T50" fmla="*/ 148 w 211"/>
                <a:gd name="T51" fmla="*/ 165 h 231"/>
                <a:gd name="T52" fmla="*/ 143 w 211"/>
                <a:gd name="T53" fmla="*/ 161 h 231"/>
                <a:gd name="T54" fmla="*/ 143 w 211"/>
                <a:gd name="T55" fmla="*/ 227 h 231"/>
                <a:gd name="T56" fmla="*/ 140 w 211"/>
                <a:gd name="T57" fmla="*/ 227 h 231"/>
                <a:gd name="T58" fmla="*/ 139 w 211"/>
                <a:gd name="T59" fmla="*/ 208 h 231"/>
                <a:gd name="T60" fmla="*/ 139 w 211"/>
                <a:gd name="T61" fmla="*/ 187 h 231"/>
                <a:gd name="T62" fmla="*/ 139 w 211"/>
                <a:gd name="T63" fmla="*/ 165 h 231"/>
                <a:gd name="T64" fmla="*/ 135 w 211"/>
                <a:gd name="T65" fmla="*/ 16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1" h="231">
                  <a:moveTo>
                    <a:pt x="135" y="163"/>
                  </a:moveTo>
                  <a:cubicBezTo>
                    <a:pt x="115" y="183"/>
                    <a:pt x="94" y="204"/>
                    <a:pt x="73" y="225"/>
                  </a:cubicBezTo>
                  <a:cubicBezTo>
                    <a:pt x="73" y="225"/>
                    <a:pt x="72" y="224"/>
                    <a:pt x="72" y="223"/>
                  </a:cubicBezTo>
                  <a:cubicBezTo>
                    <a:pt x="94" y="201"/>
                    <a:pt x="116" y="179"/>
                    <a:pt x="139" y="156"/>
                  </a:cubicBezTo>
                  <a:cubicBezTo>
                    <a:pt x="117" y="132"/>
                    <a:pt x="96" y="109"/>
                    <a:pt x="73" y="84"/>
                  </a:cubicBezTo>
                  <a:cubicBezTo>
                    <a:pt x="73" y="107"/>
                    <a:pt x="73" y="128"/>
                    <a:pt x="73" y="149"/>
                  </a:cubicBezTo>
                  <a:cubicBezTo>
                    <a:pt x="72" y="149"/>
                    <a:pt x="70" y="149"/>
                    <a:pt x="69" y="149"/>
                  </a:cubicBezTo>
                  <a:cubicBezTo>
                    <a:pt x="69" y="128"/>
                    <a:pt x="69" y="107"/>
                    <a:pt x="69" y="86"/>
                  </a:cubicBezTo>
                  <a:cubicBezTo>
                    <a:pt x="69" y="86"/>
                    <a:pt x="68" y="85"/>
                    <a:pt x="67" y="85"/>
                  </a:cubicBezTo>
                  <a:cubicBezTo>
                    <a:pt x="46" y="108"/>
                    <a:pt x="24" y="132"/>
                    <a:pt x="3" y="155"/>
                  </a:cubicBezTo>
                  <a:cubicBezTo>
                    <a:pt x="2" y="154"/>
                    <a:pt x="1" y="154"/>
                    <a:pt x="0" y="153"/>
                  </a:cubicBezTo>
                  <a:cubicBezTo>
                    <a:pt x="2" y="150"/>
                    <a:pt x="4" y="147"/>
                    <a:pt x="6" y="145"/>
                  </a:cubicBezTo>
                  <a:cubicBezTo>
                    <a:pt x="49" y="99"/>
                    <a:pt x="91" y="53"/>
                    <a:pt x="133" y="7"/>
                  </a:cubicBezTo>
                  <a:cubicBezTo>
                    <a:pt x="137" y="3"/>
                    <a:pt x="140" y="0"/>
                    <a:pt x="145" y="5"/>
                  </a:cubicBezTo>
                  <a:cubicBezTo>
                    <a:pt x="167" y="28"/>
                    <a:pt x="188" y="51"/>
                    <a:pt x="210" y="74"/>
                  </a:cubicBezTo>
                  <a:cubicBezTo>
                    <a:pt x="211" y="75"/>
                    <a:pt x="211" y="76"/>
                    <a:pt x="211" y="77"/>
                  </a:cubicBezTo>
                  <a:cubicBezTo>
                    <a:pt x="211" y="78"/>
                    <a:pt x="210" y="78"/>
                    <a:pt x="209" y="79"/>
                  </a:cubicBezTo>
                  <a:cubicBezTo>
                    <a:pt x="187" y="55"/>
                    <a:pt x="165" y="32"/>
                    <a:pt x="140" y="7"/>
                  </a:cubicBezTo>
                  <a:cubicBezTo>
                    <a:pt x="140" y="32"/>
                    <a:pt x="140" y="56"/>
                    <a:pt x="140" y="80"/>
                  </a:cubicBezTo>
                  <a:cubicBezTo>
                    <a:pt x="139" y="80"/>
                    <a:pt x="138" y="80"/>
                    <a:pt x="137" y="80"/>
                  </a:cubicBezTo>
                  <a:cubicBezTo>
                    <a:pt x="137" y="57"/>
                    <a:pt x="137" y="35"/>
                    <a:pt x="137" y="12"/>
                  </a:cubicBezTo>
                  <a:cubicBezTo>
                    <a:pt x="136" y="12"/>
                    <a:pt x="135" y="12"/>
                    <a:pt x="134" y="11"/>
                  </a:cubicBezTo>
                  <a:cubicBezTo>
                    <a:pt x="114" y="33"/>
                    <a:pt x="94" y="55"/>
                    <a:pt x="73" y="78"/>
                  </a:cubicBezTo>
                  <a:cubicBezTo>
                    <a:pt x="119" y="128"/>
                    <a:pt x="164" y="177"/>
                    <a:pt x="210" y="227"/>
                  </a:cubicBezTo>
                  <a:cubicBezTo>
                    <a:pt x="208" y="231"/>
                    <a:pt x="206" y="228"/>
                    <a:pt x="203" y="225"/>
                  </a:cubicBezTo>
                  <a:cubicBezTo>
                    <a:pt x="184" y="205"/>
                    <a:pt x="166" y="185"/>
                    <a:pt x="148" y="165"/>
                  </a:cubicBezTo>
                  <a:cubicBezTo>
                    <a:pt x="147" y="164"/>
                    <a:pt x="146" y="163"/>
                    <a:pt x="143" y="161"/>
                  </a:cubicBezTo>
                  <a:cubicBezTo>
                    <a:pt x="143" y="184"/>
                    <a:pt x="143" y="205"/>
                    <a:pt x="143" y="227"/>
                  </a:cubicBezTo>
                  <a:cubicBezTo>
                    <a:pt x="142" y="227"/>
                    <a:pt x="141" y="227"/>
                    <a:pt x="140" y="227"/>
                  </a:cubicBezTo>
                  <a:cubicBezTo>
                    <a:pt x="139" y="221"/>
                    <a:pt x="139" y="214"/>
                    <a:pt x="139" y="208"/>
                  </a:cubicBezTo>
                  <a:cubicBezTo>
                    <a:pt x="139" y="201"/>
                    <a:pt x="139" y="194"/>
                    <a:pt x="139" y="187"/>
                  </a:cubicBezTo>
                  <a:cubicBezTo>
                    <a:pt x="139" y="180"/>
                    <a:pt x="139" y="172"/>
                    <a:pt x="139" y="165"/>
                  </a:cubicBezTo>
                  <a:cubicBezTo>
                    <a:pt x="138" y="164"/>
                    <a:pt x="136" y="163"/>
                    <a:pt x="135" y="163"/>
                  </a:cubicBezTo>
                  <a:close/>
                </a:path>
              </a:pathLst>
            </a:custGeom>
            <a:solidFill>
              <a:srgbClr val="96C527"/>
            </a:solidFill>
            <a:ln>
              <a:noFill/>
            </a:ln>
          </p:spPr>
          <p:txBody>
            <a:bodyPr vert="horz" wrap="square" lIns="68580" tIns="34290" rIns="68580" bIns="34290" numCol="1" anchor="t" anchorCtr="0" compatLnSpc="1"/>
            <a:lstStyle/>
            <a:p>
              <a:endParaRPr lang="zh-CN" altLang="en-US" sz="1350"/>
            </a:p>
          </p:txBody>
        </p:sp>
        <p:sp>
          <p:nvSpPr>
            <p:cNvPr id="12" name="文本框 11"/>
            <p:cNvSpPr txBox="1"/>
            <p:nvPr/>
          </p:nvSpPr>
          <p:spPr>
            <a:xfrm>
              <a:off x="502221" y="1316091"/>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应用程序</a:t>
              </a:r>
              <a:endParaRPr lang="zh-CN" altLang="en-US" sz="1500" dirty="0">
                <a:solidFill>
                  <a:schemeClr val="tx1">
                    <a:lumMod val="75000"/>
                    <a:lumOff val="25000"/>
                  </a:schemeClr>
                </a:solidFill>
              </a:endParaRPr>
            </a:p>
          </p:txBody>
        </p:sp>
        <p:sp>
          <p:nvSpPr>
            <p:cNvPr id="13" name="文本框 12"/>
            <p:cNvSpPr txBox="1"/>
            <p:nvPr/>
          </p:nvSpPr>
          <p:spPr>
            <a:xfrm>
              <a:off x="502221" y="1809688"/>
              <a:ext cx="1486561"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rgbClr val="FF0000"/>
                  </a:solidFill>
                </a:rPr>
                <a:t>客户端</a:t>
              </a:r>
              <a:endParaRPr lang="zh-CN" altLang="en-US" sz="1500" dirty="0">
                <a:solidFill>
                  <a:srgbClr val="FF0000"/>
                </a:solidFill>
              </a:endParaRPr>
            </a:p>
          </p:txBody>
        </p:sp>
        <p:sp>
          <p:nvSpPr>
            <p:cNvPr id="14" name="文本框 13"/>
            <p:cNvSpPr txBox="1"/>
            <p:nvPr/>
          </p:nvSpPr>
          <p:spPr>
            <a:xfrm>
              <a:off x="2102421" y="1383787"/>
              <a:ext cx="2740495" cy="430887"/>
            </a:xfrm>
            <a:prstGeom prst="rect">
              <a:avLst/>
            </a:prstGeom>
            <a:noFill/>
          </p:spPr>
          <p:txBody>
            <a:bodyPr wrap="none" rtlCol="0">
              <a:spAutoFit/>
            </a:bodyPr>
            <a:lstStyle/>
            <a:p>
              <a:r>
                <a:rPr lang="en-US" altLang="zh-CN" sz="1500" dirty="0">
                  <a:solidFill>
                    <a:schemeClr val="tx1">
                      <a:lumMod val="75000"/>
                      <a:lumOff val="25000"/>
                    </a:schemeClr>
                  </a:solidFill>
                </a:rPr>
                <a:t>(</a:t>
              </a:r>
              <a:r>
                <a:rPr lang="zh-CN" altLang="en-US" sz="1500" dirty="0">
                  <a:solidFill>
                    <a:schemeClr val="tx1">
                      <a:lumMod val="75000"/>
                      <a:lumOff val="25000"/>
                    </a:schemeClr>
                  </a:solidFill>
                </a:rPr>
                <a:t>文件名，</a:t>
              </a:r>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索引</a:t>
              </a:r>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15" name="文本框 14"/>
            <p:cNvSpPr txBox="1"/>
            <p:nvPr/>
          </p:nvSpPr>
          <p:spPr>
            <a:xfrm>
              <a:off x="2001432" y="2145020"/>
              <a:ext cx="3088880"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句柄 </a:t>
              </a:r>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位置</a:t>
              </a:r>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16" name="文本框 15"/>
            <p:cNvSpPr txBox="1"/>
            <p:nvPr/>
          </p:nvSpPr>
          <p:spPr>
            <a:xfrm>
              <a:off x="5383948" y="1383787"/>
              <a:ext cx="1785104" cy="738664"/>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rgbClr val="FF0000"/>
                  </a:solidFill>
                </a:rPr>
                <a:t>主服务器</a:t>
              </a:r>
              <a:endParaRPr lang="en-US" altLang="zh-CN" sz="1500" dirty="0">
                <a:solidFill>
                  <a:srgbClr val="FF0000"/>
                </a:solidFill>
              </a:endParaRPr>
            </a:p>
            <a:p>
              <a:r>
                <a:rPr lang="zh-CN" altLang="en-US" sz="1500" dirty="0">
                  <a:solidFill>
                    <a:schemeClr val="tx1">
                      <a:lumMod val="75000"/>
                      <a:lumOff val="25000"/>
                    </a:schemeClr>
                  </a:solidFill>
                </a:rPr>
                <a:t>文件命名空间</a:t>
              </a:r>
              <a:endParaRPr lang="zh-CN" altLang="en-US" sz="1500" dirty="0">
                <a:solidFill>
                  <a:schemeClr val="tx1">
                    <a:lumMod val="75000"/>
                    <a:lumOff val="25000"/>
                  </a:schemeClr>
                </a:solidFill>
              </a:endParaRPr>
            </a:p>
          </p:txBody>
        </p:sp>
        <p:sp>
          <p:nvSpPr>
            <p:cNvPr id="17" name="文本框 16"/>
            <p:cNvSpPr txBox="1"/>
            <p:nvPr/>
          </p:nvSpPr>
          <p:spPr>
            <a:xfrm>
              <a:off x="7935928" y="1383787"/>
              <a:ext cx="1279240" cy="430887"/>
            </a:xfrm>
            <a:prstGeom prst="rect">
              <a:avLst/>
            </a:prstGeom>
            <a:noFill/>
          </p:spPr>
          <p:txBody>
            <a:bodyPr wrap="none" rtlCol="0">
              <a:spAutoFit/>
            </a:bodyPr>
            <a:lstStyle/>
            <a:p>
              <a:r>
                <a:rPr lang="en-US" altLang="zh-CN" sz="1500" dirty="0">
                  <a:solidFill>
                    <a:schemeClr val="tx1">
                      <a:lumMod val="75000"/>
                      <a:lumOff val="25000"/>
                    </a:schemeClr>
                  </a:solidFill>
                </a:rPr>
                <a:t>/foo/bar</a:t>
              </a:r>
              <a:endParaRPr lang="zh-CN" altLang="en-US" sz="1500" dirty="0">
                <a:solidFill>
                  <a:schemeClr val="tx1">
                    <a:lumMod val="75000"/>
                    <a:lumOff val="25000"/>
                  </a:schemeClr>
                </a:solidFill>
              </a:endParaRPr>
            </a:p>
          </p:txBody>
        </p:sp>
        <p:sp>
          <p:nvSpPr>
            <p:cNvPr id="18" name="文本框 17"/>
            <p:cNvSpPr txBox="1"/>
            <p:nvPr/>
          </p:nvSpPr>
          <p:spPr>
            <a:xfrm>
              <a:off x="7935928" y="1822388"/>
              <a:ext cx="1564959" cy="430887"/>
            </a:xfrm>
            <a:prstGeom prst="rect">
              <a:avLst/>
            </a:prstGeom>
            <a:noFill/>
          </p:spPr>
          <p:txBody>
            <a:bodyPr wrap="none" rtlCol="0">
              <a:spAutoFit/>
            </a:bodyPr>
            <a:lstStyle/>
            <a:p>
              <a:r>
                <a:rPr lang="en-US" altLang="zh-CN" sz="1500" dirty="0">
                  <a:solidFill>
                    <a:schemeClr val="tx1">
                      <a:lumMod val="75000"/>
                      <a:lumOff val="25000"/>
                    </a:schemeClr>
                  </a:solidFill>
                </a:rPr>
                <a:t>Chunk2ef0</a:t>
              </a:r>
              <a:endParaRPr lang="zh-CN" altLang="en-US" sz="1500" dirty="0">
                <a:solidFill>
                  <a:schemeClr val="tx1">
                    <a:lumMod val="75000"/>
                    <a:lumOff val="25000"/>
                  </a:schemeClr>
                </a:solidFill>
              </a:endParaRPr>
            </a:p>
          </p:txBody>
        </p:sp>
        <p:sp>
          <p:nvSpPr>
            <p:cNvPr id="19" name="任意多边形 18"/>
            <p:cNvSpPr/>
            <p:nvPr/>
          </p:nvSpPr>
          <p:spPr>
            <a:xfrm>
              <a:off x="6583803" y="1558271"/>
              <a:ext cx="1247474" cy="1767485"/>
            </a:xfrm>
            <a:custGeom>
              <a:avLst/>
              <a:gdLst>
                <a:gd name="connsiteX0" fmla="*/ 0 w 1117600"/>
                <a:gd name="connsiteY0" fmla="*/ 1510366 h 1510366"/>
                <a:gd name="connsiteX1" fmla="*/ 482600 w 1117600"/>
                <a:gd name="connsiteY1" fmla="*/ 913466 h 1510366"/>
                <a:gd name="connsiteX2" fmla="*/ 711200 w 1117600"/>
                <a:gd name="connsiteY2" fmla="*/ 126066 h 1510366"/>
                <a:gd name="connsiteX3" fmla="*/ 1117600 w 1117600"/>
                <a:gd name="connsiteY3" fmla="*/ 11766 h 1510366"/>
              </a:gdLst>
              <a:ahLst/>
              <a:cxnLst>
                <a:cxn ang="0">
                  <a:pos x="connsiteX0" y="connsiteY0"/>
                </a:cxn>
                <a:cxn ang="0">
                  <a:pos x="connsiteX1" y="connsiteY1"/>
                </a:cxn>
                <a:cxn ang="0">
                  <a:pos x="connsiteX2" y="connsiteY2"/>
                </a:cxn>
                <a:cxn ang="0">
                  <a:pos x="connsiteX3" y="connsiteY3"/>
                </a:cxn>
              </a:cxnLst>
              <a:rect l="l" t="t" r="r" b="b"/>
              <a:pathLst>
                <a:path w="1117600" h="1510366">
                  <a:moveTo>
                    <a:pt x="0" y="1510366"/>
                  </a:moveTo>
                  <a:cubicBezTo>
                    <a:pt x="182033" y="1327274"/>
                    <a:pt x="364067" y="1144183"/>
                    <a:pt x="482600" y="913466"/>
                  </a:cubicBezTo>
                  <a:cubicBezTo>
                    <a:pt x="601133" y="682749"/>
                    <a:pt x="605367" y="276349"/>
                    <a:pt x="711200" y="126066"/>
                  </a:cubicBezTo>
                  <a:cubicBezTo>
                    <a:pt x="817033" y="-24217"/>
                    <a:pt x="967316" y="-6226"/>
                    <a:pt x="1117600" y="11766"/>
                  </a:cubicBezTo>
                </a:path>
              </a:pathLst>
            </a:custGeom>
            <a:noFill/>
            <a:ln w="28575">
              <a:solidFill>
                <a:srgbClr val="96C527"/>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文本框 19"/>
            <p:cNvSpPr txBox="1"/>
            <p:nvPr/>
          </p:nvSpPr>
          <p:spPr>
            <a:xfrm>
              <a:off x="5769501" y="3637069"/>
              <a:ext cx="3067507" cy="430887"/>
            </a:xfrm>
            <a:prstGeom prst="rect">
              <a:avLst/>
            </a:prstGeom>
            <a:noFill/>
          </p:spPr>
          <p:txBody>
            <a:bodyPr wrap="none" rtlCol="0">
              <a:spAutoFit/>
            </a:bodyPr>
            <a:lstStyle/>
            <a:p>
              <a:r>
                <a:rPr lang="zh-CN" altLang="en-US" sz="1500" dirty="0">
                  <a:solidFill>
                    <a:schemeClr val="tx1">
                      <a:lumMod val="75000"/>
                      <a:lumOff val="25000"/>
                    </a:schemeClr>
                  </a:solidFill>
                </a:rPr>
                <a:t>向数据块服务器发出指令</a:t>
              </a:r>
              <a:endParaRPr lang="zh-CN" altLang="en-US" sz="1500" dirty="0">
                <a:solidFill>
                  <a:schemeClr val="tx1">
                    <a:lumMod val="75000"/>
                    <a:lumOff val="25000"/>
                  </a:schemeClr>
                </a:solidFill>
              </a:endParaRPr>
            </a:p>
          </p:txBody>
        </p:sp>
        <p:sp>
          <p:nvSpPr>
            <p:cNvPr id="21" name="文本框 20"/>
            <p:cNvSpPr txBox="1"/>
            <p:nvPr/>
          </p:nvSpPr>
          <p:spPr>
            <a:xfrm>
              <a:off x="6796410" y="4247904"/>
              <a:ext cx="2298065" cy="430887"/>
            </a:xfrm>
            <a:prstGeom prst="rect">
              <a:avLst/>
            </a:prstGeom>
            <a:noFill/>
          </p:spPr>
          <p:txBody>
            <a:bodyPr wrap="none" rtlCol="0">
              <a:spAutoFit/>
            </a:bodyPr>
            <a:lstStyle/>
            <a:p>
              <a:r>
                <a:rPr lang="zh-CN" altLang="en-US" sz="1500" dirty="0">
                  <a:solidFill>
                    <a:schemeClr val="tx1">
                      <a:lumMod val="75000"/>
                      <a:lumOff val="25000"/>
                    </a:schemeClr>
                  </a:solidFill>
                </a:rPr>
                <a:t>数据块服务器状态</a:t>
              </a:r>
              <a:endParaRPr lang="zh-CN" altLang="en-US" sz="1500" dirty="0">
                <a:solidFill>
                  <a:schemeClr val="tx1">
                    <a:lumMod val="75000"/>
                    <a:lumOff val="25000"/>
                  </a:schemeClr>
                </a:solidFill>
              </a:endParaRPr>
            </a:p>
          </p:txBody>
        </p:sp>
        <p:sp>
          <p:nvSpPr>
            <p:cNvPr id="22" name="文本框 21"/>
            <p:cNvSpPr txBox="1"/>
            <p:nvPr/>
          </p:nvSpPr>
          <p:spPr>
            <a:xfrm>
              <a:off x="5197853" y="4735620"/>
              <a:ext cx="2256003"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rgbClr val="FF0000"/>
                  </a:solidFill>
                </a:rPr>
                <a:t>数据块服务器</a:t>
              </a:r>
              <a:endParaRPr lang="zh-CN" altLang="en-US" sz="1500" dirty="0">
                <a:solidFill>
                  <a:srgbClr val="FF0000"/>
                </a:solidFill>
              </a:endParaRPr>
            </a:p>
          </p:txBody>
        </p:sp>
        <p:sp>
          <p:nvSpPr>
            <p:cNvPr id="23" name="文本框 22"/>
            <p:cNvSpPr txBox="1"/>
            <p:nvPr/>
          </p:nvSpPr>
          <p:spPr>
            <a:xfrm>
              <a:off x="5383948" y="5178929"/>
              <a:ext cx="1919757" cy="430887"/>
            </a:xfrm>
            <a:prstGeom prst="rect">
              <a:avLst/>
            </a:prstGeom>
            <a:noFill/>
          </p:spPr>
          <p:txBody>
            <a:bodyPr wrap="none" rtlCol="0">
              <a:spAutoFit/>
            </a:bodyPr>
            <a:lstStyle/>
            <a:p>
              <a:r>
                <a:rPr lang="en-US" altLang="zh-CN" sz="1500" dirty="0">
                  <a:solidFill>
                    <a:schemeClr val="tx1">
                      <a:lumMod val="75000"/>
                      <a:lumOff val="25000"/>
                    </a:schemeClr>
                  </a:solidFill>
                </a:rPr>
                <a:t>Linux</a:t>
              </a:r>
              <a:r>
                <a:rPr lang="zh-CN" altLang="en-US" sz="1500" dirty="0">
                  <a:solidFill>
                    <a:schemeClr val="tx1">
                      <a:lumMod val="75000"/>
                      <a:lumOff val="25000"/>
                    </a:schemeClr>
                  </a:solidFill>
                </a:rPr>
                <a:t>文件系统</a:t>
              </a:r>
              <a:endParaRPr lang="zh-CN" altLang="en-US" sz="1500" dirty="0">
                <a:solidFill>
                  <a:schemeClr val="tx1">
                    <a:lumMod val="75000"/>
                    <a:lumOff val="25000"/>
                  </a:schemeClr>
                </a:solidFill>
              </a:endParaRPr>
            </a:p>
          </p:txBody>
        </p:sp>
        <p:sp>
          <p:nvSpPr>
            <p:cNvPr id="24" name="文本框 23"/>
            <p:cNvSpPr txBox="1"/>
            <p:nvPr/>
          </p:nvSpPr>
          <p:spPr>
            <a:xfrm>
              <a:off x="8384452" y="4735620"/>
              <a:ext cx="2256003"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chemeClr val="tx1">
                      <a:lumMod val="75000"/>
                      <a:lumOff val="25000"/>
                    </a:schemeClr>
                  </a:solidFill>
                </a:rPr>
                <a:t>数据块服务器</a:t>
              </a:r>
              <a:endParaRPr lang="zh-CN" altLang="en-US" sz="1500" dirty="0">
                <a:solidFill>
                  <a:schemeClr val="tx1">
                    <a:lumMod val="75000"/>
                    <a:lumOff val="25000"/>
                  </a:schemeClr>
                </a:solidFill>
              </a:endParaRPr>
            </a:p>
          </p:txBody>
        </p:sp>
        <p:sp>
          <p:nvSpPr>
            <p:cNvPr id="25" name="文本框 24"/>
            <p:cNvSpPr txBox="1"/>
            <p:nvPr/>
          </p:nvSpPr>
          <p:spPr>
            <a:xfrm>
              <a:off x="8570546" y="5178929"/>
              <a:ext cx="1919757" cy="430887"/>
            </a:xfrm>
            <a:prstGeom prst="rect">
              <a:avLst/>
            </a:prstGeom>
            <a:noFill/>
          </p:spPr>
          <p:txBody>
            <a:bodyPr wrap="none" rtlCol="0">
              <a:spAutoFit/>
            </a:bodyPr>
            <a:lstStyle/>
            <a:p>
              <a:r>
                <a:rPr lang="en-US" altLang="zh-CN" sz="1500" dirty="0">
                  <a:solidFill>
                    <a:schemeClr val="tx1">
                      <a:lumMod val="75000"/>
                      <a:lumOff val="25000"/>
                    </a:schemeClr>
                  </a:solidFill>
                </a:rPr>
                <a:t>Linux</a:t>
              </a:r>
              <a:r>
                <a:rPr lang="zh-CN" altLang="en-US" sz="1500" dirty="0">
                  <a:solidFill>
                    <a:schemeClr val="tx1">
                      <a:lumMod val="75000"/>
                      <a:lumOff val="25000"/>
                    </a:schemeClr>
                  </a:solidFill>
                </a:rPr>
                <a:t>文件系统</a:t>
              </a:r>
              <a:endParaRPr lang="zh-CN" altLang="en-US" sz="1500" dirty="0">
                <a:solidFill>
                  <a:schemeClr val="tx1">
                    <a:lumMod val="75000"/>
                    <a:lumOff val="25000"/>
                  </a:schemeClr>
                </a:solidFill>
              </a:endParaRPr>
            </a:p>
          </p:txBody>
        </p:sp>
        <p:sp>
          <p:nvSpPr>
            <p:cNvPr id="26" name="文本框 25"/>
            <p:cNvSpPr txBox="1"/>
            <p:nvPr/>
          </p:nvSpPr>
          <p:spPr>
            <a:xfrm>
              <a:off x="6438289" y="5857821"/>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29" name="文本框 28"/>
            <p:cNvSpPr txBox="1"/>
            <p:nvPr/>
          </p:nvSpPr>
          <p:spPr>
            <a:xfrm>
              <a:off x="9539992" y="5857821"/>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33" name="文本框 32"/>
            <p:cNvSpPr txBox="1"/>
            <p:nvPr/>
          </p:nvSpPr>
          <p:spPr>
            <a:xfrm>
              <a:off x="1909774" y="4346560"/>
              <a:ext cx="2996975"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句柄，字节范围</a:t>
              </a:r>
              <a:r>
                <a:rPr lang="en-US" altLang="zh-CN" sz="1500" dirty="0">
                  <a:solidFill>
                    <a:schemeClr val="tx1">
                      <a:lumMod val="75000"/>
                      <a:lumOff val="25000"/>
                    </a:schemeClr>
                  </a:solidFill>
                </a:rPr>
                <a:t>)</a:t>
              </a:r>
              <a:endParaRPr lang="en-US" altLang="zh-CN" sz="1500" dirty="0">
                <a:solidFill>
                  <a:schemeClr val="tx1">
                    <a:lumMod val="75000"/>
                    <a:lumOff val="25000"/>
                  </a:schemeClr>
                </a:solidFill>
              </a:endParaRPr>
            </a:p>
          </p:txBody>
        </p:sp>
        <p:sp>
          <p:nvSpPr>
            <p:cNvPr id="34" name="文本框 33"/>
            <p:cNvSpPr txBox="1"/>
            <p:nvPr/>
          </p:nvSpPr>
          <p:spPr>
            <a:xfrm>
              <a:off x="1909774" y="5096155"/>
              <a:ext cx="1543585"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数据</a:t>
              </a:r>
              <a:endParaRPr lang="en-US" altLang="zh-CN" sz="1500" dirty="0">
                <a:solidFill>
                  <a:schemeClr val="tx1">
                    <a:lumMod val="75000"/>
                    <a:lumOff val="25000"/>
                  </a:schemeClr>
                </a:solidFill>
              </a:endParaRPr>
            </a:p>
          </p:txBody>
        </p:sp>
        <p:sp>
          <p:nvSpPr>
            <p:cNvPr id="35" name="文本框 34"/>
            <p:cNvSpPr txBox="1"/>
            <p:nvPr/>
          </p:nvSpPr>
          <p:spPr>
            <a:xfrm>
              <a:off x="10826632" y="4937268"/>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36" name="文本框 35"/>
            <p:cNvSpPr txBox="1"/>
            <p:nvPr/>
          </p:nvSpPr>
          <p:spPr>
            <a:xfrm>
              <a:off x="10020072" y="2201347"/>
              <a:ext cx="1015663" cy="430887"/>
            </a:xfrm>
            <a:prstGeom prst="rect">
              <a:avLst/>
            </a:prstGeom>
            <a:noFill/>
          </p:spPr>
          <p:txBody>
            <a:bodyPr wrap="none" rtlCol="0">
              <a:spAutoFit/>
            </a:bodyPr>
            <a:lstStyle/>
            <a:p>
              <a:r>
                <a:rPr lang="zh-CN" altLang="en-US" sz="1500" dirty="0">
                  <a:solidFill>
                    <a:schemeClr val="tx1">
                      <a:lumMod val="75000"/>
                      <a:lumOff val="25000"/>
                    </a:schemeClr>
                  </a:solidFill>
                </a:rPr>
                <a:t>标注：</a:t>
              </a:r>
              <a:endParaRPr lang="en-US" altLang="zh-CN" sz="1500" dirty="0">
                <a:solidFill>
                  <a:schemeClr val="tx1">
                    <a:lumMod val="75000"/>
                    <a:lumOff val="25000"/>
                  </a:schemeClr>
                </a:solidFill>
              </a:endParaRPr>
            </a:p>
          </p:txBody>
        </p:sp>
        <p:sp>
          <p:nvSpPr>
            <p:cNvPr id="37" name="文本框 36"/>
            <p:cNvSpPr txBox="1"/>
            <p:nvPr/>
          </p:nvSpPr>
          <p:spPr>
            <a:xfrm>
              <a:off x="10503494" y="2689061"/>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数据信息</a:t>
              </a:r>
              <a:endParaRPr lang="en-US" altLang="zh-CN" sz="1500" dirty="0">
                <a:solidFill>
                  <a:schemeClr val="tx1">
                    <a:lumMod val="75000"/>
                    <a:lumOff val="25000"/>
                  </a:schemeClr>
                </a:solidFill>
              </a:endParaRPr>
            </a:p>
          </p:txBody>
        </p:sp>
        <p:cxnSp>
          <p:nvCxnSpPr>
            <p:cNvPr id="38" name="直接箭头连接符 37"/>
            <p:cNvCxnSpPr>
              <a:endCxn id="37" idx="1"/>
            </p:cNvCxnSpPr>
            <p:nvPr/>
          </p:nvCxnSpPr>
          <p:spPr>
            <a:xfrm>
              <a:off x="10020072" y="2889116"/>
              <a:ext cx="483423" cy="15389"/>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10020071" y="3343085"/>
              <a:ext cx="483423" cy="0"/>
            </a:xfrm>
            <a:prstGeom prst="straightConnector1">
              <a:avLst/>
            </a:prstGeom>
            <a:ln w="38100">
              <a:solidFill>
                <a:schemeClr val="tx1">
                  <a:lumMod val="75000"/>
                  <a:lumOff val="2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0503494" y="3127316"/>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控制信息</a:t>
              </a:r>
              <a:endParaRPr lang="en-US" altLang="zh-CN" sz="1500" dirty="0">
                <a:solidFill>
                  <a:schemeClr val="tx1">
                    <a:lumMod val="75000"/>
                    <a:lumOff val="25000"/>
                  </a:schemeClr>
                </a:solidFill>
              </a:endParaRPr>
            </a:p>
          </p:txBody>
        </p:sp>
        <p:sp>
          <p:nvSpPr>
            <p:cNvPr id="42" name="Freeform 17"/>
            <p:cNvSpPr>
              <a:spLocks noEditPoints="1"/>
            </p:cNvSpPr>
            <p:nvPr/>
          </p:nvSpPr>
          <p:spPr bwMode="auto">
            <a:xfrm>
              <a:off x="7926388" y="1833563"/>
              <a:ext cx="1574499" cy="1497013"/>
            </a:xfrm>
            <a:custGeom>
              <a:avLst/>
              <a:gdLst>
                <a:gd name="T0" fmla="*/ 282 w 282"/>
                <a:gd name="T1" fmla="*/ 1 h 311"/>
                <a:gd name="T2" fmla="*/ 282 w 282"/>
                <a:gd name="T3" fmla="*/ 311 h 311"/>
                <a:gd name="T4" fmla="*/ 1 w 282"/>
                <a:gd name="T5" fmla="*/ 311 h 311"/>
                <a:gd name="T6" fmla="*/ 0 w 282"/>
                <a:gd name="T7" fmla="*/ 302 h 311"/>
                <a:gd name="T8" fmla="*/ 0 w 282"/>
                <a:gd name="T9" fmla="*/ 10 h 311"/>
                <a:gd name="T10" fmla="*/ 8 w 282"/>
                <a:gd name="T11" fmla="*/ 0 h 311"/>
                <a:gd name="T12" fmla="*/ 276 w 282"/>
                <a:gd name="T13" fmla="*/ 0 h 311"/>
                <a:gd name="T14" fmla="*/ 282 w 282"/>
                <a:gd name="T15" fmla="*/ 1 h 311"/>
                <a:gd name="T16" fmla="*/ 278 w 282"/>
                <a:gd name="T17" fmla="*/ 233 h 311"/>
                <a:gd name="T18" fmla="*/ 5 w 282"/>
                <a:gd name="T19" fmla="*/ 233 h 311"/>
                <a:gd name="T20" fmla="*/ 5 w 282"/>
                <a:gd name="T21" fmla="*/ 307 h 311"/>
                <a:gd name="T22" fmla="*/ 278 w 282"/>
                <a:gd name="T23" fmla="*/ 307 h 311"/>
                <a:gd name="T24" fmla="*/ 278 w 282"/>
                <a:gd name="T25" fmla="*/ 233 h 311"/>
                <a:gd name="T26" fmla="*/ 278 w 282"/>
                <a:gd name="T27" fmla="*/ 158 h 311"/>
                <a:gd name="T28" fmla="*/ 5 w 282"/>
                <a:gd name="T29" fmla="*/ 158 h 311"/>
                <a:gd name="T30" fmla="*/ 5 w 282"/>
                <a:gd name="T31" fmla="*/ 228 h 311"/>
                <a:gd name="T32" fmla="*/ 278 w 282"/>
                <a:gd name="T33" fmla="*/ 228 h 311"/>
                <a:gd name="T34" fmla="*/ 278 w 282"/>
                <a:gd name="T35" fmla="*/ 158 h 311"/>
                <a:gd name="T36" fmla="*/ 5 w 282"/>
                <a:gd name="T37" fmla="*/ 83 h 311"/>
                <a:gd name="T38" fmla="*/ 5 w 282"/>
                <a:gd name="T39" fmla="*/ 152 h 311"/>
                <a:gd name="T40" fmla="*/ 278 w 282"/>
                <a:gd name="T41" fmla="*/ 152 h 311"/>
                <a:gd name="T42" fmla="*/ 278 w 282"/>
                <a:gd name="T43" fmla="*/ 83 h 311"/>
                <a:gd name="T44" fmla="*/ 5 w 282"/>
                <a:gd name="T45" fmla="*/ 83 h 311"/>
                <a:gd name="T46" fmla="*/ 278 w 282"/>
                <a:gd name="T47" fmla="*/ 5 h 311"/>
                <a:gd name="T48" fmla="*/ 5 w 282"/>
                <a:gd name="T49" fmla="*/ 5 h 311"/>
                <a:gd name="T50" fmla="*/ 5 w 282"/>
                <a:gd name="T51" fmla="*/ 78 h 311"/>
                <a:gd name="T52" fmla="*/ 278 w 282"/>
                <a:gd name="T53" fmla="*/ 78 h 311"/>
                <a:gd name="T54" fmla="*/ 278 w 282"/>
                <a:gd name="T55" fmla="*/ 13 h 311"/>
                <a:gd name="T56" fmla="*/ 278 w 282"/>
                <a:gd name="T57" fmla="*/ 5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2" h="311">
                  <a:moveTo>
                    <a:pt x="282" y="1"/>
                  </a:moveTo>
                  <a:cubicBezTo>
                    <a:pt x="282" y="105"/>
                    <a:pt x="282" y="207"/>
                    <a:pt x="282" y="311"/>
                  </a:cubicBezTo>
                  <a:cubicBezTo>
                    <a:pt x="188" y="311"/>
                    <a:pt x="95" y="311"/>
                    <a:pt x="1" y="311"/>
                  </a:cubicBezTo>
                  <a:cubicBezTo>
                    <a:pt x="0" y="308"/>
                    <a:pt x="0" y="305"/>
                    <a:pt x="0" y="302"/>
                  </a:cubicBezTo>
                  <a:cubicBezTo>
                    <a:pt x="0" y="205"/>
                    <a:pt x="0" y="107"/>
                    <a:pt x="0" y="10"/>
                  </a:cubicBezTo>
                  <a:cubicBezTo>
                    <a:pt x="0" y="4"/>
                    <a:pt x="0" y="0"/>
                    <a:pt x="8" y="0"/>
                  </a:cubicBezTo>
                  <a:cubicBezTo>
                    <a:pt x="98" y="1"/>
                    <a:pt x="187" y="0"/>
                    <a:pt x="276" y="0"/>
                  </a:cubicBezTo>
                  <a:cubicBezTo>
                    <a:pt x="278" y="0"/>
                    <a:pt x="279" y="1"/>
                    <a:pt x="282" y="1"/>
                  </a:cubicBezTo>
                  <a:close/>
                  <a:moveTo>
                    <a:pt x="278" y="233"/>
                  </a:moveTo>
                  <a:cubicBezTo>
                    <a:pt x="186" y="233"/>
                    <a:pt x="96" y="233"/>
                    <a:pt x="5" y="233"/>
                  </a:cubicBezTo>
                  <a:cubicBezTo>
                    <a:pt x="5" y="258"/>
                    <a:pt x="5" y="283"/>
                    <a:pt x="5" y="307"/>
                  </a:cubicBezTo>
                  <a:cubicBezTo>
                    <a:pt x="96" y="307"/>
                    <a:pt x="187" y="307"/>
                    <a:pt x="278" y="307"/>
                  </a:cubicBezTo>
                  <a:cubicBezTo>
                    <a:pt x="278" y="282"/>
                    <a:pt x="278" y="258"/>
                    <a:pt x="278" y="233"/>
                  </a:cubicBezTo>
                  <a:close/>
                  <a:moveTo>
                    <a:pt x="278" y="158"/>
                  </a:moveTo>
                  <a:cubicBezTo>
                    <a:pt x="186" y="158"/>
                    <a:pt x="96" y="158"/>
                    <a:pt x="5" y="158"/>
                  </a:cubicBezTo>
                  <a:cubicBezTo>
                    <a:pt x="5" y="181"/>
                    <a:pt x="5" y="205"/>
                    <a:pt x="5" y="228"/>
                  </a:cubicBezTo>
                  <a:cubicBezTo>
                    <a:pt x="96" y="228"/>
                    <a:pt x="187" y="228"/>
                    <a:pt x="278" y="228"/>
                  </a:cubicBezTo>
                  <a:cubicBezTo>
                    <a:pt x="278" y="205"/>
                    <a:pt x="278" y="181"/>
                    <a:pt x="278" y="158"/>
                  </a:cubicBezTo>
                  <a:close/>
                  <a:moveTo>
                    <a:pt x="5" y="83"/>
                  </a:moveTo>
                  <a:cubicBezTo>
                    <a:pt x="5" y="107"/>
                    <a:pt x="5" y="129"/>
                    <a:pt x="5" y="152"/>
                  </a:cubicBezTo>
                  <a:cubicBezTo>
                    <a:pt x="96" y="152"/>
                    <a:pt x="187" y="152"/>
                    <a:pt x="278" y="152"/>
                  </a:cubicBezTo>
                  <a:cubicBezTo>
                    <a:pt x="278" y="129"/>
                    <a:pt x="278" y="106"/>
                    <a:pt x="278" y="83"/>
                  </a:cubicBezTo>
                  <a:cubicBezTo>
                    <a:pt x="187" y="83"/>
                    <a:pt x="96" y="83"/>
                    <a:pt x="5" y="83"/>
                  </a:cubicBezTo>
                  <a:close/>
                  <a:moveTo>
                    <a:pt x="278" y="5"/>
                  </a:moveTo>
                  <a:cubicBezTo>
                    <a:pt x="186" y="5"/>
                    <a:pt x="96" y="5"/>
                    <a:pt x="5" y="5"/>
                  </a:cubicBezTo>
                  <a:cubicBezTo>
                    <a:pt x="5" y="30"/>
                    <a:pt x="5" y="54"/>
                    <a:pt x="5" y="78"/>
                  </a:cubicBezTo>
                  <a:cubicBezTo>
                    <a:pt x="96" y="78"/>
                    <a:pt x="187" y="78"/>
                    <a:pt x="278" y="78"/>
                  </a:cubicBezTo>
                  <a:cubicBezTo>
                    <a:pt x="278" y="56"/>
                    <a:pt x="278" y="35"/>
                    <a:pt x="278" y="13"/>
                  </a:cubicBezTo>
                  <a:cubicBezTo>
                    <a:pt x="278" y="11"/>
                    <a:pt x="278" y="8"/>
                    <a:pt x="278" y="5"/>
                  </a:cubicBezTo>
                  <a:close/>
                </a:path>
              </a:pathLst>
            </a:custGeom>
            <a:solidFill>
              <a:srgbClr val="96C527"/>
            </a:solidFill>
            <a:ln>
              <a:noFill/>
            </a:ln>
          </p:spPr>
          <p:txBody>
            <a:bodyPr vert="horz" wrap="square" lIns="68580" tIns="34290" rIns="68580" bIns="34290" numCol="1" anchor="t" anchorCtr="0" compatLnSpc="1"/>
            <a:lstStyle/>
            <a:p>
              <a:endParaRPr lang="zh-CN" altLang="en-US" sz="1350"/>
            </a:p>
          </p:txBody>
        </p:sp>
      </p:grpSp>
      <p:sp>
        <p:nvSpPr>
          <p:cNvPr id="3" name="椭圆 2"/>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灯片编号占位符 3"/>
          <p:cNvSpPr>
            <a:spLocks noGrp="1"/>
          </p:cNvSpPr>
          <p:nvPr>
            <p:ph type="sldNum" sz="quarter" idx="4"/>
          </p:nvPr>
        </p:nvSpPr>
        <p:spPr/>
        <p:txBody>
          <a:bodyPr/>
          <a:lstStyle/>
          <a:p>
            <a:fld id="{CF730C6D-5BB4-4F63-9D16-9EBF769D35DB}" type="slidenum">
              <a:rPr lang="zh-CN" altLang="en-US" smtClean="0"/>
            </a:fld>
            <a:endParaRPr lang="zh-CN" altLang="en-US" dirty="0"/>
          </a:p>
        </p:txBody>
      </p:sp>
      <p:sp>
        <p:nvSpPr>
          <p:cNvPr id="5" name="矩形 4"/>
          <p:cNvSpPr/>
          <p:nvPr/>
        </p:nvSpPr>
        <p:spPr>
          <a:xfrm>
            <a:off x="199435" y="96020"/>
            <a:ext cx="4605363" cy="461665"/>
          </a:xfrm>
          <a:prstGeom prst="rect">
            <a:avLst/>
          </a:prstGeom>
        </p:spPr>
        <p:txBody>
          <a:bodyPr wrap="none">
            <a:spAutoFit/>
          </a:bodyPr>
          <a:lstStyle/>
          <a:p>
            <a:r>
              <a:rPr lang="en-US" altLang="zh-CN" sz="2400" b="1" spc="225" dirty="0" smtClean="0">
                <a:solidFill>
                  <a:schemeClr val="bg1"/>
                </a:solidFill>
                <a:latin typeface="微软雅黑" panose="020B0503020204020204" pitchFamily="34" charset="-122"/>
                <a:ea typeface="微软雅黑" panose="020B0503020204020204" pitchFamily="34" charset="-122"/>
              </a:rPr>
              <a:t>222.1 Google</a:t>
            </a:r>
            <a:r>
              <a:rPr lang="zh-CN" altLang="en-US" sz="2400" b="1" spc="225" dirty="0" smtClean="0">
                <a:solidFill>
                  <a:schemeClr val="bg1"/>
                </a:solidFill>
                <a:latin typeface="微软雅黑" panose="020B0503020204020204" pitchFamily="34" charset="-122"/>
                <a:ea typeface="微软雅黑" panose="020B0503020204020204" pitchFamily="34" charset="-122"/>
              </a:rPr>
              <a:t>文件系统</a:t>
            </a:r>
            <a:r>
              <a:rPr lang="en-US" altLang="zh-CN" sz="2400" b="1" spc="225" dirty="0" smtClean="0">
                <a:solidFill>
                  <a:schemeClr val="bg1"/>
                </a:solidFill>
                <a:latin typeface="微软雅黑" panose="020B0503020204020204" pitchFamily="34" charset="-122"/>
                <a:ea typeface="微软雅黑" panose="020B0503020204020204" pitchFamily="34" charset="-122"/>
              </a:rPr>
              <a:t>GFS</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708593" y="2521955"/>
            <a:ext cx="3142447" cy="830997"/>
          </a:xfrm>
          <a:prstGeom prst="rect">
            <a:avLst/>
          </a:prstGeom>
        </p:spPr>
        <p:txBody>
          <a:bodyPr wrap="square">
            <a:spAutoFit/>
          </a:bodyPr>
          <a:lstStyle/>
          <a:p>
            <a:pPr>
              <a:lnSpc>
                <a:spcPct val="150000"/>
              </a:lnSpc>
            </a:pPr>
            <a:r>
              <a:rPr lang="en-US" altLang="zh-CN" sz="1600" dirty="0">
                <a:solidFill>
                  <a:srgbClr val="FF0000"/>
                </a:solidFill>
              </a:rPr>
              <a:t>Client</a:t>
            </a:r>
            <a:r>
              <a:rPr lang="zh-CN" altLang="en-US" sz="1600" dirty="0">
                <a:solidFill>
                  <a:srgbClr val="FF0000"/>
                </a:solidFill>
              </a:rPr>
              <a:t>是</a:t>
            </a:r>
            <a:r>
              <a:rPr lang="en-US" altLang="zh-CN" sz="1600" dirty="0">
                <a:solidFill>
                  <a:srgbClr val="FF0000"/>
                </a:solidFill>
              </a:rPr>
              <a:t>GFS</a:t>
            </a:r>
            <a:r>
              <a:rPr lang="zh-CN" altLang="en-US" sz="1600" dirty="0">
                <a:solidFill>
                  <a:srgbClr val="FF0000"/>
                </a:solidFill>
              </a:rPr>
              <a:t>提供给应用程序的访问接口，以库文件的形式提供</a:t>
            </a:r>
            <a:endParaRPr lang="zh-CN" altLang="en-US" sz="1600" dirty="0">
              <a:solidFill>
                <a:srgbClr val="FF0000"/>
              </a:solidFill>
            </a:endParaRPr>
          </a:p>
        </p:txBody>
      </p:sp>
      <p:sp>
        <p:nvSpPr>
          <p:cNvPr id="44" name="矩形 43"/>
          <p:cNvSpPr/>
          <p:nvPr/>
        </p:nvSpPr>
        <p:spPr>
          <a:xfrm>
            <a:off x="3925773" y="998966"/>
            <a:ext cx="4889011" cy="461665"/>
          </a:xfrm>
          <a:prstGeom prst="rect">
            <a:avLst/>
          </a:prstGeom>
        </p:spPr>
        <p:txBody>
          <a:bodyPr wrap="square">
            <a:spAutoFit/>
          </a:bodyPr>
          <a:lstStyle/>
          <a:p>
            <a:pPr>
              <a:lnSpc>
                <a:spcPct val="150000"/>
              </a:lnSpc>
            </a:pPr>
            <a:r>
              <a:rPr lang="en-US" altLang="zh-CN" sz="1600" dirty="0">
                <a:solidFill>
                  <a:srgbClr val="FF0000"/>
                </a:solidFill>
              </a:rPr>
              <a:t>Master</a:t>
            </a:r>
            <a:r>
              <a:rPr lang="zh-CN" altLang="en-US" sz="1600" dirty="0">
                <a:solidFill>
                  <a:srgbClr val="FF0000"/>
                </a:solidFill>
              </a:rPr>
              <a:t>是</a:t>
            </a:r>
            <a:r>
              <a:rPr lang="en-US" altLang="zh-CN" sz="1600" dirty="0">
                <a:solidFill>
                  <a:srgbClr val="FF0000"/>
                </a:solidFill>
              </a:rPr>
              <a:t>GFS</a:t>
            </a:r>
            <a:r>
              <a:rPr lang="zh-CN" altLang="en-US" sz="1600" dirty="0">
                <a:solidFill>
                  <a:srgbClr val="FF0000"/>
                </a:solidFill>
              </a:rPr>
              <a:t>的管理节点，负责整个文件系统的管理</a:t>
            </a:r>
            <a:endParaRPr lang="zh-CN" altLang="en-US" sz="1600" dirty="0">
              <a:solidFill>
                <a:srgbClr val="FF0000"/>
              </a:solidFill>
            </a:endParaRPr>
          </a:p>
        </p:txBody>
      </p:sp>
      <p:sp>
        <p:nvSpPr>
          <p:cNvPr id="45" name="矩形 44"/>
          <p:cNvSpPr/>
          <p:nvPr/>
        </p:nvSpPr>
        <p:spPr>
          <a:xfrm>
            <a:off x="3966237" y="5293945"/>
            <a:ext cx="3347007" cy="418191"/>
          </a:xfrm>
          <a:prstGeom prst="rect">
            <a:avLst/>
          </a:prstGeom>
        </p:spPr>
        <p:txBody>
          <a:bodyPr wrap="none">
            <a:spAutoFit/>
          </a:bodyPr>
          <a:lstStyle/>
          <a:p>
            <a:pPr>
              <a:lnSpc>
                <a:spcPct val="150000"/>
              </a:lnSpc>
            </a:pPr>
            <a:r>
              <a:rPr lang="en-US" altLang="zh-CN" sz="1600" dirty="0">
                <a:solidFill>
                  <a:srgbClr val="FF0000"/>
                </a:solidFill>
              </a:rPr>
              <a:t>Chunk Server</a:t>
            </a:r>
            <a:r>
              <a:rPr lang="zh-CN" altLang="en-US" sz="1600" dirty="0">
                <a:solidFill>
                  <a:srgbClr val="FF0000"/>
                </a:solidFill>
              </a:rPr>
              <a:t>负责具体的存储工作</a:t>
            </a:r>
            <a:endParaRPr lang="zh-CN" altLang="en-US" sz="1600" dirty="0">
              <a:solidFill>
                <a:srgbClr val="FF0000"/>
              </a:solidFill>
            </a:endParaRPr>
          </a:p>
        </p:txBody>
      </p:sp>
      <p:sp>
        <p:nvSpPr>
          <p:cNvPr id="6" name="圆角矩形 5"/>
          <p:cNvSpPr/>
          <p:nvPr/>
        </p:nvSpPr>
        <p:spPr>
          <a:xfrm>
            <a:off x="1521485" y="2069009"/>
            <a:ext cx="2240939" cy="580791"/>
          </a:xfrm>
          <a:prstGeom prst="roundRect">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圆角矩形 49"/>
          <p:cNvSpPr/>
          <p:nvPr/>
        </p:nvSpPr>
        <p:spPr>
          <a:xfrm>
            <a:off x="1100434" y="4297288"/>
            <a:ext cx="2240939" cy="580791"/>
          </a:xfrm>
          <a:prstGeom prst="roundRect">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组合 50"/>
          <p:cNvGrpSpPr/>
          <p:nvPr/>
        </p:nvGrpSpPr>
        <p:grpSpPr>
          <a:xfrm>
            <a:off x="531798" y="5331658"/>
            <a:ext cx="8237374" cy="1460351"/>
            <a:chOff x="516102" y="4453485"/>
            <a:chExt cx="8237374" cy="1460351"/>
          </a:xfrm>
        </p:grpSpPr>
        <p:sp>
          <p:nvSpPr>
            <p:cNvPr id="52" name="圆角矩形 51"/>
            <p:cNvSpPr/>
            <p:nvPr/>
          </p:nvSpPr>
          <p:spPr>
            <a:xfrm>
              <a:off x="516102" y="4453485"/>
              <a:ext cx="8237374" cy="1460351"/>
            </a:xfrm>
            <a:prstGeom prst="roundRect">
              <a:avLst>
                <a:gd name="adj" fmla="val 7834"/>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3" name="矩形 52"/>
            <p:cNvSpPr/>
            <p:nvPr/>
          </p:nvSpPr>
          <p:spPr>
            <a:xfrm>
              <a:off x="965282" y="4517076"/>
              <a:ext cx="7357894" cy="1338828"/>
            </a:xfrm>
            <a:prstGeom prst="rect">
              <a:avLst/>
            </a:prstGeom>
          </p:spPr>
          <p:txBody>
            <a:bodyPr wrap="square">
              <a:spAutoFit/>
            </a:bodyPr>
            <a:lstStyle/>
            <a:p>
              <a:pPr>
                <a:lnSpc>
                  <a:spcPct val="150000"/>
                </a:lnSpc>
              </a:pPr>
              <a:r>
                <a:rPr lang="en-US" altLang="zh-CN" dirty="0">
                  <a:solidFill>
                    <a:schemeClr val="bg1"/>
                  </a:solidFill>
                </a:rPr>
                <a:t>Client</a:t>
              </a:r>
              <a:r>
                <a:rPr lang="zh-CN" altLang="en-US" dirty="0">
                  <a:solidFill>
                    <a:schemeClr val="bg1"/>
                  </a:solidFill>
                </a:rPr>
                <a:t>与</a:t>
              </a:r>
              <a:r>
                <a:rPr lang="en-US" altLang="zh-CN" dirty="0">
                  <a:solidFill>
                    <a:schemeClr val="bg1"/>
                  </a:solidFill>
                </a:rPr>
                <a:t>Chunk Server</a:t>
              </a:r>
              <a:r>
                <a:rPr lang="zh-CN" altLang="en-US" dirty="0">
                  <a:solidFill>
                    <a:schemeClr val="bg1"/>
                  </a:solidFill>
                </a:rPr>
                <a:t>之间直接传输数据流，同时由于文件被分成多个</a:t>
              </a:r>
              <a:r>
                <a:rPr lang="en-US" altLang="zh-CN" dirty="0">
                  <a:solidFill>
                    <a:schemeClr val="bg1"/>
                  </a:solidFill>
                </a:rPr>
                <a:t>Chunk</a:t>
              </a:r>
              <a:r>
                <a:rPr lang="zh-CN" altLang="en-US" dirty="0">
                  <a:solidFill>
                    <a:schemeClr val="bg1"/>
                  </a:solidFill>
                </a:rPr>
                <a:t>进行分布式存储，</a:t>
              </a:r>
              <a:r>
                <a:rPr lang="en-US" altLang="zh-CN" dirty="0">
                  <a:solidFill>
                    <a:schemeClr val="bg1"/>
                  </a:solidFill>
                </a:rPr>
                <a:t>Client</a:t>
              </a:r>
              <a:r>
                <a:rPr lang="zh-CN" altLang="en-US" dirty="0">
                  <a:solidFill>
                    <a:schemeClr val="bg1"/>
                  </a:solidFill>
                </a:rPr>
                <a:t>可以同时访问多个</a:t>
              </a:r>
              <a:r>
                <a:rPr lang="en-US" altLang="zh-CN" dirty="0">
                  <a:solidFill>
                    <a:schemeClr val="bg1"/>
                  </a:solidFill>
                </a:rPr>
                <a:t>Chunk Server</a:t>
              </a:r>
              <a:r>
                <a:rPr lang="zh-CN" altLang="en-US" dirty="0">
                  <a:solidFill>
                    <a:schemeClr val="bg1"/>
                  </a:solidFill>
                </a:rPr>
                <a:t>，从而使得</a:t>
              </a:r>
              <a:r>
                <a:rPr lang="zh-CN" altLang="en-US" dirty="0">
                  <a:solidFill>
                    <a:srgbClr val="B3DC4C"/>
                  </a:solidFill>
                </a:rPr>
                <a:t>整个系统的</a:t>
              </a:r>
              <a:r>
                <a:rPr lang="en-US" altLang="zh-CN" dirty="0">
                  <a:solidFill>
                    <a:srgbClr val="B3DC4C"/>
                  </a:solidFill>
                </a:rPr>
                <a:t>I/O</a:t>
              </a:r>
              <a:r>
                <a:rPr lang="zh-CN" altLang="en-US" dirty="0">
                  <a:solidFill>
                    <a:srgbClr val="B3DC4C"/>
                  </a:solidFill>
                </a:rPr>
                <a:t>高度并行，系统整体性能得到提高</a:t>
              </a:r>
              <a:r>
                <a:rPr lang="zh-CN" altLang="en-US" dirty="0">
                  <a:solidFill>
                    <a:schemeClr val="bg1"/>
                  </a:solidFill>
                </a:rPr>
                <a:t>。 </a:t>
              </a:r>
              <a:endParaRPr lang="zh-CN" altLang="en-US" dirty="0">
                <a:solidFill>
                  <a:schemeClr val="bg1"/>
                </a:solidFill>
              </a:endParaRPr>
            </a:p>
          </p:txBody>
        </p:sp>
        <p:sp>
          <p:nvSpPr>
            <p:cNvPr id="54" name="椭圆 53"/>
            <p:cNvSpPr/>
            <p:nvPr/>
          </p:nvSpPr>
          <p:spPr>
            <a:xfrm>
              <a:off x="708107" y="4679149"/>
              <a:ext cx="127327" cy="127327"/>
            </a:xfrm>
            <a:prstGeom prst="ellipse">
              <a:avLst/>
            </a:prstGeom>
            <a:solidFill>
              <a:srgbClr val="B3D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1" name="文本框 40"/>
          <p:cNvSpPr txBox="1"/>
          <p:nvPr/>
        </p:nvSpPr>
        <p:spPr>
          <a:xfrm>
            <a:off x="399253" y="818340"/>
            <a:ext cx="1697516" cy="461665"/>
          </a:xfrm>
          <a:prstGeom prst="rect">
            <a:avLst/>
          </a:prstGeom>
          <a:noFill/>
        </p:spPr>
        <p:txBody>
          <a:bodyPr wrap="none" rtlCol="0">
            <a:spAutoFit/>
          </a:bodyPr>
          <a:lstStyle/>
          <a:p>
            <a:r>
              <a:rPr lang="en-US" altLang="zh-CN" sz="2400" b="1" dirty="0">
                <a:solidFill>
                  <a:schemeClr val="accent6"/>
                </a:solidFill>
              </a:rPr>
              <a:t>GFS</a:t>
            </a:r>
            <a:r>
              <a:rPr lang="zh-CN" altLang="en-US" sz="2400" b="1" dirty="0">
                <a:solidFill>
                  <a:schemeClr val="accent6"/>
                </a:solidFill>
              </a:rPr>
              <a:t>的特点</a:t>
            </a:r>
            <a:endParaRPr lang="zh-CN" altLang="en-US" sz="2400" b="1" dirty="0">
              <a:solidFill>
                <a:schemeClr val="accent6"/>
              </a:solidFill>
            </a:endParaRPr>
          </a:p>
        </p:txBody>
      </p:sp>
      <p:sp>
        <p:nvSpPr>
          <p:cNvPr id="3" name="椭圆 2"/>
          <p:cNvSpPr/>
          <p:nvPr/>
        </p:nvSpPr>
        <p:spPr>
          <a:xfrm>
            <a:off x="293525" y="964646"/>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文本框 6"/>
          <p:cNvSpPr txBox="1"/>
          <p:nvPr/>
        </p:nvSpPr>
        <p:spPr>
          <a:xfrm>
            <a:off x="751080" y="1628368"/>
            <a:ext cx="1236236" cy="3404778"/>
          </a:xfrm>
          <a:prstGeom prst="rect">
            <a:avLst/>
          </a:prstGeom>
          <a:noFill/>
        </p:spPr>
        <p:txBody>
          <a:bodyPr wrap="none" rtlCol="0">
            <a:spAutoFit/>
          </a:bodyPr>
          <a:lstStyle/>
          <a:p>
            <a:r>
              <a:rPr lang="en-US" altLang="zh-CN" sz="21525" dirty="0">
                <a:solidFill>
                  <a:schemeClr val="bg1">
                    <a:lumMod val="75000"/>
                  </a:schemeClr>
                </a:solidFill>
                <a:latin typeface="Impact" panose="020B0806030902050204" pitchFamily="34" charset="0"/>
              </a:rPr>
              <a:t>1</a:t>
            </a:r>
            <a:endParaRPr lang="zh-CN" altLang="en-US" sz="21525" dirty="0">
              <a:solidFill>
                <a:schemeClr val="bg1">
                  <a:lumMod val="75000"/>
                </a:schemeClr>
              </a:solidFill>
              <a:latin typeface="Impact" panose="020B0806030902050204" pitchFamily="34" charset="0"/>
            </a:endParaRPr>
          </a:p>
        </p:txBody>
      </p:sp>
      <p:sp>
        <p:nvSpPr>
          <p:cNvPr id="8" name="矩形 7"/>
          <p:cNvSpPr/>
          <p:nvPr/>
        </p:nvSpPr>
        <p:spPr>
          <a:xfrm>
            <a:off x="1917264" y="2224564"/>
            <a:ext cx="3647152" cy="507831"/>
          </a:xfrm>
          <a:prstGeom prst="rect">
            <a:avLst/>
          </a:prstGeom>
        </p:spPr>
        <p:txBody>
          <a:bodyPr wrap="none">
            <a:spAutoFit/>
          </a:bodyPr>
          <a:lstStyle/>
          <a:p>
            <a:pPr algn="ctr" defTabSz="742950" eaLnBrk="0" fontAlgn="base" hangingPunct="0">
              <a:lnSpc>
                <a:spcPct val="90000"/>
              </a:lnSpc>
              <a:spcBef>
                <a:spcPct val="20000"/>
              </a:spcBef>
              <a:spcAft>
                <a:spcPct val="0"/>
              </a:spcAft>
            </a:pPr>
            <a:r>
              <a:rPr lang="zh-CN" altLang="en-US" sz="3000" b="1" dirty="0">
                <a:solidFill>
                  <a:schemeClr val="accent6"/>
                </a:solidFill>
                <a:latin typeface="微软雅黑" panose="020B0503020204020204" pitchFamily="34" charset="-122"/>
                <a:ea typeface="微软雅黑" panose="020B0503020204020204" pitchFamily="34" charset="-122"/>
              </a:rPr>
              <a:t>采用中心服务器模式</a:t>
            </a:r>
            <a:endParaRPr lang="zh-CN" altLang="en-US" sz="3000" b="1" dirty="0">
              <a:solidFill>
                <a:schemeClr val="accent6"/>
              </a:solidFill>
              <a:latin typeface="微软雅黑" panose="020B0503020204020204" pitchFamily="34" charset="-122"/>
              <a:ea typeface="微软雅黑" panose="020B0503020204020204" pitchFamily="34" charset="-122"/>
            </a:endParaRPr>
          </a:p>
        </p:txBody>
      </p:sp>
      <p:sp>
        <p:nvSpPr>
          <p:cNvPr id="11" name="矩形 10"/>
          <p:cNvSpPr/>
          <p:nvPr/>
        </p:nvSpPr>
        <p:spPr>
          <a:xfrm>
            <a:off x="2182550" y="3201815"/>
            <a:ext cx="6961449" cy="1338828"/>
          </a:xfrm>
          <a:prstGeom prst="rect">
            <a:avLst/>
          </a:prstGeom>
        </p:spPr>
        <p:txBody>
          <a:bodyPr wrap="square">
            <a:spAutoFit/>
          </a:bodyPr>
          <a:lstStyle/>
          <a:p>
            <a:pPr>
              <a:lnSpc>
                <a:spcPct val="150000"/>
              </a:lnSpc>
            </a:pPr>
            <a:r>
              <a:rPr lang="zh-CN" altLang="en-US" dirty="0">
                <a:solidFill>
                  <a:schemeClr val="tx1">
                    <a:lumMod val="75000"/>
                    <a:lumOff val="25000"/>
                  </a:schemeClr>
                </a:solidFill>
              </a:rPr>
              <a:t>可以方便地增加</a:t>
            </a:r>
            <a:r>
              <a:rPr lang="en-US" altLang="zh-CN" dirty="0">
                <a:solidFill>
                  <a:schemeClr val="tx1">
                    <a:lumMod val="75000"/>
                    <a:lumOff val="25000"/>
                  </a:schemeClr>
                </a:solidFill>
              </a:rPr>
              <a:t>Chunk Server</a:t>
            </a:r>
            <a:endParaRPr lang="en-US" altLang="zh-CN" dirty="0">
              <a:solidFill>
                <a:schemeClr val="tx1">
                  <a:lumMod val="75000"/>
                  <a:lumOff val="25000"/>
                </a:schemeClr>
              </a:solidFill>
            </a:endParaRPr>
          </a:p>
          <a:p>
            <a:pPr>
              <a:lnSpc>
                <a:spcPct val="150000"/>
              </a:lnSpc>
            </a:pPr>
            <a:r>
              <a:rPr lang="en-US" altLang="zh-CN" dirty="0">
                <a:solidFill>
                  <a:schemeClr val="tx1">
                    <a:lumMod val="75000"/>
                    <a:lumOff val="25000"/>
                  </a:schemeClr>
                </a:solidFill>
              </a:rPr>
              <a:t>Master</a:t>
            </a:r>
            <a:r>
              <a:rPr lang="zh-CN" altLang="en-US" dirty="0">
                <a:solidFill>
                  <a:schemeClr val="tx1">
                    <a:lumMod val="75000"/>
                    <a:lumOff val="25000"/>
                  </a:schemeClr>
                </a:solidFill>
              </a:rPr>
              <a:t>掌握系统内所有</a:t>
            </a:r>
            <a:r>
              <a:rPr lang="en-US" altLang="zh-CN" dirty="0">
                <a:solidFill>
                  <a:schemeClr val="tx1">
                    <a:lumMod val="75000"/>
                    <a:lumOff val="25000"/>
                  </a:schemeClr>
                </a:solidFill>
              </a:rPr>
              <a:t>Chunk Server</a:t>
            </a:r>
            <a:r>
              <a:rPr lang="zh-CN" altLang="en-US" dirty="0">
                <a:solidFill>
                  <a:schemeClr val="tx1">
                    <a:lumMod val="75000"/>
                    <a:lumOff val="25000"/>
                  </a:schemeClr>
                </a:solidFill>
              </a:rPr>
              <a:t>的情况，方便进行负载均衡</a:t>
            </a:r>
            <a:endParaRPr lang="zh-CN" altLang="en-US" dirty="0">
              <a:solidFill>
                <a:schemeClr val="tx1">
                  <a:lumMod val="75000"/>
                  <a:lumOff val="25000"/>
                </a:schemeClr>
              </a:solidFill>
            </a:endParaRPr>
          </a:p>
          <a:p>
            <a:pPr>
              <a:lnSpc>
                <a:spcPct val="150000"/>
              </a:lnSpc>
            </a:pPr>
            <a:r>
              <a:rPr lang="zh-CN" altLang="en-US" dirty="0">
                <a:solidFill>
                  <a:schemeClr val="tx1">
                    <a:lumMod val="75000"/>
                    <a:lumOff val="25000"/>
                  </a:schemeClr>
                </a:solidFill>
              </a:rPr>
              <a:t>不存在元数据的一致性问题</a:t>
            </a:r>
            <a:endParaRPr lang="zh-CN" altLang="en-US" dirty="0">
              <a:solidFill>
                <a:schemeClr val="tx1">
                  <a:lumMod val="75000"/>
                  <a:lumOff val="25000"/>
                </a:schemeClr>
              </a:solidFill>
            </a:endParaRPr>
          </a:p>
        </p:txBody>
      </p:sp>
      <p:sp>
        <p:nvSpPr>
          <p:cNvPr id="12" name="椭圆 11"/>
          <p:cNvSpPr/>
          <p:nvPr/>
        </p:nvSpPr>
        <p:spPr>
          <a:xfrm>
            <a:off x="1997032" y="3390653"/>
            <a:ext cx="128835" cy="128835"/>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a:off x="1997032" y="3795269"/>
            <a:ext cx="128835" cy="128835"/>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椭圆 23"/>
          <p:cNvSpPr/>
          <p:nvPr/>
        </p:nvSpPr>
        <p:spPr>
          <a:xfrm>
            <a:off x="1997032" y="4199886"/>
            <a:ext cx="128835" cy="128835"/>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灯片编号占位符 1"/>
          <p:cNvSpPr>
            <a:spLocks noGrp="1"/>
          </p:cNvSpPr>
          <p:nvPr>
            <p:ph type="sldNum" sz="quarter" idx="4"/>
          </p:nvPr>
        </p:nvSpPr>
        <p:spPr/>
        <p:txBody>
          <a:bodyPr/>
          <a:lstStyle/>
          <a:p>
            <a:fld id="{CF730C6D-5BB4-4F63-9D16-9EBF769D35DB}" type="slidenum">
              <a:rPr lang="zh-CN" altLang="en-US" smtClean="0"/>
            </a:fld>
            <a:endParaRPr lang="zh-CN" altLang="en-US" dirty="0"/>
          </a:p>
        </p:txBody>
      </p:sp>
      <p:sp>
        <p:nvSpPr>
          <p:cNvPr id="13" name="矩形 12"/>
          <p:cNvSpPr/>
          <p:nvPr/>
        </p:nvSpPr>
        <p:spPr>
          <a:xfrm>
            <a:off x="199435" y="96020"/>
            <a:ext cx="4605363" cy="461665"/>
          </a:xfrm>
          <a:prstGeom prst="rect">
            <a:avLst/>
          </a:prstGeom>
        </p:spPr>
        <p:txBody>
          <a:bodyPr wrap="none">
            <a:spAutoFit/>
          </a:bodyPr>
          <a:lstStyle/>
          <a:p>
            <a:r>
              <a:rPr lang="en-US" altLang="zh-CN" sz="2400" b="1" spc="225" dirty="0" smtClean="0">
                <a:solidFill>
                  <a:schemeClr val="bg1"/>
                </a:solidFill>
                <a:latin typeface="微软雅黑" panose="020B0503020204020204" pitchFamily="34" charset="-122"/>
                <a:ea typeface="微软雅黑" panose="020B0503020204020204" pitchFamily="34" charset="-122"/>
              </a:rPr>
              <a:t>222.1 Google</a:t>
            </a:r>
            <a:r>
              <a:rPr lang="zh-CN" altLang="en-US" sz="2400" b="1" spc="225" dirty="0" smtClean="0">
                <a:solidFill>
                  <a:schemeClr val="bg1"/>
                </a:solidFill>
                <a:latin typeface="微软雅黑" panose="020B0503020204020204" pitchFamily="34" charset="-122"/>
                <a:ea typeface="微软雅黑" panose="020B0503020204020204" pitchFamily="34" charset="-122"/>
              </a:rPr>
              <a:t>文件系统</a:t>
            </a:r>
            <a:r>
              <a:rPr lang="en-US" altLang="zh-CN" sz="2400" b="1" spc="225" dirty="0" smtClean="0">
                <a:solidFill>
                  <a:schemeClr val="bg1"/>
                </a:solidFill>
                <a:latin typeface="微软雅黑" panose="020B0503020204020204" pitchFamily="34" charset="-122"/>
                <a:ea typeface="微软雅黑" panose="020B0503020204020204" pitchFamily="34" charset="-122"/>
              </a:rPr>
              <a:t>GFS</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1" name="文本框 40"/>
          <p:cNvSpPr txBox="1"/>
          <p:nvPr/>
        </p:nvSpPr>
        <p:spPr>
          <a:xfrm>
            <a:off x="399253" y="812419"/>
            <a:ext cx="1697516" cy="461665"/>
          </a:xfrm>
          <a:prstGeom prst="rect">
            <a:avLst/>
          </a:prstGeom>
          <a:noFill/>
        </p:spPr>
        <p:txBody>
          <a:bodyPr wrap="none" rtlCol="0">
            <a:spAutoFit/>
          </a:bodyPr>
          <a:lstStyle/>
          <a:p>
            <a:r>
              <a:rPr lang="en-US" altLang="zh-CN" sz="2400" b="1" dirty="0">
                <a:solidFill>
                  <a:schemeClr val="accent6"/>
                </a:solidFill>
              </a:rPr>
              <a:t>GFS</a:t>
            </a:r>
            <a:r>
              <a:rPr lang="zh-CN" altLang="en-US" sz="2400" b="1" dirty="0">
                <a:solidFill>
                  <a:schemeClr val="accent6"/>
                </a:solidFill>
              </a:rPr>
              <a:t>的特点</a:t>
            </a:r>
            <a:endParaRPr lang="zh-CN" altLang="en-US" sz="2400" b="1" dirty="0">
              <a:solidFill>
                <a:schemeClr val="accent6"/>
              </a:solidFill>
            </a:endParaRPr>
          </a:p>
        </p:txBody>
      </p:sp>
      <p:sp>
        <p:nvSpPr>
          <p:cNvPr id="3" name="椭圆 2"/>
          <p:cNvSpPr/>
          <p:nvPr/>
        </p:nvSpPr>
        <p:spPr>
          <a:xfrm>
            <a:off x="293525" y="95872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文本框 6"/>
          <p:cNvSpPr txBox="1"/>
          <p:nvPr/>
        </p:nvSpPr>
        <p:spPr>
          <a:xfrm>
            <a:off x="496513" y="1704568"/>
            <a:ext cx="1569660" cy="3404778"/>
          </a:xfrm>
          <a:prstGeom prst="rect">
            <a:avLst/>
          </a:prstGeom>
          <a:noFill/>
        </p:spPr>
        <p:txBody>
          <a:bodyPr wrap="none" rtlCol="0">
            <a:spAutoFit/>
          </a:bodyPr>
          <a:lstStyle/>
          <a:p>
            <a:r>
              <a:rPr lang="en-US" altLang="zh-CN" sz="21525" dirty="0">
                <a:solidFill>
                  <a:schemeClr val="bg1">
                    <a:lumMod val="75000"/>
                  </a:schemeClr>
                </a:solidFill>
                <a:latin typeface="Impact" panose="020B0806030902050204" pitchFamily="34" charset="0"/>
              </a:rPr>
              <a:t>2</a:t>
            </a:r>
            <a:endParaRPr lang="zh-CN" altLang="en-US" sz="21525" dirty="0">
              <a:solidFill>
                <a:schemeClr val="bg1">
                  <a:lumMod val="75000"/>
                </a:schemeClr>
              </a:solidFill>
              <a:latin typeface="Impact" panose="020B0806030902050204" pitchFamily="34" charset="0"/>
            </a:endParaRPr>
          </a:p>
        </p:txBody>
      </p:sp>
      <p:sp>
        <p:nvSpPr>
          <p:cNvPr id="8" name="矩形 7"/>
          <p:cNvSpPr/>
          <p:nvPr/>
        </p:nvSpPr>
        <p:spPr>
          <a:xfrm>
            <a:off x="1917465" y="2300764"/>
            <a:ext cx="2222083" cy="507831"/>
          </a:xfrm>
          <a:prstGeom prst="rect">
            <a:avLst/>
          </a:prstGeom>
        </p:spPr>
        <p:txBody>
          <a:bodyPr wrap="none">
            <a:spAutoFit/>
          </a:bodyPr>
          <a:lstStyle/>
          <a:p>
            <a:pPr algn="ctr" defTabSz="742950" eaLnBrk="0" fontAlgn="base" hangingPunct="0">
              <a:lnSpc>
                <a:spcPct val="90000"/>
              </a:lnSpc>
              <a:spcBef>
                <a:spcPct val="20000"/>
              </a:spcBef>
              <a:spcAft>
                <a:spcPct val="0"/>
              </a:spcAft>
            </a:pPr>
            <a:r>
              <a:rPr lang="zh-CN" altLang="en-US" sz="3000" b="1" dirty="0">
                <a:solidFill>
                  <a:schemeClr val="accent6"/>
                </a:solidFill>
                <a:latin typeface="微软雅黑" panose="020B0503020204020204" pitchFamily="34" charset="-122"/>
                <a:ea typeface="微软雅黑" panose="020B0503020204020204" pitchFamily="34" charset="-122"/>
              </a:rPr>
              <a:t>不缓存数据 </a:t>
            </a:r>
            <a:endParaRPr lang="zh-CN" altLang="en-US" sz="3000" b="1" dirty="0">
              <a:solidFill>
                <a:schemeClr val="accent6"/>
              </a:solidFill>
              <a:latin typeface="微软雅黑" panose="020B0503020204020204" pitchFamily="34" charset="-122"/>
              <a:ea typeface="微软雅黑" panose="020B0503020204020204" pitchFamily="34" charset="-122"/>
            </a:endParaRPr>
          </a:p>
        </p:txBody>
      </p:sp>
      <p:sp>
        <p:nvSpPr>
          <p:cNvPr id="11" name="矩形 10"/>
          <p:cNvSpPr/>
          <p:nvPr/>
        </p:nvSpPr>
        <p:spPr>
          <a:xfrm>
            <a:off x="2182551" y="2884637"/>
            <a:ext cx="6682843" cy="1754326"/>
          </a:xfrm>
          <a:prstGeom prst="rect">
            <a:avLst/>
          </a:prstGeom>
        </p:spPr>
        <p:txBody>
          <a:bodyPr wrap="square">
            <a:spAutoFit/>
          </a:bodyPr>
          <a:lstStyle/>
          <a:p>
            <a:pPr>
              <a:lnSpc>
                <a:spcPct val="150000"/>
              </a:lnSpc>
            </a:pPr>
            <a:r>
              <a:rPr lang="zh-CN" altLang="en-US" dirty="0">
                <a:solidFill>
                  <a:schemeClr val="tx1">
                    <a:lumMod val="75000"/>
                    <a:lumOff val="25000"/>
                  </a:schemeClr>
                </a:solidFill>
              </a:rPr>
              <a:t>文件操作大部分是流式读写，不存在大量重复读写，使用</a:t>
            </a:r>
            <a:r>
              <a:rPr lang="en-US" altLang="zh-CN" dirty="0">
                <a:solidFill>
                  <a:schemeClr val="tx1">
                    <a:lumMod val="75000"/>
                    <a:lumOff val="25000"/>
                  </a:schemeClr>
                </a:solidFill>
              </a:rPr>
              <a:t>Cache</a:t>
            </a:r>
            <a:r>
              <a:rPr lang="zh-CN" altLang="en-US" dirty="0">
                <a:solidFill>
                  <a:schemeClr val="tx1">
                    <a:lumMod val="75000"/>
                    <a:lumOff val="25000"/>
                  </a:schemeClr>
                </a:solidFill>
              </a:rPr>
              <a:t>对性能提高不大</a:t>
            </a:r>
            <a:endParaRPr lang="zh-CN" altLang="en-US" dirty="0">
              <a:solidFill>
                <a:schemeClr val="tx1">
                  <a:lumMod val="75000"/>
                  <a:lumOff val="25000"/>
                </a:schemeClr>
              </a:solidFill>
            </a:endParaRPr>
          </a:p>
          <a:p>
            <a:pPr>
              <a:lnSpc>
                <a:spcPct val="150000"/>
              </a:lnSpc>
            </a:pPr>
            <a:r>
              <a:rPr lang="en-US" altLang="zh-CN" dirty="0">
                <a:solidFill>
                  <a:schemeClr val="tx1">
                    <a:lumMod val="75000"/>
                    <a:lumOff val="25000"/>
                  </a:schemeClr>
                </a:solidFill>
              </a:rPr>
              <a:t>Chunk Server</a:t>
            </a:r>
            <a:r>
              <a:rPr lang="zh-CN" altLang="en-US" dirty="0">
                <a:solidFill>
                  <a:schemeClr val="tx1">
                    <a:lumMod val="75000"/>
                    <a:lumOff val="25000"/>
                  </a:schemeClr>
                </a:solidFill>
              </a:rPr>
              <a:t>上数据存取使用本地文件系统从可行性看，</a:t>
            </a:r>
            <a:r>
              <a:rPr lang="en-US" altLang="zh-CN" dirty="0">
                <a:solidFill>
                  <a:schemeClr val="tx1">
                    <a:lumMod val="75000"/>
                    <a:lumOff val="25000"/>
                  </a:schemeClr>
                </a:solidFill>
              </a:rPr>
              <a:t>Cache</a:t>
            </a:r>
            <a:r>
              <a:rPr lang="zh-CN" altLang="en-US" dirty="0">
                <a:solidFill>
                  <a:schemeClr val="tx1">
                    <a:lumMod val="75000"/>
                    <a:lumOff val="25000"/>
                  </a:schemeClr>
                </a:solidFill>
              </a:rPr>
              <a:t>与实际数据的一致性维护也极其复杂</a:t>
            </a:r>
            <a:endParaRPr lang="zh-CN" altLang="en-US" dirty="0">
              <a:solidFill>
                <a:schemeClr val="tx1">
                  <a:lumMod val="75000"/>
                  <a:lumOff val="25000"/>
                </a:schemeClr>
              </a:solidFill>
            </a:endParaRPr>
          </a:p>
        </p:txBody>
      </p:sp>
      <p:sp>
        <p:nvSpPr>
          <p:cNvPr id="12" name="椭圆 11"/>
          <p:cNvSpPr/>
          <p:nvPr/>
        </p:nvSpPr>
        <p:spPr>
          <a:xfrm>
            <a:off x="1997032" y="3039762"/>
            <a:ext cx="128835" cy="128835"/>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a:off x="1997032" y="3923500"/>
            <a:ext cx="128835" cy="128835"/>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灯片编号占位符 1"/>
          <p:cNvSpPr>
            <a:spLocks noGrp="1"/>
          </p:cNvSpPr>
          <p:nvPr>
            <p:ph type="sldNum" sz="quarter" idx="4"/>
          </p:nvPr>
        </p:nvSpPr>
        <p:spPr/>
        <p:txBody>
          <a:bodyPr/>
          <a:lstStyle/>
          <a:p>
            <a:fld id="{CF730C6D-5BB4-4F63-9D16-9EBF769D35DB}" type="slidenum">
              <a:rPr lang="zh-CN" altLang="en-US" smtClean="0"/>
            </a:fld>
            <a:endParaRPr lang="zh-CN" altLang="en-US" dirty="0"/>
          </a:p>
        </p:txBody>
      </p:sp>
      <p:sp>
        <p:nvSpPr>
          <p:cNvPr id="13" name="矩形 12"/>
          <p:cNvSpPr/>
          <p:nvPr/>
        </p:nvSpPr>
        <p:spPr>
          <a:xfrm>
            <a:off x="199435" y="96020"/>
            <a:ext cx="4605363" cy="461665"/>
          </a:xfrm>
          <a:prstGeom prst="rect">
            <a:avLst/>
          </a:prstGeom>
        </p:spPr>
        <p:txBody>
          <a:bodyPr wrap="none">
            <a:spAutoFit/>
          </a:bodyPr>
          <a:lstStyle/>
          <a:p>
            <a:r>
              <a:rPr lang="en-US" altLang="zh-CN" sz="2400" b="1" spc="225" dirty="0" smtClean="0">
                <a:solidFill>
                  <a:schemeClr val="bg1"/>
                </a:solidFill>
                <a:latin typeface="微软雅黑" panose="020B0503020204020204" pitchFamily="34" charset="-122"/>
                <a:ea typeface="微软雅黑" panose="020B0503020204020204" pitchFamily="34" charset="-122"/>
              </a:rPr>
              <a:t>222.1 Google</a:t>
            </a:r>
            <a:r>
              <a:rPr lang="zh-CN" altLang="en-US" sz="2400" b="1" spc="225" dirty="0" smtClean="0">
                <a:solidFill>
                  <a:schemeClr val="bg1"/>
                </a:solidFill>
                <a:latin typeface="微软雅黑" panose="020B0503020204020204" pitchFamily="34" charset="-122"/>
                <a:ea typeface="微软雅黑" panose="020B0503020204020204" pitchFamily="34" charset="-122"/>
              </a:rPr>
              <a:t>文件系统</a:t>
            </a:r>
            <a:r>
              <a:rPr lang="en-US" altLang="zh-CN" sz="2400" b="1" spc="225" dirty="0" smtClean="0">
                <a:solidFill>
                  <a:schemeClr val="bg1"/>
                </a:solidFill>
                <a:latin typeface="微软雅黑" panose="020B0503020204020204" pitchFamily="34" charset="-122"/>
                <a:ea typeface="微软雅黑" panose="020B0503020204020204" pitchFamily="34" charset="-122"/>
              </a:rPr>
              <a:t>GFS</a:t>
            </a:r>
            <a:endParaRPr lang="zh-CN" altLang="en-US" sz="2400" b="1" spc="225"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NGFiNjU2YzI4ZmY5MTllMzU1ODI4NDc0MzdiZWE3Yzc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7282</Words>
  <Application>WPS 演示</Application>
  <PresentationFormat>全屏显示(4:3)</PresentationFormat>
  <Paragraphs>950</Paragraphs>
  <Slides>46</Slides>
  <Notes>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59" baseType="lpstr">
      <vt:lpstr>Arial</vt:lpstr>
      <vt:lpstr>宋体</vt:lpstr>
      <vt:lpstr>Wingdings</vt:lpstr>
      <vt:lpstr>微软雅黑</vt:lpstr>
      <vt:lpstr>Calibri</vt:lpstr>
      <vt:lpstr>Times New Roman</vt:lpstr>
      <vt:lpstr>Impact</vt:lpstr>
      <vt:lpstr>Arial Unicode MS</vt:lpstr>
      <vt:lpstr>Calibri</vt:lpstr>
      <vt:lpstr>FontAwesome</vt:lpstr>
      <vt:lpstr>Segoe Print</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Administrator</cp:lastModifiedBy>
  <cp:revision>35</cp:revision>
  <dcterms:created xsi:type="dcterms:W3CDTF">2015-10-22T05:46:00Z</dcterms:created>
  <dcterms:modified xsi:type="dcterms:W3CDTF">2023-11-28T02:13:53Z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080ED621B9C249F991422047EFC8A248</vt:lpwstr>
  </property>
  <property fmtid="{D5CDD505-2E9C-101B-9397-08002B2CF9AE}" pid="3" name="KSOProductBuildVer">
    <vt:lpwstr>2052-12.1.0.15990</vt:lpwstr>
  </property>
</Properties>
</file>