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460" r:id="rId4"/>
    <p:sldId id="258" r:id="rId6"/>
    <p:sldId id="314" r:id="rId7"/>
    <p:sldId id="359" r:id="rId8"/>
    <p:sldId id="313" r:id="rId9"/>
    <p:sldId id="267" r:id="rId10"/>
    <p:sldId id="377" r:id="rId11"/>
    <p:sldId id="378" r:id="rId12"/>
    <p:sldId id="379" r:id="rId13"/>
    <p:sldId id="382" r:id="rId14"/>
    <p:sldId id="323" r:id="rId15"/>
    <p:sldId id="383" r:id="rId16"/>
    <p:sldId id="380" r:id="rId17"/>
    <p:sldId id="381" r:id="rId18"/>
    <p:sldId id="386" r:id="rId19"/>
    <p:sldId id="384" r:id="rId20"/>
    <p:sldId id="387" r:id="rId21"/>
    <p:sldId id="388" r:id="rId22"/>
    <p:sldId id="324" r:id="rId23"/>
    <p:sldId id="356" r:id="rId24"/>
    <p:sldId id="389" r:id="rId25"/>
    <p:sldId id="390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50" r:id="rId52"/>
    <p:sldId id="451" r:id="rId53"/>
    <p:sldId id="452" r:id="rId54"/>
    <p:sldId id="453" r:id="rId55"/>
    <p:sldId id="454" r:id="rId56"/>
    <p:sldId id="455" r:id="rId57"/>
    <p:sldId id="456" r:id="rId58"/>
  </p:sldIdLst>
  <p:sldSz cx="9144000" cy="6858000" type="screen4x3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9" userDrawn="1">
          <p15:clr>
            <a:srgbClr val="A4A3A4"/>
          </p15:clr>
        </p15:guide>
        <p15:guide id="3" pos="188" userDrawn="1">
          <p15:clr>
            <a:srgbClr val="A4A3A4"/>
          </p15:clr>
        </p15:guide>
        <p15:guide id="4" orient="horz" pos="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D801"/>
    <a:srgbClr val="FED900"/>
    <a:srgbClr val="FF8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2" y="708"/>
      </p:cViewPr>
      <p:guideLst>
        <p:guide orient="horz" pos="509"/>
        <p:guide pos="188"/>
        <p:guide orient="horz" pos="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2.xml"/><Relationship Id="rId59" Type="http://schemas.openxmlformats.org/officeDocument/2006/relationships/presProps" Target="presProps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58B0-A32B-40E1-9214-4FAA4A031E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A65BA-B9FA-4A5C-BA05-B674235F78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A65BA-B9FA-4A5C-BA05-B674235F7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A65BA-B9FA-4A5C-BA05-B674235F7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A65BA-B9FA-4A5C-BA05-B674235F7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A65BA-B9FA-4A5C-BA05-B674235F7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1A65BA-B9FA-4A5C-BA05-B674235F78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0885" y="0"/>
            <a:ext cx="915488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1260" t="21585" r="16858" b="21466"/>
          <a:stretch>
            <a:fillRect/>
          </a:stretch>
        </p:blipFill>
        <p:spPr>
          <a:xfrm>
            <a:off x="-25400" y="0"/>
            <a:ext cx="91821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6"/>
          <a:stretch>
            <a:fillRect/>
          </a:stretch>
        </p:blipFill>
        <p:spPr>
          <a:xfrm>
            <a:off x="-10885" y="0"/>
            <a:ext cx="2508139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 userDrawn="1"/>
        </p:nvSpPr>
        <p:spPr>
          <a:xfrm>
            <a:off x="1529677" y="1431190"/>
            <a:ext cx="10839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r>
              <a:rPr lang="en-US" altLang="zh-CN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1113" y="0"/>
            <a:ext cx="91551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0" t="21585" r="16858" b="21466"/>
          <a:stretch>
            <a:fillRect/>
          </a:stretch>
        </p:blipFill>
        <p:spPr bwMode="auto">
          <a:xfrm>
            <a:off x="-2540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6"/>
          <a:stretch>
            <a:fillRect/>
          </a:stretch>
        </p:blipFill>
        <p:spPr>
          <a:xfrm>
            <a:off x="-10885" y="0"/>
            <a:ext cx="2508139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 userDrawn="1"/>
        </p:nvSpPr>
        <p:spPr>
          <a:xfrm>
            <a:off x="1530350" y="1431925"/>
            <a:ext cx="858838" cy="1338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4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r>
              <a:rPr lang="en-US" altLang="zh-CN" sz="4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9156701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l="17757" t="21720" r="17935" b="22029"/>
          <a:stretch>
            <a:fillRect/>
          </a:stretch>
        </p:blipFill>
        <p:spPr>
          <a:xfrm>
            <a:off x="-19050" y="-932"/>
            <a:ext cx="9194800" cy="6858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l="18082" t="22171" r="17776" b="21733"/>
          <a:stretch>
            <a:fillRect/>
          </a:stretch>
        </p:blipFill>
        <p:spPr>
          <a:xfrm>
            <a:off x="-25401" y="-1"/>
            <a:ext cx="9194801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1113" y="0"/>
            <a:ext cx="91551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0" t="21585" r="16858" b="21466"/>
          <a:stretch>
            <a:fillRect/>
          </a:stretch>
        </p:blipFill>
        <p:spPr bwMode="auto">
          <a:xfrm>
            <a:off x="-2540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6"/>
          <a:stretch>
            <a:fillRect/>
          </a:stretch>
        </p:blipFill>
        <p:spPr>
          <a:xfrm>
            <a:off x="-10885" y="0"/>
            <a:ext cx="2508139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 userDrawn="1"/>
        </p:nvSpPr>
        <p:spPr>
          <a:xfrm>
            <a:off x="1530350" y="1431925"/>
            <a:ext cx="858838" cy="1338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4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r>
              <a:rPr lang="en-US" altLang="zh-CN" sz="405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5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5" Type="http://schemas.openxmlformats.org/officeDocument/2006/relationships/image" Target="../media/image9.jpeg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6"/>
          <a:srcRect l="21260" t="21585" r="16858" b="21466"/>
          <a:stretch>
            <a:fillRect/>
          </a:stretch>
        </p:blipFill>
        <p:spPr>
          <a:xfrm>
            <a:off x="-25400" y="0"/>
            <a:ext cx="91821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6045791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27 Imagen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28 Imagen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30 CuadroTexto"/>
          <p:cNvSpPr txBox="1"/>
          <p:nvPr userDrawn="1"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3" name="31 CuadroTexto"/>
          <p:cNvSpPr txBox="1"/>
          <p:nvPr userDrawn="1"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77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6063254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27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28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20" name="任意多边形 19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A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A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DE585B-7DBF-4E9A-8DFC-40CAE5833393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46D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46D2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大数据计算技术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Big Data Computing Technology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261582" y="1218249"/>
            <a:ext cx="8425218" cy="49552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23 Amazon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云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基础存储架构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弹性计算云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简单存储服务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非关系型和关系型数据库服务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2401888" y="6223523"/>
            <a:ext cx="2133600" cy="365125"/>
          </a:xfrm>
        </p:spPr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/>
                </a:solidFill>
              </a:rPr>
              <a:t>弹性块存储（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EBS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）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404048" y="1416030"/>
            <a:ext cx="827691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EBS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存储卷的设计与</a:t>
            </a:r>
            <a:r>
              <a:rPr lang="zh-CN" altLang="en-US" b="1" dirty="0">
                <a:solidFill>
                  <a:schemeClr val="accent6"/>
                </a:solidFill>
              </a:rPr>
              <a:t>物理硬盘相似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，其大小由用户设定，目前提供的容量从</a:t>
            </a:r>
            <a:r>
              <a:rPr lang="en-US" altLang="zh-CN" b="1" dirty="0">
                <a:solidFill>
                  <a:schemeClr val="accent6"/>
                </a:solidFill>
              </a:rPr>
              <a:t>1GB</a:t>
            </a:r>
            <a:r>
              <a:rPr lang="zh-CN" altLang="en-US" b="1" dirty="0">
                <a:solidFill>
                  <a:schemeClr val="accent6"/>
                </a:solidFill>
              </a:rPr>
              <a:t>到</a:t>
            </a:r>
            <a:r>
              <a:rPr lang="en-US" altLang="zh-CN" b="1" dirty="0">
                <a:solidFill>
                  <a:schemeClr val="accent6"/>
                </a:solidFill>
              </a:rPr>
              <a:t>1TB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983" y="4439101"/>
            <a:ext cx="827691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EBS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存储卷适用于数据需要</a:t>
            </a:r>
            <a:r>
              <a:rPr lang="zh-CN" altLang="en-US" b="1" dirty="0">
                <a:solidFill>
                  <a:schemeClr val="accent6"/>
                </a:solidFill>
              </a:rPr>
              <a:t>细粒度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地频繁访问并持久保存的情形，适合作为文件系统或数据库的</a:t>
            </a:r>
            <a:r>
              <a:rPr lang="zh-CN" altLang="en-US" b="1" dirty="0">
                <a:solidFill>
                  <a:schemeClr val="accent6"/>
                </a:solidFill>
              </a:rPr>
              <a:t>主存储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983" y="5294072"/>
            <a:ext cx="8276919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快照功能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EBS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的特色功能之一，用于在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中存储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 EBS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卷的时间点副本。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7147" y="2272717"/>
            <a:ext cx="1950720" cy="487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8732" y="3558115"/>
            <a:ext cx="1101178" cy="487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10325" y="3558115"/>
            <a:ext cx="1101178" cy="487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91918" y="3558115"/>
            <a:ext cx="1101178" cy="487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73511" y="3558115"/>
            <a:ext cx="1101178" cy="487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EBS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55104" y="3558115"/>
            <a:ext cx="1101178" cy="487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 …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0" idx="2"/>
            <a:endCxn id="11" idx="0"/>
          </p:cNvCxnSpPr>
          <p:nvPr/>
        </p:nvCxnSpPr>
        <p:spPr>
          <a:xfrm flipH="1">
            <a:off x="1379321" y="2760397"/>
            <a:ext cx="3163186" cy="7977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2"/>
            <a:endCxn id="12" idx="0"/>
          </p:cNvCxnSpPr>
          <p:nvPr/>
        </p:nvCxnSpPr>
        <p:spPr>
          <a:xfrm flipH="1">
            <a:off x="2960914" y="2760397"/>
            <a:ext cx="1581593" cy="7977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2"/>
            <a:endCxn id="13" idx="0"/>
          </p:cNvCxnSpPr>
          <p:nvPr/>
        </p:nvCxnSpPr>
        <p:spPr>
          <a:xfrm>
            <a:off x="4542507" y="2760397"/>
            <a:ext cx="0" cy="7977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2"/>
            <a:endCxn id="14" idx="0"/>
          </p:cNvCxnSpPr>
          <p:nvPr/>
        </p:nvCxnSpPr>
        <p:spPr>
          <a:xfrm>
            <a:off x="4542507" y="2760397"/>
            <a:ext cx="1581593" cy="7977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2"/>
            <a:endCxn id="15" idx="0"/>
          </p:cNvCxnSpPr>
          <p:nvPr/>
        </p:nvCxnSpPr>
        <p:spPr>
          <a:xfrm>
            <a:off x="4542507" y="2760397"/>
            <a:ext cx="3163186" cy="7977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32786" y="2467204"/>
            <a:ext cx="44951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3300" b="1" spc="225" dirty="0">
              <a:solidFill>
                <a:srgbClr val="96C5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844079" y="3905893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3101886" y="3297985"/>
            <a:ext cx="34018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23.2.1  </a:t>
            </a:r>
            <a:r>
              <a:rPr lang="en-US" altLang="zh-CN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EC2</a:t>
            </a:r>
            <a:r>
              <a:rPr lang="zh-CN" altLang="en-US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的基本架构</a:t>
            </a:r>
            <a:endParaRPr lang="zh-CN" altLang="en-US" sz="2100" spc="225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1886" y="3789652"/>
            <a:ext cx="34018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500" spc="225" dirty="0" smtClean="0">
                <a:solidFill>
                  <a:schemeClr val="bg1"/>
                </a:solidFill>
                <a:latin typeface="+mn-ea"/>
              </a:rPr>
              <a:t>23.2.2  </a:t>
            </a:r>
            <a:r>
              <a:rPr lang="en-US" altLang="zh-CN" sz="2100" kern="500" spc="225" dirty="0">
                <a:solidFill>
                  <a:schemeClr val="bg1"/>
                </a:solidFill>
                <a:latin typeface="+mn-ea"/>
              </a:rPr>
              <a:t>EC2</a:t>
            </a:r>
            <a:r>
              <a:rPr lang="zh-CN" altLang="en-US" sz="2100" kern="500" spc="225" dirty="0">
                <a:solidFill>
                  <a:schemeClr val="bg1"/>
                </a:solidFill>
                <a:latin typeface="+mn-ea"/>
              </a:rPr>
              <a:t>的关键技术</a:t>
            </a:r>
            <a:endParaRPr lang="zh-CN" altLang="en-US" sz="2100" kern="500" spc="225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1886" y="4271008"/>
            <a:ext cx="42963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23.2.3  </a:t>
            </a:r>
            <a:r>
              <a:rPr lang="en-US" altLang="zh-CN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EC2</a:t>
            </a:r>
            <a:r>
              <a:rPr lang="zh-CN" altLang="en-US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的安全及容错机制</a:t>
            </a:r>
            <a:endParaRPr lang="zh-CN" altLang="en-US" sz="2100" spc="225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</a:rPr>
              <a:t>地理区域和可用区域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687431" y="1773909"/>
            <a:ext cx="1619794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2034" y="189607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地理区域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8691" y="2250804"/>
            <a:ext cx="1277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Region Zone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7431" y="4649991"/>
            <a:ext cx="1619794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2034" y="47721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可用区域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9741" y="5126886"/>
            <a:ext cx="1605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Availability Zone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02285" y="1786779"/>
            <a:ext cx="4108817" cy="5078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按照实际的地理位置划分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02285" y="4647494"/>
            <a:ext cx="4108818" cy="5078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是否有独立的供电系统和冷却系统等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02285" y="2381617"/>
            <a:ext cx="2588393" cy="18235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美东（北佛吉尼亚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美西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（俄勒冈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美西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（北加利佛尼亚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欧洲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（爱尔兰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亚太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（新加坡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58486" y="2381617"/>
            <a:ext cx="3413893" cy="18235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亚太（东京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亚太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（悉尼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南美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（圣保罗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美西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服务政府的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GovCloud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区域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（北京）区域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02285" y="5280774"/>
            <a:ext cx="59700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通常将每个数据中心看做一个可用区域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</a:rPr>
              <a:t>地理区域和可用区域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任意多边形 10"/>
          <p:cNvSpPr/>
          <p:nvPr/>
        </p:nvSpPr>
        <p:spPr>
          <a:xfrm rot="278285">
            <a:off x="733805" y="2317574"/>
            <a:ext cx="7603366" cy="3541066"/>
          </a:xfrm>
          <a:custGeom>
            <a:avLst/>
            <a:gdLst>
              <a:gd name="connsiteX0" fmla="*/ 3992332 w 6548708"/>
              <a:gd name="connsiteY0" fmla="*/ 9 h 3049886"/>
              <a:gd name="connsiteX1" fmla="*/ 4414667 w 6548708"/>
              <a:gd name="connsiteY1" fmla="*/ 94639 h 3049886"/>
              <a:gd name="connsiteX2" fmla="*/ 4514364 w 6548708"/>
              <a:gd name="connsiteY2" fmla="*/ 160103 h 3049886"/>
              <a:gd name="connsiteX3" fmla="*/ 4520049 w 6548708"/>
              <a:gd name="connsiteY3" fmla="*/ 155178 h 3049886"/>
              <a:gd name="connsiteX4" fmla="*/ 4514863 w 6548708"/>
              <a:gd name="connsiteY4" fmla="*/ 160431 h 3049886"/>
              <a:gd name="connsiteX5" fmla="*/ 4522018 w 6548708"/>
              <a:gd name="connsiteY5" fmla="*/ 165129 h 3049886"/>
              <a:gd name="connsiteX6" fmla="*/ 5374355 w 6548708"/>
              <a:gd name="connsiteY6" fmla="*/ 38742 h 3049886"/>
              <a:gd name="connsiteX7" fmla="*/ 5806579 w 6548708"/>
              <a:gd name="connsiteY7" fmla="*/ 383535 h 3049886"/>
              <a:gd name="connsiteX8" fmla="*/ 5808918 w 6548708"/>
              <a:gd name="connsiteY8" fmla="*/ 384042 h 3049886"/>
              <a:gd name="connsiteX9" fmla="*/ 5902046 w 6548708"/>
              <a:gd name="connsiteY9" fmla="*/ 404206 h 3049886"/>
              <a:gd name="connsiteX10" fmla="*/ 6361280 w 6548708"/>
              <a:gd name="connsiteY10" fmla="*/ 718167 h 3049886"/>
              <a:gd name="connsiteX11" fmla="*/ 6336451 w 6548708"/>
              <a:gd name="connsiteY11" fmla="*/ 1081026 h 3049886"/>
              <a:gd name="connsiteX12" fmla="*/ 6517819 w 6548708"/>
              <a:gd name="connsiteY12" fmla="*/ 1635828 h 3049886"/>
              <a:gd name="connsiteX13" fmla="*/ 5668207 w 6548708"/>
              <a:gd name="connsiteY13" fmla="*/ 2121474 h 3049886"/>
              <a:gd name="connsiteX14" fmla="*/ 5364060 w 6548708"/>
              <a:gd name="connsiteY14" fmla="*/ 2537612 h 3049886"/>
              <a:gd name="connsiteX15" fmla="*/ 4328539 w 6548708"/>
              <a:gd name="connsiteY15" fmla="*/ 2587997 h 3049886"/>
              <a:gd name="connsiteX16" fmla="*/ 3588534 w 6548708"/>
              <a:gd name="connsiteY16" fmla="*/ 3031938 h 3049886"/>
              <a:gd name="connsiteX17" fmla="*/ 2500480 w 6548708"/>
              <a:gd name="connsiteY17" fmla="*/ 2760958 h 3049886"/>
              <a:gd name="connsiteX18" fmla="*/ 884218 w 6548708"/>
              <a:gd name="connsiteY18" fmla="*/ 2493225 h 3049886"/>
              <a:gd name="connsiteX19" fmla="*/ 173584 w 6548708"/>
              <a:gd name="connsiteY19" fmla="*/ 2195288 h 3049886"/>
              <a:gd name="connsiteX20" fmla="*/ 325430 w 6548708"/>
              <a:gd name="connsiteY20" fmla="*/ 1793124 h 3049886"/>
              <a:gd name="connsiteX21" fmla="*/ 4782 w 6548708"/>
              <a:gd name="connsiteY21" fmla="*/ 1380515 h 3049886"/>
              <a:gd name="connsiteX22" fmla="*/ 590366 w 6548708"/>
              <a:gd name="connsiteY22" fmla="*/ 1013775 h 3049886"/>
              <a:gd name="connsiteX23" fmla="*/ 595967 w 6548708"/>
              <a:gd name="connsiteY23" fmla="*/ 1004107 h 3049886"/>
              <a:gd name="connsiteX24" fmla="*/ 595968 w 6548708"/>
              <a:gd name="connsiteY24" fmla="*/ 1004107 h 3049886"/>
              <a:gd name="connsiteX25" fmla="*/ 856816 w 6548708"/>
              <a:gd name="connsiteY25" fmla="*/ 477461 h 3049886"/>
              <a:gd name="connsiteX26" fmla="*/ 2125784 w 6548708"/>
              <a:gd name="connsiteY26" fmla="*/ 357143 h 3049886"/>
              <a:gd name="connsiteX27" fmla="*/ 2126028 w 6548708"/>
              <a:gd name="connsiteY27" fmla="*/ 356921 h 3049886"/>
              <a:gd name="connsiteX28" fmla="*/ 2125027 w 6548708"/>
              <a:gd name="connsiteY28" fmla="*/ 356437 h 3049886"/>
              <a:gd name="connsiteX29" fmla="*/ 2126071 w 6548708"/>
              <a:gd name="connsiteY29" fmla="*/ 356881 h 3049886"/>
              <a:gd name="connsiteX30" fmla="*/ 2237693 w 6548708"/>
              <a:gd name="connsiteY30" fmla="*/ 254927 h 3049886"/>
              <a:gd name="connsiteX31" fmla="*/ 3405198 w 6548708"/>
              <a:gd name="connsiteY31" fmla="*/ 232238 h 3049886"/>
              <a:gd name="connsiteX32" fmla="*/ 3410904 w 6548708"/>
              <a:gd name="connsiteY32" fmla="*/ 226764 h 3049886"/>
              <a:gd name="connsiteX33" fmla="*/ 3493782 w 6548708"/>
              <a:gd name="connsiteY33" fmla="*/ 147252 h 3049886"/>
              <a:gd name="connsiteX34" fmla="*/ 3903732 w 6548708"/>
              <a:gd name="connsiteY34" fmla="*/ 4164 h 3049886"/>
              <a:gd name="connsiteX35" fmla="*/ 3992332 w 6548708"/>
              <a:gd name="connsiteY35" fmla="*/ 9 h 304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8708" h="3049886">
                <a:moveTo>
                  <a:pt x="3992332" y="9"/>
                </a:moveTo>
                <a:cubicBezTo>
                  <a:pt x="4146732" y="-627"/>
                  <a:pt x="4296097" y="33144"/>
                  <a:pt x="4414667" y="94639"/>
                </a:cubicBezTo>
                <a:lnTo>
                  <a:pt x="4514364" y="160103"/>
                </a:lnTo>
                <a:lnTo>
                  <a:pt x="4520049" y="155178"/>
                </a:lnTo>
                <a:lnTo>
                  <a:pt x="4514863" y="160431"/>
                </a:lnTo>
                <a:lnTo>
                  <a:pt x="4522018" y="165129"/>
                </a:lnTo>
                <a:cubicBezTo>
                  <a:pt x="4731241" y="8892"/>
                  <a:pt x="5077324" y="-42411"/>
                  <a:pt x="5374355" y="38742"/>
                </a:cubicBezTo>
                <a:cubicBezTo>
                  <a:pt x="5600686" y="100559"/>
                  <a:pt x="5762978" y="229980"/>
                  <a:pt x="5806579" y="383535"/>
                </a:cubicBezTo>
                <a:lnTo>
                  <a:pt x="5808918" y="384042"/>
                </a:lnTo>
                <a:lnTo>
                  <a:pt x="5902046" y="404206"/>
                </a:lnTo>
                <a:cubicBezTo>
                  <a:pt x="6118333" y="460838"/>
                  <a:pt x="6287098" y="574915"/>
                  <a:pt x="6361280" y="718167"/>
                </a:cubicBezTo>
                <a:cubicBezTo>
                  <a:pt x="6422896" y="837003"/>
                  <a:pt x="6414116" y="966071"/>
                  <a:pt x="6336451" y="1081026"/>
                </a:cubicBezTo>
                <a:cubicBezTo>
                  <a:pt x="6527357" y="1238674"/>
                  <a:pt x="6594121" y="1443038"/>
                  <a:pt x="6517819" y="1635828"/>
                </a:cubicBezTo>
                <a:cubicBezTo>
                  <a:pt x="6416386" y="1892130"/>
                  <a:pt x="6080599" y="2084074"/>
                  <a:pt x="5668207" y="2121474"/>
                </a:cubicBezTo>
                <a:cubicBezTo>
                  <a:pt x="5666239" y="2281451"/>
                  <a:pt x="5555268" y="2433172"/>
                  <a:pt x="5364060" y="2537612"/>
                </a:cubicBezTo>
                <a:cubicBezTo>
                  <a:pt x="5073539" y="2696318"/>
                  <a:pt x="4653880" y="2716712"/>
                  <a:pt x="4328539" y="2587997"/>
                </a:cubicBezTo>
                <a:cubicBezTo>
                  <a:pt x="4223321" y="2809085"/>
                  <a:pt x="3941580" y="2978095"/>
                  <a:pt x="3588534" y="3031938"/>
                </a:cubicBezTo>
                <a:cubicBezTo>
                  <a:pt x="3172509" y="3095378"/>
                  <a:pt x="2738317" y="2987268"/>
                  <a:pt x="2500480" y="2760958"/>
                </a:cubicBezTo>
                <a:cubicBezTo>
                  <a:pt x="1939118" y="2975766"/>
                  <a:pt x="1210014" y="2855025"/>
                  <a:pt x="884218" y="2493225"/>
                </a:cubicBezTo>
                <a:cubicBezTo>
                  <a:pt x="564175" y="2517006"/>
                  <a:pt x="263662" y="2391043"/>
                  <a:pt x="173584" y="2195288"/>
                </a:cubicBezTo>
                <a:cubicBezTo>
                  <a:pt x="108334" y="2053659"/>
                  <a:pt x="166014" y="1900810"/>
                  <a:pt x="325430" y="1793124"/>
                </a:cubicBezTo>
                <a:cubicBezTo>
                  <a:pt x="99250" y="1708654"/>
                  <a:pt x="-26708" y="1546560"/>
                  <a:pt x="4782" y="1380515"/>
                </a:cubicBezTo>
                <a:cubicBezTo>
                  <a:pt x="41721" y="1186101"/>
                  <a:pt x="284857" y="1033816"/>
                  <a:pt x="590366" y="1013775"/>
                </a:cubicBezTo>
                <a:lnTo>
                  <a:pt x="595967" y="1004107"/>
                </a:lnTo>
                <a:lnTo>
                  <a:pt x="595968" y="1004107"/>
                </a:lnTo>
                <a:cubicBezTo>
                  <a:pt x="554940" y="812657"/>
                  <a:pt x="650620" y="619584"/>
                  <a:pt x="856816" y="477461"/>
                </a:cubicBezTo>
                <a:cubicBezTo>
                  <a:pt x="1182612" y="252985"/>
                  <a:pt x="1710819" y="202953"/>
                  <a:pt x="2125784" y="357143"/>
                </a:cubicBezTo>
                <a:lnTo>
                  <a:pt x="2126028" y="356921"/>
                </a:lnTo>
                <a:lnTo>
                  <a:pt x="2125027" y="356437"/>
                </a:lnTo>
                <a:lnTo>
                  <a:pt x="2126071" y="356881"/>
                </a:lnTo>
                <a:lnTo>
                  <a:pt x="2237693" y="254927"/>
                </a:lnTo>
                <a:cubicBezTo>
                  <a:pt x="2535380" y="43286"/>
                  <a:pt x="3068465" y="21682"/>
                  <a:pt x="3405198" y="232238"/>
                </a:cubicBezTo>
                <a:lnTo>
                  <a:pt x="3410904" y="226764"/>
                </a:lnTo>
                <a:lnTo>
                  <a:pt x="3493782" y="147252"/>
                </a:lnTo>
                <a:cubicBezTo>
                  <a:pt x="3597220" y="70281"/>
                  <a:pt x="3742386" y="18666"/>
                  <a:pt x="3903732" y="4164"/>
                </a:cubicBezTo>
                <a:cubicBezTo>
                  <a:pt x="3933329" y="1500"/>
                  <a:pt x="3962922" y="131"/>
                  <a:pt x="3992332" y="9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78285">
            <a:off x="1225757" y="2852415"/>
            <a:ext cx="3328374" cy="2210230"/>
          </a:xfrm>
          <a:custGeom>
            <a:avLst/>
            <a:gdLst>
              <a:gd name="connsiteX0" fmla="*/ 3992332 w 6548708"/>
              <a:gd name="connsiteY0" fmla="*/ 9 h 3049886"/>
              <a:gd name="connsiteX1" fmla="*/ 4414667 w 6548708"/>
              <a:gd name="connsiteY1" fmla="*/ 94639 h 3049886"/>
              <a:gd name="connsiteX2" fmla="*/ 4514364 w 6548708"/>
              <a:gd name="connsiteY2" fmla="*/ 160103 h 3049886"/>
              <a:gd name="connsiteX3" fmla="*/ 4520049 w 6548708"/>
              <a:gd name="connsiteY3" fmla="*/ 155178 h 3049886"/>
              <a:gd name="connsiteX4" fmla="*/ 4514863 w 6548708"/>
              <a:gd name="connsiteY4" fmla="*/ 160431 h 3049886"/>
              <a:gd name="connsiteX5" fmla="*/ 4522018 w 6548708"/>
              <a:gd name="connsiteY5" fmla="*/ 165129 h 3049886"/>
              <a:gd name="connsiteX6" fmla="*/ 5374355 w 6548708"/>
              <a:gd name="connsiteY6" fmla="*/ 38742 h 3049886"/>
              <a:gd name="connsiteX7" fmla="*/ 5806579 w 6548708"/>
              <a:gd name="connsiteY7" fmla="*/ 383535 h 3049886"/>
              <a:gd name="connsiteX8" fmla="*/ 5808918 w 6548708"/>
              <a:gd name="connsiteY8" fmla="*/ 384042 h 3049886"/>
              <a:gd name="connsiteX9" fmla="*/ 5902046 w 6548708"/>
              <a:gd name="connsiteY9" fmla="*/ 404206 h 3049886"/>
              <a:gd name="connsiteX10" fmla="*/ 6361280 w 6548708"/>
              <a:gd name="connsiteY10" fmla="*/ 718167 h 3049886"/>
              <a:gd name="connsiteX11" fmla="*/ 6336451 w 6548708"/>
              <a:gd name="connsiteY11" fmla="*/ 1081026 h 3049886"/>
              <a:gd name="connsiteX12" fmla="*/ 6517819 w 6548708"/>
              <a:gd name="connsiteY12" fmla="*/ 1635828 h 3049886"/>
              <a:gd name="connsiteX13" fmla="*/ 5668207 w 6548708"/>
              <a:gd name="connsiteY13" fmla="*/ 2121474 h 3049886"/>
              <a:gd name="connsiteX14" fmla="*/ 5364060 w 6548708"/>
              <a:gd name="connsiteY14" fmla="*/ 2537612 h 3049886"/>
              <a:gd name="connsiteX15" fmla="*/ 4328539 w 6548708"/>
              <a:gd name="connsiteY15" fmla="*/ 2587997 h 3049886"/>
              <a:gd name="connsiteX16" fmla="*/ 3588534 w 6548708"/>
              <a:gd name="connsiteY16" fmla="*/ 3031938 h 3049886"/>
              <a:gd name="connsiteX17" fmla="*/ 2500480 w 6548708"/>
              <a:gd name="connsiteY17" fmla="*/ 2760958 h 3049886"/>
              <a:gd name="connsiteX18" fmla="*/ 884218 w 6548708"/>
              <a:gd name="connsiteY18" fmla="*/ 2493225 h 3049886"/>
              <a:gd name="connsiteX19" fmla="*/ 173584 w 6548708"/>
              <a:gd name="connsiteY19" fmla="*/ 2195288 h 3049886"/>
              <a:gd name="connsiteX20" fmla="*/ 325430 w 6548708"/>
              <a:gd name="connsiteY20" fmla="*/ 1793124 h 3049886"/>
              <a:gd name="connsiteX21" fmla="*/ 4782 w 6548708"/>
              <a:gd name="connsiteY21" fmla="*/ 1380515 h 3049886"/>
              <a:gd name="connsiteX22" fmla="*/ 590366 w 6548708"/>
              <a:gd name="connsiteY22" fmla="*/ 1013775 h 3049886"/>
              <a:gd name="connsiteX23" fmla="*/ 595967 w 6548708"/>
              <a:gd name="connsiteY23" fmla="*/ 1004107 h 3049886"/>
              <a:gd name="connsiteX24" fmla="*/ 595968 w 6548708"/>
              <a:gd name="connsiteY24" fmla="*/ 1004107 h 3049886"/>
              <a:gd name="connsiteX25" fmla="*/ 856816 w 6548708"/>
              <a:gd name="connsiteY25" fmla="*/ 477461 h 3049886"/>
              <a:gd name="connsiteX26" fmla="*/ 2125784 w 6548708"/>
              <a:gd name="connsiteY26" fmla="*/ 357143 h 3049886"/>
              <a:gd name="connsiteX27" fmla="*/ 2126028 w 6548708"/>
              <a:gd name="connsiteY27" fmla="*/ 356921 h 3049886"/>
              <a:gd name="connsiteX28" fmla="*/ 2125027 w 6548708"/>
              <a:gd name="connsiteY28" fmla="*/ 356437 h 3049886"/>
              <a:gd name="connsiteX29" fmla="*/ 2126071 w 6548708"/>
              <a:gd name="connsiteY29" fmla="*/ 356881 h 3049886"/>
              <a:gd name="connsiteX30" fmla="*/ 2237693 w 6548708"/>
              <a:gd name="connsiteY30" fmla="*/ 254927 h 3049886"/>
              <a:gd name="connsiteX31" fmla="*/ 3405198 w 6548708"/>
              <a:gd name="connsiteY31" fmla="*/ 232238 h 3049886"/>
              <a:gd name="connsiteX32" fmla="*/ 3410904 w 6548708"/>
              <a:gd name="connsiteY32" fmla="*/ 226764 h 3049886"/>
              <a:gd name="connsiteX33" fmla="*/ 3493782 w 6548708"/>
              <a:gd name="connsiteY33" fmla="*/ 147252 h 3049886"/>
              <a:gd name="connsiteX34" fmla="*/ 3903732 w 6548708"/>
              <a:gd name="connsiteY34" fmla="*/ 4164 h 3049886"/>
              <a:gd name="connsiteX35" fmla="*/ 3992332 w 6548708"/>
              <a:gd name="connsiteY35" fmla="*/ 9 h 304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8708" h="3049886">
                <a:moveTo>
                  <a:pt x="3992332" y="9"/>
                </a:moveTo>
                <a:cubicBezTo>
                  <a:pt x="4146732" y="-627"/>
                  <a:pt x="4296097" y="33144"/>
                  <a:pt x="4414667" y="94639"/>
                </a:cubicBezTo>
                <a:lnTo>
                  <a:pt x="4514364" y="160103"/>
                </a:lnTo>
                <a:lnTo>
                  <a:pt x="4520049" y="155178"/>
                </a:lnTo>
                <a:lnTo>
                  <a:pt x="4514863" y="160431"/>
                </a:lnTo>
                <a:lnTo>
                  <a:pt x="4522018" y="165129"/>
                </a:lnTo>
                <a:cubicBezTo>
                  <a:pt x="4731241" y="8892"/>
                  <a:pt x="5077324" y="-42411"/>
                  <a:pt x="5374355" y="38742"/>
                </a:cubicBezTo>
                <a:cubicBezTo>
                  <a:pt x="5600686" y="100559"/>
                  <a:pt x="5762978" y="229980"/>
                  <a:pt x="5806579" y="383535"/>
                </a:cubicBezTo>
                <a:lnTo>
                  <a:pt x="5808918" y="384042"/>
                </a:lnTo>
                <a:lnTo>
                  <a:pt x="5902046" y="404206"/>
                </a:lnTo>
                <a:cubicBezTo>
                  <a:pt x="6118333" y="460838"/>
                  <a:pt x="6287098" y="574915"/>
                  <a:pt x="6361280" y="718167"/>
                </a:cubicBezTo>
                <a:cubicBezTo>
                  <a:pt x="6422896" y="837003"/>
                  <a:pt x="6414116" y="966071"/>
                  <a:pt x="6336451" y="1081026"/>
                </a:cubicBezTo>
                <a:cubicBezTo>
                  <a:pt x="6527357" y="1238674"/>
                  <a:pt x="6594121" y="1443038"/>
                  <a:pt x="6517819" y="1635828"/>
                </a:cubicBezTo>
                <a:cubicBezTo>
                  <a:pt x="6416386" y="1892130"/>
                  <a:pt x="6080599" y="2084074"/>
                  <a:pt x="5668207" y="2121474"/>
                </a:cubicBezTo>
                <a:cubicBezTo>
                  <a:pt x="5666239" y="2281451"/>
                  <a:pt x="5555268" y="2433172"/>
                  <a:pt x="5364060" y="2537612"/>
                </a:cubicBezTo>
                <a:cubicBezTo>
                  <a:pt x="5073539" y="2696318"/>
                  <a:pt x="4653880" y="2716712"/>
                  <a:pt x="4328539" y="2587997"/>
                </a:cubicBezTo>
                <a:cubicBezTo>
                  <a:pt x="4223321" y="2809085"/>
                  <a:pt x="3941580" y="2978095"/>
                  <a:pt x="3588534" y="3031938"/>
                </a:cubicBezTo>
                <a:cubicBezTo>
                  <a:pt x="3172509" y="3095378"/>
                  <a:pt x="2738317" y="2987268"/>
                  <a:pt x="2500480" y="2760958"/>
                </a:cubicBezTo>
                <a:cubicBezTo>
                  <a:pt x="1939118" y="2975766"/>
                  <a:pt x="1210014" y="2855025"/>
                  <a:pt x="884218" y="2493225"/>
                </a:cubicBezTo>
                <a:cubicBezTo>
                  <a:pt x="564175" y="2517006"/>
                  <a:pt x="263662" y="2391043"/>
                  <a:pt x="173584" y="2195288"/>
                </a:cubicBezTo>
                <a:cubicBezTo>
                  <a:pt x="108334" y="2053659"/>
                  <a:pt x="166014" y="1900810"/>
                  <a:pt x="325430" y="1793124"/>
                </a:cubicBezTo>
                <a:cubicBezTo>
                  <a:pt x="99250" y="1708654"/>
                  <a:pt x="-26708" y="1546560"/>
                  <a:pt x="4782" y="1380515"/>
                </a:cubicBezTo>
                <a:cubicBezTo>
                  <a:pt x="41721" y="1186101"/>
                  <a:pt x="284857" y="1033816"/>
                  <a:pt x="590366" y="1013775"/>
                </a:cubicBezTo>
                <a:lnTo>
                  <a:pt x="595967" y="1004107"/>
                </a:lnTo>
                <a:lnTo>
                  <a:pt x="595968" y="1004107"/>
                </a:lnTo>
                <a:cubicBezTo>
                  <a:pt x="554940" y="812657"/>
                  <a:pt x="650620" y="619584"/>
                  <a:pt x="856816" y="477461"/>
                </a:cubicBezTo>
                <a:cubicBezTo>
                  <a:pt x="1182612" y="252985"/>
                  <a:pt x="1710819" y="202953"/>
                  <a:pt x="2125784" y="357143"/>
                </a:cubicBezTo>
                <a:lnTo>
                  <a:pt x="2126028" y="356921"/>
                </a:lnTo>
                <a:lnTo>
                  <a:pt x="2125027" y="356437"/>
                </a:lnTo>
                <a:lnTo>
                  <a:pt x="2126071" y="356881"/>
                </a:lnTo>
                <a:lnTo>
                  <a:pt x="2237693" y="254927"/>
                </a:lnTo>
                <a:cubicBezTo>
                  <a:pt x="2535380" y="43286"/>
                  <a:pt x="3068465" y="21682"/>
                  <a:pt x="3405198" y="232238"/>
                </a:cubicBezTo>
                <a:lnTo>
                  <a:pt x="3410904" y="226764"/>
                </a:lnTo>
                <a:lnTo>
                  <a:pt x="3493782" y="147252"/>
                </a:lnTo>
                <a:cubicBezTo>
                  <a:pt x="3597220" y="70281"/>
                  <a:pt x="3742386" y="18666"/>
                  <a:pt x="3903732" y="4164"/>
                </a:cubicBezTo>
                <a:cubicBezTo>
                  <a:pt x="3933329" y="1500"/>
                  <a:pt x="3962922" y="131"/>
                  <a:pt x="3992332" y="9"/>
                </a:cubicBezTo>
                <a:close/>
              </a:path>
            </a:pathLst>
          </a:custGeom>
          <a:solidFill>
            <a:schemeClr val="accent6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 12"/>
          <p:cNvSpPr/>
          <p:nvPr/>
        </p:nvSpPr>
        <p:spPr>
          <a:xfrm rot="278285">
            <a:off x="4666904" y="2837217"/>
            <a:ext cx="3331202" cy="2254581"/>
          </a:xfrm>
          <a:custGeom>
            <a:avLst/>
            <a:gdLst>
              <a:gd name="connsiteX0" fmla="*/ 3992332 w 6548708"/>
              <a:gd name="connsiteY0" fmla="*/ 9 h 3049886"/>
              <a:gd name="connsiteX1" fmla="*/ 4414667 w 6548708"/>
              <a:gd name="connsiteY1" fmla="*/ 94639 h 3049886"/>
              <a:gd name="connsiteX2" fmla="*/ 4514364 w 6548708"/>
              <a:gd name="connsiteY2" fmla="*/ 160103 h 3049886"/>
              <a:gd name="connsiteX3" fmla="*/ 4520049 w 6548708"/>
              <a:gd name="connsiteY3" fmla="*/ 155178 h 3049886"/>
              <a:gd name="connsiteX4" fmla="*/ 4514863 w 6548708"/>
              <a:gd name="connsiteY4" fmla="*/ 160431 h 3049886"/>
              <a:gd name="connsiteX5" fmla="*/ 4522018 w 6548708"/>
              <a:gd name="connsiteY5" fmla="*/ 165129 h 3049886"/>
              <a:gd name="connsiteX6" fmla="*/ 5374355 w 6548708"/>
              <a:gd name="connsiteY6" fmla="*/ 38742 h 3049886"/>
              <a:gd name="connsiteX7" fmla="*/ 5806579 w 6548708"/>
              <a:gd name="connsiteY7" fmla="*/ 383535 h 3049886"/>
              <a:gd name="connsiteX8" fmla="*/ 5808918 w 6548708"/>
              <a:gd name="connsiteY8" fmla="*/ 384042 h 3049886"/>
              <a:gd name="connsiteX9" fmla="*/ 5902046 w 6548708"/>
              <a:gd name="connsiteY9" fmla="*/ 404206 h 3049886"/>
              <a:gd name="connsiteX10" fmla="*/ 6361280 w 6548708"/>
              <a:gd name="connsiteY10" fmla="*/ 718167 h 3049886"/>
              <a:gd name="connsiteX11" fmla="*/ 6336451 w 6548708"/>
              <a:gd name="connsiteY11" fmla="*/ 1081026 h 3049886"/>
              <a:gd name="connsiteX12" fmla="*/ 6517819 w 6548708"/>
              <a:gd name="connsiteY12" fmla="*/ 1635828 h 3049886"/>
              <a:gd name="connsiteX13" fmla="*/ 5668207 w 6548708"/>
              <a:gd name="connsiteY13" fmla="*/ 2121474 h 3049886"/>
              <a:gd name="connsiteX14" fmla="*/ 5364060 w 6548708"/>
              <a:gd name="connsiteY14" fmla="*/ 2537612 h 3049886"/>
              <a:gd name="connsiteX15" fmla="*/ 4328539 w 6548708"/>
              <a:gd name="connsiteY15" fmla="*/ 2587997 h 3049886"/>
              <a:gd name="connsiteX16" fmla="*/ 3588534 w 6548708"/>
              <a:gd name="connsiteY16" fmla="*/ 3031938 h 3049886"/>
              <a:gd name="connsiteX17" fmla="*/ 2500480 w 6548708"/>
              <a:gd name="connsiteY17" fmla="*/ 2760958 h 3049886"/>
              <a:gd name="connsiteX18" fmla="*/ 884218 w 6548708"/>
              <a:gd name="connsiteY18" fmla="*/ 2493225 h 3049886"/>
              <a:gd name="connsiteX19" fmla="*/ 173584 w 6548708"/>
              <a:gd name="connsiteY19" fmla="*/ 2195288 h 3049886"/>
              <a:gd name="connsiteX20" fmla="*/ 325430 w 6548708"/>
              <a:gd name="connsiteY20" fmla="*/ 1793124 h 3049886"/>
              <a:gd name="connsiteX21" fmla="*/ 4782 w 6548708"/>
              <a:gd name="connsiteY21" fmla="*/ 1380515 h 3049886"/>
              <a:gd name="connsiteX22" fmla="*/ 590366 w 6548708"/>
              <a:gd name="connsiteY22" fmla="*/ 1013775 h 3049886"/>
              <a:gd name="connsiteX23" fmla="*/ 595967 w 6548708"/>
              <a:gd name="connsiteY23" fmla="*/ 1004107 h 3049886"/>
              <a:gd name="connsiteX24" fmla="*/ 595968 w 6548708"/>
              <a:gd name="connsiteY24" fmla="*/ 1004107 h 3049886"/>
              <a:gd name="connsiteX25" fmla="*/ 856816 w 6548708"/>
              <a:gd name="connsiteY25" fmla="*/ 477461 h 3049886"/>
              <a:gd name="connsiteX26" fmla="*/ 2125784 w 6548708"/>
              <a:gd name="connsiteY26" fmla="*/ 357143 h 3049886"/>
              <a:gd name="connsiteX27" fmla="*/ 2126028 w 6548708"/>
              <a:gd name="connsiteY27" fmla="*/ 356921 h 3049886"/>
              <a:gd name="connsiteX28" fmla="*/ 2125027 w 6548708"/>
              <a:gd name="connsiteY28" fmla="*/ 356437 h 3049886"/>
              <a:gd name="connsiteX29" fmla="*/ 2126071 w 6548708"/>
              <a:gd name="connsiteY29" fmla="*/ 356881 h 3049886"/>
              <a:gd name="connsiteX30" fmla="*/ 2237693 w 6548708"/>
              <a:gd name="connsiteY30" fmla="*/ 254927 h 3049886"/>
              <a:gd name="connsiteX31" fmla="*/ 3405198 w 6548708"/>
              <a:gd name="connsiteY31" fmla="*/ 232238 h 3049886"/>
              <a:gd name="connsiteX32" fmla="*/ 3410904 w 6548708"/>
              <a:gd name="connsiteY32" fmla="*/ 226764 h 3049886"/>
              <a:gd name="connsiteX33" fmla="*/ 3493782 w 6548708"/>
              <a:gd name="connsiteY33" fmla="*/ 147252 h 3049886"/>
              <a:gd name="connsiteX34" fmla="*/ 3903732 w 6548708"/>
              <a:gd name="connsiteY34" fmla="*/ 4164 h 3049886"/>
              <a:gd name="connsiteX35" fmla="*/ 3992332 w 6548708"/>
              <a:gd name="connsiteY35" fmla="*/ 9 h 304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8708" h="3049886">
                <a:moveTo>
                  <a:pt x="3992332" y="9"/>
                </a:moveTo>
                <a:cubicBezTo>
                  <a:pt x="4146732" y="-627"/>
                  <a:pt x="4296097" y="33144"/>
                  <a:pt x="4414667" y="94639"/>
                </a:cubicBezTo>
                <a:lnTo>
                  <a:pt x="4514364" y="160103"/>
                </a:lnTo>
                <a:lnTo>
                  <a:pt x="4520049" y="155178"/>
                </a:lnTo>
                <a:lnTo>
                  <a:pt x="4514863" y="160431"/>
                </a:lnTo>
                <a:lnTo>
                  <a:pt x="4522018" y="165129"/>
                </a:lnTo>
                <a:cubicBezTo>
                  <a:pt x="4731241" y="8892"/>
                  <a:pt x="5077324" y="-42411"/>
                  <a:pt x="5374355" y="38742"/>
                </a:cubicBezTo>
                <a:cubicBezTo>
                  <a:pt x="5600686" y="100559"/>
                  <a:pt x="5762978" y="229980"/>
                  <a:pt x="5806579" y="383535"/>
                </a:cubicBezTo>
                <a:lnTo>
                  <a:pt x="5808918" y="384042"/>
                </a:lnTo>
                <a:lnTo>
                  <a:pt x="5902046" y="404206"/>
                </a:lnTo>
                <a:cubicBezTo>
                  <a:pt x="6118333" y="460838"/>
                  <a:pt x="6287098" y="574915"/>
                  <a:pt x="6361280" y="718167"/>
                </a:cubicBezTo>
                <a:cubicBezTo>
                  <a:pt x="6422896" y="837003"/>
                  <a:pt x="6414116" y="966071"/>
                  <a:pt x="6336451" y="1081026"/>
                </a:cubicBezTo>
                <a:cubicBezTo>
                  <a:pt x="6527357" y="1238674"/>
                  <a:pt x="6594121" y="1443038"/>
                  <a:pt x="6517819" y="1635828"/>
                </a:cubicBezTo>
                <a:cubicBezTo>
                  <a:pt x="6416386" y="1892130"/>
                  <a:pt x="6080599" y="2084074"/>
                  <a:pt x="5668207" y="2121474"/>
                </a:cubicBezTo>
                <a:cubicBezTo>
                  <a:pt x="5666239" y="2281451"/>
                  <a:pt x="5555268" y="2433172"/>
                  <a:pt x="5364060" y="2537612"/>
                </a:cubicBezTo>
                <a:cubicBezTo>
                  <a:pt x="5073539" y="2696318"/>
                  <a:pt x="4653880" y="2716712"/>
                  <a:pt x="4328539" y="2587997"/>
                </a:cubicBezTo>
                <a:cubicBezTo>
                  <a:pt x="4223321" y="2809085"/>
                  <a:pt x="3941580" y="2978095"/>
                  <a:pt x="3588534" y="3031938"/>
                </a:cubicBezTo>
                <a:cubicBezTo>
                  <a:pt x="3172509" y="3095378"/>
                  <a:pt x="2738317" y="2987268"/>
                  <a:pt x="2500480" y="2760958"/>
                </a:cubicBezTo>
                <a:cubicBezTo>
                  <a:pt x="1939118" y="2975766"/>
                  <a:pt x="1210014" y="2855025"/>
                  <a:pt x="884218" y="2493225"/>
                </a:cubicBezTo>
                <a:cubicBezTo>
                  <a:pt x="564175" y="2517006"/>
                  <a:pt x="263662" y="2391043"/>
                  <a:pt x="173584" y="2195288"/>
                </a:cubicBezTo>
                <a:cubicBezTo>
                  <a:pt x="108334" y="2053659"/>
                  <a:pt x="166014" y="1900810"/>
                  <a:pt x="325430" y="1793124"/>
                </a:cubicBezTo>
                <a:cubicBezTo>
                  <a:pt x="99250" y="1708654"/>
                  <a:pt x="-26708" y="1546560"/>
                  <a:pt x="4782" y="1380515"/>
                </a:cubicBezTo>
                <a:cubicBezTo>
                  <a:pt x="41721" y="1186101"/>
                  <a:pt x="284857" y="1033816"/>
                  <a:pt x="590366" y="1013775"/>
                </a:cubicBezTo>
                <a:lnTo>
                  <a:pt x="595967" y="1004107"/>
                </a:lnTo>
                <a:lnTo>
                  <a:pt x="595968" y="1004107"/>
                </a:lnTo>
                <a:cubicBezTo>
                  <a:pt x="554940" y="812657"/>
                  <a:pt x="650620" y="619584"/>
                  <a:pt x="856816" y="477461"/>
                </a:cubicBezTo>
                <a:cubicBezTo>
                  <a:pt x="1182612" y="252985"/>
                  <a:pt x="1710819" y="202953"/>
                  <a:pt x="2125784" y="357143"/>
                </a:cubicBezTo>
                <a:lnTo>
                  <a:pt x="2126028" y="356921"/>
                </a:lnTo>
                <a:lnTo>
                  <a:pt x="2125027" y="356437"/>
                </a:lnTo>
                <a:lnTo>
                  <a:pt x="2126071" y="356881"/>
                </a:lnTo>
                <a:lnTo>
                  <a:pt x="2237693" y="254927"/>
                </a:lnTo>
                <a:cubicBezTo>
                  <a:pt x="2535380" y="43286"/>
                  <a:pt x="3068465" y="21682"/>
                  <a:pt x="3405198" y="232238"/>
                </a:cubicBezTo>
                <a:lnTo>
                  <a:pt x="3410904" y="226764"/>
                </a:lnTo>
                <a:lnTo>
                  <a:pt x="3493782" y="147252"/>
                </a:lnTo>
                <a:cubicBezTo>
                  <a:pt x="3597220" y="70281"/>
                  <a:pt x="3742386" y="18666"/>
                  <a:pt x="3903732" y="4164"/>
                </a:cubicBezTo>
                <a:cubicBezTo>
                  <a:pt x="3933329" y="1500"/>
                  <a:pt x="3962922" y="131"/>
                  <a:pt x="3992332" y="9"/>
                </a:cubicBezTo>
                <a:close/>
              </a:path>
            </a:pathLst>
          </a:custGeom>
          <a:solidFill>
            <a:schemeClr val="accent6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94839" y="4962762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25556" y="306244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地理区域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21754" y="309000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地理区域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07835" y="3413151"/>
            <a:ext cx="1063931" cy="750729"/>
            <a:chOff x="1270950" y="3577143"/>
            <a:chExt cx="1063931" cy="750729"/>
          </a:xfrm>
        </p:grpSpPr>
        <p:sp>
          <p:nvSpPr>
            <p:cNvPr id="18" name="任意多边形 17"/>
            <p:cNvSpPr/>
            <p:nvPr/>
          </p:nvSpPr>
          <p:spPr>
            <a:xfrm rot="278285">
              <a:off x="1270950" y="3577143"/>
              <a:ext cx="1057898" cy="750729"/>
            </a:xfrm>
            <a:custGeom>
              <a:avLst/>
              <a:gdLst>
                <a:gd name="connsiteX0" fmla="*/ 3992332 w 6548708"/>
                <a:gd name="connsiteY0" fmla="*/ 9 h 3049886"/>
                <a:gd name="connsiteX1" fmla="*/ 4414667 w 6548708"/>
                <a:gd name="connsiteY1" fmla="*/ 94639 h 3049886"/>
                <a:gd name="connsiteX2" fmla="*/ 4514364 w 6548708"/>
                <a:gd name="connsiteY2" fmla="*/ 160103 h 3049886"/>
                <a:gd name="connsiteX3" fmla="*/ 4520049 w 6548708"/>
                <a:gd name="connsiteY3" fmla="*/ 155178 h 3049886"/>
                <a:gd name="connsiteX4" fmla="*/ 4514863 w 6548708"/>
                <a:gd name="connsiteY4" fmla="*/ 160431 h 3049886"/>
                <a:gd name="connsiteX5" fmla="*/ 4522018 w 6548708"/>
                <a:gd name="connsiteY5" fmla="*/ 165129 h 3049886"/>
                <a:gd name="connsiteX6" fmla="*/ 5374355 w 6548708"/>
                <a:gd name="connsiteY6" fmla="*/ 38742 h 3049886"/>
                <a:gd name="connsiteX7" fmla="*/ 5806579 w 6548708"/>
                <a:gd name="connsiteY7" fmla="*/ 383535 h 3049886"/>
                <a:gd name="connsiteX8" fmla="*/ 5808918 w 6548708"/>
                <a:gd name="connsiteY8" fmla="*/ 384042 h 3049886"/>
                <a:gd name="connsiteX9" fmla="*/ 5902046 w 6548708"/>
                <a:gd name="connsiteY9" fmla="*/ 404206 h 3049886"/>
                <a:gd name="connsiteX10" fmla="*/ 6361280 w 6548708"/>
                <a:gd name="connsiteY10" fmla="*/ 718167 h 3049886"/>
                <a:gd name="connsiteX11" fmla="*/ 6336451 w 6548708"/>
                <a:gd name="connsiteY11" fmla="*/ 1081026 h 3049886"/>
                <a:gd name="connsiteX12" fmla="*/ 6517819 w 6548708"/>
                <a:gd name="connsiteY12" fmla="*/ 1635828 h 3049886"/>
                <a:gd name="connsiteX13" fmla="*/ 5668207 w 6548708"/>
                <a:gd name="connsiteY13" fmla="*/ 2121474 h 3049886"/>
                <a:gd name="connsiteX14" fmla="*/ 5364060 w 6548708"/>
                <a:gd name="connsiteY14" fmla="*/ 2537612 h 3049886"/>
                <a:gd name="connsiteX15" fmla="*/ 4328539 w 6548708"/>
                <a:gd name="connsiteY15" fmla="*/ 2587997 h 3049886"/>
                <a:gd name="connsiteX16" fmla="*/ 3588534 w 6548708"/>
                <a:gd name="connsiteY16" fmla="*/ 3031938 h 3049886"/>
                <a:gd name="connsiteX17" fmla="*/ 2500480 w 6548708"/>
                <a:gd name="connsiteY17" fmla="*/ 2760958 h 3049886"/>
                <a:gd name="connsiteX18" fmla="*/ 884218 w 6548708"/>
                <a:gd name="connsiteY18" fmla="*/ 2493225 h 3049886"/>
                <a:gd name="connsiteX19" fmla="*/ 173584 w 6548708"/>
                <a:gd name="connsiteY19" fmla="*/ 2195288 h 3049886"/>
                <a:gd name="connsiteX20" fmla="*/ 325430 w 6548708"/>
                <a:gd name="connsiteY20" fmla="*/ 1793124 h 3049886"/>
                <a:gd name="connsiteX21" fmla="*/ 4782 w 6548708"/>
                <a:gd name="connsiteY21" fmla="*/ 1380515 h 3049886"/>
                <a:gd name="connsiteX22" fmla="*/ 590366 w 6548708"/>
                <a:gd name="connsiteY22" fmla="*/ 1013775 h 3049886"/>
                <a:gd name="connsiteX23" fmla="*/ 595967 w 6548708"/>
                <a:gd name="connsiteY23" fmla="*/ 1004107 h 3049886"/>
                <a:gd name="connsiteX24" fmla="*/ 595968 w 6548708"/>
                <a:gd name="connsiteY24" fmla="*/ 1004107 h 3049886"/>
                <a:gd name="connsiteX25" fmla="*/ 856816 w 6548708"/>
                <a:gd name="connsiteY25" fmla="*/ 477461 h 3049886"/>
                <a:gd name="connsiteX26" fmla="*/ 2125784 w 6548708"/>
                <a:gd name="connsiteY26" fmla="*/ 357143 h 3049886"/>
                <a:gd name="connsiteX27" fmla="*/ 2126028 w 6548708"/>
                <a:gd name="connsiteY27" fmla="*/ 356921 h 3049886"/>
                <a:gd name="connsiteX28" fmla="*/ 2125027 w 6548708"/>
                <a:gd name="connsiteY28" fmla="*/ 356437 h 3049886"/>
                <a:gd name="connsiteX29" fmla="*/ 2126071 w 6548708"/>
                <a:gd name="connsiteY29" fmla="*/ 356881 h 3049886"/>
                <a:gd name="connsiteX30" fmla="*/ 2237693 w 6548708"/>
                <a:gd name="connsiteY30" fmla="*/ 254927 h 3049886"/>
                <a:gd name="connsiteX31" fmla="*/ 3405198 w 6548708"/>
                <a:gd name="connsiteY31" fmla="*/ 232238 h 3049886"/>
                <a:gd name="connsiteX32" fmla="*/ 3410904 w 6548708"/>
                <a:gd name="connsiteY32" fmla="*/ 226764 h 3049886"/>
                <a:gd name="connsiteX33" fmla="*/ 3493782 w 6548708"/>
                <a:gd name="connsiteY33" fmla="*/ 147252 h 3049886"/>
                <a:gd name="connsiteX34" fmla="*/ 3903732 w 6548708"/>
                <a:gd name="connsiteY34" fmla="*/ 4164 h 3049886"/>
                <a:gd name="connsiteX35" fmla="*/ 3992332 w 6548708"/>
                <a:gd name="connsiteY35" fmla="*/ 9 h 304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548708" h="3049886">
                  <a:moveTo>
                    <a:pt x="3992332" y="9"/>
                  </a:moveTo>
                  <a:cubicBezTo>
                    <a:pt x="4146732" y="-627"/>
                    <a:pt x="4296097" y="33144"/>
                    <a:pt x="4414667" y="94639"/>
                  </a:cubicBezTo>
                  <a:lnTo>
                    <a:pt x="4514364" y="160103"/>
                  </a:lnTo>
                  <a:lnTo>
                    <a:pt x="4520049" y="155178"/>
                  </a:lnTo>
                  <a:lnTo>
                    <a:pt x="4514863" y="160431"/>
                  </a:lnTo>
                  <a:lnTo>
                    <a:pt x="4522018" y="165129"/>
                  </a:lnTo>
                  <a:cubicBezTo>
                    <a:pt x="4731241" y="8892"/>
                    <a:pt x="5077324" y="-42411"/>
                    <a:pt x="5374355" y="38742"/>
                  </a:cubicBezTo>
                  <a:cubicBezTo>
                    <a:pt x="5600686" y="100559"/>
                    <a:pt x="5762978" y="229980"/>
                    <a:pt x="5806579" y="383535"/>
                  </a:cubicBezTo>
                  <a:lnTo>
                    <a:pt x="5808918" y="384042"/>
                  </a:lnTo>
                  <a:lnTo>
                    <a:pt x="5902046" y="404206"/>
                  </a:lnTo>
                  <a:cubicBezTo>
                    <a:pt x="6118333" y="460838"/>
                    <a:pt x="6287098" y="574915"/>
                    <a:pt x="6361280" y="718167"/>
                  </a:cubicBezTo>
                  <a:cubicBezTo>
                    <a:pt x="6422896" y="837003"/>
                    <a:pt x="6414116" y="966071"/>
                    <a:pt x="6336451" y="1081026"/>
                  </a:cubicBezTo>
                  <a:cubicBezTo>
                    <a:pt x="6527357" y="1238674"/>
                    <a:pt x="6594121" y="1443038"/>
                    <a:pt x="6517819" y="1635828"/>
                  </a:cubicBezTo>
                  <a:cubicBezTo>
                    <a:pt x="6416386" y="1892130"/>
                    <a:pt x="6080599" y="2084074"/>
                    <a:pt x="5668207" y="2121474"/>
                  </a:cubicBezTo>
                  <a:cubicBezTo>
                    <a:pt x="5666239" y="2281451"/>
                    <a:pt x="5555268" y="2433172"/>
                    <a:pt x="5364060" y="2537612"/>
                  </a:cubicBezTo>
                  <a:cubicBezTo>
                    <a:pt x="5073539" y="2696318"/>
                    <a:pt x="4653880" y="2716712"/>
                    <a:pt x="4328539" y="2587997"/>
                  </a:cubicBezTo>
                  <a:cubicBezTo>
                    <a:pt x="4223321" y="2809085"/>
                    <a:pt x="3941580" y="2978095"/>
                    <a:pt x="3588534" y="3031938"/>
                  </a:cubicBezTo>
                  <a:cubicBezTo>
                    <a:pt x="3172509" y="3095378"/>
                    <a:pt x="2738317" y="2987268"/>
                    <a:pt x="2500480" y="2760958"/>
                  </a:cubicBezTo>
                  <a:cubicBezTo>
                    <a:pt x="1939118" y="2975766"/>
                    <a:pt x="1210014" y="2855025"/>
                    <a:pt x="884218" y="2493225"/>
                  </a:cubicBezTo>
                  <a:cubicBezTo>
                    <a:pt x="564175" y="2517006"/>
                    <a:pt x="263662" y="2391043"/>
                    <a:pt x="173584" y="2195288"/>
                  </a:cubicBezTo>
                  <a:cubicBezTo>
                    <a:pt x="108334" y="2053659"/>
                    <a:pt x="166014" y="1900810"/>
                    <a:pt x="325430" y="1793124"/>
                  </a:cubicBezTo>
                  <a:cubicBezTo>
                    <a:pt x="99250" y="1708654"/>
                    <a:pt x="-26708" y="1546560"/>
                    <a:pt x="4782" y="1380515"/>
                  </a:cubicBezTo>
                  <a:cubicBezTo>
                    <a:pt x="41721" y="1186101"/>
                    <a:pt x="284857" y="1033816"/>
                    <a:pt x="590366" y="1013775"/>
                  </a:cubicBezTo>
                  <a:lnTo>
                    <a:pt x="595967" y="1004107"/>
                  </a:lnTo>
                  <a:lnTo>
                    <a:pt x="595968" y="1004107"/>
                  </a:lnTo>
                  <a:cubicBezTo>
                    <a:pt x="554940" y="812657"/>
                    <a:pt x="650620" y="619584"/>
                    <a:pt x="856816" y="477461"/>
                  </a:cubicBezTo>
                  <a:cubicBezTo>
                    <a:pt x="1182612" y="252985"/>
                    <a:pt x="1710819" y="202953"/>
                    <a:pt x="2125784" y="357143"/>
                  </a:cubicBezTo>
                  <a:lnTo>
                    <a:pt x="2126028" y="356921"/>
                  </a:lnTo>
                  <a:lnTo>
                    <a:pt x="2125027" y="356437"/>
                  </a:lnTo>
                  <a:lnTo>
                    <a:pt x="2126071" y="356881"/>
                  </a:lnTo>
                  <a:lnTo>
                    <a:pt x="2237693" y="254927"/>
                  </a:lnTo>
                  <a:cubicBezTo>
                    <a:pt x="2535380" y="43286"/>
                    <a:pt x="3068465" y="21682"/>
                    <a:pt x="3405198" y="232238"/>
                  </a:cubicBezTo>
                  <a:lnTo>
                    <a:pt x="3410904" y="226764"/>
                  </a:lnTo>
                  <a:lnTo>
                    <a:pt x="3493782" y="147252"/>
                  </a:lnTo>
                  <a:cubicBezTo>
                    <a:pt x="3597220" y="70281"/>
                    <a:pt x="3742386" y="18666"/>
                    <a:pt x="3903732" y="4164"/>
                  </a:cubicBezTo>
                  <a:cubicBezTo>
                    <a:pt x="3933329" y="1500"/>
                    <a:pt x="3962922" y="131"/>
                    <a:pt x="3992332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29477" y="3660120"/>
              <a:ext cx="10054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可用区域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A1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53025" y="4041006"/>
            <a:ext cx="1063931" cy="750729"/>
            <a:chOff x="1346097" y="3530043"/>
            <a:chExt cx="1063931" cy="750729"/>
          </a:xfrm>
        </p:grpSpPr>
        <p:sp>
          <p:nvSpPr>
            <p:cNvPr id="26" name="任意多边形 25"/>
            <p:cNvSpPr/>
            <p:nvPr/>
          </p:nvSpPr>
          <p:spPr>
            <a:xfrm rot="278285">
              <a:off x="1346097" y="3530043"/>
              <a:ext cx="1057898" cy="750729"/>
            </a:xfrm>
            <a:custGeom>
              <a:avLst/>
              <a:gdLst>
                <a:gd name="connsiteX0" fmla="*/ 3992332 w 6548708"/>
                <a:gd name="connsiteY0" fmla="*/ 9 h 3049886"/>
                <a:gd name="connsiteX1" fmla="*/ 4414667 w 6548708"/>
                <a:gd name="connsiteY1" fmla="*/ 94639 h 3049886"/>
                <a:gd name="connsiteX2" fmla="*/ 4514364 w 6548708"/>
                <a:gd name="connsiteY2" fmla="*/ 160103 h 3049886"/>
                <a:gd name="connsiteX3" fmla="*/ 4520049 w 6548708"/>
                <a:gd name="connsiteY3" fmla="*/ 155178 h 3049886"/>
                <a:gd name="connsiteX4" fmla="*/ 4514863 w 6548708"/>
                <a:gd name="connsiteY4" fmla="*/ 160431 h 3049886"/>
                <a:gd name="connsiteX5" fmla="*/ 4522018 w 6548708"/>
                <a:gd name="connsiteY5" fmla="*/ 165129 h 3049886"/>
                <a:gd name="connsiteX6" fmla="*/ 5374355 w 6548708"/>
                <a:gd name="connsiteY6" fmla="*/ 38742 h 3049886"/>
                <a:gd name="connsiteX7" fmla="*/ 5806579 w 6548708"/>
                <a:gd name="connsiteY7" fmla="*/ 383535 h 3049886"/>
                <a:gd name="connsiteX8" fmla="*/ 5808918 w 6548708"/>
                <a:gd name="connsiteY8" fmla="*/ 384042 h 3049886"/>
                <a:gd name="connsiteX9" fmla="*/ 5902046 w 6548708"/>
                <a:gd name="connsiteY9" fmla="*/ 404206 h 3049886"/>
                <a:gd name="connsiteX10" fmla="*/ 6361280 w 6548708"/>
                <a:gd name="connsiteY10" fmla="*/ 718167 h 3049886"/>
                <a:gd name="connsiteX11" fmla="*/ 6336451 w 6548708"/>
                <a:gd name="connsiteY11" fmla="*/ 1081026 h 3049886"/>
                <a:gd name="connsiteX12" fmla="*/ 6517819 w 6548708"/>
                <a:gd name="connsiteY12" fmla="*/ 1635828 h 3049886"/>
                <a:gd name="connsiteX13" fmla="*/ 5668207 w 6548708"/>
                <a:gd name="connsiteY13" fmla="*/ 2121474 h 3049886"/>
                <a:gd name="connsiteX14" fmla="*/ 5364060 w 6548708"/>
                <a:gd name="connsiteY14" fmla="*/ 2537612 h 3049886"/>
                <a:gd name="connsiteX15" fmla="*/ 4328539 w 6548708"/>
                <a:gd name="connsiteY15" fmla="*/ 2587997 h 3049886"/>
                <a:gd name="connsiteX16" fmla="*/ 3588534 w 6548708"/>
                <a:gd name="connsiteY16" fmla="*/ 3031938 h 3049886"/>
                <a:gd name="connsiteX17" fmla="*/ 2500480 w 6548708"/>
                <a:gd name="connsiteY17" fmla="*/ 2760958 h 3049886"/>
                <a:gd name="connsiteX18" fmla="*/ 884218 w 6548708"/>
                <a:gd name="connsiteY18" fmla="*/ 2493225 h 3049886"/>
                <a:gd name="connsiteX19" fmla="*/ 173584 w 6548708"/>
                <a:gd name="connsiteY19" fmla="*/ 2195288 h 3049886"/>
                <a:gd name="connsiteX20" fmla="*/ 325430 w 6548708"/>
                <a:gd name="connsiteY20" fmla="*/ 1793124 h 3049886"/>
                <a:gd name="connsiteX21" fmla="*/ 4782 w 6548708"/>
                <a:gd name="connsiteY21" fmla="*/ 1380515 h 3049886"/>
                <a:gd name="connsiteX22" fmla="*/ 590366 w 6548708"/>
                <a:gd name="connsiteY22" fmla="*/ 1013775 h 3049886"/>
                <a:gd name="connsiteX23" fmla="*/ 595967 w 6548708"/>
                <a:gd name="connsiteY23" fmla="*/ 1004107 h 3049886"/>
                <a:gd name="connsiteX24" fmla="*/ 595968 w 6548708"/>
                <a:gd name="connsiteY24" fmla="*/ 1004107 h 3049886"/>
                <a:gd name="connsiteX25" fmla="*/ 856816 w 6548708"/>
                <a:gd name="connsiteY25" fmla="*/ 477461 h 3049886"/>
                <a:gd name="connsiteX26" fmla="*/ 2125784 w 6548708"/>
                <a:gd name="connsiteY26" fmla="*/ 357143 h 3049886"/>
                <a:gd name="connsiteX27" fmla="*/ 2126028 w 6548708"/>
                <a:gd name="connsiteY27" fmla="*/ 356921 h 3049886"/>
                <a:gd name="connsiteX28" fmla="*/ 2125027 w 6548708"/>
                <a:gd name="connsiteY28" fmla="*/ 356437 h 3049886"/>
                <a:gd name="connsiteX29" fmla="*/ 2126071 w 6548708"/>
                <a:gd name="connsiteY29" fmla="*/ 356881 h 3049886"/>
                <a:gd name="connsiteX30" fmla="*/ 2237693 w 6548708"/>
                <a:gd name="connsiteY30" fmla="*/ 254927 h 3049886"/>
                <a:gd name="connsiteX31" fmla="*/ 3405198 w 6548708"/>
                <a:gd name="connsiteY31" fmla="*/ 232238 h 3049886"/>
                <a:gd name="connsiteX32" fmla="*/ 3410904 w 6548708"/>
                <a:gd name="connsiteY32" fmla="*/ 226764 h 3049886"/>
                <a:gd name="connsiteX33" fmla="*/ 3493782 w 6548708"/>
                <a:gd name="connsiteY33" fmla="*/ 147252 h 3049886"/>
                <a:gd name="connsiteX34" fmla="*/ 3903732 w 6548708"/>
                <a:gd name="connsiteY34" fmla="*/ 4164 h 3049886"/>
                <a:gd name="connsiteX35" fmla="*/ 3992332 w 6548708"/>
                <a:gd name="connsiteY35" fmla="*/ 9 h 304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548708" h="3049886">
                  <a:moveTo>
                    <a:pt x="3992332" y="9"/>
                  </a:moveTo>
                  <a:cubicBezTo>
                    <a:pt x="4146732" y="-627"/>
                    <a:pt x="4296097" y="33144"/>
                    <a:pt x="4414667" y="94639"/>
                  </a:cubicBezTo>
                  <a:lnTo>
                    <a:pt x="4514364" y="160103"/>
                  </a:lnTo>
                  <a:lnTo>
                    <a:pt x="4520049" y="155178"/>
                  </a:lnTo>
                  <a:lnTo>
                    <a:pt x="4514863" y="160431"/>
                  </a:lnTo>
                  <a:lnTo>
                    <a:pt x="4522018" y="165129"/>
                  </a:lnTo>
                  <a:cubicBezTo>
                    <a:pt x="4731241" y="8892"/>
                    <a:pt x="5077324" y="-42411"/>
                    <a:pt x="5374355" y="38742"/>
                  </a:cubicBezTo>
                  <a:cubicBezTo>
                    <a:pt x="5600686" y="100559"/>
                    <a:pt x="5762978" y="229980"/>
                    <a:pt x="5806579" y="383535"/>
                  </a:cubicBezTo>
                  <a:lnTo>
                    <a:pt x="5808918" y="384042"/>
                  </a:lnTo>
                  <a:lnTo>
                    <a:pt x="5902046" y="404206"/>
                  </a:lnTo>
                  <a:cubicBezTo>
                    <a:pt x="6118333" y="460838"/>
                    <a:pt x="6287098" y="574915"/>
                    <a:pt x="6361280" y="718167"/>
                  </a:cubicBezTo>
                  <a:cubicBezTo>
                    <a:pt x="6422896" y="837003"/>
                    <a:pt x="6414116" y="966071"/>
                    <a:pt x="6336451" y="1081026"/>
                  </a:cubicBezTo>
                  <a:cubicBezTo>
                    <a:pt x="6527357" y="1238674"/>
                    <a:pt x="6594121" y="1443038"/>
                    <a:pt x="6517819" y="1635828"/>
                  </a:cubicBezTo>
                  <a:cubicBezTo>
                    <a:pt x="6416386" y="1892130"/>
                    <a:pt x="6080599" y="2084074"/>
                    <a:pt x="5668207" y="2121474"/>
                  </a:cubicBezTo>
                  <a:cubicBezTo>
                    <a:pt x="5666239" y="2281451"/>
                    <a:pt x="5555268" y="2433172"/>
                    <a:pt x="5364060" y="2537612"/>
                  </a:cubicBezTo>
                  <a:cubicBezTo>
                    <a:pt x="5073539" y="2696318"/>
                    <a:pt x="4653880" y="2716712"/>
                    <a:pt x="4328539" y="2587997"/>
                  </a:cubicBezTo>
                  <a:cubicBezTo>
                    <a:pt x="4223321" y="2809085"/>
                    <a:pt x="3941580" y="2978095"/>
                    <a:pt x="3588534" y="3031938"/>
                  </a:cubicBezTo>
                  <a:cubicBezTo>
                    <a:pt x="3172509" y="3095378"/>
                    <a:pt x="2738317" y="2987268"/>
                    <a:pt x="2500480" y="2760958"/>
                  </a:cubicBezTo>
                  <a:cubicBezTo>
                    <a:pt x="1939118" y="2975766"/>
                    <a:pt x="1210014" y="2855025"/>
                    <a:pt x="884218" y="2493225"/>
                  </a:cubicBezTo>
                  <a:cubicBezTo>
                    <a:pt x="564175" y="2517006"/>
                    <a:pt x="263662" y="2391043"/>
                    <a:pt x="173584" y="2195288"/>
                  </a:cubicBezTo>
                  <a:cubicBezTo>
                    <a:pt x="108334" y="2053659"/>
                    <a:pt x="166014" y="1900810"/>
                    <a:pt x="325430" y="1793124"/>
                  </a:cubicBezTo>
                  <a:cubicBezTo>
                    <a:pt x="99250" y="1708654"/>
                    <a:pt x="-26708" y="1546560"/>
                    <a:pt x="4782" y="1380515"/>
                  </a:cubicBezTo>
                  <a:cubicBezTo>
                    <a:pt x="41721" y="1186101"/>
                    <a:pt x="284857" y="1033816"/>
                    <a:pt x="590366" y="1013775"/>
                  </a:cubicBezTo>
                  <a:lnTo>
                    <a:pt x="595967" y="1004107"/>
                  </a:lnTo>
                  <a:lnTo>
                    <a:pt x="595968" y="1004107"/>
                  </a:lnTo>
                  <a:cubicBezTo>
                    <a:pt x="554940" y="812657"/>
                    <a:pt x="650620" y="619584"/>
                    <a:pt x="856816" y="477461"/>
                  </a:cubicBezTo>
                  <a:cubicBezTo>
                    <a:pt x="1182612" y="252985"/>
                    <a:pt x="1710819" y="202953"/>
                    <a:pt x="2125784" y="357143"/>
                  </a:cubicBezTo>
                  <a:lnTo>
                    <a:pt x="2126028" y="356921"/>
                  </a:lnTo>
                  <a:lnTo>
                    <a:pt x="2125027" y="356437"/>
                  </a:lnTo>
                  <a:lnTo>
                    <a:pt x="2126071" y="356881"/>
                  </a:lnTo>
                  <a:lnTo>
                    <a:pt x="2237693" y="254927"/>
                  </a:lnTo>
                  <a:cubicBezTo>
                    <a:pt x="2535380" y="43286"/>
                    <a:pt x="3068465" y="21682"/>
                    <a:pt x="3405198" y="232238"/>
                  </a:cubicBezTo>
                  <a:lnTo>
                    <a:pt x="3410904" y="226764"/>
                  </a:lnTo>
                  <a:lnTo>
                    <a:pt x="3493782" y="147252"/>
                  </a:lnTo>
                  <a:cubicBezTo>
                    <a:pt x="3597220" y="70281"/>
                    <a:pt x="3742386" y="18666"/>
                    <a:pt x="3903732" y="4164"/>
                  </a:cubicBezTo>
                  <a:cubicBezTo>
                    <a:pt x="3933329" y="1500"/>
                    <a:pt x="3962922" y="131"/>
                    <a:pt x="3992332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04624" y="3613020"/>
              <a:ext cx="10054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可用区域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A2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97551" y="3434954"/>
            <a:ext cx="1063931" cy="750729"/>
            <a:chOff x="1448207" y="3577144"/>
            <a:chExt cx="1063931" cy="750729"/>
          </a:xfrm>
        </p:grpSpPr>
        <p:sp>
          <p:nvSpPr>
            <p:cNvPr id="29" name="任意多边形 28"/>
            <p:cNvSpPr/>
            <p:nvPr/>
          </p:nvSpPr>
          <p:spPr>
            <a:xfrm rot="278285">
              <a:off x="1448207" y="3577144"/>
              <a:ext cx="1057898" cy="750729"/>
            </a:xfrm>
            <a:custGeom>
              <a:avLst/>
              <a:gdLst>
                <a:gd name="connsiteX0" fmla="*/ 3992332 w 6548708"/>
                <a:gd name="connsiteY0" fmla="*/ 9 h 3049886"/>
                <a:gd name="connsiteX1" fmla="*/ 4414667 w 6548708"/>
                <a:gd name="connsiteY1" fmla="*/ 94639 h 3049886"/>
                <a:gd name="connsiteX2" fmla="*/ 4514364 w 6548708"/>
                <a:gd name="connsiteY2" fmla="*/ 160103 h 3049886"/>
                <a:gd name="connsiteX3" fmla="*/ 4520049 w 6548708"/>
                <a:gd name="connsiteY3" fmla="*/ 155178 h 3049886"/>
                <a:gd name="connsiteX4" fmla="*/ 4514863 w 6548708"/>
                <a:gd name="connsiteY4" fmla="*/ 160431 h 3049886"/>
                <a:gd name="connsiteX5" fmla="*/ 4522018 w 6548708"/>
                <a:gd name="connsiteY5" fmla="*/ 165129 h 3049886"/>
                <a:gd name="connsiteX6" fmla="*/ 5374355 w 6548708"/>
                <a:gd name="connsiteY6" fmla="*/ 38742 h 3049886"/>
                <a:gd name="connsiteX7" fmla="*/ 5806579 w 6548708"/>
                <a:gd name="connsiteY7" fmla="*/ 383535 h 3049886"/>
                <a:gd name="connsiteX8" fmla="*/ 5808918 w 6548708"/>
                <a:gd name="connsiteY8" fmla="*/ 384042 h 3049886"/>
                <a:gd name="connsiteX9" fmla="*/ 5902046 w 6548708"/>
                <a:gd name="connsiteY9" fmla="*/ 404206 h 3049886"/>
                <a:gd name="connsiteX10" fmla="*/ 6361280 w 6548708"/>
                <a:gd name="connsiteY10" fmla="*/ 718167 h 3049886"/>
                <a:gd name="connsiteX11" fmla="*/ 6336451 w 6548708"/>
                <a:gd name="connsiteY11" fmla="*/ 1081026 h 3049886"/>
                <a:gd name="connsiteX12" fmla="*/ 6517819 w 6548708"/>
                <a:gd name="connsiteY12" fmla="*/ 1635828 h 3049886"/>
                <a:gd name="connsiteX13" fmla="*/ 5668207 w 6548708"/>
                <a:gd name="connsiteY13" fmla="*/ 2121474 h 3049886"/>
                <a:gd name="connsiteX14" fmla="*/ 5364060 w 6548708"/>
                <a:gd name="connsiteY14" fmla="*/ 2537612 h 3049886"/>
                <a:gd name="connsiteX15" fmla="*/ 4328539 w 6548708"/>
                <a:gd name="connsiteY15" fmla="*/ 2587997 h 3049886"/>
                <a:gd name="connsiteX16" fmla="*/ 3588534 w 6548708"/>
                <a:gd name="connsiteY16" fmla="*/ 3031938 h 3049886"/>
                <a:gd name="connsiteX17" fmla="*/ 2500480 w 6548708"/>
                <a:gd name="connsiteY17" fmla="*/ 2760958 h 3049886"/>
                <a:gd name="connsiteX18" fmla="*/ 884218 w 6548708"/>
                <a:gd name="connsiteY18" fmla="*/ 2493225 h 3049886"/>
                <a:gd name="connsiteX19" fmla="*/ 173584 w 6548708"/>
                <a:gd name="connsiteY19" fmla="*/ 2195288 h 3049886"/>
                <a:gd name="connsiteX20" fmla="*/ 325430 w 6548708"/>
                <a:gd name="connsiteY20" fmla="*/ 1793124 h 3049886"/>
                <a:gd name="connsiteX21" fmla="*/ 4782 w 6548708"/>
                <a:gd name="connsiteY21" fmla="*/ 1380515 h 3049886"/>
                <a:gd name="connsiteX22" fmla="*/ 590366 w 6548708"/>
                <a:gd name="connsiteY22" fmla="*/ 1013775 h 3049886"/>
                <a:gd name="connsiteX23" fmla="*/ 595967 w 6548708"/>
                <a:gd name="connsiteY23" fmla="*/ 1004107 h 3049886"/>
                <a:gd name="connsiteX24" fmla="*/ 595968 w 6548708"/>
                <a:gd name="connsiteY24" fmla="*/ 1004107 h 3049886"/>
                <a:gd name="connsiteX25" fmla="*/ 856816 w 6548708"/>
                <a:gd name="connsiteY25" fmla="*/ 477461 h 3049886"/>
                <a:gd name="connsiteX26" fmla="*/ 2125784 w 6548708"/>
                <a:gd name="connsiteY26" fmla="*/ 357143 h 3049886"/>
                <a:gd name="connsiteX27" fmla="*/ 2126028 w 6548708"/>
                <a:gd name="connsiteY27" fmla="*/ 356921 h 3049886"/>
                <a:gd name="connsiteX28" fmla="*/ 2125027 w 6548708"/>
                <a:gd name="connsiteY28" fmla="*/ 356437 h 3049886"/>
                <a:gd name="connsiteX29" fmla="*/ 2126071 w 6548708"/>
                <a:gd name="connsiteY29" fmla="*/ 356881 h 3049886"/>
                <a:gd name="connsiteX30" fmla="*/ 2237693 w 6548708"/>
                <a:gd name="connsiteY30" fmla="*/ 254927 h 3049886"/>
                <a:gd name="connsiteX31" fmla="*/ 3405198 w 6548708"/>
                <a:gd name="connsiteY31" fmla="*/ 232238 h 3049886"/>
                <a:gd name="connsiteX32" fmla="*/ 3410904 w 6548708"/>
                <a:gd name="connsiteY32" fmla="*/ 226764 h 3049886"/>
                <a:gd name="connsiteX33" fmla="*/ 3493782 w 6548708"/>
                <a:gd name="connsiteY33" fmla="*/ 147252 h 3049886"/>
                <a:gd name="connsiteX34" fmla="*/ 3903732 w 6548708"/>
                <a:gd name="connsiteY34" fmla="*/ 4164 h 3049886"/>
                <a:gd name="connsiteX35" fmla="*/ 3992332 w 6548708"/>
                <a:gd name="connsiteY35" fmla="*/ 9 h 304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548708" h="3049886">
                  <a:moveTo>
                    <a:pt x="3992332" y="9"/>
                  </a:moveTo>
                  <a:cubicBezTo>
                    <a:pt x="4146732" y="-627"/>
                    <a:pt x="4296097" y="33144"/>
                    <a:pt x="4414667" y="94639"/>
                  </a:cubicBezTo>
                  <a:lnTo>
                    <a:pt x="4514364" y="160103"/>
                  </a:lnTo>
                  <a:lnTo>
                    <a:pt x="4520049" y="155178"/>
                  </a:lnTo>
                  <a:lnTo>
                    <a:pt x="4514863" y="160431"/>
                  </a:lnTo>
                  <a:lnTo>
                    <a:pt x="4522018" y="165129"/>
                  </a:lnTo>
                  <a:cubicBezTo>
                    <a:pt x="4731241" y="8892"/>
                    <a:pt x="5077324" y="-42411"/>
                    <a:pt x="5374355" y="38742"/>
                  </a:cubicBezTo>
                  <a:cubicBezTo>
                    <a:pt x="5600686" y="100559"/>
                    <a:pt x="5762978" y="229980"/>
                    <a:pt x="5806579" y="383535"/>
                  </a:cubicBezTo>
                  <a:lnTo>
                    <a:pt x="5808918" y="384042"/>
                  </a:lnTo>
                  <a:lnTo>
                    <a:pt x="5902046" y="404206"/>
                  </a:lnTo>
                  <a:cubicBezTo>
                    <a:pt x="6118333" y="460838"/>
                    <a:pt x="6287098" y="574915"/>
                    <a:pt x="6361280" y="718167"/>
                  </a:cubicBezTo>
                  <a:cubicBezTo>
                    <a:pt x="6422896" y="837003"/>
                    <a:pt x="6414116" y="966071"/>
                    <a:pt x="6336451" y="1081026"/>
                  </a:cubicBezTo>
                  <a:cubicBezTo>
                    <a:pt x="6527357" y="1238674"/>
                    <a:pt x="6594121" y="1443038"/>
                    <a:pt x="6517819" y="1635828"/>
                  </a:cubicBezTo>
                  <a:cubicBezTo>
                    <a:pt x="6416386" y="1892130"/>
                    <a:pt x="6080599" y="2084074"/>
                    <a:pt x="5668207" y="2121474"/>
                  </a:cubicBezTo>
                  <a:cubicBezTo>
                    <a:pt x="5666239" y="2281451"/>
                    <a:pt x="5555268" y="2433172"/>
                    <a:pt x="5364060" y="2537612"/>
                  </a:cubicBezTo>
                  <a:cubicBezTo>
                    <a:pt x="5073539" y="2696318"/>
                    <a:pt x="4653880" y="2716712"/>
                    <a:pt x="4328539" y="2587997"/>
                  </a:cubicBezTo>
                  <a:cubicBezTo>
                    <a:pt x="4223321" y="2809085"/>
                    <a:pt x="3941580" y="2978095"/>
                    <a:pt x="3588534" y="3031938"/>
                  </a:cubicBezTo>
                  <a:cubicBezTo>
                    <a:pt x="3172509" y="3095378"/>
                    <a:pt x="2738317" y="2987268"/>
                    <a:pt x="2500480" y="2760958"/>
                  </a:cubicBezTo>
                  <a:cubicBezTo>
                    <a:pt x="1939118" y="2975766"/>
                    <a:pt x="1210014" y="2855025"/>
                    <a:pt x="884218" y="2493225"/>
                  </a:cubicBezTo>
                  <a:cubicBezTo>
                    <a:pt x="564175" y="2517006"/>
                    <a:pt x="263662" y="2391043"/>
                    <a:pt x="173584" y="2195288"/>
                  </a:cubicBezTo>
                  <a:cubicBezTo>
                    <a:pt x="108334" y="2053659"/>
                    <a:pt x="166014" y="1900810"/>
                    <a:pt x="325430" y="1793124"/>
                  </a:cubicBezTo>
                  <a:cubicBezTo>
                    <a:pt x="99250" y="1708654"/>
                    <a:pt x="-26708" y="1546560"/>
                    <a:pt x="4782" y="1380515"/>
                  </a:cubicBezTo>
                  <a:cubicBezTo>
                    <a:pt x="41721" y="1186101"/>
                    <a:pt x="284857" y="1033816"/>
                    <a:pt x="590366" y="1013775"/>
                  </a:cubicBezTo>
                  <a:lnTo>
                    <a:pt x="595967" y="1004107"/>
                  </a:lnTo>
                  <a:lnTo>
                    <a:pt x="595968" y="1004107"/>
                  </a:lnTo>
                  <a:cubicBezTo>
                    <a:pt x="554940" y="812657"/>
                    <a:pt x="650620" y="619584"/>
                    <a:pt x="856816" y="477461"/>
                  </a:cubicBezTo>
                  <a:cubicBezTo>
                    <a:pt x="1182612" y="252985"/>
                    <a:pt x="1710819" y="202953"/>
                    <a:pt x="2125784" y="357143"/>
                  </a:cubicBezTo>
                  <a:lnTo>
                    <a:pt x="2126028" y="356921"/>
                  </a:lnTo>
                  <a:lnTo>
                    <a:pt x="2125027" y="356437"/>
                  </a:lnTo>
                  <a:lnTo>
                    <a:pt x="2126071" y="356881"/>
                  </a:lnTo>
                  <a:lnTo>
                    <a:pt x="2237693" y="254927"/>
                  </a:lnTo>
                  <a:cubicBezTo>
                    <a:pt x="2535380" y="43286"/>
                    <a:pt x="3068465" y="21682"/>
                    <a:pt x="3405198" y="232238"/>
                  </a:cubicBezTo>
                  <a:lnTo>
                    <a:pt x="3410904" y="226764"/>
                  </a:lnTo>
                  <a:lnTo>
                    <a:pt x="3493782" y="147252"/>
                  </a:lnTo>
                  <a:cubicBezTo>
                    <a:pt x="3597220" y="70281"/>
                    <a:pt x="3742386" y="18666"/>
                    <a:pt x="3903732" y="4164"/>
                  </a:cubicBezTo>
                  <a:cubicBezTo>
                    <a:pt x="3933329" y="1500"/>
                    <a:pt x="3962922" y="131"/>
                    <a:pt x="3992332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506734" y="3660121"/>
              <a:ext cx="10054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可用区域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A3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063410" y="3393897"/>
            <a:ext cx="1063931" cy="750729"/>
            <a:chOff x="1744893" y="3497559"/>
            <a:chExt cx="1063931" cy="750729"/>
          </a:xfrm>
        </p:grpSpPr>
        <p:sp>
          <p:nvSpPr>
            <p:cNvPr id="32" name="任意多边形 31"/>
            <p:cNvSpPr/>
            <p:nvPr/>
          </p:nvSpPr>
          <p:spPr>
            <a:xfrm rot="278285">
              <a:off x="1744893" y="3497559"/>
              <a:ext cx="1057898" cy="750729"/>
            </a:xfrm>
            <a:custGeom>
              <a:avLst/>
              <a:gdLst>
                <a:gd name="connsiteX0" fmla="*/ 3992332 w 6548708"/>
                <a:gd name="connsiteY0" fmla="*/ 9 h 3049886"/>
                <a:gd name="connsiteX1" fmla="*/ 4414667 w 6548708"/>
                <a:gd name="connsiteY1" fmla="*/ 94639 h 3049886"/>
                <a:gd name="connsiteX2" fmla="*/ 4514364 w 6548708"/>
                <a:gd name="connsiteY2" fmla="*/ 160103 h 3049886"/>
                <a:gd name="connsiteX3" fmla="*/ 4520049 w 6548708"/>
                <a:gd name="connsiteY3" fmla="*/ 155178 h 3049886"/>
                <a:gd name="connsiteX4" fmla="*/ 4514863 w 6548708"/>
                <a:gd name="connsiteY4" fmla="*/ 160431 h 3049886"/>
                <a:gd name="connsiteX5" fmla="*/ 4522018 w 6548708"/>
                <a:gd name="connsiteY5" fmla="*/ 165129 h 3049886"/>
                <a:gd name="connsiteX6" fmla="*/ 5374355 w 6548708"/>
                <a:gd name="connsiteY6" fmla="*/ 38742 h 3049886"/>
                <a:gd name="connsiteX7" fmla="*/ 5806579 w 6548708"/>
                <a:gd name="connsiteY7" fmla="*/ 383535 h 3049886"/>
                <a:gd name="connsiteX8" fmla="*/ 5808918 w 6548708"/>
                <a:gd name="connsiteY8" fmla="*/ 384042 h 3049886"/>
                <a:gd name="connsiteX9" fmla="*/ 5902046 w 6548708"/>
                <a:gd name="connsiteY9" fmla="*/ 404206 h 3049886"/>
                <a:gd name="connsiteX10" fmla="*/ 6361280 w 6548708"/>
                <a:gd name="connsiteY10" fmla="*/ 718167 h 3049886"/>
                <a:gd name="connsiteX11" fmla="*/ 6336451 w 6548708"/>
                <a:gd name="connsiteY11" fmla="*/ 1081026 h 3049886"/>
                <a:gd name="connsiteX12" fmla="*/ 6517819 w 6548708"/>
                <a:gd name="connsiteY12" fmla="*/ 1635828 h 3049886"/>
                <a:gd name="connsiteX13" fmla="*/ 5668207 w 6548708"/>
                <a:gd name="connsiteY13" fmla="*/ 2121474 h 3049886"/>
                <a:gd name="connsiteX14" fmla="*/ 5364060 w 6548708"/>
                <a:gd name="connsiteY14" fmla="*/ 2537612 h 3049886"/>
                <a:gd name="connsiteX15" fmla="*/ 4328539 w 6548708"/>
                <a:gd name="connsiteY15" fmla="*/ 2587997 h 3049886"/>
                <a:gd name="connsiteX16" fmla="*/ 3588534 w 6548708"/>
                <a:gd name="connsiteY16" fmla="*/ 3031938 h 3049886"/>
                <a:gd name="connsiteX17" fmla="*/ 2500480 w 6548708"/>
                <a:gd name="connsiteY17" fmla="*/ 2760958 h 3049886"/>
                <a:gd name="connsiteX18" fmla="*/ 884218 w 6548708"/>
                <a:gd name="connsiteY18" fmla="*/ 2493225 h 3049886"/>
                <a:gd name="connsiteX19" fmla="*/ 173584 w 6548708"/>
                <a:gd name="connsiteY19" fmla="*/ 2195288 h 3049886"/>
                <a:gd name="connsiteX20" fmla="*/ 325430 w 6548708"/>
                <a:gd name="connsiteY20" fmla="*/ 1793124 h 3049886"/>
                <a:gd name="connsiteX21" fmla="*/ 4782 w 6548708"/>
                <a:gd name="connsiteY21" fmla="*/ 1380515 h 3049886"/>
                <a:gd name="connsiteX22" fmla="*/ 590366 w 6548708"/>
                <a:gd name="connsiteY22" fmla="*/ 1013775 h 3049886"/>
                <a:gd name="connsiteX23" fmla="*/ 595967 w 6548708"/>
                <a:gd name="connsiteY23" fmla="*/ 1004107 h 3049886"/>
                <a:gd name="connsiteX24" fmla="*/ 595968 w 6548708"/>
                <a:gd name="connsiteY24" fmla="*/ 1004107 h 3049886"/>
                <a:gd name="connsiteX25" fmla="*/ 856816 w 6548708"/>
                <a:gd name="connsiteY25" fmla="*/ 477461 h 3049886"/>
                <a:gd name="connsiteX26" fmla="*/ 2125784 w 6548708"/>
                <a:gd name="connsiteY26" fmla="*/ 357143 h 3049886"/>
                <a:gd name="connsiteX27" fmla="*/ 2126028 w 6548708"/>
                <a:gd name="connsiteY27" fmla="*/ 356921 h 3049886"/>
                <a:gd name="connsiteX28" fmla="*/ 2125027 w 6548708"/>
                <a:gd name="connsiteY28" fmla="*/ 356437 h 3049886"/>
                <a:gd name="connsiteX29" fmla="*/ 2126071 w 6548708"/>
                <a:gd name="connsiteY29" fmla="*/ 356881 h 3049886"/>
                <a:gd name="connsiteX30" fmla="*/ 2237693 w 6548708"/>
                <a:gd name="connsiteY30" fmla="*/ 254927 h 3049886"/>
                <a:gd name="connsiteX31" fmla="*/ 3405198 w 6548708"/>
                <a:gd name="connsiteY31" fmla="*/ 232238 h 3049886"/>
                <a:gd name="connsiteX32" fmla="*/ 3410904 w 6548708"/>
                <a:gd name="connsiteY32" fmla="*/ 226764 h 3049886"/>
                <a:gd name="connsiteX33" fmla="*/ 3493782 w 6548708"/>
                <a:gd name="connsiteY33" fmla="*/ 147252 h 3049886"/>
                <a:gd name="connsiteX34" fmla="*/ 3903732 w 6548708"/>
                <a:gd name="connsiteY34" fmla="*/ 4164 h 3049886"/>
                <a:gd name="connsiteX35" fmla="*/ 3992332 w 6548708"/>
                <a:gd name="connsiteY35" fmla="*/ 9 h 304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548708" h="3049886">
                  <a:moveTo>
                    <a:pt x="3992332" y="9"/>
                  </a:moveTo>
                  <a:cubicBezTo>
                    <a:pt x="4146732" y="-627"/>
                    <a:pt x="4296097" y="33144"/>
                    <a:pt x="4414667" y="94639"/>
                  </a:cubicBezTo>
                  <a:lnTo>
                    <a:pt x="4514364" y="160103"/>
                  </a:lnTo>
                  <a:lnTo>
                    <a:pt x="4520049" y="155178"/>
                  </a:lnTo>
                  <a:lnTo>
                    <a:pt x="4514863" y="160431"/>
                  </a:lnTo>
                  <a:lnTo>
                    <a:pt x="4522018" y="165129"/>
                  </a:lnTo>
                  <a:cubicBezTo>
                    <a:pt x="4731241" y="8892"/>
                    <a:pt x="5077324" y="-42411"/>
                    <a:pt x="5374355" y="38742"/>
                  </a:cubicBezTo>
                  <a:cubicBezTo>
                    <a:pt x="5600686" y="100559"/>
                    <a:pt x="5762978" y="229980"/>
                    <a:pt x="5806579" y="383535"/>
                  </a:cubicBezTo>
                  <a:lnTo>
                    <a:pt x="5808918" y="384042"/>
                  </a:lnTo>
                  <a:lnTo>
                    <a:pt x="5902046" y="404206"/>
                  </a:lnTo>
                  <a:cubicBezTo>
                    <a:pt x="6118333" y="460838"/>
                    <a:pt x="6287098" y="574915"/>
                    <a:pt x="6361280" y="718167"/>
                  </a:cubicBezTo>
                  <a:cubicBezTo>
                    <a:pt x="6422896" y="837003"/>
                    <a:pt x="6414116" y="966071"/>
                    <a:pt x="6336451" y="1081026"/>
                  </a:cubicBezTo>
                  <a:cubicBezTo>
                    <a:pt x="6527357" y="1238674"/>
                    <a:pt x="6594121" y="1443038"/>
                    <a:pt x="6517819" y="1635828"/>
                  </a:cubicBezTo>
                  <a:cubicBezTo>
                    <a:pt x="6416386" y="1892130"/>
                    <a:pt x="6080599" y="2084074"/>
                    <a:pt x="5668207" y="2121474"/>
                  </a:cubicBezTo>
                  <a:cubicBezTo>
                    <a:pt x="5666239" y="2281451"/>
                    <a:pt x="5555268" y="2433172"/>
                    <a:pt x="5364060" y="2537612"/>
                  </a:cubicBezTo>
                  <a:cubicBezTo>
                    <a:pt x="5073539" y="2696318"/>
                    <a:pt x="4653880" y="2716712"/>
                    <a:pt x="4328539" y="2587997"/>
                  </a:cubicBezTo>
                  <a:cubicBezTo>
                    <a:pt x="4223321" y="2809085"/>
                    <a:pt x="3941580" y="2978095"/>
                    <a:pt x="3588534" y="3031938"/>
                  </a:cubicBezTo>
                  <a:cubicBezTo>
                    <a:pt x="3172509" y="3095378"/>
                    <a:pt x="2738317" y="2987268"/>
                    <a:pt x="2500480" y="2760958"/>
                  </a:cubicBezTo>
                  <a:cubicBezTo>
                    <a:pt x="1939118" y="2975766"/>
                    <a:pt x="1210014" y="2855025"/>
                    <a:pt x="884218" y="2493225"/>
                  </a:cubicBezTo>
                  <a:cubicBezTo>
                    <a:pt x="564175" y="2517006"/>
                    <a:pt x="263662" y="2391043"/>
                    <a:pt x="173584" y="2195288"/>
                  </a:cubicBezTo>
                  <a:cubicBezTo>
                    <a:pt x="108334" y="2053659"/>
                    <a:pt x="166014" y="1900810"/>
                    <a:pt x="325430" y="1793124"/>
                  </a:cubicBezTo>
                  <a:cubicBezTo>
                    <a:pt x="99250" y="1708654"/>
                    <a:pt x="-26708" y="1546560"/>
                    <a:pt x="4782" y="1380515"/>
                  </a:cubicBezTo>
                  <a:cubicBezTo>
                    <a:pt x="41721" y="1186101"/>
                    <a:pt x="284857" y="1033816"/>
                    <a:pt x="590366" y="1013775"/>
                  </a:cubicBezTo>
                  <a:lnTo>
                    <a:pt x="595967" y="1004107"/>
                  </a:lnTo>
                  <a:lnTo>
                    <a:pt x="595968" y="1004107"/>
                  </a:lnTo>
                  <a:cubicBezTo>
                    <a:pt x="554940" y="812657"/>
                    <a:pt x="650620" y="619584"/>
                    <a:pt x="856816" y="477461"/>
                  </a:cubicBezTo>
                  <a:cubicBezTo>
                    <a:pt x="1182612" y="252985"/>
                    <a:pt x="1710819" y="202953"/>
                    <a:pt x="2125784" y="357143"/>
                  </a:cubicBezTo>
                  <a:lnTo>
                    <a:pt x="2126028" y="356921"/>
                  </a:lnTo>
                  <a:lnTo>
                    <a:pt x="2125027" y="356437"/>
                  </a:lnTo>
                  <a:lnTo>
                    <a:pt x="2126071" y="356881"/>
                  </a:lnTo>
                  <a:lnTo>
                    <a:pt x="2237693" y="254927"/>
                  </a:lnTo>
                  <a:cubicBezTo>
                    <a:pt x="2535380" y="43286"/>
                    <a:pt x="3068465" y="21682"/>
                    <a:pt x="3405198" y="232238"/>
                  </a:cubicBezTo>
                  <a:lnTo>
                    <a:pt x="3410904" y="226764"/>
                  </a:lnTo>
                  <a:lnTo>
                    <a:pt x="3493782" y="147252"/>
                  </a:lnTo>
                  <a:cubicBezTo>
                    <a:pt x="3597220" y="70281"/>
                    <a:pt x="3742386" y="18666"/>
                    <a:pt x="3903732" y="4164"/>
                  </a:cubicBezTo>
                  <a:cubicBezTo>
                    <a:pt x="3933329" y="1500"/>
                    <a:pt x="3962922" y="131"/>
                    <a:pt x="3992332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803420" y="3580536"/>
              <a:ext cx="10054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可用区域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B1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44828" y="4086403"/>
            <a:ext cx="1063931" cy="750729"/>
            <a:chOff x="1799294" y="3533897"/>
            <a:chExt cx="1063931" cy="750729"/>
          </a:xfrm>
        </p:grpSpPr>
        <p:sp>
          <p:nvSpPr>
            <p:cNvPr id="35" name="任意多边形 34"/>
            <p:cNvSpPr/>
            <p:nvPr/>
          </p:nvSpPr>
          <p:spPr>
            <a:xfrm rot="278285">
              <a:off x="1799294" y="3533897"/>
              <a:ext cx="1057898" cy="750729"/>
            </a:xfrm>
            <a:custGeom>
              <a:avLst/>
              <a:gdLst>
                <a:gd name="connsiteX0" fmla="*/ 3992332 w 6548708"/>
                <a:gd name="connsiteY0" fmla="*/ 9 h 3049886"/>
                <a:gd name="connsiteX1" fmla="*/ 4414667 w 6548708"/>
                <a:gd name="connsiteY1" fmla="*/ 94639 h 3049886"/>
                <a:gd name="connsiteX2" fmla="*/ 4514364 w 6548708"/>
                <a:gd name="connsiteY2" fmla="*/ 160103 h 3049886"/>
                <a:gd name="connsiteX3" fmla="*/ 4520049 w 6548708"/>
                <a:gd name="connsiteY3" fmla="*/ 155178 h 3049886"/>
                <a:gd name="connsiteX4" fmla="*/ 4514863 w 6548708"/>
                <a:gd name="connsiteY4" fmla="*/ 160431 h 3049886"/>
                <a:gd name="connsiteX5" fmla="*/ 4522018 w 6548708"/>
                <a:gd name="connsiteY5" fmla="*/ 165129 h 3049886"/>
                <a:gd name="connsiteX6" fmla="*/ 5374355 w 6548708"/>
                <a:gd name="connsiteY6" fmla="*/ 38742 h 3049886"/>
                <a:gd name="connsiteX7" fmla="*/ 5806579 w 6548708"/>
                <a:gd name="connsiteY7" fmla="*/ 383535 h 3049886"/>
                <a:gd name="connsiteX8" fmla="*/ 5808918 w 6548708"/>
                <a:gd name="connsiteY8" fmla="*/ 384042 h 3049886"/>
                <a:gd name="connsiteX9" fmla="*/ 5902046 w 6548708"/>
                <a:gd name="connsiteY9" fmla="*/ 404206 h 3049886"/>
                <a:gd name="connsiteX10" fmla="*/ 6361280 w 6548708"/>
                <a:gd name="connsiteY10" fmla="*/ 718167 h 3049886"/>
                <a:gd name="connsiteX11" fmla="*/ 6336451 w 6548708"/>
                <a:gd name="connsiteY11" fmla="*/ 1081026 h 3049886"/>
                <a:gd name="connsiteX12" fmla="*/ 6517819 w 6548708"/>
                <a:gd name="connsiteY12" fmla="*/ 1635828 h 3049886"/>
                <a:gd name="connsiteX13" fmla="*/ 5668207 w 6548708"/>
                <a:gd name="connsiteY13" fmla="*/ 2121474 h 3049886"/>
                <a:gd name="connsiteX14" fmla="*/ 5364060 w 6548708"/>
                <a:gd name="connsiteY14" fmla="*/ 2537612 h 3049886"/>
                <a:gd name="connsiteX15" fmla="*/ 4328539 w 6548708"/>
                <a:gd name="connsiteY15" fmla="*/ 2587997 h 3049886"/>
                <a:gd name="connsiteX16" fmla="*/ 3588534 w 6548708"/>
                <a:gd name="connsiteY16" fmla="*/ 3031938 h 3049886"/>
                <a:gd name="connsiteX17" fmla="*/ 2500480 w 6548708"/>
                <a:gd name="connsiteY17" fmla="*/ 2760958 h 3049886"/>
                <a:gd name="connsiteX18" fmla="*/ 884218 w 6548708"/>
                <a:gd name="connsiteY18" fmla="*/ 2493225 h 3049886"/>
                <a:gd name="connsiteX19" fmla="*/ 173584 w 6548708"/>
                <a:gd name="connsiteY19" fmla="*/ 2195288 h 3049886"/>
                <a:gd name="connsiteX20" fmla="*/ 325430 w 6548708"/>
                <a:gd name="connsiteY20" fmla="*/ 1793124 h 3049886"/>
                <a:gd name="connsiteX21" fmla="*/ 4782 w 6548708"/>
                <a:gd name="connsiteY21" fmla="*/ 1380515 h 3049886"/>
                <a:gd name="connsiteX22" fmla="*/ 590366 w 6548708"/>
                <a:gd name="connsiteY22" fmla="*/ 1013775 h 3049886"/>
                <a:gd name="connsiteX23" fmla="*/ 595967 w 6548708"/>
                <a:gd name="connsiteY23" fmla="*/ 1004107 h 3049886"/>
                <a:gd name="connsiteX24" fmla="*/ 595968 w 6548708"/>
                <a:gd name="connsiteY24" fmla="*/ 1004107 h 3049886"/>
                <a:gd name="connsiteX25" fmla="*/ 856816 w 6548708"/>
                <a:gd name="connsiteY25" fmla="*/ 477461 h 3049886"/>
                <a:gd name="connsiteX26" fmla="*/ 2125784 w 6548708"/>
                <a:gd name="connsiteY26" fmla="*/ 357143 h 3049886"/>
                <a:gd name="connsiteX27" fmla="*/ 2126028 w 6548708"/>
                <a:gd name="connsiteY27" fmla="*/ 356921 h 3049886"/>
                <a:gd name="connsiteX28" fmla="*/ 2125027 w 6548708"/>
                <a:gd name="connsiteY28" fmla="*/ 356437 h 3049886"/>
                <a:gd name="connsiteX29" fmla="*/ 2126071 w 6548708"/>
                <a:gd name="connsiteY29" fmla="*/ 356881 h 3049886"/>
                <a:gd name="connsiteX30" fmla="*/ 2237693 w 6548708"/>
                <a:gd name="connsiteY30" fmla="*/ 254927 h 3049886"/>
                <a:gd name="connsiteX31" fmla="*/ 3405198 w 6548708"/>
                <a:gd name="connsiteY31" fmla="*/ 232238 h 3049886"/>
                <a:gd name="connsiteX32" fmla="*/ 3410904 w 6548708"/>
                <a:gd name="connsiteY32" fmla="*/ 226764 h 3049886"/>
                <a:gd name="connsiteX33" fmla="*/ 3493782 w 6548708"/>
                <a:gd name="connsiteY33" fmla="*/ 147252 h 3049886"/>
                <a:gd name="connsiteX34" fmla="*/ 3903732 w 6548708"/>
                <a:gd name="connsiteY34" fmla="*/ 4164 h 3049886"/>
                <a:gd name="connsiteX35" fmla="*/ 3992332 w 6548708"/>
                <a:gd name="connsiteY35" fmla="*/ 9 h 304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548708" h="3049886">
                  <a:moveTo>
                    <a:pt x="3992332" y="9"/>
                  </a:moveTo>
                  <a:cubicBezTo>
                    <a:pt x="4146732" y="-627"/>
                    <a:pt x="4296097" y="33144"/>
                    <a:pt x="4414667" y="94639"/>
                  </a:cubicBezTo>
                  <a:lnTo>
                    <a:pt x="4514364" y="160103"/>
                  </a:lnTo>
                  <a:lnTo>
                    <a:pt x="4520049" y="155178"/>
                  </a:lnTo>
                  <a:lnTo>
                    <a:pt x="4514863" y="160431"/>
                  </a:lnTo>
                  <a:lnTo>
                    <a:pt x="4522018" y="165129"/>
                  </a:lnTo>
                  <a:cubicBezTo>
                    <a:pt x="4731241" y="8892"/>
                    <a:pt x="5077324" y="-42411"/>
                    <a:pt x="5374355" y="38742"/>
                  </a:cubicBezTo>
                  <a:cubicBezTo>
                    <a:pt x="5600686" y="100559"/>
                    <a:pt x="5762978" y="229980"/>
                    <a:pt x="5806579" y="383535"/>
                  </a:cubicBezTo>
                  <a:lnTo>
                    <a:pt x="5808918" y="384042"/>
                  </a:lnTo>
                  <a:lnTo>
                    <a:pt x="5902046" y="404206"/>
                  </a:lnTo>
                  <a:cubicBezTo>
                    <a:pt x="6118333" y="460838"/>
                    <a:pt x="6287098" y="574915"/>
                    <a:pt x="6361280" y="718167"/>
                  </a:cubicBezTo>
                  <a:cubicBezTo>
                    <a:pt x="6422896" y="837003"/>
                    <a:pt x="6414116" y="966071"/>
                    <a:pt x="6336451" y="1081026"/>
                  </a:cubicBezTo>
                  <a:cubicBezTo>
                    <a:pt x="6527357" y="1238674"/>
                    <a:pt x="6594121" y="1443038"/>
                    <a:pt x="6517819" y="1635828"/>
                  </a:cubicBezTo>
                  <a:cubicBezTo>
                    <a:pt x="6416386" y="1892130"/>
                    <a:pt x="6080599" y="2084074"/>
                    <a:pt x="5668207" y="2121474"/>
                  </a:cubicBezTo>
                  <a:cubicBezTo>
                    <a:pt x="5666239" y="2281451"/>
                    <a:pt x="5555268" y="2433172"/>
                    <a:pt x="5364060" y="2537612"/>
                  </a:cubicBezTo>
                  <a:cubicBezTo>
                    <a:pt x="5073539" y="2696318"/>
                    <a:pt x="4653880" y="2716712"/>
                    <a:pt x="4328539" y="2587997"/>
                  </a:cubicBezTo>
                  <a:cubicBezTo>
                    <a:pt x="4223321" y="2809085"/>
                    <a:pt x="3941580" y="2978095"/>
                    <a:pt x="3588534" y="3031938"/>
                  </a:cubicBezTo>
                  <a:cubicBezTo>
                    <a:pt x="3172509" y="3095378"/>
                    <a:pt x="2738317" y="2987268"/>
                    <a:pt x="2500480" y="2760958"/>
                  </a:cubicBezTo>
                  <a:cubicBezTo>
                    <a:pt x="1939118" y="2975766"/>
                    <a:pt x="1210014" y="2855025"/>
                    <a:pt x="884218" y="2493225"/>
                  </a:cubicBezTo>
                  <a:cubicBezTo>
                    <a:pt x="564175" y="2517006"/>
                    <a:pt x="263662" y="2391043"/>
                    <a:pt x="173584" y="2195288"/>
                  </a:cubicBezTo>
                  <a:cubicBezTo>
                    <a:pt x="108334" y="2053659"/>
                    <a:pt x="166014" y="1900810"/>
                    <a:pt x="325430" y="1793124"/>
                  </a:cubicBezTo>
                  <a:cubicBezTo>
                    <a:pt x="99250" y="1708654"/>
                    <a:pt x="-26708" y="1546560"/>
                    <a:pt x="4782" y="1380515"/>
                  </a:cubicBezTo>
                  <a:cubicBezTo>
                    <a:pt x="41721" y="1186101"/>
                    <a:pt x="284857" y="1033816"/>
                    <a:pt x="590366" y="1013775"/>
                  </a:cubicBezTo>
                  <a:lnTo>
                    <a:pt x="595967" y="1004107"/>
                  </a:lnTo>
                  <a:lnTo>
                    <a:pt x="595968" y="1004107"/>
                  </a:lnTo>
                  <a:cubicBezTo>
                    <a:pt x="554940" y="812657"/>
                    <a:pt x="650620" y="619584"/>
                    <a:pt x="856816" y="477461"/>
                  </a:cubicBezTo>
                  <a:cubicBezTo>
                    <a:pt x="1182612" y="252985"/>
                    <a:pt x="1710819" y="202953"/>
                    <a:pt x="2125784" y="357143"/>
                  </a:cubicBezTo>
                  <a:lnTo>
                    <a:pt x="2126028" y="356921"/>
                  </a:lnTo>
                  <a:lnTo>
                    <a:pt x="2125027" y="356437"/>
                  </a:lnTo>
                  <a:lnTo>
                    <a:pt x="2126071" y="356881"/>
                  </a:lnTo>
                  <a:lnTo>
                    <a:pt x="2237693" y="254927"/>
                  </a:lnTo>
                  <a:cubicBezTo>
                    <a:pt x="2535380" y="43286"/>
                    <a:pt x="3068465" y="21682"/>
                    <a:pt x="3405198" y="232238"/>
                  </a:cubicBezTo>
                  <a:lnTo>
                    <a:pt x="3410904" y="226764"/>
                  </a:lnTo>
                  <a:lnTo>
                    <a:pt x="3493782" y="147252"/>
                  </a:lnTo>
                  <a:cubicBezTo>
                    <a:pt x="3597220" y="70281"/>
                    <a:pt x="3742386" y="18666"/>
                    <a:pt x="3903732" y="4164"/>
                  </a:cubicBezTo>
                  <a:cubicBezTo>
                    <a:pt x="3933329" y="1500"/>
                    <a:pt x="3962922" y="131"/>
                    <a:pt x="3992332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857821" y="3616874"/>
              <a:ext cx="10054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可用区域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B2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38399" y="3438994"/>
            <a:ext cx="1063931" cy="750729"/>
            <a:chOff x="1973129" y="3577143"/>
            <a:chExt cx="1063931" cy="750729"/>
          </a:xfrm>
        </p:grpSpPr>
        <p:sp>
          <p:nvSpPr>
            <p:cNvPr id="38" name="任意多边形 37"/>
            <p:cNvSpPr/>
            <p:nvPr/>
          </p:nvSpPr>
          <p:spPr>
            <a:xfrm rot="278285">
              <a:off x="1973129" y="3577143"/>
              <a:ext cx="1057898" cy="750729"/>
            </a:xfrm>
            <a:custGeom>
              <a:avLst/>
              <a:gdLst>
                <a:gd name="connsiteX0" fmla="*/ 3992332 w 6548708"/>
                <a:gd name="connsiteY0" fmla="*/ 9 h 3049886"/>
                <a:gd name="connsiteX1" fmla="*/ 4414667 w 6548708"/>
                <a:gd name="connsiteY1" fmla="*/ 94639 h 3049886"/>
                <a:gd name="connsiteX2" fmla="*/ 4514364 w 6548708"/>
                <a:gd name="connsiteY2" fmla="*/ 160103 h 3049886"/>
                <a:gd name="connsiteX3" fmla="*/ 4520049 w 6548708"/>
                <a:gd name="connsiteY3" fmla="*/ 155178 h 3049886"/>
                <a:gd name="connsiteX4" fmla="*/ 4514863 w 6548708"/>
                <a:gd name="connsiteY4" fmla="*/ 160431 h 3049886"/>
                <a:gd name="connsiteX5" fmla="*/ 4522018 w 6548708"/>
                <a:gd name="connsiteY5" fmla="*/ 165129 h 3049886"/>
                <a:gd name="connsiteX6" fmla="*/ 5374355 w 6548708"/>
                <a:gd name="connsiteY6" fmla="*/ 38742 h 3049886"/>
                <a:gd name="connsiteX7" fmla="*/ 5806579 w 6548708"/>
                <a:gd name="connsiteY7" fmla="*/ 383535 h 3049886"/>
                <a:gd name="connsiteX8" fmla="*/ 5808918 w 6548708"/>
                <a:gd name="connsiteY8" fmla="*/ 384042 h 3049886"/>
                <a:gd name="connsiteX9" fmla="*/ 5902046 w 6548708"/>
                <a:gd name="connsiteY9" fmla="*/ 404206 h 3049886"/>
                <a:gd name="connsiteX10" fmla="*/ 6361280 w 6548708"/>
                <a:gd name="connsiteY10" fmla="*/ 718167 h 3049886"/>
                <a:gd name="connsiteX11" fmla="*/ 6336451 w 6548708"/>
                <a:gd name="connsiteY11" fmla="*/ 1081026 h 3049886"/>
                <a:gd name="connsiteX12" fmla="*/ 6517819 w 6548708"/>
                <a:gd name="connsiteY12" fmla="*/ 1635828 h 3049886"/>
                <a:gd name="connsiteX13" fmla="*/ 5668207 w 6548708"/>
                <a:gd name="connsiteY13" fmla="*/ 2121474 h 3049886"/>
                <a:gd name="connsiteX14" fmla="*/ 5364060 w 6548708"/>
                <a:gd name="connsiteY14" fmla="*/ 2537612 h 3049886"/>
                <a:gd name="connsiteX15" fmla="*/ 4328539 w 6548708"/>
                <a:gd name="connsiteY15" fmla="*/ 2587997 h 3049886"/>
                <a:gd name="connsiteX16" fmla="*/ 3588534 w 6548708"/>
                <a:gd name="connsiteY16" fmla="*/ 3031938 h 3049886"/>
                <a:gd name="connsiteX17" fmla="*/ 2500480 w 6548708"/>
                <a:gd name="connsiteY17" fmla="*/ 2760958 h 3049886"/>
                <a:gd name="connsiteX18" fmla="*/ 884218 w 6548708"/>
                <a:gd name="connsiteY18" fmla="*/ 2493225 h 3049886"/>
                <a:gd name="connsiteX19" fmla="*/ 173584 w 6548708"/>
                <a:gd name="connsiteY19" fmla="*/ 2195288 h 3049886"/>
                <a:gd name="connsiteX20" fmla="*/ 325430 w 6548708"/>
                <a:gd name="connsiteY20" fmla="*/ 1793124 h 3049886"/>
                <a:gd name="connsiteX21" fmla="*/ 4782 w 6548708"/>
                <a:gd name="connsiteY21" fmla="*/ 1380515 h 3049886"/>
                <a:gd name="connsiteX22" fmla="*/ 590366 w 6548708"/>
                <a:gd name="connsiteY22" fmla="*/ 1013775 h 3049886"/>
                <a:gd name="connsiteX23" fmla="*/ 595967 w 6548708"/>
                <a:gd name="connsiteY23" fmla="*/ 1004107 h 3049886"/>
                <a:gd name="connsiteX24" fmla="*/ 595968 w 6548708"/>
                <a:gd name="connsiteY24" fmla="*/ 1004107 h 3049886"/>
                <a:gd name="connsiteX25" fmla="*/ 856816 w 6548708"/>
                <a:gd name="connsiteY25" fmla="*/ 477461 h 3049886"/>
                <a:gd name="connsiteX26" fmla="*/ 2125784 w 6548708"/>
                <a:gd name="connsiteY26" fmla="*/ 357143 h 3049886"/>
                <a:gd name="connsiteX27" fmla="*/ 2126028 w 6548708"/>
                <a:gd name="connsiteY27" fmla="*/ 356921 h 3049886"/>
                <a:gd name="connsiteX28" fmla="*/ 2125027 w 6548708"/>
                <a:gd name="connsiteY28" fmla="*/ 356437 h 3049886"/>
                <a:gd name="connsiteX29" fmla="*/ 2126071 w 6548708"/>
                <a:gd name="connsiteY29" fmla="*/ 356881 h 3049886"/>
                <a:gd name="connsiteX30" fmla="*/ 2237693 w 6548708"/>
                <a:gd name="connsiteY30" fmla="*/ 254927 h 3049886"/>
                <a:gd name="connsiteX31" fmla="*/ 3405198 w 6548708"/>
                <a:gd name="connsiteY31" fmla="*/ 232238 h 3049886"/>
                <a:gd name="connsiteX32" fmla="*/ 3410904 w 6548708"/>
                <a:gd name="connsiteY32" fmla="*/ 226764 h 3049886"/>
                <a:gd name="connsiteX33" fmla="*/ 3493782 w 6548708"/>
                <a:gd name="connsiteY33" fmla="*/ 147252 h 3049886"/>
                <a:gd name="connsiteX34" fmla="*/ 3903732 w 6548708"/>
                <a:gd name="connsiteY34" fmla="*/ 4164 h 3049886"/>
                <a:gd name="connsiteX35" fmla="*/ 3992332 w 6548708"/>
                <a:gd name="connsiteY35" fmla="*/ 9 h 304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548708" h="3049886">
                  <a:moveTo>
                    <a:pt x="3992332" y="9"/>
                  </a:moveTo>
                  <a:cubicBezTo>
                    <a:pt x="4146732" y="-627"/>
                    <a:pt x="4296097" y="33144"/>
                    <a:pt x="4414667" y="94639"/>
                  </a:cubicBezTo>
                  <a:lnTo>
                    <a:pt x="4514364" y="160103"/>
                  </a:lnTo>
                  <a:lnTo>
                    <a:pt x="4520049" y="155178"/>
                  </a:lnTo>
                  <a:lnTo>
                    <a:pt x="4514863" y="160431"/>
                  </a:lnTo>
                  <a:lnTo>
                    <a:pt x="4522018" y="165129"/>
                  </a:lnTo>
                  <a:cubicBezTo>
                    <a:pt x="4731241" y="8892"/>
                    <a:pt x="5077324" y="-42411"/>
                    <a:pt x="5374355" y="38742"/>
                  </a:cubicBezTo>
                  <a:cubicBezTo>
                    <a:pt x="5600686" y="100559"/>
                    <a:pt x="5762978" y="229980"/>
                    <a:pt x="5806579" y="383535"/>
                  </a:cubicBezTo>
                  <a:lnTo>
                    <a:pt x="5808918" y="384042"/>
                  </a:lnTo>
                  <a:lnTo>
                    <a:pt x="5902046" y="404206"/>
                  </a:lnTo>
                  <a:cubicBezTo>
                    <a:pt x="6118333" y="460838"/>
                    <a:pt x="6287098" y="574915"/>
                    <a:pt x="6361280" y="718167"/>
                  </a:cubicBezTo>
                  <a:cubicBezTo>
                    <a:pt x="6422896" y="837003"/>
                    <a:pt x="6414116" y="966071"/>
                    <a:pt x="6336451" y="1081026"/>
                  </a:cubicBezTo>
                  <a:cubicBezTo>
                    <a:pt x="6527357" y="1238674"/>
                    <a:pt x="6594121" y="1443038"/>
                    <a:pt x="6517819" y="1635828"/>
                  </a:cubicBezTo>
                  <a:cubicBezTo>
                    <a:pt x="6416386" y="1892130"/>
                    <a:pt x="6080599" y="2084074"/>
                    <a:pt x="5668207" y="2121474"/>
                  </a:cubicBezTo>
                  <a:cubicBezTo>
                    <a:pt x="5666239" y="2281451"/>
                    <a:pt x="5555268" y="2433172"/>
                    <a:pt x="5364060" y="2537612"/>
                  </a:cubicBezTo>
                  <a:cubicBezTo>
                    <a:pt x="5073539" y="2696318"/>
                    <a:pt x="4653880" y="2716712"/>
                    <a:pt x="4328539" y="2587997"/>
                  </a:cubicBezTo>
                  <a:cubicBezTo>
                    <a:pt x="4223321" y="2809085"/>
                    <a:pt x="3941580" y="2978095"/>
                    <a:pt x="3588534" y="3031938"/>
                  </a:cubicBezTo>
                  <a:cubicBezTo>
                    <a:pt x="3172509" y="3095378"/>
                    <a:pt x="2738317" y="2987268"/>
                    <a:pt x="2500480" y="2760958"/>
                  </a:cubicBezTo>
                  <a:cubicBezTo>
                    <a:pt x="1939118" y="2975766"/>
                    <a:pt x="1210014" y="2855025"/>
                    <a:pt x="884218" y="2493225"/>
                  </a:cubicBezTo>
                  <a:cubicBezTo>
                    <a:pt x="564175" y="2517006"/>
                    <a:pt x="263662" y="2391043"/>
                    <a:pt x="173584" y="2195288"/>
                  </a:cubicBezTo>
                  <a:cubicBezTo>
                    <a:pt x="108334" y="2053659"/>
                    <a:pt x="166014" y="1900810"/>
                    <a:pt x="325430" y="1793124"/>
                  </a:cubicBezTo>
                  <a:cubicBezTo>
                    <a:pt x="99250" y="1708654"/>
                    <a:pt x="-26708" y="1546560"/>
                    <a:pt x="4782" y="1380515"/>
                  </a:cubicBezTo>
                  <a:cubicBezTo>
                    <a:pt x="41721" y="1186101"/>
                    <a:pt x="284857" y="1033816"/>
                    <a:pt x="590366" y="1013775"/>
                  </a:cubicBezTo>
                  <a:lnTo>
                    <a:pt x="595967" y="1004107"/>
                  </a:lnTo>
                  <a:lnTo>
                    <a:pt x="595968" y="1004107"/>
                  </a:lnTo>
                  <a:cubicBezTo>
                    <a:pt x="554940" y="812657"/>
                    <a:pt x="650620" y="619584"/>
                    <a:pt x="856816" y="477461"/>
                  </a:cubicBezTo>
                  <a:cubicBezTo>
                    <a:pt x="1182612" y="252985"/>
                    <a:pt x="1710819" y="202953"/>
                    <a:pt x="2125784" y="357143"/>
                  </a:cubicBezTo>
                  <a:lnTo>
                    <a:pt x="2126028" y="356921"/>
                  </a:lnTo>
                  <a:lnTo>
                    <a:pt x="2125027" y="356437"/>
                  </a:lnTo>
                  <a:lnTo>
                    <a:pt x="2126071" y="356881"/>
                  </a:lnTo>
                  <a:lnTo>
                    <a:pt x="2237693" y="254927"/>
                  </a:lnTo>
                  <a:cubicBezTo>
                    <a:pt x="2535380" y="43286"/>
                    <a:pt x="3068465" y="21682"/>
                    <a:pt x="3405198" y="232238"/>
                  </a:cubicBezTo>
                  <a:lnTo>
                    <a:pt x="3410904" y="226764"/>
                  </a:lnTo>
                  <a:lnTo>
                    <a:pt x="3493782" y="147252"/>
                  </a:lnTo>
                  <a:cubicBezTo>
                    <a:pt x="3597220" y="70281"/>
                    <a:pt x="3742386" y="18666"/>
                    <a:pt x="3903732" y="4164"/>
                  </a:cubicBezTo>
                  <a:cubicBezTo>
                    <a:pt x="3933329" y="1500"/>
                    <a:pt x="3962922" y="131"/>
                    <a:pt x="3992332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031656" y="3660120"/>
              <a:ext cx="10054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可用区域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B3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32348" y="1394244"/>
            <a:ext cx="8387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系统中包含多个地理区域，而每个地理区域中又包含多个可用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区域。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为了确保系统的稳定性，用户最好将自己的多个实例分布在不同的可用区域和地理区域中。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5021" y="1602740"/>
            <a:ext cx="127327" cy="1273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4049" y="2599752"/>
            <a:ext cx="1784152" cy="188169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EC2</a:t>
            </a:r>
            <a:r>
              <a:rPr lang="zh-CN" altLang="en-US" sz="2400" b="1" dirty="0">
                <a:solidFill>
                  <a:schemeClr val="accent6"/>
                </a:solidFill>
              </a:rPr>
              <a:t>的通信机制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729092" y="3300909"/>
            <a:ext cx="1134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IP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地址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2788" y="2169830"/>
            <a:ext cx="2524855" cy="133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一旦被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就会动态地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分配公共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地址和私有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地址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673371" y="1570440"/>
            <a:ext cx="3096016" cy="3940318"/>
            <a:chOff x="2644661" y="1570289"/>
            <a:chExt cx="3096016" cy="3940318"/>
          </a:xfrm>
        </p:grpSpPr>
        <p:sp>
          <p:nvSpPr>
            <p:cNvPr id="15" name="矩形 14"/>
            <p:cNvSpPr/>
            <p:nvPr/>
          </p:nvSpPr>
          <p:spPr>
            <a:xfrm>
              <a:off x="2644661" y="1570289"/>
              <a:ext cx="3096016" cy="9028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44661" y="3089026"/>
              <a:ext cx="3096016" cy="9028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44661" y="4607763"/>
              <a:ext cx="3096016" cy="9028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05185" y="1690712"/>
              <a:ext cx="25490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公共</a:t>
              </a:r>
              <a:r>
                <a:rPr lang="en-US" altLang="zh-CN" dirty="0">
                  <a:solidFill>
                    <a:schemeClr val="bg1"/>
                  </a:solidFill>
                </a:rPr>
                <a:t>IP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地址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Public IP Address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05185" y="3217282"/>
              <a:ext cx="26323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私有</a:t>
              </a:r>
              <a:r>
                <a:rPr lang="en-US" altLang="zh-CN" dirty="0">
                  <a:solidFill>
                    <a:schemeClr val="bg1"/>
                  </a:solidFill>
                </a:rPr>
                <a:t>IP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地址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Private IP Address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905185" y="4736019"/>
              <a:ext cx="2566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弹性</a:t>
              </a:r>
              <a:r>
                <a:rPr lang="en-US" altLang="zh-CN" dirty="0">
                  <a:solidFill>
                    <a:schemeClr val="bg1"/>
                  </a:solidFill>
                </a:rPr>
                <a:t>IP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地址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Elastic IP Address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左中括号 18"/>
          <p:cNvSpPr/>
          <p:nvPr/>
        </p:nvSpPr>
        <p:spPr>
          <a:xfrm>
            <a:off x="2448725" y="1994063"/>
            <a:ext cx="198709" cy="3110597"/>
          </a:xfrm>
          <a:prstGeom prst="leftBracke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4" idx="3"/>
            <a:endCxn id="16" idx="1"/>
          </p:cNvCxnSpPr>
          <p:nvPr/>
        </p:nvCxnSpPr>
        <p:spPr>
          <a:xfrm flipV="1">
            <a:off x="2188201" y="3540599"/>
            <a:ext cx="485170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括号 21"/>
          <p:cNvSpPr/>
          <p:nvPr/>
        </p:nvSpPr>
        <p:spPr>
          <a:xfrm>
            <a:off x="5807487" y="2114550"/>
            <a:ext cx="232705" cy="1417191"/>
          </a:xfrm>
          <a:prstGeom prst="rightBracke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69337" y="260444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网络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地址转换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121344" y="2539038"/>
            <a:ext cx="0" cy="48987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288280" y="2539038"/>
            <a:ext cx="0" cy="48987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192788" y="3812033"/>
            <a:ext cx="2524855" cy="133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私有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地址由动态主机配置协议（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DHCP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）分配产生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</a:rPr>
              <a:t>弹性负载平衡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3924786" y="2384223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弹性负载平衡功能允许</a:t>
            </a:r>
            <a:r>
              <a:rPr lang="en-US" altLang="zh-CN" b="1" dirty="0">
                <a:solidFill>
                  <a:schemeClr val="accent6"/>
                </a:solidFill>
              </a:rPr>
              <a:t>EC2</a:t>
            </a:r>
            <a:r>
              <a:rPr lang="zh-CN" altLang="en-US" b="1" dirty="0">
                <a:solidFill>
                  <a:schemeClr val="accent6"/>
                </a:solidFill>
              </a:rPr>
              <a:t>实例自动分发应用流量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，从而保证工作负载不会超过现有能力，并且在一定程度上</a:t>
            </a:r>
            <a:r>
              <a:rPr lang="zh-CN" altLang="en-US" b="1" dirty="0">
                <a:solidFill>
                  <a:schemeClr val="accent6"/>
                </a:solidFill>
              </a:rPr>
              <a:t>支持容错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4786" y="411359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弹性负载平衡功能可以</a:t>
            </a:r>
            <a:r>
              <a:rPr lang="zh-CN" altLang="en-US" b="1" dirty="0">
                <a:solidFill>
                  <a:schemeClr val="accent6"/>
                </a:solidFill>
              </a:rPr>
              <a:t>识别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出应用实例的</a:t>
            </a:r>
            <a:r>
              <a:rPr lang="zh-CN" altLang="en-US" b="1" dirty="0">
                <a:solidFill>
                  <a:schemeClr val="accent6"/>
                </a:solidFill>
              </a:rPr>
              <a:t>状态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，当一个应用运行不佳时，它会自动将流量路由到状态较好的实例资源上，直到前者恢复正常才会</a:t>
            </a:r>
            <a:r>
              <a:rPr lang="zh-CN" altLang="en-US" b="1" dirty="0">
                <a:solidFill>
                  <a:schemeClr val="accent6"/>
                </a:solidFill>
              </a:rPr>
              <a:t>重新分配流量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到其实例上。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8" y="1666404"/>
            <a:ext cx="3257552" cy="4113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540754" y="1913508"/>
            <a:ext cx="7974596" cy="30071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</a:rPr>
              <a:t>监控服务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9" name="组合 28"/>
          <p:cNvGrpSpPr/>
          <p:nvPr/>
        </p:nvGrpSpPr>
        <p:grpSpPr>
          <a:xfrm>
            <a:off x="1653840" y="2145105"/>
            <a:ext cx="5748423" cy="2453968"/>
            <a:chOff x="1243888" y="1663065"/>
            <a:chExt cx="5748423" cy="2453968"/>
          </a:xfrm>
        </p:grpSpPr>
        <p:sp>
          <p:nvSpPr>
            <p:cNvPr id="7" name="椭圆 6"/>
            <p:cNvSpPr/>
            <p:nvPr/>
          </p:nvSpPr>
          <p:spPr>
            <a:xfrm>
              <a:off x="1243888" y="1663065"/>
              <a:ext cx="1151866" cy="11518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65823" y="1915832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EC2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实例</a:t>
              </a:r>
              <a:r>
                <a:rPr lang="zh-CN" altLang="en-US" dirty="0">
                  <a:solidFill>
                    <a:schemeClr val="bg1"/>
                  </a:solidFill>
                </a:rPr>
                <a:t>状态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23417" y="1663065"/>
              <a:ext cx="1151866" cy="11518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960769" y="1915832"/>
              <a:ext cx="8771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资源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利用率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356125" y="1663065"/>
              <a:ext cx="1151866" cy="11518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608893" y="1915832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需求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状况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840445" y="1663065"/>
              <a:ext cx="1151866" cy="11518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977797" y="1915832"/>
              <a:ext cx="8771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CPU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利用率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634" y="2965167"/>
              <a:ext cx="1151866" cy="11518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322402" y="3217934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磁盘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读取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576217" y="2965167"/>
              <a:ext cx="1151866" cy="11518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28984" y="335643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写入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111818" y="2965167"/>
              <a:ext cx="1151866" cy="115186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364585" y="3217934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网络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流量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540754" y="1544176"/>
            <a:ext cx="7974596" cy="36933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</a:rPr>
              <a:t>Amazon </a:t>
            </a:r>
            <a:r>
              <a:rPr lang="en-US" altLang="zh-CN" spc="300" dirty="0" err="1">
                <a:solidFill>
                  <a:schemeClr val="bg1"/>
                </a:solidFill>
              </a:rPr>
              <a:t>CloudWatch</a:t>
            </a:r>
            <a:r>
              <a:rPr lang="zh-CN" altLang="en-US" spc="300" dirty="0">
                <a:solidFill>
                  <a:schemeClr val="bg1"/>
                </a:solidFill>
              </a:rPr>
              <a:t>提供了</a:t>
            </a:r>
            <a:r>
              <a:rPr lang="en-US" altLang="zh-CN" spc="300" dirty="0">
                <a:solidFill>
                  <a:schemeClr val="bg1"/>
                </a:solidFill>
              </a:rPr>
              <a:t>AWS</a:t>
            </a:r>
            <a:r>
              <a:rPr lang="zh-CN" altLang="en-US" spc="300" dirty="0">
                <a:solidFill>
                  <a:schemeClr val="bg1"/>
                </a:solidFill>
              </a:rPr>
              <a:t>资源的可视化检测功能</a:t>
            </a:r>
            <a:endParaRPr lang="zh-CN" altLang="en-US" spc="3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0754" y="4920695"/>
            <a:ext cx="7974596" cy="92333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用户只需要选择</a:t>
            </a:r>
            <a:r>
              <a:rPr lang="en-US" altLang="zh-CN" dirty="0">
                <a:solidFill>
                  <a:schemeClr val="bg1"/>
                </a:solidFill>
              </a:rPr>
              <a:t>EC2</a:t>
            </a:r>
            <a:r>
              <a:rPr lang="zh-CN" altLang="en-US" dirty="0">
                <a:solidFill>
                  <a:schemeClr val="bg1"/>
                </a:solidFill>
              </a:rPr>
              <a:t>实例，设定监视时间，</a:t>
            </a:r>
            <a:r>
              <a:rPr lang="en-US" altLang="zh-CN" dirty="0" err="1">
                <a:solidFill>
                  <a:schemeClr val="bg1"/>
                </a:solidFill>
              </a:rPr>
              <a:t>CloudWatch</a:t>
            </a:r>
            <a:r>
              <a:rPr lang="zh-CN" altLang="en-US" dirty="0">
                <a:solidFill>
                  <a:schemeClr val="bg1"/>
                </a:solidFill>
              </a:rPr>
              <a:t>就可以自动收集和存储检测数据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424361" y="2630991"/>
            <a:ext cx="592906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</a:rPr>
              <a:t>自动缩放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522340" y="2630991"/>
            <a:ext cx="1619794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340" y="3800230"/>
            <a:ext cx="1619794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2823" y="29035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需求高峰期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823" y="407276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需求下降时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2751" y="2925972"/>
            <a:ext cx="3600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确保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实例的处理能力无缝增大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4361" y="3800230"/>
            <a:ext cx="592906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51" y="4095211"/>
            <a:ext cx="3600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自动缩小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实例规模以降低成本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5648" y="1982487"/>
            <a:ext cx="687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自动缩放可以按照用户自定义的条件，</a:t>
            </a:r>
            <a:r>
              <a:rPr lang="zh-CN" altLang="en-US" b="1" dirty="0">
                <a:solidFill>
                  <a:schemeClr val="accent6"/>
                </a:solidFill>
              </a:rPr>
              <a:t>自动调整</a:t>
            </a:r>
            <a:r>
              <a:rPr lang="en-US" altLang="zh-CN" b="1" dirty="0">
                <a:solidFill>
                  <a:schemeClr val="accent6"/>
                </a:solidFill>
              </a:rPr>
              <a:t>EC2</a:t>
            </a:r>
            <a:r>
              <a:rPr lang="zh-CN" altLang="en-US" b="1" dirty="0">
                <a:solidFill>
                  <a:schemeClr val="accent6"/>
                </a:solidFill>
              </a:rPr>
              <a:t>的计算</a:t>
            </a:r>
            <a:r>
              <a:rPr lang="zh-CN" altLang="en-US" b="1" dirty="0" smtClean="0">
                <a:solidFill>
                  <a:schemeClr val="accent6"/>
                </a:solidFill>
              </a:rPr>
              <a:t>能力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648" y="4969469"/>
            <a:ext cx="84071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自动缩放功能特别适合</a:t>
            </a:r>
            <a:r>
              <a:rPr lang="zh-CN" altLang="en-US" b="1" dirty="0">
                <a:solidFill>
                  <a:schemeClr val="accent6"/>
                </a:solidFill>
              </a:rPr>
              <a:t>周期性变化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的应用程序，它由</a:t>
            </a:r>
            <a:r>
              <a:rPr lang="en-US" altLang="zh-CN" b="1" dirty="0" err="1">
                <a:solidFill>
                  <a:schemeClr val="accent6"/>
                </a:solidFill>
              </a:rPr>
              <a:t>CloudWatch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自动启动。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</a:rPr>
              <a:t>服务管理控制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台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743151" y="2117678"/>
            <a:ext cx="3572073" cy="63145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3647" y="2242375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</a:rPr>
              <a:t>网页请求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151" y="3144553"/>
            <a:ext cx="3572073" cy="63145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58695" y="3269250"/>
            <a:ext cx="195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</a:rPr>
              <a:t>弹性负载平衡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3151" y="4168580"/>
            <a:ext cx="3572073" cy="63145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53647" y="4293277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</a:rPr>
              <a:t>自动缩放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3151" y="5192607"/>
            <a:ext cx="3572073" cy="63145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4305" y="5317304"/>
            <a:ext cx="1943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</a:rPr>
              <a:t>弹性计算</a:t>
            </a:r>
            <a:r>
              <a:rPr lang="en-US" altLang="zh-CN" sz="2000" spc="300" dirty="0" smtClean="0">
                <a:solidFill>
                  <a:schemeClr val="bg1"/>
                </a:solidFill>
              </a:rPr>
              <a:t>EC2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3997" y="3153575"/>
            <a:ext cx="1408503" cy="2679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36010" y="3419992"/>
            <a:ext cx="13644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spc="300" dirty="0" smtClean="0">
                <a:solidFill>
                  <a:schemeClr val="bg1"/>
                </a:solidFill>
              </a:rPr>
              <a:t>服务管理</a:t>
            </a:r>
            <a:endParaRPr lang="en-US" altLang="zh-CN" sz="2000" spc="3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000" spc="300" dirty="0" smtClean="0">
                <a:solidFill>
                  <a:schemeClr val="bg1"/>
                </a:solidFill>
              </a:rPr>
              <a:t>控制台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30962" y="4693387"/>
            <a:ext cx="774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spc="300" dirty="0" smtClean="0">
                <a:solidFill>
                  <a:schemeClr val="bg1"/>
                </a:solidFill>
              </a:rPr>
              <a:t>工具</a:t>
            </a:r>
            <a:endParaRPr lang="en-US" altLang="zh-CN" sz="2000" spc="3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spc="300" dirty="0">
                <a:solidFill>
                  <a:schemeClr val="bg1"/>
                </a:solidFill>
              </a:rPr>
              <a:t>API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875" y="3153575"/>
            <a:ext cx="1408503" cy="2679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57888" y="357388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spc="300" dirty="0" smtClean="0">
                <a:solidFill>
                  <a:schemeClr val="bg1"/>
                </a:solidFill>
              </a:rPr>
              <a:t>监控服务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57888" y="4693387"/>
            <a:ext cx="13644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spc="300" dirty="0" smtClean="0">
                <a:solidFill>
                  <a:schemeClr val="bg1"/>
                </a:solidFill>
              </a:rPr>
              <a:t>实时可视</a:t>
            </a:r>
            <a:endParaRPr lang="en-US" altLang="zh-CN" sz="2000" spc="3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000" spc="300" dirty="0" smtClean="0">
                <a:solidFill>
                  <a:schemeClr val="bg1"/>
                </a:solidFill>
              </a:rPr>
              <a:t>监视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29187" y="2788953"/>
            <a:ext cx="0" cy="3302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29187" y="3824891"/>
            <a:ext cx="0" cy="3302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529187" y="4854669"/>
            <a:ext cx="0" cy="3302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35200" y="3469305"/>
            <a:ext cx="4953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235200" y="4493331"/>
            <a:ext cx="4953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235200" y="5508336"/>
            <a:ext cx="4953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315224" y="3469305"/>
            <a:ext cx="4953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315224" y="4493331"/>
            <a:ext cx="4953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315224" y="5508336"/>
            <a:ext cx="4953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09960" y="1418403"/>
            <a:ext cx="80518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各项技术通过互相配合来实现</a:t>
            </a:r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EC2</a:t>
            </a: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的可扩展性和可靠性</a:t>
            </a:r>
            <a:endParaRPr lang="zh-CN" altLang="en-US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32786" y="2467204"/>
            <a:ext cx="44951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3300" b="1" spc="225" dirty="0">
              <a:solidFill>
                <a:srgbClr val="96C5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844079" y="4398789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3101886" y="3297985"/>
            <a:ext cx="34018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23.2.1  </a:t>
            </a:r>
            <a:r>
              <a:rPr lang="en-US" altLang="zh-CN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EC2</a:t>
            </a:r>
            <a:r>
              <a:rPr lang="zh-CN" altLang="en-US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的基本架构</a:t>
            </a:r>
            <a:endParaRPr lang="zh-CN" altLang="en-US" sz="2100" spc="225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1886" y="3789652"/>
            <a:ext cx="34018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23.2.2  </a:t>
            </a:r>
            <a:r>
              <a:rPr lang="en-US" altLang="zh-CN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EC2</a:t>
            </a:r>
            <a:r>
              <a:rPr lang="zh-CN" altLang="en-US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的关键技术</a:t>
            </a:r>
            <a:endParaRPr lang="zh-CN" altLang="en-US" sz="2100" spc="225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1886" y="4271008"/>
            <a:ext cx="42963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500" spc="225" dirty="0" smtClean="0">
                <a:solidFill>
                  <a:schemeClr val="bg1"/>
                </a:solidFill>
                <a:latin typeface="+mn-ea"/>
              </a:rPr>
              <a:t>23.2.3  </a:t>
            </a:r>
            <a:r>
              <a:rPr lang="en-US" altLang="zh-CN" sz="2100" kern="500" spc="225" dirty="0">
                <a:solidFill>
                  <a:schemeClr val="bg1"/>
                </a:solidFill>
                <a:latin typeface="+mn-ea"/>
              </a:rPr>
              <a:t>EC2</a:t>
            </a:r>
            <a:r>
              <a:rPr lang="zh-CN" altLang="en-US" sz="2100" kern="500" spc="225" dirty="0">
                <a:solidFill>
                  <a:schemeClr val="bg1"/>
                </a:solidFill>
                <a:latin typeface="+mn-ea"/>
              </a:rPr>
              <a:t>的安全及容错机制</a:t>
            </a:r>
            <a:endParaRPr lang="zh-CN" altLang="en-US" sz="2100" kern="500" spc="225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75069" y="1514307"/>
            <a:ext cx="5693399" cy="394154"/>
          </a:xfrm>
          <a:prstGeom prst="roundRect">
            <a:avLst>
              <a:gd name="adj" fmla="val 20658"/>
            </a:avLst>
          </a:prstGeom>
          <a:solidFill>
            <a:srgbClr val="7AB8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2951090" y="1498375"/>
            <a:ext cx="39982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 </a:t>
            </a:r>
            <a:r>
              <a:rPr lang="zh-CN" altLang="en-US" sz="2100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基础存储架构</a:t>
            </a:r>
            <a:r>
              <a:rPr lang="en-US" altLang="zh-CN" sz="2100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Dynamo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875069" y="197086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3" name="矩形 62"/>
          <p:cNvSpPr/>
          <p:nvPr/>
        </p:nvSpPr>
        <p:spPr>
          <a:xfrm>
            <a:off x="2949618" y="1981649"/>
            <a:ext cx="30123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zh-CN" altLang="en-US" sz="2100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75069" y="2436473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2949618" y="2447253"/>
            <a:ext cx="31101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23.3 </a:t>
            </a:r>
            <a:r>
              <a:rPr lang="zh-CN" altLang="en-US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简单存储服务</a:t>
            </a:r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endParaRPr lang="zh-CN" altLang="en-US" sz="2100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75069" y="2902076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2949618" y="2912857"/>
            <a:ext cx="56188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23.4 </a:t>
            </a:r>
            <a:r>
              <a:rPr lang="zh-CN" altLang="en-US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非关系型数据库服务</a:t>
            </a:r>
            <a:endParaRPr lang="zh-CN" altLang="en-US" sz="2100" spc="-1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875069" y="3367680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2949618" y="3378460"/>
            <a:ext cx="36599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23.5 </a:t>
            </a:r>
            <a:r>
              <a:rPr lang="zh-CN" altLang="en-US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关系数据库服务</a:t>
            </a:r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RDS</a:t>
            </a:r>
            <a:endParaRPr lang="zh-CN" altLang="en-US" sz="2100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EC2</a:t>
            </a:r>
            <a:r>
              <a:rPr lang="zh-CN" altLang="en-US" sz="2400" b="1" dirty="0">
                <a:solidFill>
                  <a:schemeClr val="accent6"/>
                </a:solidFill>
              </a:rPr>
              <a:t>的安全及容错机制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14773" y="4687154"/>
            <a:ext cx="4933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当一个组的</a:t>
            </a:r>
            <a:r>
              <a:rPr lang="zh-CN" altLang="en-US" b="1" dirty="0" smtClean="0">
                <a:solidFill>
                  <a:schemeClr val="accent6"/>
                </a:solidFill>
              </a:rPr>
              <a:t>规则改变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后，改变的规则自动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适用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于组中所有的成员。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4775" y="2021548"/>
            <a:ext cx="4933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安全组是一组规则，用户利用这些规则来决定哪些</a:t>
            </a:r>
            <a:r>
              <a:rPr lang="zh-CN" altLang="en-US" b="1" dirty="0">
                <a:solidFill>
                  <a:schemeClr val="accent6"/>
                </a:solidFill>
              </a:rPr>
              <a:t>网络流量会被实例接受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，其他则全部拒绝。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4775" y="2908361"/>
            <a:ext cx="4933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当用户的实例被创建时，如果没有指定</a:t>
            </a:r>
            <a:r>
              <a:rPr lang="zh-CN" altLang="en-US" b="1" dirty="0">
                <a:solidFill>
                  <a:schemeClr val="accent6"/>
                </a:solidFill>
              </a:rPr>
              <a:t>安全组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，则系统自动将该实例分配给一个</a:t>
            </a:r>
            <a:r>
              <a:rPr lang="zh-CN" altLang="en-US" b="1" dirty="0">
                <a:solidFill>
                  <a:schemeClr val="accent6"/>
                </a:solidFill>
              </a:rPr>
              <a:t>默认</a:t>
            </a:r>
            <a:r>
              <a:rPr lang="zh-CN" altLang="en-US" b="1" dirty="0" smtClean="0">
                <a:solidFill>
                  <a:schemeClr val="accent6"/>
                </a:solidFill>
              </a:rPr>
              <a:t>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14775" y="3936882"/>
            <a:ext cx="4933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默认组只接受</a:t>
            </a:r>
            <a:r>
              <a:rPr lang="zh-CN" altLang="en-US" b="1" dirty="0">
                <a:solidFill>
                  <a:schemeClr val="accent6"/>
                </a:solidFill>
              </a:rPr>
              <a:t>组内成员的消息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，拒绝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其他消息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2"/>
          <a:stretch>
            <a:fillRect/>
          </a:stretch>
        </p:blipFill>
        <p:spPr>
          <a:xfrm>
            <a:off x="468238" y="2002030"/>
            <a:ext cx="2931112" cy="35673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53346" y="3127129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 smtClean="0">
                <a:solidFill>
                  <a:schemeClr val="bg1"/>
                </a:solidFill>
              </a:rPr>
              <a:t>EC2</a:t>
            </a:r>
            <a:endParaRPr lang="zh-CN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9525" y="2071469"/>
            <a:ext cx="95248" cy="5479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19525" y="2959532"/>
            <a:ext cx="95248" cy="5479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19525" y="3847595"/>
            <a:ext cx="95248" cy="5479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19525" y="4735657"/>
            <a:ext cx="95248" cy="5479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EC2</a:t>
            </a:r>
            <a:r>
              <a:rPr lang="zh-CN" altLang="en-US" sz="2400" b="1" dirty="0">
                <a:solidFill>
                  <a:schemeClr val="accent6"/>
                </a:solidFill>
              </a:rPr>
              <a:t>的安全及容错机制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图片 20" descr="4-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00" y="2151328"/>
            <a:ext cx="5369369" cy="341500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56339" y="5659994"/>
            <a:ext cx="2759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5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用户使用密钥对登录服务</a:t>
            </a:r>
            <a:endParaRPr lang="zh-CN" altLang="en-US" sz="1600" kern="500" spc="225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984" y="1227998"/>
            <a:ext cx="8568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是目前对网络上传输的数据进行加密的一种很可靠的协议，当用户创建一个</a:t>
            </a:r>
            <a:r>
              <a:rPr lang="zh-CN" altLang="en-US" b="1" dirty="0">
                <a:solidFill>
                  <a:schemeClr val="accent6"/>
                </a:solidFill>
              </a:rPr>
              <a:t>密钥对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</a:t>
            </a:r>
            <a:r>
              <a:rPr lang="zh-CN" altLang="en-US" b="1" dirty="0">
                <a:solidFill>
                  <a:schemeClr val="accent6"/>
                </a:solidFill>
              </a:rPr>
              <a:t>密钥对的名称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Pair Name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）和</a:t>
            </a:r>
            <a:r>
              <a:rPr lang="zh-CN" altLang="en-US" b="1" dirty="0">
                <a:solidFill>
                  <a:schemeClr val="accent6"/>
                </a:solidFill>
              </a:rPr>
              <a:t>公钥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）会被</a:t>
            </a:r>
            <a:r>
              <a:rPr lang="zh-CN" altLang="en-US" b="1" dirty="0">
                <a:solidFill>
                  <a:schemeClr val="accent6"/>
                </a:solidFill>
              </a:rPr>
              <a:t>存储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EC2</a:t>
            </a:r>
            <a:r>
              <a:rPr lang="zh-CN" altLang="en-US" sz="2400" b="1" dirty="0">
                <a:solidFill>
                  <a:schemeClr val="accent6"/>
                </a:solidFill>
              </a:rPr>
              <a:t>的安全及容错机制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648" y="1504176"/>
            <a:ext cx="3422452" cy="5078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EC2</a:t>
            </a:r>
            <a:r>
              <a:rPr lang="zh-CN" altLang="en-US" dirty="0">
                <a:solidFill>
                  <a:schemeClr val="bg1"/>
                </a:solidFill>
              </a:rPr>
              <a:t>引入了弹性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地址的概念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049" y="2839252"/>
            <a:ext cx="8130351" cy="5078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弹性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地址和</a:t>
            </a:r>
            <a:r>
              <a:rPr lang="zh-CN" altLang="en-US" b="1" dirty="0">
                <a:solidFill>
                  <a:schemeClr val="accent6"/>
                </a:solidFill>
              </a:rPr>
              <a:t>用户账号绑定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而不是和某个特定的实例绑定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4049" y="3698218"/>
            <a:ext cx="8130351" cy="92333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系统正在使用的实例出现故障时，用户只需要将弹性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地址通过网络地址转换</a:t>
            </a:r>
            <a:r>
              <a:rPr lang="en-US" altLang="zh-CN" b="1" dirty="0">
                <a:solidFill>
                  <a:schemeClr val="accent6"/>
                </a:solidFill>
              </a:rPr>
              <a:t>NAT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转换为新实例所对应的</a:t>
            </a:r>
            <a:r>
              <a:rPr lang="zh-CN" altLang="en-US" b="1" dirty="0">
                <a:solidFill>
                  <a:schemeClr val="accent6"/>
                </a:solidFill>
              </a:rPr>
              <a:t>私有</a:t>
            </a:r>
            <a:r>
              <a:rPr lang="en-US" altLang="zh-CN" b="1" dirty="0">
                <a:solidFill>
                  <a:schemeClr val="accent6"/>
                </a:solidFill>
              </a:rPr>
              <a:t>IP</a:t>
            </a:r>
            <a:r>
              <a:rPr lang="zh-CN" altLang="en-US" b="1" dirty="0">
                <a:solidFill>
                  <a:schemeClr val="accent6"/>
                </a:solidFill>
              </a:rPr>
              <a:t>地址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4049" y="4972683"/>
            <a:ext cx="8130351" cy="5078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通过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弹性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地址改变映射关系总可以</a:t>
            </a:r>
            <a:r>
              <a:rPr lang="zh-CN" altLang="en-US" b="1" dirty="0">
                <a:solidFill>
                  <a:schemeClr val="accent6"/>
                </a:solidFill>
              </a:rPr>
              <a:t>保证有实例可用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3413" y="3035299"/>
            <a:ext cx="177235" cy="1772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3413" y="3911599"/>
            <a:ext cx="177235" cy="1772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83413" y="5163380"/>
            <a:ext cx="177235" cy="1772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75069" y="1514307"/>
            <a:ext cx="5693399" cy="394154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1090" y="1498375"/>
            <a:ext cx="39982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23.1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基础存储架构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875069" y="197086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49618" y="1981649"/>
            <a:ext cx="30123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23.2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弹性计算云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EC2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75069" y="2436473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7AB8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49618" y="2447253"/>
            <a:ext cx="31101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75069" y="2902076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49618" y="2912857"/>
            <a:ext cx="56188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zh-CN" altLang="en-US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875069" y="3367680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49618" y="3378460"/>
            <a:ext cx="36599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关系数据库服务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32786" y="2467204"/>
            <a:ext cx="464582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en-US" altLang="zh-CN" sz="3300" b="1" i="0" u="none" strike="noStrike" kern="1200" cap="none" spc="225" normalizeH="0" baseline="0" noProof="0" dirty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844079" y="3425766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1886" y="3297985"/>
            <a:ext cx="40959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23.3.1  </a:t>
            </a:r>
            <a:r>
              <a:rPr kumimoji="0" lang="en-US" altLang="zh-CN" sz="2100" b="0" i="0" u="none" strike="noStrike" kern="5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100" b="0" i="0" u="none" strike="noStrike" kern="5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的基本概念和操作</a:t>
            </a:r>
            <a:endParaRPr kumimoji="0" lang="zh-CN" altLang="en-US" sz="2100" b="0" i="0" u="none" strike="noStrike" kern="5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1886" y="3789652"/>
            <a:ext cx="40959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23.3.2  </a:t>
            </a:r>
            <a:r>
              <a:rPr kumimoji="0" lang="en-US" altLang="zh-CN" sz="210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10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的数据一致性模型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1886" y="4271008"/>
            <a:ext cx="32015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23.3.3  </a:t>
            </a:r>
            <a:r>
              <a:rPr kumimoji="0" lang="en-US" altLang="zh-CN" sz="210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10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的安全措施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的基本概念和操作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en-US" altLang="zh-CN" sz="24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315350" y="2431813"/>
            <a:ext cx="5417040" cy="3212914"/>
            <a:chOff x="2899156" y="1793965"/>
            <a:chExt cx="5417040" cy="3212914"/>
          </a:xfrm>
        </p:grpSpPr>
        <p:sp>
          <p:nvSpPr>
            <p:cNvPr id="6" name="矩形 5"/>
            <p:cNvSpPr/>
            <p:nvPr/>
          </p:nvSpPr>
          <p:spPr>
            <a:xfrm>
              <a:off x="5033554" y="1793965"/>
              <a:ext cx="1105989" cy="5399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桶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03702" y="3120275"/>
              <a:ext cx="1105989" cy="5399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对象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54682" y="3120275"/>
              <a:ext cx="1105989" cy="5399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对象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463406" y="3120275"/>
              <a:ext cx="1105989" cy="5399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对象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36173" y="4466947"/>
              <a:ext cx="1105989" cy="5399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73190" y="4466947"/>
              <a:ext cx="1105989" cy="5399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元数据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899156" y="4466947"/>
              <a:ext cx="1105989" cy="5399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10207" y="4466947"/>
              <a:ext cx="1105989" cy="5399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访问控制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8" name="直接箭头连接符 17"/>
            <p:cNvCxnSpPr>
              <a:stCxn id="6" idx="2"/>
            </p:cNvCxnSpPr>
            <p:nvPr/>
          </p:nvCxnSpPr>
          <p:spPr>
            <a:xfrm flipH="1">
              <a:off x="4288113" y="2333897"/>
              <a:ext cx="1298436" cy="71410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571726" y="2333896"/>
              <a:ext cx="1298436" cy="71410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2"/>
            </p:cNvCxnSpPr>
            <p:nvPr/>
          </p:nvCxnSpPr>
          <p:spPr>
            <a:xfrm flipH="1">
              <a:off x="5586548" y="2333897"/>
              <a:ext cx="1" cy="70947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2"/>
            </p:cNvCxnSpPr>
            <p:nvPr/>
          </p:nvCxnSpPr>
          <p:spPr>
            <a:xfrm flipH="1">
              <a:off x="3411977" y="3660207"/>
              <a:ext cx="2195700" cy="78918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2"/>
            </p:cNvCxnSpPr>
            <p:nvPr/>
          </p:nvCxnSpPr>
          <p:spPr>
            <a:xfrm flipH="1">
              <a:off x="4901416" y="3660207"/>
              <a:ext cx="706261" cy="78021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5586548" y="3655721"/>
              <a:ext cx="2195700" cy="78918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5586548" y="3655721"/>
              <a:ext cx="706261" cy="78021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3" idx="3"/>
            </p:cNvCxnSpPr>
            <p:nvPr/>
          </p:nvCxnSpPr>
          <p:spPr>
            <a:xfrm>
              <a:off x="5442162" y="4736913"/>
              <a:ext cx="331028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361984" y="1416030"/>
            <a:ext cx="85476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 Storage Services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）构架在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之上，用于提供任意类型文件的临时或永久性存储。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的总体设计目标是可靠、易用及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低成本。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518" y="2781486"/>
            <a:ext cx="2863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存储系统的基本结构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涉及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两个基本概念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21" y="3759249"/>
            <a:ext cx="962025" cy="962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桶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Bucket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19306" y="3759249"/>
            <a:ext cx="962025" cy="962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Object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的基本概念和操作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en-US" altLang="zh-CN" sz="24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21" y="1515033"/>
            <a:ext cx="962025" cy="962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桶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Bucket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9600" y="2036290"/>
            <a:ext cx="5613400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是用于存储对象的容器，其作用类似于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文件夹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桶不可以被嵌套，即在桶中不能创建桶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Amazon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限制了每个用户创建桶的数量，但没有限制每个桶中对象的数量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的名称要求在整个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Amazon S3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的服务器中是全局唯一的，以避免在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中数据共享时出现相互冲突的情况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对桶命名时，建议采用符合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DNS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要求的命名规则，以便与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CloudFront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等其他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AWS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服务配合使用。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60700" y="2132098"/>
            <a:ext cx="76200" cy="57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60700" y="3121401"/>
            <a:ext cx="76200" cy="57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60700" y="4110704"/>
            <a:ext cx="76200" cy="57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60700" y="5100008"/>
            <a:ext cx="76200" cy="57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81894" y="1465951"/>
            <a:ext cx="5512526" cy="96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81894" y="2624203"/>
            <a:ext cx="5512526" cy="96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的基本概念和操作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en-US" altLang="zh-CN" sz="24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3850" y="2007836"/>
            <a:ext cx="962025" cy="962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Object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9025" y="3934885"/>
          <a:ext cx="8385395" cy="204017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700712"/>
                <a:gridCol w="5684683"/>
              </a:tblGrid>
              <a:tr h="40803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effectLst/>
                        </a:rPr>
                        <a:t>元数据名称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600" kern="100" dirty="0">
                          <a:effectLst/>
                        </a:rPr>
                        <a:t>名 称 含 义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0803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last-modified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6365" algn="l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对象被最后修改的时间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0803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ETag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6365" algn="l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利用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MD5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哈希算法得出的对象值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0803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Content-Type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6365" algn="l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对象的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MIME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（多功能网际邮件扩充协议）类型，</a:t>
                      </a:r>
                      <a:r>
                        <a:rPr lang="zh-CN" sz="14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默认二进制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八位组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08034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Content-Length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6365" algn="l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对象数据长度，以字节为单位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35377" y="1762319"/>
            <a:ext cx="4941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任意类型，但大小会受到对象最大容量的限制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378" y="2739826"/>
            <a:ext cx="4741673" cy="73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数据内容的附加描述信息，通过名称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name-value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）集合的形式来定义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4674" y="1465951"/>
            <a:ext cx="1159783" cy="962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44674" y="2624247"/>
            <a:ext cx="1159783" cy="962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元数据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461435" y="1927585"/>
            <a:ext cx="230832" cy="1251044"/>
          </a:xfrm>
          <a:prstGeom prst="leftBrace">
            <a:avLst>
              <a:gd name="adj1" fmla="val 49832"/>
              <a:gd name="adj2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121297" y="3649074"/>
            <a:ext cx="561975" cy="25717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的基本概念和操作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en-US" altLang="zh-CN" sz="24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648" y="1406925"/>
            <a:ext cx="798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中支持对桶和对象的操作，主要包括：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Delete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Head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。下图列出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了五种操作的主要内容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5648" y="2525541"/>
          <a:ext cx="8300342" cy="29951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75960"/>
                <a:gridCol w="1536678"/>
                <a:gridCol w="1799771"/>
                <a:gridCol w="1248229"/>
                <a:gridCol w="1088571"/>
                <a:gridCol w="1251133"/>
              </a:tblGrid>
              <a:tr h="9639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effectLst/>
                        </a:rPr>
                        <a:t>操 作 目 标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6365" algn="ctr" defTabSz="914400" rtl="0" eaLnBrk="1" latinLnBrk="0" hangingPunct="1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2000" kern="100" dirty="0">
                          <a:effectLst/>
                        </a:rPr>
                        <a:t>Get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6365" algn="ctr" defTabSz="914400" rtl="0" eaLnBrk="1" latinLnBrk="0" hangingPunct="1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2000" kern="100" dirty="0">
                          <a:effectLst/>
                        </a:rPr>
                        <a:t>Put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6365" algn="ctr" defTabSz="914400" rtl="0" eaLnBrk="1" latinLnBrk="0" hangingPunct="1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2000" kern="100" dirty="0">
                          <a:effectLst/>
                        </a:rPr>
                        <a:t>List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6365" algn="ctr" defTabSz="914400" rtl="0" eaLnBrk="1" latinLnBrk="0" hangingPunct="1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2000" kern="100" dirty="0">
                          <a:effectLst/>
                        </a:rPr>
                        <a:t>Delete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6365" algn="ctr" defTabSz="914400" rtl="0" eaLnBrk="1" latinLnBrk="0" hangingPunct="1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2000" kern="100" dirty="0">
                          <a:effectLst/>
                        </a:rPr>
                        <a:t>Head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1561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effectLst/>
                        </a:rPr>
                        <a:t>桶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获取桶中对象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创建或更新桶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列出桶中所有键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删除桶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—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01561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350"/>
                        </a:lnSpc>
                        <a:spcAft>
                          <a:spcPts val="10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effectLst/>
                        </a:rPr>
                        <a:t>对象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获取对象数据和元数据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创建或更新对象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—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删除对象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获取对象元数据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626869" y="5600047"/>
            <a:ext cx="189026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6700" algn="ctr" defTabSz="914400" rtl="0" eaLnBrk="1" fontAlgn="auto" latinLnBrk="0" hangingPunct="1">
              <a:lnSpc>
                <a:spcPts val="1560"/>
              </a:lnSpc>
              <a:spcBef>
                <a:spcPts val="360"/>
              </a:spcBef>
              <a:spcAft>
                <a:spcPts val="180"/>
              </a:spcAft>
              <a:buClrTx/>
              <a:buSzTx/>
              <a:buFontTx/>
              <a:buNone/>
              <a:tabLst>
                <a:tab pos="2628265" algn="ctr"/>
                <a:tab pos="5292725" algn="r"/>
              </a:tabLst>
              <a:defRPr/>
            </a:pPr>
            <a:r>
              <a:rPr kumimoji="0" lang="en-US" altLang="zh-CN" sz="1800" b="0" i="0" u="none" strike="noStrike" kern="5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S3</a:t>
            </a:r>
            <a:r>
              <a:rPr kumimoji="0" lang="zh-CN" altLang="zh-CN" sz="1800" b="0" i="0" u="none" strike="noStrike" kern="5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的主要操作</a:t>
            </a:r>
            <a:endParaRPr kumimoji="0" lang="zh-CN" altLang="zh-CN" sz="1800" b="0" i="0" u="none" strike="noStrike" kern="5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32786" y="2467204"/>
            <a:ext cx="464582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en-US" altLang="zh-CN" sz="3300" b="1" i="0" u="none" strike="noStrike" kern="1200" cap="none" spc="225" normalizeH="0" baseline="0" noProof="0" dirty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844079" y="3917433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1886" y="3297985"/>
            <a:ext cx="40959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23.3.1  </a:t>
            </a:r>
            <a:r>
              <a:rPr kumimoji="0" lang="en-US" altLang="zh-CN" sz="210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10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的基本概念和操作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1886" y="3789652"/>
            <a:ext cx="40959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23.3.2  </a:t>
            </a:r>
            <a:r>
              <a:rPr kumimoji="0" lang="en-US" altLang="zh-CN" sz="2100" b="0" i="0" u="none" strike="noStrike" kern="5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100" b="0" i="0" u="none" strike="noStrike" kern="5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的数据一致性模型</a:t>
            </a:r>
            <a:endParaRPr kumimoji="0" lang="zh-CN" altLang="en-US" sz="2100" b="0" i="0" u="none" strike="noStrike" kern="5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1886" y="4271008"/>
            <a:ext cx="32015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23.3.3  </a:t>
            </a:r>
            <a:r>
              <a:rPr kumimoji="0" lang="en-US" altLang="zh-CN" sz="210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10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的安全措施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6225" y="2467204"/>
            <a:ext cx="603562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 </a:t>
            </a:r>
            <a:r>
              <a:rPr lang="zh-CN" altLang="en-US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基础存储架构</a:t>
            </a:r>
            <a:r>
              <a:rPr lang="en-US" altLang="zh-CN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Dynamo</a:t>
            </a:r>
            <a:endParaRPr lang="en-US" altLang="zh-CN" sz="3300" b="1" spc="225" dirty="0">
              <a:solidFill>
                <a:srgbClr val="96C5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517518" y="3414226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2775325" y="3297985"/>
            <a:ext cx="31951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500" spc="225" dirty="0" smtClean="0">
                <a:solidFill>
                  <a:schemeClr val="bg1"/>
                </a:solidFill>
                <a:latin typeface="+mn-ea"/>
              </a:rPr>
              <a:t>23.1.1  Dynamo</a:t>
            </a:r>
            <a:r>
              <a:rPr lang="zh-CN" altLang="en-US" sz="2100" kern="500" spc="225" dirty="0" smtClean="0">
                <a:solidFill>
                  <a:schemeClr val="bg1"/>
                </a:solidFill>
                <a:latin typeface="+mn-ea"/>
              </a:rPr>
              <a:t>概况</a:t>
            </a:r>
            <a:endParaRPr lang="zh-CN" altLang="en-US" sz="2100" spc="225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5325" y="3789652"/>
            <a:ext cx="468589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23.1.2  Dynamo</a:t>
            </a:r>
            <a:r>
              <a:rPr lang="zh-CN" altLang="en-US" sz="2100" spc="225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架构的主要技术</a:t>
            </a:r>
            <a:endParaRPr lang="zh-CN" altLang="en-US" sz="2100" spc="225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的数据一致性模型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en-US" altLang="zh-CN" sz="24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22" name="图片 22" descr="4-1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56" y="1332856"/>
            <a:ext cx="3665057" cy="453019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23850" y="4426201"/>
            <a:ext cx="438065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数据被充分传播到所有的存放节点之前，服务器返回给用户的仍是原数据，此时用户操作可能会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出现后面几种情况：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5357" y="3343573"/>
            <a:ext cx="405664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与其构建的基础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相同，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中采用了最终一致性模型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850" y="3343573"/>
            <a:ext cx="191507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的数据一致性模型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en-US" altLang="zh-CN" sz="24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20774" y="1612900"/>
          <a:ext cx="8502451" cy="425952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01259"/>
                <a:gridCol w="4799193"/>
                <a:gridCol w="3301999"/>
              </a:tblGrid>
              <a:tr h="721731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用户操作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173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写入一个新的对象并立即读取它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服务器可能返回“键不存在”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086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写入一个新的对象并立即列出桶中已有的对象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该对象可能不会出现在列表中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173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用新数据替换现有的对象并立即读取它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服务器可能返回原有的数据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173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删除现有的对象并立即读取它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服务器可能返回被删除的数据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2173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删除现有的对象并立即列出桶中的所有对象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服务器可能列出被删除的对象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75069" y="1514307"/>
            <a:ext cx="5693399" cy="394154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1090" y="1498375"/>
            <a:ext cx="39982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23.1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基础存储架构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875069" y="197086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49618" y="1981649"/>
            <a:ext cx="30123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23.2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弹性计算云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EC2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75069" y="2436473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49618" y="2447253"/>
            <a:ext cx="31101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75069" y="2902076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7AB8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49618" y="2912857"/>
            <a:ext cx="56188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zh-CN" altLang="en-US" sz="20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875069" y="3367680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49618" y="3378460"/>
            <a:ext cx="36599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关系数据库服务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55397" y="2291944"/>
            <a:ext cx="68291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</a:t>
            </a:r>
            <a:r>
              <a:rPr kumimoji="0" lang="zh-CN" altLang="en-US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</a:t>
            </a:r>
            <a:endParaRPr kumimoji="0" lang="en-US" altLang="zh-CN" sz="3300" b="1" i="0" u="none" strike="noStrike" kern="1200" cap="none" spc="225" normalizeH="0" baseline="0" noProof="0" dirty="0" smtClean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en-US" altLang="zh-CN" sz="3300" b="1" i="0" u="none" strike="noStrike" kern="1200" cap="none" spc="225" normalizeH="0" baseline="0" noProof="0" dirty="0" err="1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endParaRPr kumimoji="0" lang="en-US" altLang="zh-CN" sz="3300" b="1" i="0" u="none" strike="noStrike" kern="1200" cap="none" spc="225" normalizeH="0" baseline="0" noProof="0" dirty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071193" y="3738186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9000" y="3610405"/>
            <a:ext cx="67056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23.4.1  </a:t>
            </a:r>
            <a:r>
              <a:rPr kumimoji="0" lang="zh-CN" altLang="en-US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非关系型数据库与传统关系数据库的比较</a:t>
            </a:r>
            <a:endParaRPr kumimoji="0" lang="zh-CN" altLang="en-US" sz="2100" b="0" i="0" u="none" strike="noStrike" kern="5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9000" y="4102072"/>
            <a:ext cx="281840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23.4.2  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9000" y="4583428"/>
            <a:ext cx="30299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23.4.3  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9000" y="5064784"/>
            <a:ext cx="57022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23.4.4  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的比较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非关系型数据库与传统关系数据库的比较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59162" y="1619250"/>
          <a:ext cx="8353446" cy="42643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22202"/>
                <a:gridCol w="3352800"/>
                <a:gridCol w="3578444"/>
              </a:tblGrid>
              <a:tr h="5863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传统的关系数据库</a:t>
                      </a:r>
                      <a:endParaRPr lang="zh-CN" altLang="en-US" sz="2000" dirty="0" smtClean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非关系型数据库</a:t>
                      </a:r>
                      <a:endParaRPr lang="zh-CN" altLang="en-US" sz="2000" dirty="0" smtClean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6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数据模型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对数据有严格的约束</a:t>
                      </a:r>
                      <a:endParaRPr lang="zh-CN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key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和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可以使用任意的数据类型</a:t>
                      </a:r>
                      <a:endParaRPr lang="zh-CN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660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数据处理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满足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CAP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原则的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和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，在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方面很弱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满足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CAP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原则的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和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，而在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方面比较弱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545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接口层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以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SQL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语言对数据进行访问的，提供了强大的查询功能，并便于在各种关系数据库间移植</a:t>
                      </a:r>
                      <a:endParaRPr lang="zh-CN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通过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API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操作数据，支持简单的查询功能，且由于不同数据库之间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API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的不同而造成移植性较差</a:t>
                      </a:r>
                      <a:endParaRPr lang="zh-CN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186276" y="2090708"/>
            <a:ext cx="5381240" cy="702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86276" y="2938454"/>
            <a:ext cx="5381240" cy="702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86276" y="3961765"/>
            <a:ext cx="5381240" cy="702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86276" y="4809511"/>
            <a:ext cx="5381240" cy="702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非关系型数据库与传统关系数据库的比较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1984" y="148016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总结：</a:t>
            </a:r>
            <a:endParaRPr kumimoji="0" lang="zh-CN" altLang="en-US" sz="20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5648" y="2090708"/>
            <a:ext cx="1586829" cy="1586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481" y="2560956"/>
            <a:ext cx="9541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648" y="3960610"/>
            <a:ext cx="1586829" cy="1586829"/>
          </a:xfrm>
          <a:prstGeom prst="rect">
            <a:avLst/>
          </a:prstGeom>
          <a:solidFill>
            <a:srgbClr val="70AD4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3768" y="4498521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2849" y="2090708"/>
            <a:ext cx="857051" cy="7022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62784" y="2260972"/>
            <a:ext cx="356104" cy="405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52849" y="2975310"/>
            <a:ext cx="857051" cy="7022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62784" y="3145574"/>
            <a:ext cx="356104" cy="405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52849" y="3960610"/>
            <a:ext cx="857051" cy="702227"/>
          </a:xfrm>
          <a:prstGeom prst="rect">
            <a:avLst/>
          </a:prstGeom>
          <a:solidFill>
            <a:srgbClr val="70AD4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62784" y="4130874"/>
            <a:ext cx="356104" cy="405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52849" y="4845212"/>
            <a:ext cx="857051" cy="702227"/>
          </a:xfrm>
          <a:prstGeom prst="rect">
            <a:avLst/>
          </a:prstGeom>
          <a:solidFill>
            <a:srgbClr val="70AD4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62784" y="5015476"/>
            <a:ext cx="356104" cy="405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66371" y="2250638"/>
            <a:ext cx="489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具有高一致性，在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方面很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强，移植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性很高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66371" y="312472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可扩展性方面能力较弱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66371" y="4148895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具有很高的可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扩展性，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具有很好的并发处理能力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66371" y="4821686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缺乏数据一致性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保证，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处理事务性问题能力较弱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66371" y="513963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难以处理跨表、跨服务器的查询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55397" y="2291944"/>
            <a:ext cx="65181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</a:t>
            </a:r>
            <a:r>
              <a:rPr kumimoji="0" lang="zh-CN" altLang="en-US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</a:t>
            </a:r>
            <a:endParaRPr kumimoji="0" lang="en-US" altLang="zh-CN" sz="3300" b="1" i="0" u="none" strike="noStrike" kern="1200" cap="none" spc="225" normalizeH="0" baseline="0" noProof="0" dirty="0" smtClean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SimpleDB</a:t>
            </a:r>
            <a:r>
              <a:rPr kumimoji="0" lang="zh-CN" altLang="en-US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endParaRPr kumimoji="0" lang="en-US" altLang="zh-CN" sz="3300" b="1" i="0" u="none" strike="noStrike" kern="1200" cap="none" spc="225" normalizeH="0" baseline="0" noProof="0" dirty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071193" y="4229853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9000" y="3610405"/>
            <a:ext cx="67056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23.4.1 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非关系型数据库与传统关系数据库的比较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9000" y="4102072"/>
            <a:ext cx="281840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23.4.2  </a:t>
            </a:r>
            <a:r>
              <a:rPr kumimoji="0" lang="en-US" altLang="zh-CN" sz="2100" b="0" i="0" u="none" strike="noStrike" kern="500" cap="none" spc="225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zh-CN" altLang="en-US" sz="2100" b="0" i="0" u="none" strike="noStrike" kern="5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9000" y="4583428"/>
            <a:ext cx="30299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23.4.3  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9000" y="5064784"/>
            <a:ext cx="57022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23.4.4  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的比较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648" y="1416030"/>
            <a:ext cx="7251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包含了域、条目、属性、值等概念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80396" y="2363863"/>
            <a:ext cx="3233051" cy="3233051"/>
            <a:chOff x="1072615" y="2363863"/>
            <a:chExt cx="3233051" cy="3233051"/>
          </a:xfrm>
        </p:grpSpPr>
        <p:sp>
          <p:nvSpPr>
            <p:cNvPr id="8" name="椭圆 7"/>
            <p:cNvSpPr/>
            <p:nvPr/>
          </p:nvSpPr>
          <p:spPr>
            <a:xfrm>
              <a:off x="1072615" y="2363863"/>
              <a:ext cx="3233051" cy="3233051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936735" y="3289618"/>
              <a:ext cx="1729574" cy="1613307"/>
              <a:chOff x="1936735" y="3289619"/>
              <a:chExt cx="1729574" cy="122142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36735" y="3289619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01522" y="3289619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36735" y="3900330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801522" y="3900330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936735" y="2877730"/>
              <a:ext cx="864787" cy="3096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属性 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01522" y="2877730"/>
              <a:ext cx="864787" cy="3096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属性 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37498" y="3289618"/>
              <a:ext cx="334845" cy="1613307"/>
              <a:chOff x="1537498" y="3289619"/>
              <a:chExt cx="334845" cy="12214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537498" y="3289619"/>
                <a:ext cx="334845" cy="6107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条目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537498" y="3900330"/>
                <a:ext cx="334845" cy="6107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条目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2369128" y="2448681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域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169786" y="2363863"/>
            <a:ext cx="3233051" cy="3233051"/>
            <a:chOff x="4639771" y="2363863"/>
            <a:chExt cx="3233051" cy="3233051"/>
          </a:xfrm>
        </p:grpSpPr>
        <p:sp>
          <p:nvSpPr>
            <p:cNvPr id="25" name="椭圆 24"/>
            <p:cNvSpPr/>
            <p:nvPr/>
          </p:nvSpPr>
          <p:spPr>
            <a:xfrm>
              <a:off x="4639771" y="2363863"/>
              <a:ext cx="3233051" cy="3233051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503891" y="3289618"/>
              <a:ext cx="1729574" cy="1613307"/>
              <a:chOff x="1936735" y="3289619"/>
              <a:chExt cx="1729574" cy="122142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36735" y="3289619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01522" y="3289619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936735" y="3900330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01522" y="3900330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5503891" y="2877730"/>
              <a:ext cx="864787" cy="3096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属性 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368678" y="2877730"/>
              <a:ext cx="864787" cy="3096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属性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104654" y="3289618"/>
              <a:ext cx="334845" cy="1613307"/>
              <a:chOff x="1537498" y="3289619"/>
              <a:chExt cx="334845" cy="1221422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537498" y="3289619"/>
                <a:ext cx="334845" cy="6107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条目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37498" y="3900330"/>
                <a:ext cx="334845" cy="6107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条目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936284" y="2448681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域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54690" y="4812449"/>
            <a:ext cx="1039711" cy="1039711"/>
            <a:chOff x="3848727" y="4812449"/>
            <a:chExt cx="1039711" cy="1039711"/>
          </a:xfrm>
        </p:grpSpPr>
        <p:sp>
          <p:nvSpPr>
            <p:cNvPr id="38" name="椭圆 37"/>
            <p:cNvSpPr/>
            <p:nvPr/>
          </p:nvSpPr>
          <p:spPr>
            <a:xfrm>
              <a:off x="3848727" y="4812449"/>
              <a:ext cx="1039711" cy="1039711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105020" y="503191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域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100211" y="5344546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020547" y="21327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用户账户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8148" y="4828445"/>
            <a:ext cx="4802675" cy="75918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域的划分也会为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数据操作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带来一些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限制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，是否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划分域需要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综合多种因素考虑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71391" y="2363863"/>
            <a:ext cx="3233051" cy="3233051"/>
          </a:xfrm>
          <a:prstGeom prst="ellipse">
            <a:avLst/>
          </a:prstGeom>
          <a:noFill/>
          <a:ln w="2857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35511" y="3289618"/>
            <a:ext cx="1729574" cy="1613307"/>
            <a:chOff x="1936735" y="3289619"/>
            <a:chExt cx="1729574" cy="1221422"/>
          </a:xfrm>
          <a:solidFill>
            <a:schemeClr val="bg1">
              <a:lumMod val="75000"/>
            </a:schemeClr>
          </a:solidFill>
        </p:grpSpPr>
        <p:sp>
          <p:nvSpPr>
            <p:cNvPr id="30" name="矩形 29"/>
            <p:cNvSpPr/>
            <p:nvPr/>
          </p:nvSpPr>
          <p:spPr>
            <a:xfrm>
              <a:off x="1936735" y="3289619"/>
              <a:ext cx="864787" cy="610711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01522" y="3289619"/>
              <a:ext cx="864787" cy="610711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36735" y="3900330"/>
              <a:ext cx="864787" cy="610711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801522" y="3900330"/>
              <a:ext cx="864787" cy="610711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435511" y="2877730"/>
            <a:ext cx="864787" cy="3096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00298" y="2877730"/>
            <a:ext cx="864787" cy="3096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36274" y="3289618"/>
            <a:ext cx="334845" cy="1613307"/>
            <a:chOff x="1537498" y="3289619"/>
            <a:chExt cx="334845" cy="1221422"/>
          </a:xfrm>
          <a:solidFill>
            <a:schemeClr val="bg1">
              <a:lumMod val="75000"/>
            </a:schemeClr>
          </a:solidFill>
        </p:grpSpPr>
        <p:sp>
          <p:nvSpPr>
            <p:cNvPr id="28" name="矩形 27"/>
            <p:cNvSpPr/>
            <p:nvPr/>
          </p:nvSpPr>
          <p:spPr>
            <a:xfrm>
              <a:off x="1537498" y="3289619"/>
              <a:ext cx="334845" cy="610711"/>
            </a:xfrm>
            <a:prstGeom prst="rect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条目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37498" y="3900330"/>
              <a:ext cx="334845" cy="610711"/>
            </a:xfrm>
            <a:prstGeom prst="rect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条目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867904" y="24486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域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1984" y="1480161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域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Domain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20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9370" y="2398002"/>
            <a:ext cx="4811453" cy="75918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域是用于存放具有一定关联关系的数据的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，其中的数据以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UTF-8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的字符串形式存储。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49371" y="3319291"/>
            <a:ext cx="4811453" cy="75918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每个用户账户中的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域名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必须是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唯一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的，且域名长度为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～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255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个字符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9371" y="4240580"/>
            <a:ext cx="4811453" cy="425758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每个域中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数据的大小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具有一定的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限制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8148" y="4828445"/>
            <a:ext cx="4802675" cy="75918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操作上具有极大的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灵活性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，用户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可以随时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以及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修改条目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的内容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1391" y="2363863"/>
            <a:ext cx="3233051" cy="3233051"/>
            <a:chOff x="571391" y="2363863"/>
            <a:chExt cx="3233051" cy="3233051"/>
          </a:xfrm>
        </p:grpSpPr>
        <p:sp>
          <p:nvSpPr>
            <p:cNvPr id="22" name="椭圆 21"/>
            <p:cNvSpPr/>
            <p:nvPr/>
          </p:nvSpPr>
          <p:spPr>
            <a:xfrm>
              <a:off x="571391" y="2363863"/>
              <a:ext cx="3233051" cy="3233051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435511" y="3289618"/>
              <a:ext cx="1729574" cy="1613307"/>
              <a:chOff x="1936735" y="3289619"/>
              <a:chExt cx="1729574" cy="1221422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矩形 29"/>
              <p:cNvSpPr/>
              <p:nvPr/>
            </p:nvSpPr>
            <p:spPr>
              <a:xfrm>
                <a:off x="1936735" y="3289619"/>
                <a:ext cx="864787" cy="610711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801522" y="3289619"/>
                <a:ext cx="864787" cy="610711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936735" y="3900330"/>
                <a:ext cx="864787" cy="610711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01522" y="3900330"/>
                <a:ext cx="864787" cy="610711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435511" y="2877730"/>
              <a:ext cx="864787" cy="309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属性 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300298" y="2877730"/>
              <a:ext cx="864787" cy="309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属性 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036274" y="3289618"/>
              <a:ext cx="334845" cy="1613307"/>
              <a:chOff x="1537498" y="3289619"/>
              <a:chExt cx="334845" cy="1221422"/>
            </a:xfrm>
            <a:solidFill>
              <a:srgbClr val="70AD47"/>
            </a:solidFill>
          </p:grpSpPr>
          <p:sp>
            <p:nvSpPr>
              <p:cNvPr id="28" name="矩形 27"/>
              <p:cNvSpPr/>
              <p:nvPr/>
            </p:nvSpPr>
            <p:spPr>
              <a:xfrm>
                <a:off x="1537498" y="3289619"/>
                <a:ext cx="334845" cy="610711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条目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537498" y="3900330"/>
                <a:ext cx="334845" cy="610711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条目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867904" y="2448681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域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61984" y="1480161"/>
            <a:ext cx="2419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条目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20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9370" y="2398002"/>
            <a:ext cx="4811453" cy="75918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条目对应着一条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记录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，通过一系列属性来描述，即条目是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49371" y="3319291"/>
            <a:ext cx="4811453" cy="425758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在每个域中，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条目名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必须是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唯一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9371" y="3907156"/>
            <a:ext cx="4811453" cy="75918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与关系数据库不同，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不需要事先定义条目的模式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，即条目由哪些属性来描述。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Dynamo</a:t>
            </a:r>
            <a:r>
              <a:rPr lang="zh-CN" altLang="en-US" sz="2400" b="1" dirty="0">
                <a:solidFill>
                  <a:schemeClr val="accent6"/>
                </a:solidFill>
              </a:rPr>
              <a:t>概况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4570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基础存储架构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Dynamo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9907" y="5747095"/>
            <a:ext cx="28664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面向服务的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Amazon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平台基本架构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90124" y="1778963"/>
            <a:ext cx="4453282" cy="87440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为了保证其稳定性，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Amazon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的系统采用完全的分布式、去中心化的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架构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5246" y="2793897"/>
            <a:ext cx="43281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作为底层存储架构的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Dynamo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也同样采用了无中心的模式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5246" y="3808831"/>
            <a:ext cx="43281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Dynamo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只支持简单的键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值（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key/value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）方式的数据存储，不支持复杂的查询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5246" y="4823765"/>
            <a:ext cx="43281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Dynamo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中存储的是数据值的原始形式，即按位存储，并不解析数据的具体内容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0124" y="2793897"/>
            <a:ext cx="125122" cy="9258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90124" y="3807569"/>
            <a:ext cx="125122" cy="9258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90124" y="4822503"/>
            <a:ext cx="125122" cy="9258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1" descr="4-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4" y="1331990"/>
            <a:ext cx="3722336" cy="441510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71391" y="2363863"/>
            <a:ext cx="3233051" cy="3233051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35511" y="3289618"/>
            <a:ext cx="1729574" cy="1613307"/>
            <a:chOff x="1936735" y="3289619"/>
            <a:chExt cx="1729574" cy="1221422"/>
          </a:xfrm>
          <a:solidFill>
            <a:schemeClr val="bg1">
              <a:lumMod val="75000"/>
            </a:schemeClr>
          </a:solidFill>
        </p:grpSpPr>
        <p:sp>
          <p:nvSpPr>
            <p:cNvPr id="30" name="矩形 29"/>
            <p:cNvSpPr/>
            <p:nvPr/>
          </p:nvSpPr>
          <p:spPr>
            <a:xfrm>
              <a:off x="1936735" y="3289619"/>
              <a:ext cx="864787" cy="610711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01522" y="3289619"/>
              <a:ext cx="864787" cy="610711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36735" y="3900330"/>
              <a:ext cx="864787" cy="610711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801522" y="3900330"/>
              <a:ext cx="864787" cy="610711"/>
            </a:xfrm>
            <a:prstGeom prst="rect">
              <a:avLst/>
            </a:prstGeom>
            <a:grp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435511" y="2877730"/>
            <a:ext cx="864787" cy="309607"/>
          </a:xfrm>
          <a:prstGeom prst="rect">
            <a:avLst/>
          </a:prstGeom>
          <a:solidFill>
            <a:srgbClr val="70AD47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00298" y="2877730"/>
            <a:ext cx="864787" cy="309607"/>
          </a:xfrm>
          <a:prstGeom prst="rect">
            <a:avLst/>
          </a:prstGeom>
          <a:solidFill>
            <a:srgbClr val="70AD47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36274" y="3289618"/>
            <a:ext cx="334845" cy="1613307"/>
            <a:chOff x="1537498" y="3289619"/>
            <a:chExt cx="334845" cy="1221422"/>
          </a:xfrm>
          <a:solidFill>
            <a:schemeClr val="bg1">
              <a:lumMod val="85000"/>
            </a:schemeClr>
          </a:solidFill>
        </p:grpSpPr>
        <p:sp>
          <p:nvSpPr>
            <p:cNvPr id="28" name="矩形 27"/>
            <p:cNvSpPr/>
            <p:nvPr/>
          </p:nvSpPr>
          <p:spPr>
            <a:xfrm>
              <a:off x="1537498" y="3289619"/>
              <a:ext cx="334845" cy="610711"/>
            </a:xfrm>
            <a:prstGeom prst="rect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条目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37498" y="3900330"/>
              <a:ext cx="334845" cy="610711"/>
            </a:xfrm>
            <a:prstGeom prst="rect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条目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867904" y="24486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域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1984" y="1480161"/>
            <a:ext cx="3196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Attribute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20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9370" y="2363863"/>
            <a:ext cx="4811453" cy="75918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属性是条目的特征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，每个属性都用于对条目某方面特性进行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概括性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49371" y="3451864"/>
            <a:ext cx="4811453" cy="425758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每个条目可以有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多个属性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9371" y="4206441"/>
            <a:ext cx="4811453" cy="75918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属性的操作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相对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自由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不用考虑该属性是否与域中的其他条目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相关。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1391" y="2363863"/>
            <a:ext cx="3233051" cy="3233051"/>
            <a:chOff x="571391" y="2363863"/>
            <a:chExt cx="3233051" cy="3233051"/>
          </a:xfrm>
        </p:grpSpPr>
        <p:sp>
          <p:nvSpPr>
            <p:cNvPr id="9" name="椭圆 8"/>
            <p:cNvSpPr/>
            <p:nvPr/>
          </p:nvSpPr>
          <p:spPr>
            <a:xfrm>
              <a:off x="571391" y="2363863"/>
              <a:ext cx="3233051" cy="3233051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35511" y="3289618"/>
              <a:ext cx="1729574" cy="1613307"/>
              <a:chOff x="1936735" y="3289619"/>
              <a:chExt cx="1729574" cy="1221422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矩形 16"/>
              <p:cNvSpPr/>
              <p:nvPr/>
            </p:nvSpPr>
            <p:spPr>
              <a:xfrm>
                <a:off x="1936735" y="3289619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01522" y="3289619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936735" y="3900330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801522" y="3900330"/>
                <a:ext cx="864787" cy="610711"/>
              </a:xfrm>
              <a:prstGeom prst="rect">
                <a:avLst/>
              </a:prstGeom>
              <a:solidFill>
                <a:srgbClr val="70AD47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435511" y="2877730"/>
              <a:ext cx="864787" cy="309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属性 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300298" y="2877730"/>
              <a:ext cx="864787" cy="309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属性 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036274" y="3289618"/>
              <a:ext cx="334845" cy="1613307"/>
              <a:chOff x="1537498" y="3289619"/>
              <a:chExt cx="334845" cy="1221422"/>
            </a:xfrm>
            <a:solidFill>
              <a:srgbClr val="70AD47"/>
            </a:solidFill>
          </p:grpSpPr>
          <p:sp>
            <p:nvSpPr>
              <p:cNvPr id="15" name="矩形 14"/>
              <p:cNvSpPr/>
              <p:nvPr/>
            </p:nvSpPr>
            <p:spPr>
              <a:xfrm>
                <a:off x="1537498" y="3289619"/>
                <a:ext cx="334845" cy="6107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条目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37498" y="3900330"/>
                <a:ext cx="334845" cy="6107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条目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867904" y="2448681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域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61984" y="1480161"/>
            <a:ext cx="2271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20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49370" y="2451972"/>
            <a:ext cx="4811453" cy="425758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值用于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某个条目在某个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属性上的具体内容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49371" y="3106412"/>
            <a:ext cx="4811453" cy="397353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一个条目的一个属性中可以有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多个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02924" y="3845105"/>
            <a:ext cx="3944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某类商品除颜色外其他参数完全一致，此时可以通过在颜色属性中存放多个值来使用一个条目表示该商品，而不需要像关系数据库中那样建立多条记录。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49371" y="3845105"/>
            <a:ext cx="953553" cy="425758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3066" y="1839987"/>
            <a:ext cx="4572000" cy="8744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如图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的树状组织方式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可以看出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对多值属性的支持。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99692" y="1873676"/>
            <a:ext cx="2572832" cy="3971048"/>
            <a:chOff x="5370319" y="1933304"/>
            <a:chExt cx="1735875" cy="3971048"/>
          </a:xfrm>
        </p:grpSpPr>
        <p:sp>
          <p:nvSpPr>
            <p:cNvPr id="7" name="矩形 6"/>
            <p:cNvSpPr/>
            <p:nvPr/>
          </p:nvSpPr>
          <p:spPr>
            <a:xfrm>
              <a:off x="5370319" y="1933304"/>
              <a:ext cx="1735875" cy="2090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024563" y="2142306"/>
              <a:ext cx="1081631" cy="2090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553200" y="2351308"/>
              <a:ext cx="552994" cy="209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77050" y="2560310"/>
              <a:ext cx="229144" cy="209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3200" y="2769312"/>
              <a:ext cx="552994" cy="209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77050" y="2978314"/>
              <a:ext cx="229144" cy="209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77050" y="3187316"/>
              <a:ext cx="229144" cy="209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24563" y="3396318"/>
              <a:ext cx="1081631" cy="2090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53200" y="3605320"/>
              <a:ext cx="552994" cy="209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877050" y="3814322"/>
              <a:ext cx="229144" cy="209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553200" y="4023324"/>
              <a:ext cx="552994" cy="209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77050" y="4232326"/>
              <a:ext cx="229144" cy="209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70319" y="4441328"/>
              <a:ext cx="1735875" cy="2090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024563" y="4650330"/>
              <a:ext cx="1081631" cy="2090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553200" y="4859332"/>
              <a:ext cx="552994" cy="209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877050" y="5068334"/>
              <a:ext cx="229144" cy="209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877050" y="5277336"/>
              <a:ext cx="229144" cy="209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553200" y="5486338"/>
              <a:ext cx="552994" cy="209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877050" y="5695347"/>
              <a:ext cx="229144" cy="209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56044" y="3441192"/>
            <a:ext cx="2623632" cy="2320603"/>
            <a:chOff x="3626345" y="2611513"/>
            <a:chExt cx="2623632" cy="2320603"/>
          </a:xfrm>
        </p:grpSpPr>
        <p:sp>
          <p:nvSpPr>
            <p:cNvPr id="27" name="矩形 26"/>
            <p:cNvSpPr/>
            <p:nvPr/>
          </p:nvSpPr>
          <p:spPr>
            <a:xfrm>
              <a:off x="3626345" y="2611513"/>
              <a:ext cx="2572832" cy="2090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96035" y="3204192"/>
              <a:ext cx="1603143" cy="2090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379556" y="3796871"/>
              <a:ext cx="819622" cy="2090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59551" y="4389550"/>
              <a:ext cx="339626" cy="2090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35769" y="2767045"/>
              <a:ext cx="414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域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596815" y="3362722"/>
              <a:ext cx="6531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条目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596814" y="3958399"/>
              <a:ext cx="6531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属性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72267" y="4562784"/>
              <a:ext cx="4777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29" descr="4-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5" y="1521887"/>
            <a:ext cx="4811067" cy="407813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153093" y="2503923"/>
            <a:ext cx="2660468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中每个属性值的大小不能超过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1KB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3093" y="3428535"/>
            <a:ext cx="2660468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数据范围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极其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53093" y="4353147"/>
            <a:ext cx="2660468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将相对大的数据存储在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中，在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中只保存指向某个特定文件位置的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5033" y="5625290"/>
            <a:ext cx="3580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与其他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AWS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组件综合使用的方式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91242" y="2603863"/>
            <a:ext cx="661851" cy="548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限制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91242" y="3533806"/>
            <a:ext cx="661851" cy="548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导致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91242" y="4440999"/>
            <a:ext cx="661851" cy="1228279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55397" y="2291944"/>
            <a:ext cx="65181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</a:t>
            </a:r>
            <a:r>
              <a:rPr kumimoji="0" lang="zh-CN" altLang="en-US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</a:t>
            </a:r>
            <a:endParaRPr kumimoji="0" lang="en-US" altLang="zh-CN" sz="3300" b="1" i="0" u="none" strike="noStrike" kern="1200" cap="none" spc="225" normalizeH="0" baseline="0" noProof="0" dirty="0" smtClean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SimpleDB</a:t>
            </a:r>
            <a:r>
              <a:rPr kumimoji="0" lang="zh-CN" altLang="en-US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endParaRPr kumimoji="0" lang="en-US" altLang="zh-CN" sz="3300" b="1" i="0" u="none" strike="noStrike" kern="1200" cap="none" spc="225" normalizeH="0" baseline="0" noProof="0" dirty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071193" y="4711209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9000" y="3610405"/>
            <a:ext cx="67056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23.4.1 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非关系型数据库与传统关系数据库的比较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9000" y="4102072"/>
            <a:ext cx="281840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23.4.2  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9000" y="4583428"/>
            <a:ext cx="30299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23.4.3  </a:t>
            </a:r>
            <a:r>
              <a:rPr kumimoji="0" lang="en-US" altLang="zh-CN" sz="2100" b="0" i="0" u="none" strike="noStrike" kern="500" cap="none" spc="225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endParaRPr kumimoji="0" lang="zh-CN" altLang="en-US" sz="2100" b="0" i="0" u="none" strike="noStrike" kern="5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9000" y="5064784"/>
            <a:ext cx="57022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23.4.4  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的比较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648" y="1521887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的特点：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6777" y="2173107"/>
            <a:ext cx="6793757" cy="759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为基本单位，表中的条目同样不需要预先定义的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6777" y="3073715"/>
            <a:ext cx="6747725" cy="759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了对表中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数据大小的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限制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，用户设置任意大小，并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由系统自动分配到多个服务器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6777" y="3974323"/>
            <a:ext cx="6718212" cy="759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不再固定使用最终一致性数据模型，而是允许用户选择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弱一致性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或者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强一致性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6777" y="4874930"/>
            <a:ext cx="6718215" cy="759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还在硬件上进行了优化，采用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固态硬盘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作为支撑，并根据用户设定的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写流量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限制预设来确定数据分布的硬盘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数量。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631" y="2201011"/>
            <a:ext cx="476250" cy="6458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1631" y="3129100"/>
            <a:ext cx="476250" cy="645816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1631" y="4025441"/>
            <a:ext cx="476250" cy="6458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1631" y="4927336"/>
            <a:ext cx="476250" cy="645816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55397" y="2291944"/>
            <a:ext cx="65181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</a:t>
            </a:r>
            <a:r>
              <a:rPr kumimoji="0" lang="zh-CN" altLang="en-US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</a:t>
            </a:r>
            <a:endParaRPr kumimoji="0" lang="en-US" altLang="zh-CN" sz="3300" b="1" i="0" u="none" strike="noStrike" kern="1200" cap="none" spc="225" normalizeH="0" baseline="0" noProof="0" dirty="0" smtClean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SimpleDB</a:t>
            </a:r>
            <a:r>
              <a:rPr kumimoji="0" lang="zh-CN" altLang="en-US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3300" b="1" i="0" u="none" strike="noStrike" kern="1200" cap="none" spc="225" normalizeH="0" baseline="0" noProof="0" dirty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endParaRPr kumimoji="0" lang="en-US" altLang="zh-CN" sz="3300" b="1" i="0" u="none" strike="noStrike" kern="1200" cap="none" spc="225" normalizeH="0" baseline="0" noProof="0" dirty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071193" y="5192565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9000" y="3610405"/>
            <a:ext cx="67056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23.4.1 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非关系型数据库与传统关系数据库的比较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9000" y="4102072"/>
            <a:ext cx="281840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23.4.2  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9000" y="4583428"/>
            <a:ext cx="30299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23.4.3  </a:t>
            </a:r>
            <a:r>
              <a:rPr kumimoji="0" lang="en-US" altLang="zh-CN" sz="2100" b="0" i="0" u="none" strike="noStrike" kern="1200" cap="none" spc="225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9000" y="5064784"/>
            <a:ext cx="57022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23.4.4  </a:t>
            </a:r>
            <a:r>
              <a:rPr kumimoji="0" lang="en-US" altLang="zh-CN" sz="2100" b="0" i="0" u="none" strike="noStrike" kern="500" cap="none" spc="225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100" b="0" i="0" u="none" strike="noStrike" kern="500" cap="none" spc="225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的比较</a:t>
            </a:r>
            <a:endParaRPr kumimoji="0" lang="zh-CN" altLang="en-US" sz="2100" b="0" i="0" u="none" strike="noStrike" kern="5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1148" y="2112184"/>
            <a:ext cx="5914192" cy="1604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1148" y="3973502"/>
            <a:ext cx="5914192" cy="1604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的比较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155786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648" y="1398356"/>
            <a:ext cx="8009692" cy="458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Amazon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提供的非关系型数据库服务。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5648" y="2112184"/>
            <a:ext cx="1784152" cy="1604154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SimpleDB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5648" y="3973502"/>
            <a:ext cx="1784152" cy="16041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DynamoDB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4594" y="2312104"/>
            <a:ext cx="53802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限制了每张表的大小，更适合于小规模复杂的工作。自动对所有属性进行索引，提供了更加强大的查询功能。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4593" y="4106165"/>
            <a:ext cx="53802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支持自动将数据和负载分布到多个服务器上，并未限制存储在单个表中数据量的大小，适用于较大规模负载的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75069" y="1514307"/>
            <a:ext cx="5693399" cy="394154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1090" y="1498375"/>
            <a:ext cx="39982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23.1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基础存储架构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Dynamo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875069" y="197086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49618" y="1981649"/>
            <a:ext cx="30123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23.2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弹性计算云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EC2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75069" y="2436473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49618" y="2447253"/>
            <a:ext cx="31101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23.3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简单存储服务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S3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75069" y="2902076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49618" y="2912857"/>
            <a:ext cx="56188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23.4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非关系型数据库服务</a:t>
            </a:r>
            <a:endParaRPr kumimoji="0" lang="zh-CN" altLang="en-US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875069" y="3367680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7AB8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49618" y="3378460"/>
            <a:ext cx="36599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 </a:t>
            </a:r>
            <a:r>
              <a:rPr kumimoji="0" lang="zh-CN" altLang="en-US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关系数据库服务</a:t>
            </a: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64997" y="2858001"/>
            <a:ext cx="549541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 </a:t>
            </a:r>
            <a:r>
              <a:rPr kumimoji="0" lang="zh-CN" altLang="en-US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关系数据库服务</a:t>
            </a: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endParaRPr kumimoji="0" lang="en-US" altLang="zh-CN" sz="3300" b="1" i="0" u="none" strike="noStrike" kern="1200" cap="none" spc="225" normalizeH="0" baseline="0" noProof="0" dirty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584999" y="3738186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2806" y="3610405"/>
            <a:ext cx="34531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23.5.1  </a:t>
            </a:r>
            <a:r>
              <a:rPr kumimoji="0" lang="en-US" altLang="zh-CN" sz="2100" b="0" i="0" u="none" strike="noStrike" kern="5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r>
              <a:rPr kumimoji="0" lang="zh-CN" altLang="en-US" sz="2100" b="0" i="0" u="none" strike="noStrike" kern="5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的基本原理</a:t>
            </a:r>
            <a:endParaRPr kumimoji="0" lang="zh-CN" altLang="en-US" sz="2100" b="0" i="0" u="none" strike="noStrike" kern="5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2806" y="4102072"/>
            <a:ext cx="28568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23.5.2  </a:t>
            </a:r>
            <a:r>
              <a:rPr kumimoji="0" lang="en-US" altLang="zh-CN" sz="210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r>
              <a:rPr kumimoji="0" lang="zh-CN" altLang="en-US" sz="210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的使用</a:t>
            </a:r>
            <a:endParaRPr kumimoji="0" lang="zh-CN" altLang="en-US" sz="21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75069" y="1514307"/>
            <a:ext cx="5693399" cy="394154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2951090" y="1498375"/>
            <a:ext cx="39982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 </a:t>
            </a:r>
            <a:r>
              <a:rPr lang="zh-CN" altLang="en-US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基础存储架构</a:t>
            </a:r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Dynamo</a:t>
            </a:r>
            <a:endParaRPr lang="zh-CN" altLang="en-US" sz="2100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875069" y="197086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7AB8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3" name="矩形 62"/>
          <p:cNvSpPr/>
          <p:nvPr/>
        </p:nvSpPr>
        <p:spPr>
          <a:xfrm>
            <a:off x="2949618" y="1981649"/>
            <a:ext cx="30123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100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100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75069" y="2436473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2949618" y="2447253"/>
            <a:ext cx="31101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23.3 </a:t>
            </a:r>
            <a:r>
              <a:rPr lang="zh-CN" altLang="en-US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简单存储服务</a:t>
            </a:r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endParaRPr lang="zh-CN" altLang="en-US" sz="2100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75069" y="2902076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2949618" y="2912857"/>
            <a:ext cx="56188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23.4 </a:t>
            </a:r>
            <a:r>
              <a:rPr lang="zh-CN" altLang="en-US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非关系型数据库服务</a:t>
            </a:r>
            <a:endParaRPr lang="zh-CN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875069" y="3367680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2949618" y="3378460"/>
            <a:ext cx="36599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23.5 </a:t>
            </a:r>
            <a:r>
              <a:rPr lang="zh-CN" altLang="en-US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关系数据库服务</a:t>
            </a:r>
            <a:r>
              <a:rPr lang="en-US" altLang="zh-CN" sz="21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RDS</a:t>
            </a:r>
            <a:endParaRPr lang="zh-CN" altLang="en-US" sz="2100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049" y="808059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的基本原理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4163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 </a:t>
            </a:r>
            <a:r>
              <a:rPr kumimoji="0" lang="zh-CN" altLang="en-US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关系数据库服务</a:t>
            </a: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endParaRPr kumimoji="0" lang="en-US" altLang="zh-CN" sz="24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627370" y="2129333"/>
            <a:ext cx="2926080" cy="3614717"/>
            <a:chOff x="5477692" y="1715298"/>
            <a:chExt cx="2926080" cy="3614717"/>
          </a:xfrm>
        </p:grpSpPr>
        <p:sp>
          <p:nvSpPr>
            <p:cNvPr id="6" name="矩形 5"/>
            <p:cNvSpPr/>
            <p:nvPr/>
          </p:nvSpPr>
          <p:spPr>
            <a:xfrm>
              <a:off x="5477692" y="1715298"/>
              <a:ext cx="2926080" cy="4963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网络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477692" y="2623886"/>
              <a:ext cx="766354" cy="7663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557555" y="2623886"/>
              <a:ext cx="766354" cy="7663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637418" y="2623886"/>
              <a:ext cx="766354" cy="76635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34497" y="2822397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CPU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4360" y="2822397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CPU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94223" y="2822397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CPU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77692" y="3754251"/>
              <a:ext cx="766354" cy="4963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57554" y="3754251"/>
              <a:ext cx="766354" cy="4963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37418" y="3754251"/>
              <a:ext cx="766354" cy="4963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5477692" y="4589786"/>
              <a:ext cx="766354" cy="740229"/>
            </a:xfrm>
            <a:prstGeom prst="flowChartMagneticDisk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硬盘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流程图: 磁盘 18"/>
            <p:cNvSpPr/>
            <p:nvPr/>
          </p:nvSpPr>
          <p:spPr>
            <a:xfrm>
              <a:off x="6557554" y="4589786"/>
              <a:ext cx="766354" cy="740229"/>
            </a:xfrm>
            <a:prstGeom prst="flowChartMagneticDisk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硬盘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流程图: 磁盘 19"/>
            <p:cNvSpPr/>
            <p:nvPr/>
          </p:nvSpPr>
          <p:spPr>
            <a:xfrm>
              <a:off x="7637418" y="4589786"/>
              <a:ext cx="766354" cy="740229"/>
            </a:xfrm>
            <a:prstGeom prst="flowChartMagneticDisk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硬盘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860869" y="2211687"/>
              <a:ext cx="0" cy="4093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860869" y="3344949"/>
              <a:ext cx="0" cy="4093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860869" y="4250640"/>
              <a:ext cx="0" cy="4093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940732" y="2211687"/>
              <a:ext cx="0" cy="4093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940732" y="3344949"/>
              <a:ext cx="0" cy="4093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940732" y="4250640"/>
              <a:ext cx="0" cy="4093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011886" y="2211687"/>
              <a:ext cx="0" cy="4093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011886" y="3344949"/>
              <a:ext cx="0" cy="4093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011886" y="4250640"/>
              <a:ext cx="0" cy="4093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361983" y="1376363"/>
            <a:ext cx="83343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Amazon RDS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数据库移植到集群中，在一定的范围内解决了关系数据库的可扩展性问题。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1983" y="2864887"/>
            <a:ext cx="493901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集群方式采用了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Share-Nothing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3519" y="3426976"/>
            <a:ext cx="48419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每台数据库服务器都是完全独立的计算机系统，通过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网络相连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不共享任何资源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3520" y="4335313"/>
            <a:ext cx="48506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这是一个具有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较高可扩展性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的架构，当数据库处理能力不足时，可以通过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增加服务器数量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来提高处理能力，同时多个服务器也增加了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数据库并发访问的能力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435" y="96020"/>
            <a:ext cx="4163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 </a:t>
            </a:r>
            <a:r>
              <a:rPr kumimoji="0" lang="zh-CN" altLang="en-US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关系数据库服务</a:t>
            </a: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endParaRPr kumimoji="0" lang="en-US" altLang="zh-CN" sz="24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4049" y="808059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的基本原理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77422" y="1764878"/>
            <a:ext cx="7716925" cy="2537056"/>
            <a:chOff x="838200" y="1750861"/>
            <a:chExt cx="7716925" cy="2537056"/>
          </a:xfrm>
        </p:grpSpPr>
        <p:sp>
          <p:nvSpPr>
            <p:cNvPr id="9" name="椭圆 8"/>
            <p:cNvSpPr/>
            <p:nvPr/>
          </p:nvSpPr>
          <p:spPr>
            <a:xfrm>
              <a:off x="838200" y="2162175"/>
              <a:ext cx="1819275" cy="1819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35897" y="2898339"/>
              <a:ext cx="1433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集群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MySQL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231558" y="1864985"/>
              <a:ext cx="824598" cy="809625"/>
              <a:chOff x="4021299" y="2684136"/>
              <a:chExt cx="824598" cy="809625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036272" y="2684136"/>
                <a:ext cx="809625" cy="8096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021299" y="2898339"/>
                <a:ext cx="780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小表</a:t>
                </a: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3" name="右箭头 12"/>
            <p:cNvSpPr/>
            <p:nvPr/>
          </p:nvSpPr>
          <p:spPr>
            <a:xfrm>
              <a:off x="2713962" y="2840689"/>
              <a:ext cx="1687817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98005" y="2382223"/>
              <a:ext cx="11079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表单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划分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Sharding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572000" y="2678192"/>
              <a:ext cx="809625" cy="809625"/>
              <a:chOff x="4036272" y="2684136"/>
              <a:chExt cx="809625" cy="809625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036272" y="2684136"/>
                <a:ext cx="809625" cy="8096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044245" y="2895353"/>
                <a:ext cx="780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小表</a:t>
                </a: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231558" y="3478292"/>
              <a:ext cx="809625" cy="809625"/>
              <a:chOff x="4036272" y="2684136"/>
              <a:chExt cx="809625" cy="80962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036272" y="2684136"/>
                <a:ext cx="809625" cy="8096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046584" y="2895353"/>
                <a:ext cx="788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小表</a:t>
                </a: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5122831" y="2021538"/>
              <a:ext cx="146379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60956" y="1750861"/>
              <a:ext cx="877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存储于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53299" y="1973913"/>
              <a:ext cx="1628059" cy="5724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687587" y="2092047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数据库服务器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右箭头 25"/>
            <p:cNvSpPr/>
            <p:nvPr/>
          </p:nvSpPr>
          <p:spPr>
            <a:xfrm>
              <a:off x="5396598" y="2847094"/>
              <a:ext cx="146379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634723" y="2576417"/>
              <a:ext cx="877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存储于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27066" y="2799469"/>
              <a:ext cx="1628059" cy="5724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1354" y="2917603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数据库服务器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5079315" y="3689509"/>
              <a:ext cx="146379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17440" y="3418832"/>
              <a:ext cx="877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存储于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09783" y="3641884"/>
              <a:ext cx="1628059" cy="5724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44071" y="376001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数据库服务器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38238" y="4825941"/>
            <a:ext cx="8304653" cy="78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表单主要根据业务的需要进行针对性的划分，对数据库的管理人员提出了非常高的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要求，如果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划分得不科学，则查询经常会跨表单和服务器，性能就会严重下降。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69447" y="1500006"/>
            <a:ext cx="5329644" cy="4125730"/>
            <a:chOff x="-1332410" y="1500006"/>
            <a:chExt cx="5329644" cy="4125730"/>
          </a:xfrm>
        </p:grpSpPr>
        <p:sp>
          <p:nvSpPr>
            <p:cNvPr id="60" name="圆角矩形 59"/>
            <p:cNvSpPr/>
            <p:nvPr/>
          </p:nvSpPr>
          <p:spPr>
            <a:xfrm>
              <a:off x="-1332410" y="2684499"/>
              <a:ext cx="5329644" cy="2941237"/>
            </a:xfrm>
            <a:prstGeom prst="roundRect">
              <a:avLst>
                <a:gd name="adj" fmla="val 3545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流程图: 磁盘 3"/>
            <p:cNvSpPr/>
            <p:nvPr/>
          </p:nvSpPr>
          <p:spPr>
            <a:xfrm>
              <a:off x="-579120" y="4606834"/>
              <a:ext cx="1158240" cy="748937"/>
            </a:xfrm>
            <a:prstGeom prst="flowChartMagneticDisk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653632" y="3082834"/>
              <a:ext cx="811889" cy="518061"/>
              <a:chOff x="1653632" y="3082834"/>
              <a:chExt cx="811889" cy="518061"/>
            </a:xfrm>
          </p:grpSpPr>
          <p:sp>
            <p:nvSpPr>
              <p:cNvPr id="5" name="流程图: 磁盘 4"/>
              <p:cNvSpPr/>
              <p:nvPr/>
            </p:nvSpPr>
            <p:spPr>
              <a:xfrm>
                <a:off x="1658983" y="3082834"/>
                <a:ext cx="801188" cy="518061"/>
              </a:xfrm>
              <a:prstGeom prst="flowChartMagneticDisk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653632" y="3266356"/>
                <a:ext cx="8118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Slave A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653632" y="3796936"/>
              <a:ext cx="806539" cy="518061"/>
              <a:chOff x="1653632" y="3082834"/>
              <a:chExt cx="806539" cy="518061"/>
            </a:xfrm>
          </p:grpSpPr>
          <p:sp>
            <p:nvSpPr>
              <p:cNvPr id="9" name="流程图: 磁盘 8"/>
              <p:cNvSpPr/>
              <p:nvPr/>
            </p:nvSpPr>
            <p:spPr>
              <a:xfrm>
                <a:off x="1658983" y="3082834"/>
                <a:ext cx="801188" cy="518061"/>
              </a:xfrm>
              <a:prstGeom prst="flowChartMagneticDisk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653632" y="3266356"/>
                <a:ext cx="7974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Slave B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653632" y="4528456"/>
              <a:ext cx="806539" cy="518061"/>
              <a:chOff x="1653632" y="3082834"/>
              <a:chExt cx="806539" cy="518061"/>
            </a:xfrm>
          </p:grpSpPr>
          <p:sp>
            <p:nvSpPr>
              <p:cNvPr id="12" name="流程图: 磁盘 11"/>
              <p:cNvSpPr/>
              <p:nvPr/>
            </p:nvSpPr>
            <p:spPr>
              <a:xfrm>
                <a:off x="1658983" y="3082834"/>
                <a:ext cx="801188" cy="518061"/>
              </a:xfrm>
              <a:prstGeom prst="flowChartMagneticDisk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653632" y="3266356"/>
                <a:ext cx="805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Slave C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479523" y="4892628"/>
              <a:ext cx="944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Master B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流程图: 磁盘 14"/>
            <p:cNvSpPr/>
            <p:nvPr/>
          </p:nvSpPr>
          <p:spPr>
            <a:xfrm>
              <a:off x="-579120" y="2849730"/>
              <a:ext cx="1158240" cy="748937"/>
            </a:xfrm>
            <a:prstGeom prst="flowChartMagneticDisk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-479523" y="3135524"/>
              <a:ext cx="95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Master A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497873" y="2928209"/>
              <a:ext cx="1123406" cy="2412274"/>
            </a:xfrm>
            <a:prstGeom prst="roundRect">
              <a:avLst>
                <a:gd name="adj" fmla="val 28962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9" name="直接箭头连接符 18"/>
            <p:cNvCxnSpPr>
              <a:stCxn id="4" idx="4"/>
              <a:endCxn id="6" idx="1"/>
            </p:cNvCxnSpPr>
            <p:nvPr/>
          </p:nvCxnSpPr>
          <p:spPr>
            <a:xfrm flipV="1">
              <a:off x="579120" y="3420245"/>
              <a:ext cx="1074512" cy="156105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4" idx="4"/>
              <a:endCxn id="9" idx="2"/>
            </p:cNvCxnSpPr>
            <p:nvPr/>
          </p:nvCxnSpPr>
          <p:spPr>
            <a:xfrm flipV="1">
              <a:off x="579120" y="4055967"/>
              <a:ext cx="1079863" cy="92533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4"/>
              <a:endCxn id="13" idx="1"/>
            </p:cNvCxnSpPr>
            <p:nvPr/>
          </p:nvCxnSpPr>
          <p:spPr>
            <a:xfrm flipV="1">
              <a:off x="579120" y="4865867"/>
              <a:ext cx="1074512" cy="11543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上下箭头 37"/>
            <p:cNvSpPr/>
            <p:nvPr/>
          </p:nvSpPr>
          <p:spPr>
            <a:xfrm>
              <a:off x="-252549" y="3598667"/>
              <a:ext cx="513806" cy="1008167"/>
            </a:xfrm>
            <a:prstGeom prst="upDownArrow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-200055" y="3718673"/>
              <a:ext cx="400110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主从备份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-923109" y="1655603"/>
              <a:ext cx="4467497" cy="698573"/>
              <a:chOff x="-923109" y="1811421"/>
              <a:chExt cx="4467497" cy="698573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-923109" y="1841563"/>
                <a:ext cx="923109" cy="426720"/>
                <a:chOff x="-923109" y="1841563"/>
                <a:chExt cx="923109" cy="42672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-923109" y="1841563"/>
                  <a:ext cx="923109" cy="42672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-861665" y="1885646"/>
                  <a:ext cx="8002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客户端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859971" y="1841563"/>
                <a:ext cx="923109" cy="426720"/>
                <a:chOff x="-923109" y="1841563"/>
                <a:chExt cx="923109" cy="42672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-923109" y="1841563"/>
                  <a:ext cx="923109" cy="42672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-861665" y="1885646"/>
                  <a:ext cx="8002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客户端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2621279" y="1841563"/>
                <a:ext cx="923109" cy="426720"/>
                <a:chOff x="-923109" y="1841563"/>
                <a:chExt cx="923109" cy="426720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-923109" y="1841563"/>
                  <a:ext cx="923109" cy="42672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-861665" y="1885646"/>
                  <a:ext cx="8002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客户端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35" name="任意多边形 34"/>
              <p:cNvSpPr/>
              <p:nvPr/>
            </p:nvSpPr>
            <p:spPr>
              <a:xfrm>
                <a:off x="-461554" y="2255520"/>
                <a:ext cx="3544388" cy="235131"/>
              </a:xfrm>
              <a:custGeom>
                <a:avLst/>
                <a:gdLst>
                  <a:gd name="connsiteX0" fmla="*/ 0 w 3544388"/>
                  <a:gd name="connsiteY0" fmla="*/ 8709 h 235131"/>
                  <a:gd name="connsiteX1" fmla="*/ 0 w 3544388"/>
                  <a:gd name="connsiteY1" fmla="*/ 235131 h 235131"/>
                  <a:gd name="connsiteX2" fmla="*/ 3544388 w 3544388"/>
                  <a:gd name="connsiteY2" fmla="*/ 235131 h 235131"/>
                  <a:gd name="connsiteX3" fmla="*/ 3544388 w 3544388"/>
                  <a:gd name="connsiteY3" fmla="*/ 0 h 23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44388" h="235131">
                    <a:moveTo>
                      <a:pt x="0" y="8709"/>
                    </a:moveTo>
                    <a:lnTo>
                      <a:pt x="0" y="235131"/>
                    </a:lnTo>
                    <a:lnTo>
                      <a:pt x="3544388" y="235131"/>
                    </a:lnTo>
                    <a:lnTo>
                      <a:pt x="3544388" y="0"/>
                    </a:lnTo>
                  </a:path>
                </a:pathLst>
              </a:cu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37" name="直接连接符 36"/>
              <p:cNvCxnSpPr>
                <a:stCxn id="30" idx="2"/>
              </p:cNvCxnSpPr>
              <p:nvPr/>
            </p:nvCxnSpPr>
            <p:spPr>
              <a:xfrm flipH="1">
                <a:off x="1321524" y="2268283"/>
                <a:ext cx="2" cy="241711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153246" y="1811421"/>
                <a:ext cx="559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……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2295" y="1811421"/>
                <a:ext cx="559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……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4" name="圆角矩形 43"/>
            <p:cNvSpPr/>
            <p:nvPr/>
          </p:nvSpPr>
          <p:spPr>
            <a:xfrm>
              <a:off x="-1332410" y="1500006"/>
              <a:ext cx="5329644" cy="1018914"/>
            </a:xfrm>
            <a:prstGeom prst="roundRect">
              <a:avLst>
                <a:gd name="adj" fmla="val 11539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-252549" y="2422165"/>
              <a:ext cx="513806" cy="427565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-200055" y="2489145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写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圆角右箭头 47"/>
            <p:cNvSpPr/>
            <p:nvPr/>
          </p:nvSpPr>
          <p:spPr>
            <a:xfrm rot="10800000">
              <a:off x="3082832" y="2950696"/>
              <a:ext cx="644944" cy="1370114"/>
            </a:xfrm>
            <a:prstGeom prst="bentArrow">
              <a:avLst>
                <a:gd name="adj1" fmla="val 37153"/>
                <a:gd name="adj2" fmla="val 41879"/>
                <a:gd name="adj3" fmla="val 25000"/>
                <a:gd name="adj4" fmla="val 43750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圆角右箭头 48"/>
            <p:cNvSpPr/>
            <p:nvPr/>
          </p:nvSpPr>
          <p:spPr>
            <a:xfrm rot="10800000" flipH="1">
              <a:off x="-1105615" y="2950696"/>
              <a:ext cx="644944" cy="1370114"/>
            </a:xfrm>
            <a:prstGeom prst="bentArrow">
              <a:avLst>
                <a:gd name="adj1" fmla="val 37153"/>
                <a:gd name="adj2" fmla="val 41879"/>
                <a:gd name="adj3" fmla="val 25000"/>
                <a:gd name="adj4" fmla="val 43750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-972499" y="3915285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写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139922" y="3915285"/>
              <a:ext cx="400110" cy="27186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读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3" name="直接箭头连接符 52"/>
            <p:cNvCxnSpPr>
              <a:stCxn id="48" idx="3"/>
              <a:endCxn id="6" idx="3"/>
            </p:cNvCxnSpPr>
            <p:nvPr/>
          </p:nvCxnSpPr>
          <p:spPr>
            <a:xfrm flipH="1" flipV="1">
              <a:off x="2465521" y="3420245"/>
              <a:ext cx="617311" cy="63046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8" idx="3"/>
              <a:endCxn id="9" idx="4"/>
            </p:cNvCxnSpPr>
            <p:nvPr/>
          </p:nvCxnSpPr>
          <p:spPr>
            <a:xfrm flipH="1">
              <a:off x="2460171" y="4050714"/>
              <a:ext cx="622661" cy="525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8" idx="3"/>
              <a:endCxn id="12" idx="4"/>
            </p:cNvCxnSpPr>
            <p:nvPr/>
          </p:nvCxnSpPr>
          <p:spPr>
            <a:xfrm flipH="1">
              <a:off x="2460171" y="4050714"/>
              <a:ext cx="622661" cy="73677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404049" y="808059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的基本原理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9435" y="96020"/>
            <a:ext cx="4163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 </a:t>
            </a:r>
            <a:r>
              <a:rPr kumimoji="0" lang="zh-CN" altLang="en-US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关系数据库服务</a:t>
            </a: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endParaRPr kumimoji="0" lang="en-US" altLang="zh-CN" sz="24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992204" y="1443051"/>
            <a:ext cx="28710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集群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通过主从备份和读副本技术提高可靠性和数据处理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能力。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37392" y="4014240"/>
            <a:ext cx="1381942" cy="4720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瘫痪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37392" y="4588111"/>
            <a:ext cx="1381942" cy="4720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升级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37392" y="5177766"/>
            <a:ext cx="1381942" cy="4720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并发处理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64997" y="2858001"/>
            <a:ext cx="549541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 </a:t>
            </a:r>
            <a:r>
              <a:rPr kumimoji="0" lang="zh-CN" altLang="en-US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关系数据库服务</a:t>
            </a:r>
            <a:r>
              <a:rPr kumimoji="0" lang="en-US" altLang="zh-CN" sz="3300" b="1" i="0" u="none" strike="noStrike" kern="1200" cap="none" spc="225" normalizeH="0" baseline="0" noProof="0" dirty="0" smtClean="0">
                <a:ln>
                  <a:noFill/>
                </a:ln>
                <a:solidFill>
                  <a:srgbClr val="96C5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endParaRPr kumimoji="0" lang="en-US" altLang="zh-CN" sz="3300" b="1" i="0" u="none" strike="noStrike" kern="1200" cap="none" spc="225" normalizeH="0" baseline="0" noProof="0" dirty="0">
              <a:ln>
                <a:noFill/>
              </a:ln>
              <a:solidFill>
                <a:srgbClr val="96C52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584999" y="4229853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2806" y="3610405"/>
            <a:ext cx="34531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23.5.1  </a:t>
            </a:r>
            <a:r>
              <a:rPr kumimoji="0" lang="en-US" altLang="zh-CN" sz="2100" b="0" i="0" u="none" strike="noStrike" kern="500" cap="none" spc="225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r>
              <a:rPr kumimoji="0" lang="zh-CN" altLang="en-US" sz="2100" b="0" i="0" u="none" strike="noStrike" kern="500" cap="none" spc="225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的基本原理</a:t>
            </a:r>
            <a:endParaRPr kumimoji="0" lang="zh-CN" altLang="en-US" sz="2100" b="0" i="0" u="none" strike="noStrike" kern="500" cap="none" spc="225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2806" y="4102072"/>
            <a:ext cx="28568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5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23.5.2  </a:t>
            </a:r>
            <a:r>
              <a:rPr kumimoji="0" lang="en-US" altLang="zh-CN" sz="2100" b="0" i="0" u="none" strike="noStrike" kern="5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r>
              <a:rPr kumimoji="0" lang="zh-CN" altLang="en-US" sz="2100" b="0" i="0" u="none" strike="noStrike" kern="5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的使用</a:t>
            </a:r>
            <a:endParaRPr kumimoji="0" lang="zh-CN" altLang="en-US" sz="2100" b="0" i="0" u="none" strike="noStrike" kern="5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730C6D-5BB4-4F63-9D16-9EBF769D35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435" y="96020"/>
            <a:ext cx="4163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23.5 </a:t>
            </a:r>
            <a:r>
              <a:rPr kumimoji="0" lang="zh-CN" altLang="en-US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关系数据库服务</a:t>
            </a:r>
            <a:r>
              <a:rPr kumimoji="0" lang="en-US" altLang="zh-CN" sz="24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RDS</a:t>
            </a:r>
            <a:endParaRPr kumimoji="0" lang="en-US" altLang="zh-CN" sz="24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2450" y="1520098"/>
            <a:ext cx="8156120" cy="507831"/>
            <a:chOff x="552450" y="1713835"/>
            <a:chExt cx="8156120" cy="507831"/>
          </a:xfrm>
        </p:grpSpPr>
        <p:sp>
          <p:nvSpPr>
            <p:cNvPr id="3" name="矩形 2"/>
            <p:cNvSpPr/>
            <p:nvPr/>
          </p:nvSpPr>
          <p:spPr>
            <a:xfrm>
              <a:off x="725714" y="1713835"/>
              <a:ext cx="7982856" cy="50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从用户和开发者的角度来看，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RDS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和一个远程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MySQL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关系数据库没什么两样。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2450" y="1713835"/>
              <a:ext cx="128525" cy="5078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2450" y="2162005"/>
            <a:ext cx="8156120" cy="923330"/>
            <a:chOff x="552450" y="2308708"/>
            <a:chExt cx="8156120" cy="923330"/>
          </a:xfrm>
        </p:grpSpPr>
        <p:sp>
          <p:nvSpPr>
            <p:cNvPr id="8" name="矩形 7"/>
            <p:cNvSpPr/>
            <p:nvPr/>
          </p:nvSpPr>
          <p:spPr>
            <a:xfrm>
              <a:off x="719075" y="2308708"/>
              <a:ext cx="79894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Amazon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将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RDS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中的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MySQL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服务器实例称做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DB Instance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，通过基于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Web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API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进行创建和管理，其余的操作可以通过标准的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MySQL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通信协议完成。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52450" y="2308708"/>
              <a:ext cx="128525" cy="9233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2450" y="3219411"/>
            <a:ext cx="8156120" cy="923331"/>
            <a:chOff x="552450" y="3319079"/>
            <a:chExt cx="8156120" cy="923331"/>
          </a:xfrm>
        </p:grpSpPr>
        <p:sp>
          <p:nvSpPr>
            <p:cNvPr id="10" name="矩形 9"/>
            <p:cNvSpPr/>
            <p:nvPr/>
          </p:nvSpPr>
          <p:spPr>
            <a:xfrm>
              <a:off x="719075" y="3319080"/>
              <a:ext cx="79894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创建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DB Instance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时还需要定义可用的存储，存储范围为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5GB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到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1024GB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RDS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数据库中表最大可以达到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1TB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52450" y="3319079"/>
              <a:ext cx="128525" cy="9233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2450" y="4276818"/>
            <a:ext cx="8156120" cy="513431"/>
            <a:chOff x="552450" y="4329452"/>
            <a:chExt cx="8156120" cy="513431"/>
          </a:xfrm>
        </p:grpSpPr>
        <p:sp>
          <p:nvSpPr>
            <p:cNvPr id="9" name="矩形 8"/>
            <p:cNvSpPr/>
            <p:nvPr/>
          </p:nvSpPr>
          <p:spPr>
            <a:xfrm>
              <a:off x="719075" y="4329452"/>
              <a:ext cx="7989495" cy="50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可以通过两种工具对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RDS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进行操作：命令行工具和兼容的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MySQL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客户端程序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52450" y="4335052"/>
              <a:ext cx="128525" cy="5078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2450" y="4924326"/>
            <a:ext cx="8156120" cy="923330"/>
            <a:chOff x="552450" y="4924326"/>
            <a:chExt cx="8156120" cy="923330"/>
          </a:xfrm>
        </p:grpSpPr>
        <p:sp>
          <p:nvSpPr>
            <p:cNvPr id="11" name="矩形 10"/>
            <p:cNvSpPr/>
            <p:nvPr/>
          </p:nvSpPr>
          <p:spPr>
            <a:xfrm>
              <a:off x="719075" y="4924326"/>
              <a:ext cx="79894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命令行工具是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Amazon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提供的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Javamazon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网站下载。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MySQL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客户端是可以与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MySQL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服务器进行通信的应用程序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52450" y="4924326"/>
              <a:ext cx="128525" cy="9233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32786" y="2467204"/>
            <a:ext cx="44951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33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3300" b="1" spc="225" dirty="0">
              <a:solidFill>
                <a:srgbClr val="96C5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2844079" y="3425766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3101886" y="3297985"/>
            <a:ext cx="34018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kern="500" spc="225" dirty="0" smtClean="0">
                <a:solidFill>
                  <a:schemeClr val="bg1"/>
                </a:solidFill>
                <a:latin typeface="+mn-ea"/>
              </a:rPr>
              <a:t>23.2.1  </a:t>
            </a:r>
            <a:r>
              <a:rPr lang="en-US" altLang="zh-CN" sz="2100" kern="500" spc="225" dirty="0">
                <a:solidFill>
                  <a:schemeClr val="bg1"/>
                </a:solidFill>
                <a:latin typeface="+mn-ea"/>
              </a:rPr>
              <a:t>EC2</a:t>
            </a:r>
            <a:r>
              <a:rPr lang="zh-CN" altLang="en-US" sz="2100" kern="500" spc="225" dirty="0">
                <a:solidFill>
                  <a:schemeClr val="bg1"/>
                </a:solidFill>
                <a:latin typeface="+mn-ea"/>
              </a:rPr>
              <a:t>的基本架构</a:t>
            </a:r>
            <a:endParaRPr lang="zh-CN" altLang="en-US" sz="2100" kern="500" spc="225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1886" y="3789652"/>
            <a:ext cx="34018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23.2.2  </a:t>
            </a:r>
            <a:r>
              <a:rPr lang="en-US" altLang="zh-CN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EC2</a:t>
            </a:r>
            <a:r>
              <a:rPr lang="zh-CN" altLang="en-US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的关键技术</a:t>
            </a:r>
            <a:endParaRPr lang="zh-CN" altLang="en-US" sz="2100" spc="225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1886" y="4271008"/>
            <a:ext cx="42963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spc="225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23.2.3  </a:t>
            </a:r>
            <a:r>
              <a:rPr lang="en-US" altLang="zh-CN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EC2</a:t>
            </a:r>
            <a:r>
              <a:rPr lang="zh-CN" altLang="en-US" sz="2100" spc="225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的安全及容错机制</a:t>
            </a:r>
            <a:endParaRPr lang="zh-CN" altLang="en-US" sz="2100" spc="225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40863" y="3332326"/>
            <a:ext cx="2387237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主要</a:t>
            </a:r>
            <a:r>
              <a:rPr lang="zh-CN" altLang="en-US" dirty="0">
                <a:solidFill>
                  <a:schemeClr val="bg1"/>
                </a:solidFill>
              </a:rPr>
              <a:t>包括了</a:t>
            </a:r>
            <a:r>
              <a:rPr lang="en-US" altLang="zh-CN" dirty="0">
                <a:solidFill>
                  <a:schemeClr val="bg1"/>
                </a:solidFill>
              </a:rPr>
              <a:t>Amazon</a:t>
            </a:r>
            <a:r>
              <a:rPr lang="zh-CN" altLang="en-US" dirty="0">
                <a:solidFill>
                  <a:schemeClr val="bg1"/>
                </a:solidFill>
              </a:rPr>
              <a:t>机器映象、实例、存储模块等组成部分，并能与</a:t>
            </a:r>
            <a:r>
              <a:rPr lang="en-US" altLang="zh-CN" dirty="0">
                <a:solidFill>
                  <a:schemeClr val="bg1"/>
                </a:solidFill>
              </a:rPr>
              <a:t>S3</a:t>
            </a:r>
            <a:r>
              <a:rPr lang="zh-CN" altLang="en-US" dirty="0">
                <a:solidFill>
                  <a:schemeClr val="bg1"/>
                </a:solidFill>
              </a:rPr>
              <a:t>等其他</a:t>
            </a:r>
            <a:r>
              <a:rPr lang="en-US" altLang="zh-CN" dirty="0">
                <a:solidFill>
                  <a:schemeClr val="bg1"/>
                </a:solidFill>
              </a:rPr>
              <a:t>Amazon</a:t>
            </a:r>
            <a:r>
              <a:rPr lang="zh-CN" altLang="en-US" dirty="0">
                <a:solidFill>
                  <a:schemeClr val="bg1"/>
                </a:solidFill>
              </a:rPr>
              <a:t>云计算服务结合使用。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t3-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49" y="1478372"/>
            <a:ext cx="5954030" cy="443927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04049" y="80805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EC2</a:t>
            </a:r>
            <a:r>
              <a:rPr lang="zh-CN" altLang="en-US" sz="2400" b="1" dirty="0">
                <a:solidFill>
                  <a:schemeClr val="accent6"/>
                </a:solidFill>
              </a:rPr>
              <a:t>的基本架构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6540863" y="3175000"/>
            <a:ext cx="2387237" cy="157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3951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Amazon</a:t>
            </a:r>
            <a:r>
              <a:rPr lang="zh-CN" altLang="en-US" sz="2400" b="1" dirty="0">
                <a:solidFill>
                  <a:schemeClr val="accent6"/>
                </a:solidFill>
              </a:rPr>
              <a:t>机器映象（</a:t>
            </a:r>
            <a:r>
              <a:rPr lang="en-US" altLang="zh-CN" sz="2400" b="1" dirty="0">
                <a:solidFill>
                  <a:schemeClr val="accent6"/>
                </a:solidFill>
              </a:rPr>
              <a:t>AMI</a:t>
            </a:r>
            <a:r>
              <a:rPr lang="zh-CN" altLang="en-US" sz="2400" b="1" dirty="0">
                <a:solidFill>
                  <a:schemeClr val="accent6"/>
                </a:solidFill>
              </a:rPr>
              <a:t>）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399795" y="1478372"/>
            <a:ext cx="8274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机器映像（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 Machine Image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）是包含了操作系统、服务器程序、应用程序等软件配置的模板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867" y="2348582"/>
            <a:ext cx="8375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当用户使用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服务去创建自己的应用程序时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，首先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需要构建或获取相应的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AMI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19445" y="3060621"/>
            <a:ext cx="7310105" cy="2279824"/>
            <a:chOff x="370513" y="3459990"/>
            <a:chExt cx="7310105" cy="2279824"/>
          </a:xfrm>
        </p:grpSpPr>
        <p:sp>
          <p:nvSpPr>
            <p:cNvPr id="15" name="椭圆 14"/>
            <p:cNvSpPr/>
            <p:nvPr/>
          </p:nvSpPr>
          <p:spPr>
            <a:xfrm>
              <a:off x="735868" y="3825345"/>
              <a:ext cx="1549115" cy="154911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28187" y="4125941"/>
              <a:ext cx="13644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四种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获取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</a:rPr>
                <a:t>AMI</a:t>
              </a:r>
              <a:r>
                <a:rPr lang="zh-CN" altLang="en-US" b="1" dirty="0">
                  <a:solidFill>
                    <a:schemeClr val="bg1"/>
                  </a:solidFill>
                </a:rPr>
                <a:t>的途径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02829" y="3485768"/>
              <a:ext cx="4551731" cy="40862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</a:rPr>
                <a:t>免费使用</a:t>
              </a:r>
              <a:r>
                <a:rPr lang="en-US" altLang="zh-CN" spc="300" dirty="0">
                  <a:solidFill>
                    <a:schemeClr val="bg1"/>
                  </a:solidFill>
                </a:rPr>
                <a:t>Amazon</a:t>
              </a:r>
              <a:r>
                <a:rPr lang="zh-CN" altLang="en-US" spc="300" dirty="0">
                  <a:solidFill>
                    <a:schemeClr val="bg1"/>
                  </a:solidFill>
                </a:rPr>
                <a:t>提供的公共</a:t>
              </a:r>
              <a:r>
                <a:rPr lang="en-US" altLang="zh-CN" spc="300" dirty="0">
                  <a:solidFill>
                    <a:schemeClr val="bg1"/>
                  </a:solidFill>
                </a:rPr>
                <a:t>AMI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885716" y="4081977"/>
              <a:ext cx="4794902" cy="40862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</a:rPr>
                <a:t>根据自身需要定制一个或多个私有</a:t>
              </a:r>
              <a:r>
                <a:rPr lang="en-US" altLang="zh-CN" spc="300" dirty="0">
                  <a:solidFill>
                    <a:schemeClr val="bg1"/>
                  </a:solidFill>
                </a:rPr>
                <a:t>AMI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885716" y="4698838"/>
              <a:ext cx="4794902" cy="40862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</a:rPr>
                <a:t>向开发者付费购买</a:t>
              </a:r>
              <a:r>
                <a:rPr lang="en-US" altLang="zh-CN" spc="300" dirty="0">
                  <a:solidFill>
                    <a:schemeClr val="bg1"/>
                  </a:solidFill>
                </a:rPr>
                <a:t>AMI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602829" y="5293802"/>
              <a:ext cx="4551731" cy="40862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</a:rPr>
                <a:t>使用其他开发者分享的共享</a:t>
              </a:r>
              <a:r>
                <a:rPr lang="en-US" altLang="zh-CN" spc="300" dirty="0">
                  <a:solidFill>
                    <a:schemeClr val="bg1"/>
                  </a:solidFill>
                </a:rPr>
                <a:t>AMI</a:t>
              </a:r>
              <a:endParaRPr lang="zh-CN" altLang="en-US" spc="300" dirty="0">
                <a:solidFill>
                  <a:schemeClr val="bg1"/>
                </a:solidFill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>
              <a:off x="370513" y="3459990"/>
              <a:ext cx="2279824" cy="2279824"/>
            </a:xfrm>
            <a:prstGeom prst="arc">
              <a:avLst>
                <a:gd name="adj1" fmla="val 16200000"/>
                <a:gd name="adj2" fmla="val 5763785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044335" y="3522061"/>
              <a:ext cx="372330" cy="3723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416665" y="4118270"/>
              <a:ext cx="372330" cy="3723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390590" y="4735131"/>
              <a:ext cx="372330" cy="3723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034960" y="5293802"/>
              <a:ext cx="372330" cy="3723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23850" y="1537423"/>
            <a:ext cx="101798" cy="5282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5681" y="5557380"/>
            <a:ext cx="82981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构建好的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Amaznon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EBS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支持和实例存储支持两类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35" y="96020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</a:t>
            </a:r>
            <a:r>
              <a:rPr lang="zh-CN" altLang="en-US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弹性计算云</a:t>
            </a:r>
            <a:r>
              <a:rPr lang="en-US" altLang="zh-CN" sz="2400" b="1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049" y="808059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</a:rPr>
              <a:t>实例（</a:t>
            </a:r>
            <a:r>
              <a:rPr lang="en-US" altLang="zh-CN" sz="2400" b="1" dirty="0">
                <a:solidFill>
                  <a:schemeClr val="accent6"/>
                </a:solidFill>
              </a:rPr>
              <a:t>Instance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）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321" y="954365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247821" y="1729709"/>
            <a:ext cx="7097848" cy="92333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中实例由</a:t>
            </a:r>
            <a:r>
              <a:rPr lang="en-US" altLang="zh-CN" b="1" dirty="0">
                <a:solidFill>
                  <a:schemeClr val="accent6"/>
                </a:solidFill>
              </a:rPr>
              <a:t>AMI</a:t>
            </a:r>
            <a:r>
              <a:rPr lang="zh-CN" altLang="en-US" b="1" dirty="0">
                <a:solidFill>
                  <a:schemeClr val="accent6"/>
                </a:solidFill>
              </a:rPr>
              <a:t>启动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，可以像传统的主机一样提供服务。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可以用于创建具有</a:t>
            </a:r>
            <a:r>
              <a:rPr lang="zh-CN" altLang="en-US" b="1" dirty="0">
                <a:solidFill>
                  <a:schemeClr val="accent6"/>
                </a:solidFill>
              </a:rPr>
              <a:t>不同计算和存储能力的实例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7821" y="2782607"/>
            <a:ext cx="7097848" cy="92333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提供了多种不同类型的实例，分别在</a:t>
            </a:r>
            <a:r>
              <a:rPr lang="zh-CN" altLang="en-US" b="1" dirty="0">
                <a:solidFill>
                  <a:schemeClr val="accent6"/>
                </a:solidFill>
              </a:rPr>
              <a:t>计算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6"/>
                </a:solidFill>
              </a:rPr>
              <a:t>GPU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en-US" b="1" dirty="0">
                <a:solidFill>
                  <a:schemeClr val="accent6"/>
                </a:solidFill>
              </a:rPr>
              <a:t>内存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en-US" b="1" dirty="0">
                <a:solidFill>
                  <a:schemeClr val="accent6"/>
                </a:solidFill>
              </a:rPr>
              <a:t>存储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en-US" b="1" dirty="0">
                <a:solidFill>
                  <a:schemeClr val="accent6"/>
                </a:solidFill>
              </a:rPr>
              <a:t>网络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en-US" b="1" dirty="0">
                <a:solidFill>
                  <a:schemeClr val="accent6"/>
                </a:solidFill>
              </a:rPr>
              <a:t>费用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等方面进行了优化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7821" y="3835505"/>
            <a:ext cx="7097848" cy="92333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还允许用户在应用程序的需求发生变更时，对</a:t>
            </a:r>
            <a:r>
              <a:rPr lang="zh-CN" altLang="en-US" b="1" dirty="0">
                <a:solidFill>
                  <a:schemeClr val="accent6"/>
                </a:solidFill>
              </a:rPr>
              <a:t>实例的类型进行调整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，从而实现按需付费。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7821" y="4888404"/>
            <a:ext cx="7097848" cy="87440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 EC2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还为实例提供了许多</a:t>
            </a:r>
            <a:r>
              <a:rPr lang="zh-CN" altLang="en-US" b="1" dirty="0">
                <a:solidFill>
                  <a:schemeClr val="accent6"/>
                </a:solidFill>
              </a:rPr>
              <a:t>附加功能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，帮助用户更好地</a:t>
            </a:r>
            <a:r>
              <a:rPr lang="zh-CN" altLang="en-US" b="1" dirty="0">
                <a:solidFill>
                  <a:schemeClr val="accent6"/>
                </a:solidFill>
              </a:rPr>
              <a:t>部署和管理</a:t>
            </a:r>
            <a:r>
              <a:rPr lang="zh-CN" altLang="en-US" b="1" dirty="0" smtClean="0">
                <a:solidFill>
                  <a:schemeClr val="accent6"/>
                </a:solidFill>
              </a:rPr>
              <a:t>应用程序。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570" y="1729709"/>
            <a:ext cx="36195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0570" y="2782607"/>
            <a:ext cx="36195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0570" y="3835505"/>
            <a:ext cx="36195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0570" y="4888403"/>
            <a:ext cx="36195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31adc1b0-1a8d-48ff-abe0-f1a0337aa328"/>
  <p:tag name="COMMONDATA" val="eyJoZGlkIjoiNTdiYjg5Njg3MTYzZGY3YWM3ZmJkZDFjNThjYTRlZTMifQ=="/>
  <p:tag name="commondata" val="eyJoZGlkIjoiNGFiNjU2YzI4ZmY5MTllMzU1ODI4NDc0MzdiZWE3Yzc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7295</Words>
  <Application>WPS 演示</Application>
  <PresentationFormat>全屏显示(4:3)</PresentationFormat>
  <Paragraphs>1092</Paragraphs>
  <Slides>54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Calibri</vt:lpstr>
      <vt:lpstr>Calibri</vt:lpstr>
      <vt:lpstr>Times New Roman</vt:lpstr>
      <vt:lpstr>Arial Unicode MS</vt:lpstr>
      <vt:lpstr>黑体</vt:lpstr>
      <vt:lpstr>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111</cp:revision>
  <dcterms:created xsi:type="dcterms:W3CDTF">2015-10-22T05:46:00Z</dcterms:created>
  <dcterms:modified xsi:type="dcterms:W3CDTF">2023-11-28T02:16:02Z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DB5CF2B9123C4AE98B55AFF9855E2EFD</vt:lpwstr>
  </property>
  <property fmtid="{D5CDD505-2E9C-101B-9397-08002B2CF9AE}" pid="3" name="KSOProductBuildVer">
    <vt:lpwstr>2052-12.1.0.15990</vt:lpwstr>
  </property>
</Properties>
</file>