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handoutMasterIdLst>
    <p:handoutMasterId r:id="rId48"/>
  </p:handoutMasterIdLst>
  <p:sldIdLst>
    <p:sldId id="318" r:id="rId3"/>
    <p:sldId id="260" r:id="rId4"/>
    <p:sldId id="262" r:id="rId5"/>
    <p:sldId id="319" r:id="rId6"/>
    <p:sldId id="320" r:id="rId7"/>
    <p:sldId id="321" r:id="rId8"/>
    <p:sldId id="322"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342" r:id="rId24"/>
    <p:sldId id="343"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362" r:id="rId44"/>
    <p:sldId id="363" r:id="rId45"/>
    <p:sldId id="364" r:id="rId4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21F1"/>
    <a:srgbClr val="0823A8"/>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smtClean="0"/>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2.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smtClean="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hyperlink" Target="http://en.wikipedia.org/wiki/Representational_state_transfer" TargetMode="External"/><Relationship Id="rId1" Type="http://schemas.openxmlformats.org/officeDocument/2006/relationships/hyperlink" Target="http://www.google.com.hk/search?q=API+firs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7.png"/><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3.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0.png"/><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2.png"/><Relationship Id="rId1"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4.png"/><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Rot="1" noChangeArrowheads="1"/>
          </p:cNvSpPr>
          <p:nvPr>
            <p:ph type="body" idx="1"/>
          </p:nvPr>
        </p:nvSpPr>
        <p:spPr/>
        <p:txBody>
          <a:bodyPr/>
          <a:lstStyle/>
          <a:p>
            <a:pPr algn="ctr" eaLnBrk="1" hangingPunct="1">
              <a:spcBef>
                <a:spcPct val="0"/>
              </a:spcBef>
              <a:buNone/>
            </a:pPr>
            <a:endParaRPr lang="en-US" altLang="zh-CN" b="1" dirty="0" smtClean="0">
              <a:solidFill>
                <a:srgbClr val="002060"/>
              </a:solidFill>
              <a:latin typeface="Calibri" panose="020F0502020204030204" pitchFamily="34" charset="0"/>
              <a:ea typeface="宋体" panose="02010600030101010101" pitchFamily="2" charset="-122"/>
            </a:endParaRPr>
          </a:p>
          <a:p>
            <a:pPr algn="ctr" eaLnBrk="1" hangingPunct="1">
              <a:spcBef>
                <a:spcPct val="0"/>
              </a:spcBef>
              <a:buNone/>
            </a:pPr>
            <a:endParaRPr lang="en-US" altLang="zh-CN" b="1" dirty="0" smtClean="0">
              <a:solidFill>
                <a:srgbClr val="002060"/>
              </a:solidFill>
              <a:latin typeface="Calibri" panose="020F0502020204030204" pitchFamily="34" charset="0"/>
              <a:ea typeface="宋体" panose="02010600030101010101" pitchFamily="2" charset="-122"/>
            </a:endParaRPr>
          </a:p>
          <a:p>
            <a:pPr algn="ctr" eaLnBrk="1" hangingPunct="1">
              <a:spcBef>
                <a:spcPct val="0"/>
              </a:spcBef>
              <a:buNone/>
            </a:pPr>
            <a:r>
              <a:rPr lang="en-US" altLang="zh-CN" sz="4000" b="1" dirty="0" smtClean="0">
                <a:solidFill>
                  <a:srgbClr val="002060"/>
                </a:solidFill>
                <a:latin typeface="Calibri" panose="020F0502020204030204" pitchFamily="34" charset="0"/>
              </a:rPr>
              <a:t>Lecture 3</a:t>
            </a:r>
            <a:r>
              <a:rPr lang="zh-CN" altLang="en-US" sz="4000" b="1" dirty="0" smtClean="0">
                <a:solidFill>
                  <a:srgbClr val="002060"/>
                </a:solidFill>
                <a:latin typeface="Calibri" panose="020F0502020204030204" pitchFamily="34" charset="0"/>
                <a:ea typeface="宋体" panose="02010600030101010101" pitchFamily="2" charset="-122"/>
              </a:rPr>
              <a:t>  数据采集</a:t>
            </a:r>
            <a:r>
              <a:rPr lang="zh-CN" altLang="en-US" sz="4000" b="1" dirty="0" smtClean="0">
                <a:solidFill>
                  <a:srgbClr val="002060"/>
                </a:solidFill>
                <a:latin typeface="Calibri" panose="020F0502020204030204" pitchFamily="34" charset="0"/>
                <a:ea typeface="宋体" panose="02010600030101010101" pitchFamily="2" charset="-122"/>
              </a:rPr>
              <a:t>方法</a:t>
            </a:r>
            <a:endParaRPr lang="en-US" altLang="zh-CN" sz="4000" b="1" dirty="0" smtClean="0">
              <a:solidFill>
                <a:srgbClr val="002060"/>
              </a:solidFill>
              <a:latin typeface="Calibri" panose="020F0502020204030204" pitchFamily="34" charset="0"/>
              <a:ea typeface="宋体" panose="02010600030101010101" pitchFamily="2" charset="-122"/>
            </a:endParaRPr>
          </a:p>
          <a:p>
            <a:pPr algn="ctr" eaLnBrk="1" hangingPunct="1">
              <a:spcBef>
                <a:spcPct val="0"/>
              </a:spcBef>
              <a:buNone/>
            </a:pPr>
            <a:endParaRPr lang="en-US" altLang="zh-CN" sz="4000" b="1" dirty="0" smtClean="0">
              <a:solidFill>
                <a:srgbClr val="002060"/>
              </a:solidFill>
              <a:latin typeface="Calibri" panose="020F0502020204030204" pitchFamily="34" charset="0"/>
              <a:ea typeface="宋体" panose="02010600030101010101" pitchFamily="2" charset="-122"/>
            </a:endParaRPr>
          </a:p>
          <a:p>
            <a:pPr lvl="5">
              <a:lnSpc>
                <a:spcPct val="150000"/>
              </a:lnSpc>
              <a:buFont typeface="Wingdings" panose="05000000000000000000" pitchFamily="2" charset="2"/>
              <a:buChar char="n"/>
            </a:pPr>
            <a:r>
              <a:rPr lang="zh-CN" altLang="en-US" sz="3200" b="1" dirty="0" smtClean="0">
                <a:solidFill>
                  <a:srgbClr val="002060"/>
                </a:solidFill>
                <a:latin typeface="Calibri" panose="020F0502020204030204" pitchFamily="34" charset="0"/>
              </a:rPr>
              <a:t> 系统日志数据</a:t>
            </a:r>
            <a:endParaRPr lang="en-US" altLang="zh-CN" sz="3200" b="1" dirty="0" smtClean="0">
              <a:solidFill>
                <a:srgbClr val="002060"/>
              </a:solidFill>
              <a:latin typeface="Calibri" panose="020F0502020204030204" pitchFamily="34" charset="0"/>
            </a:endParaRPr>
          </a:p>
          <a:p>
            <a:pPr lvl="5">
              <a:lnSpc>
                <a:spcPct val="150000"/>
              </a:lnSpc>
              <a:buFont typeface="Wingdings" panose="05000000000000000000" pitchFamily="2" charset="2"/>
              <a:buChar char="n"/>
            </a:pPr>
            <a:r>
              <a:rPr lang="zh-CN" altLang="en-US" sz="3200" b="1" dirty="0" smtClean="0">
                <a:solidFill>
                  <a:srgbClr val="002060"/>
                </a:solidFill>
                <a:latin typeface="Calibri" panose="020F0502020204030204" pitchFamily="34" charset="0"/>
              </a:rPr>
              <a:t> </a:t>
            </a:r>
            <a:r>
              <a:rPr lang="zh-CN" altLang="en-US" sz="3200" b="1" dirty="0" smtClean="0">
                <a:solidFill>
                  <a:srgbClr val="002060"/>
                </a:solidFill>
                <a:latin typeface="Calibri" panose="020F0502020204030204" pitchFamily="34" charset="0"/>
              </a:rPr>
              <a:t>网络数据采集</a:t>
            </a:r>
            <a:endParaRPr lang="en-US" altLang="zh-CN" sz="4000" b="1" dirty="0" smtClean="0">
              <a:solidFill>
                <a:srgbClr val="002060"/>
              </a:solidFill>
              <a:latin typeface="Calibri" panose="020F0502020204030204" pitchFamily="34" charset="0"/>
            </a:endParaRPr>
          </a:p>
          <a:p>
            <a:pPr algn="ctr" eaLnBrk="1" hangingPunct="1">
              <a:spcBef>
                <a:spcPct val="0"/>
              </a:spcBef>
              <a:buNone/>
            </a:pPr>
            <a:endParaRPr lang="en-US" altLang="zh-CN" b="1" dirty="0" smtClean="0">
              <a:solidFill>
                <a:srgbClr val="002060"/>
              </a:solidFill>
              <a:latin typeface="Calibri" panose="020F0502020204030204" pitchFamily="34" charset="0"/>
              <a:ea typeface="宋体" panose="02010600030101010101" pitchFamily="2" charset="-122"/>
            </a:endParaRPr>
          </a:p>
        </p:txBody>
      </p:sp>
      <p:pic>
        <p:nvPicPr>
          <p:cNvPr id="19460" name="Picture 5"/>
          <p:cNvPicPr>
            <a:picLocks noChangeAspect="1" noChangeArrowheads="1"/>
          </p:cNvPicPr>
          <p:nvPr/>
        </p:nvPicPr>
        <p:blipFill>
          <a:blip r:embed="rId1" cstate="print"/>
          <a:srcRect/>
          <a:stretch>
            <a:fillRect/>
          </a:stretch>
        </p:blipFill>
        <p:spPr bwMode="auto">
          <a:xfrm>
            <a:off x="204788" y="4762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931863"/>
            <a:ext cx="6248400" cy="896937"/>
          </a:xfrm>
          <a:prstGeom prst="rect">
            <a:avLst/>
          </a:prstGeom>
          <a:noFill/>
          <a:ln>
            <a:miter lim="800000"/>
          </a:ln>
        </p:spPr>
        <p:txBody>
          <a:bodyPr/>
          <a:lstStyle/>
          <a:p>
            <a:pPr eaLnBrk="1" hangingPunct="1"/>
            <a:r>
              <a:rPr lang="zh-CN" altLang="en-US" sz="4000" b="1" dirty="0" smtClean="0">
                <a:solidFill>
                  <a:srgbClr val="002060"/>
                </a:solidFill>
              </a:rPr>
              <a:t>网络数据采集过程</a:t>
            </a:r>
            <a:endParaRPr lang="zh-CN" altLang="en-US" sz="4000" b="1" dirty="0" smtClean="0">
              <a:solidFill>
                <a:srgbClr val="002060"/>
              </a:solidFill>
            </a:endParaRPr>
          </a:p>
        </p:txBody>
      </p:sp>
      <p:sp>
        <p:nvSpPr>
          <p:cNvPr id="22531" name="Rectangle 3"/>
          <p:cNvSpPr>
            <a:spLocks noGrp="1" noRot="1" noChangeArrowheads="1"/>
          </p:cNvSpPr>
          <p:nvPr>
            <p:ph type="body" idx="1"/>
          </p:nvPr>
        </p:nvSpPr>
        <p:spPr>
          <a:xfrm>
            <a:off x="500063" y="1014413"/>
            <a:ext cx="8382000" cy="5386387"/>
          </a:xfrm>
        </p:spPr>
        <p:txBody>
          <a:bodyPr/>
          <a:lstStyle/>
          <a:p>
            <a:pPr algn="just" eaLnBrk="1" hangingPunct="1"/>
            <a:endParaRPr lang="en-US" altLang="zh-CN" dirty="0" smtClean="0"/>
          </a:p>
          <a:p>
            <a:endParaRPr lang="en-US" altLang="zh-CN" dirty="0" smtClean="0"/>
          </a:p>
          <a:p>
            <a:r>
              <a:rPr lang="zh-CN" altLang="en-US" dirty="0" smtClean="0"/>
              <a:t>互联网承载了海量的信息，但如何有效地提取并利用这些信息是一个巨大的挑战。</a:t>
            </a:r>
            <a:endParaRPr lang="en-US" altLang="zh-CN" dirty="0" smtClean="0"/>
          </a:p>
          <a:p>
            <a:endParaRPr lang="en-US" altLang="zh-CN" dirty="0" smtClean="0"/>
          </a:p>
          <a:p>
            <a:r>
              <a:rPr lang="zh-CN" altLang="en-US" dirty="0" smtClean="0"/>
              <a:t>搜索引擎是一个辅助人们检索信息的工具，它可作为用户访问互联网的入口。但是，通用性的搜索引擎存在着一定的局限性</a:t>
            </a:r>
            <a:endParaRPr lang="zh-CN" altLang="en-US" dirty="0"/>
          </a:p>
        </p:txBody>
      </p:sp>
      <p:pic>
        <p:nvPicPr>
          <p:cNvPr id="22532" name="Picture 5"/>
          <p:cNvPicPr>
            <a:picLocks noChangeAspect="1" noChangeArrowheads="1"/>
          </p:cNvPicPr>
          <p:nvPr/>
        </p:nvPicPr>
        <p:blipFill>
          <a:blip r:embed="rId1"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931863"/>
            <a:ext cx="6248400" cy="896937"/>
          </a:xfrm>
          <a:prstGeom prst="rect">
            <a:avLst/>
          </a:prstGeom>
          <a:noFill/>
          <a:ln>
            <a:miter lim="800000"/>
          </a:ln>
        </p:spPr>
        <p:txBody>
          <a:bodyPr/>
          <a:lstStyle/>
          <a:p>
            <a:pPr eaLnBrk="1" hangingPunct="1"/>
            <a:r>
              <a:rPr lang="zh-CN" altLang="en-US" sz="4000" b="1" dirty="0" smtClean="0">
                <a:solidFill>
                  <a:srgbClr val="002060"/>
                </a:solidFill>
              </a:rPr>
              <a:t>网络数据采集过程</a:t>
            </a:r>
            <a:endParaRPr lang="zh-CN" altLang="en-US" sz="4000" b="1" dirty="0" smtClean="0">
              <a:solidFill>
                <a:srgbClr val="002060"/>
              </a:solidFill>
            </a:endParaRPr>
          </a:p>
        </p:txBody>
      </p:sp>
      <p:sp>
        <p:nvSpPr>
          <p:cNvPr id="22531" name="Rectangle 3"/>
          <p:cNvSpPr>
            <a:spLocks noGrp="1" noRot="1" noChangeArrowheads="1"/>
          </p:cNvSpPr>
          <p:nvPr>
            <p:ph type="body" idx="1"/>
          </p:nvPr>
        </p:nvSpPr>
        <p:spPr>
          <a:xfrm>
            <a:off x="500062" y="1014413"/>
            <a:ext cx="8643937" cy="5386387"/>
          </a:xfrm>
        </p:spPr>
        <p:txBody>
          <a:bodyPr/>
          <a:lstStyle/>
          <a:p>
            <a:pPr algn="just" eaLnBrk="1" hangingPunct="1"/>
            <a:endParaRPr lang="en-US" altLang="zh-CN" dirty="0" smtClean="0"/>
          </a:p>
          <a:p>
            <a:r>
              <a:rPr lang="zh-CN" altLang="en-US" dirty="0" smtClean="0"/>
              <a:t>搜索引擎存在着一定的局限性</a:t>
            </a:r>
            <a:endParaRPr lang="en-US" altLang="zh-CN" dirty="0" smtClean="0"/>
          </a:p>
          <a:p>
            <a:pPr>
              <a:buNone/>
            </a:pPr>
            <a:r>
              <a:rPr lang="en-US" dirty="0" smtClean="0"/>
              <a:t>    (1) </a:t>
            </a:r>
            <a:r>
              <a:rPr lang="zh-CN" altLang="en-US" dirty="0" smtClean="0"/>
              <a:t>特定领域、特定背景的用户通常具有特定的检索目的，而通用搜索引擎返回的结果可能包含大量的无用网页信息。</a:t>
            </a:r>
            <a:endParaRPr lang="zh-CN" altLang="en-US" dirty="0" smtClean="0"/>
          </a:p>
          <a:p>
            <a:pPr>
              <a:buNone/>
            </a:pPr>
            <a:r>
              <a:rPr lang="en-US" dirty="0" smtClean="0"/>
              <a:t>    (2) </a:t>
            </a:r>
            <a:r>
              <a:rPr lang="zh-CN" altLang="en-US" dirty="0" smtClean="0"/>
              <a:t>随着网络技术的不断发展，互联网中的数据形式越来越丰富。图片、数据库、音频、视频多媒体等不同类型的数据大量出现。</a:t>
            </a:r>
            <a:endParaRPr lang="zh-CN" altLang="en-US" dirty="0" smtClean="0"/>
          </a:p>
          <a:p>
            <a:pPr>
              <a:buNone/>
            </a:pPr>
            <a:r>
              <a:rPr lang="en-US" dirty="0" smtClean="0"/>
              <a:t>    (3) </a:t>
            </a:r>
            <a:r>
              <a:rPr lang="zh-CN" altLang="en-US" dirty="0" smtClean="0"/>
              <a:t>目前通用搜索引擎大多仅提供基于关键字的检索，它们难以支持基于语义信息的查询和检索。</a:t>
            </a:r>
            <a:endParaRPr lang="zh-CN" altLang="en-US" dirty="0" smtClean="0"/>
          </a:p>
          <a:p>
            <a:endParaRPr lang="zh-CN" altLang="en-US" dirty="0"/>
          </a:p>
        </p:txBody>
      </p:sp>
      <p:pic>
        <p:nvPicPr>
          <p:cNvPr id="22532" name="Picture 5"/>
          <p:cNvPicPr>
            <a:picLocks noChangeAspect="1" noChangeArrowheads="1"/>
          </p:cNvPicPr>
          <p:nvPr/>
        </p:nvPicPr>
        <p:blipFill>
          <a:blip r:embed="rId1"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855663"/>
            <a:ext cx="6248400" cy="896937"/>
          </a:xfrm>
          <a:prstGeom prst="rect">
            <a:avLst/>
          </a:prstGeom>
          <a:noFill/>
          <a:ln>
            <a:miter lim="800000"/>
          </a:ln>
        </p:spPr>
        <p:txBody>
          <a:bodyPr/>
          <a:lstStyle/>
          <a:p>
            <a:pPr eaLnBrk="1" hangingPunct="1"/>
            <a:r>
              <a:rPr lang="zh-CN" altLang="en-US" sz="4000" b="1" dirty="0" smtClean="0">
                <a:solidFill>
                  <a:srgbClr val="002060"/>
                </a:solidFill>
              </a:rPr>
              <a:t>网络爬虫的工作原理</a:t>
            </a:r>
            <a:endParaRPr lang="zh-CN" altLang="en-US" sz="4000" b="1" dirty="0" smtClean="0">
              <a:solidFill>
                <a:srgbClr val="002060"/>
              </a:solidFill>
            </a:endParaRPr>
          </a:p>
        </p:txBody>
      </p:sp>
      <p:sp>
        <p:nvSpPr>
          <p:cNvPr id="22531" name="Rectangle 3"/>
          <p:cNvSpPr>
            <a:spLocks noGrp="1" noRot="1" noChangeArrowheads="1"/>
          </p:cNvSpPr>
          <p:nvPr>
            <p:ph type="body" idx="1"/>
          </p:nvPr>
        </p:nvSpPr>
        <p:spPr>
          <a:xfrm>
            <a:off x="500063" y="1471613"/>
            <a:ext cx="8643937" cy="5386387"/>
          </a:xfrm>
        </p:spPr>
        <p:txBody>
          <a:bodyPr/>
          <a:lstStyle/>
          <a:p>
            <a:r>
              <a:rPr lang="zh-CN" altLang="en-US" dirty="0" smtClean="0"/>
              <a:t>爬虫根据既定的抓取目标，选择性地抓取与某一特定主题内容相关的网页，为面向主题的用户查询准备数据资源。</a:t>
            </a:r>
            <a:endParaRPr lang="en-US" altLang="zh-CN" dirty="0" smtClean="0"/>
          </a:p>
          <a:p>
            <a:r>
              <a:rPr lang="zh-CN" altLang="en-US" dirty="0" smtClean="0"/>
              <a:t>网络爬虫的技术框架包括控制器、解析器、资源库三大部分。控制器的主要工作是为各个线程分配工作任务，并调度爬虫的线程资源。解析器的主要工作是批量下载网页，并对页面的格式和内容进行处理。资源库的主要工作是存储下载到的网页资源，其通常采用大型的数据库存储模型。</a:t>
            </a:r>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855663"/>
            <a:ext cx="6248400" cy="896937"/>
          </a:xfrm>
          <a:prstGeom prst="rect">
            <a:avLst/>
          </a:prstGeom>
          <a:noFill/>
          <a:ln>
            <a:miter lim="800000"/>
          </a:ln>
        </p:spPr>
        <p:txBody>
          <a:bodyPr/>
          <a:lstStyle/>
          <a:p>
            <a:pPr eaLnBrk="1" hangingPunct="1"/>
            <a:r>
              <a:rPr lang="zh-CN" altLang="en-US" sz="4000" b="1" dirty="0" smtClean="0">
                <a:solidFill>
                  <a:srgbClr val="002060"/>
                </a:solidFill>
              </a:rPr>
              <a:t>网络爬虫的工作原理</a:t>
            </a:r>
            <a:endParaRPr lang="zh-CN" altLang="en-US" sz="4000" b="1" dirty="0" smtClean="0">
              <a:solidFill>
                <a:srgbClr val="002060"/>
              </a:solidFill>
            </a:endParaRPr>
          </a:p>
        </p:txBody>
      </p:sp>
      <p:sp>
        <p:nvSpPr>
          <p:cNvPr id="22531" name="Rectangle 3"/>
          <p:cNvSpPr>
            <a:spLocks noGrp="1" noRot="1" noChangeArrowheads="1"/>
          </p:cNvSpPr>
          <p:nvPr>
            <p:ph type="body" idx="1"/>
          </p:nvPr>
        </p:nvSpPr>
        <p:spPr>
          <a:xfrm>
            <a:off x="500063" y="1471613"/>
            <a:ext cx="8643937" cy="5386387"/>
          </a:xfrm>
        </p:spPr>
        <p:txBody>
          <a:bodyPr/>
          <a:lstStyle/>
          <a:p>
            <a:r>
              <a:rPr lang="zh-CN" altLang="en-US" dirty="0" smtClean="0"/>
              <a:t>网络爬虫往往从一个初始网页的</a:t>
            </a:r>
            <a:r>
              <a:rPr lang="en-US" dirty="0" smtClean="0"/>
              <a:t>URL</a:t>
            </a:r>
            <a:r>
              <a:rPr lang="zh-CN" altLang="en-US" dirty="0" smtClean="0"/>
              <a:t>开始工作，首先获得初始网页上的</a:t>
            </a:r>
            <a:r>
              <a:rPr lang="en-US" dirty="0" smtClean="0"/>
              <a:t>URL</a:t>
            </a:r>
            <a:r>
              <a:rPr lang="zh-CN" altLang="en-US" dirty="0" smtClean="0"/>
              <a:t>。在抓取网页的过程中，需要根据网页分析算法过滤与主题无关的链接，保留有用的链接并将其放入等待抓取的</a:t>
            </a:r>
            <a:r>
              <a:rPr lang="en-US" dirty="0" smtClean="0"/>
              <a:t>URL</a:t>
            </a:r>
            <a:r>
              <a:rPr lang="zh-CN" altLang="en-US" dirty="0" smtClean="0"/>
              <a:t>队列中。</a:t>
            </a:r>
            <a:endParaRPr lang="en-US" altLang="zh-CN" dirty="0" smtClean="0"/>
          </a:p>
          <a:p>
            <a:r>
              <a:rPr lang="zh-CN" altLang="en-US" dirty="0" smtClean="0"/>
              <a:t>然后，网络爬虫根据某种搜索策略从队列中选择下一次要抓取的网页</a:t>
            </a:r>
            <a:r>
              <a:rPr lang="en-US" dirty="0" smtClean="0"/>
              <a:t>URL</a:t>
            </a:r>
            <a:r>
              <a:rPr lang="zh-CN" altLang="en-US" dirty="0" smtClean="0"/>
              <a:t>，并重复上述过程，直到达到系统的某一停止条件，例如搜索时长或搜索页面数量达到某一阈值。</a:t>
            </a:r>
            <a:endParaRPr lang="zh-CN"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855663"/>
            <a:ext cx="4191000" cy="896937"/>
          </a:xfrm>
          <a:prstGeom prst="rect">
            <a:avLst/>
          </a:prstGeom>
          <a:noFill/>
          <a:ln>
            <a:miter lim="800000"/>
          </a:ln>
        </p:spPr>
        <p:txBody>
          <a:bodyPr/>
          <a:lstStyle/>
          <a:p>
            <a:pPr eaLnBrk="1" hangingPunct="1"/>
            <a:r>
              <a:rPr lang="zh-CN" altLang="en-US" sz="4000" b="1" dirty="0" smtClean="0">
                <a:solidFill>
                  <a:srgbClr val="002060"/>
                </a:solidFill>
              </a:rPr>
              <a:t>网页搜索策略</a:t>
            </a:r>
            <a:endParaRPr lang="zh-CN" altLang="en-US" sz="4000" b="1" dirty="0" smtClean="0">
              <a:solidFill>
                <a:srgbClr val="002060"/>
              </a:solidFill>
            </a:endParaRPr>
          </a:p>
        </p:txBody>
      </p:sp>
      <p:sp>
        <p:nvSpPr>
          <p:cNvPr id="22531" name="Rectangle 3"/>
          <p:cNvSpPr>
            <a:spLocks noGrp="1" noRot="1" noChangeArrowheads="1"/>
          </p:cNvSpPr>
          <p:nvPr>
            <p:ph type="body" idx="1"/>
          </p:nvPr>
        </p:nvSpPr>
        <p:spPr>
          <a:xfrm>
            <a:off x="500063" y="1471613"/>
            <a:ext cx="8643937" cy="5386387"/>
          </a:xfrm>
        </p:spPr>
        <p:txBody>
          <a:bodyPr/>
          <a:lstStyle/>
          <a:p>
            <a:r>
              <a:rPr lang="zh-CN" altLang="en-US" dirty="0" smtClean="0"/>
              <a:t>网络爬虫工作过程中的一个重要组成部分是网页搜索策略。网页的搜索策略按照搜索次序不同，可以分为深度优先、广度优先和最佳优先三种搜索策略。</a:t>
            </a:r>
            <a:endParaRPr lang="en-US" altLang="zh-CN" dirty="0" smtClean="0"/>
          </a:p>
          <a:p>
            <a:r>
              <a:rPr lang="zh-CN" altLang="en-US" dirty="0" smtClean="0"/>
              <a:t>深度优先的搜索策略表述如下：首先跳转进入起始网页的</a:t>
            </a:r>
            <a:r>
              <a:rPr lang="en-US" dirty="0" smtClean="0"/>
              <a:t>URL</a:t>
            </a:r>
            <a:r>
              <a:rPr lang="zh-CN" altLang="en-US" dirty="0" smtClean="0"/>
              <a:t>链接，分析这个网页中所包含的</a:t>
            </a:r>
            <a:r>
              <a:rPr lang="en-US" dirty="0" smtClean="0"/>
              <a:t>URL</a:t>
            </a:r>
            <a:r>
              <a:rPr lang="zh-CN" altLang="en-US" dirty="0" smtClean="0"/>
              <a:t>链接，选择其中一个</a:t>
            </a:r>
            <a:r>
              <a:rPr lang="en-US" dirty="0" smtClean="0"/>
              <a:t>URL</a:t>
            </a:r>
            <a:r>
              <a:rPr lang="zh-CN" altLang="en-US" dirty="0" smtClean="0"/>
              <a:t>链接进入。如此一个链接一个链接地选择并跳转进入，直到访问完路径中的最后一个</a:t>
            </a:r>
            <a:r>
              <a:rPr lang="en-US" dirty="0" smtClean="0"/>
              <a:t>URL</a:t>
            </a:r>
            <a:r>
              <a:rPr lang="zh-CN" altLang="en-US" dirty="0" smtClean="0"/>
              <a:t>。之后再回到上一层</a:t>
            </a:r>
            <a:r>
              <a:rPr lang="en-US" dirty="0" smtClean="0"/>
              <a:t>URL</a:t>
            </a:r>
            <a:r>
              <a:rPr lang="zh-CN" altLang="en-US" dirty="0" smtClean="0"/>
              <a:t>链接，处理下一条路径。</a:t>
            </a:r>
            <a:endParaRPr lang="zh-CN" alt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855663"/>
            <a:ext cx="4191000" cy="896937"/>
          </a:xfrm>
          <a:prstGeom prst="rect">
            <a:avLst/>
          </a:prstGeom>
          <a:noFill/>
          <a:ln>
            <a:miter lim="800000"/>
          </a:ln>
        </p:spPr>
        <p:txBody>
          <a:bodyPr/>
          <a:lstStyle/>
          <a:p>
            <a:pPr eaLnBrk="1" hangingPunct="1"/>
            <a:r>
              <a:rPr lang="zh-CN" altLang="en-US" sz="4000" b="1" dirty="0" smtClean="0">
                <a:solidFill>
                  <a:srgbClr val="002060"/>
                </a:solidFill>
              </a:rPr>
              <a:t>网页搜索策略</a:t>
            </a:r>
            <a:endParaRPr lang="zh-CN" altLang="en-US" sz="4000" b="1" dirty="0" smtClean="0">
              <a:solidFill>
                <a:srgbClr val="002060"/>
              </a:solidFill>
            </a:endParaRPr>
          </a:p>
        </p:txBody>
      </p:sp>
      <p:sp>
        <p:nvSpPr>
          <p:cNvPr id="22531" name="Rectangle 3"/>
          <p:cNvSpPr>
            <a:spLocks noGrp="1" noRot="1" noChangeArrowheads="1"/>
          </p:cNvSpPr>
          <p:nvPr>
            <p:ph type="body" idx="1"/>
          </p:nvPr>
        </p:nvSpPr>
        <p:spPr>
          <a:xfrm>
            <a:off x="500063" y="1371600"/>
            <a:ext cx="8643937" cy="5386387"/>
          </a:xfrm>
        </p:spPr>
        <p:txBody>
          <a:bodyPr/>
          <a:lstStyle/>
          <a:p>
            <a:r>
              <a:rPr lang="zh-CN" altLang="en-US" dirty="0" smtClean="0"/>
              <a:t>广度优先的搜索策略和深度优先策略不同。在抓取</a:t>
            </a:r>
            <a:r>
              <a:rPr lang="en-US" dirty="0" smtClean="0"/>
              <a:t>URL</a:t>
            </a:r>
            <a:r>
              <a:rPr lang="zh-CN" altLang="en-US" dirty="0" smtClean="0"/>
              <a:t>的过程中，只有完成当前层级的搜索后，才跳转到下一层级进行搜索。算法的基本思想是：与初始网页</a:t>
            </a:r>
            <a:r>
              <a:rPr lang="en-US" dirty="0" smtClean="0"/>
              <a:t>URL</a:t>
            </a:r>
            <a:r>
              <a:rPr lang="zh-CN" altLang="en-US" dirty="0" smtClean="0"/>
              <a:t>在有限跳转次数范围内的网页具有主题相关性的概率很大。</a:t>
            </a:r>
            <a:endParaRPr lang="en-US" altLang="zh-CN" dirty="0" smtClean="0"/>
          </a:p>
          <a:p>
            <a:r>
              <a:rPr lang="zh-CN" altLang="en-US" dirty="0" smtClean="0"/>
              <a:t>最佳优先搜索策略是基于降低广度优先搜索策略的算法复杂度而进行优化的。最佳优先搜索策略按照特定的网页分析算法，预测候选</a:t>
            </a:r>
            <a:r>
              <a:rPr lang="en-US" dirty="0" smtClean="0"/>
              <a:t>URL</a:t>
            </a:r>
            <a:r>
              <a:rPr lang="zh-CN" altLang="en-US" dirty="0" smtClean="0"/>
              <a:t>与主题的相关性，筛选并抓取最相关的某些</a:t>
            </a:r>
            <a:r>
              <a:rPr lang="en-US" dirty="0" smtClean="0"/>
              <a:t>URL</a:t>
            </a:r>
            <a:r>
              <a:rPr lang="zh-CN" altLang="en-US" dirty="0" smtClean="0"/>
              <a:t>。研究表明，最佳优先搜索策略可以将无关网页的数量降低</a:t>
            </a:r>
            <a:r>
              <a:rPr lang="en-US" dirty="0" smtClean="0"/>
              <a:t>90%</a:t>
            </a:r>
            <a:r>
              <a:rPr lang="zh-CN" altLang="en-US" dirty="0" smtClean="0"/>
              <a:t>左右。</a:t>
            </a:r>
            <a:endParaRPr lang="zh-CN" alt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855663"/>
            <a:ext cx="4191000" cy="896937"/>
          </a:xfrm>
          <a:prstGeom prst="rect">
            <a:avLst/>
          </a:prstGeom>
          <a:noFill/>
          <a:ln>
            <a:miter lim="800000"/>
          </a:ln>
        </p:spPr>
        <p:txBody>
          <a:bodyPr/>
          <a:lstStyle/>
          <a:p>
            <a:pPr eaLnBrk="1" hangingPunct="1"/>
            <a:r>
              <a:rPr lang="zh-CN" altLang="en-US" sz="4000" b="1" dirty="0" smtClean="0">
                <a:solidFill>
                  <a:srgbClr val="002060"/>
                </a:solidFill>
              </a:rPr>
              <a:t>网页分析算法</a:t>
            </a:r>
            <a:endParaRPr lang="zh-CN" altLang="en-US" sz="4000" b="1" dirty="0" smtClean="0">
              <a:solidFill>
                <a:srgbClr val="002060"/>
              </a:solidFill>
            </a:endParaRPr>
          </a:p>
        </p:txBody>
      </p:sp>
      <p:sp>
        <p:nvSpPr>
          <p:cNvPr id="22531" name="Rectangle 3"/>
          <p:cNvSpPr>
            <a:spLocks noGrp="1" noRot="1" noChangeArrowheads="1"/>
          </p:cNvSpPr>
          <p:nvPr>
            <p:ph type="body" idx="1"/>
          </p:nvPr>
        </p:nvSpPr>
        <p:spPr>
          <a:xfrm>
            <a:off x="500063" y="1371600"/>
            <a:ext cx="8643937" cy="5386387"/>
          </a:xfrm>
        </p:spPr>
        <p:txBody>
          <a:bodyPr/>
          <a:lstStyle/>
          <a:p>
            <a:r>
              <a:rPr lang="zh-CN" altLang="en-US" dirty="0" smtClean="0"/>
              <a:t>基于拓扑的网页分析算法是基于网页之间的链接，通过已知的网页，对与其有直接或间接链接关系的对象作出评价的算法。拓扑网页分析算法又分为网页粒度、网站粒度和网页块粒度这三种具体的分析算法。</a:t>
            </a:r>
            <a:endParaRPr lang="en-US" altLang="zh-CN" dirty="0" smtClean="0"/>
          </a:p>
          <a:p>
            <a:r>
              <a:rPr lang="zh-CN" altLang="en-US" dirty="0" smtClean="0"/>
              <a:t>网页粒度算法：</a:t>
            </a:r>
            <a:r>
              <a:rPr lang="en-US" dirty="0" err="1" smtClean="0"/>
              <a:t>PageRank</a:t>
            </a:r>
            <a:r>
              <a:rPr lang="zh-CN" altLang="en-US" dirty="0" smtClean="0"/>
              <a:t>是最常见的网页粒度分析算法，</a:t>
            </a:r>
            <a:r>
              <a:rPr lang="en-US" dirty="0" err="1" smtClean="0"/>
              <a:t>PageRank</a:t>
            </a:r>
            <a:r>
              <a:rPr lang="zh-CN" altLang="en-US" dirty="0" smtClean="0"/>
              <a:t>通过某页面所有的超链接关系来确定一个页面的重要等级。它把从</a:t>
            </a:r>
            <a:r>
              <a:rPr lang="en-US" dirty="0" smtClean="0"/>
              <a:t>A</a:t>
            </a:r>
            <a:r>
              <a:rPr lang="zh-CN" altLang="en-US" dirty="0" smtClean="0"/>
              <a:t>页面到</a:t>
            </a:r>
            <a:r>
              <a:rPr lang="en-US" dirty="0" smtClean="0"/>
              <a:t>B</a:t>
            </a:r>
            <a:r>
              <a:rPr lang="zh-CN" altLang="en-US" dirty="0" smtClean="0"/>
              <a:t>页面的链接解释为</a:t>
            </a:r>
            <a:r>
              <a:rPr lang="en-US" dirty="0" smtClean="0"/>
              <a:t>A</a:t>
            </a:r>
            <a:r>
              <a:rPr lang="zh-CN" altLang="en-US" dirty="0" smtClean="0"/>
              <a:t>页面给</a:t>
            </a:r>
            <a:r>
              <a:rPr lang="en-US" dirty="0" smtClean="0"/>
              <a:t>B</a:t>
            </a:r>
            <a:r>
              <a:rPr lang="zh-CN" altLang="en-US" dirty="0" smtClean="0"/>
              <a:t>页面投票，并根据投票来源和投票目标的等级来决定新的页面的等级。</a:t>
            </a:r>
            <a:endParaRPr lang="zh-CN" alt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855663"/>
            <a:ext cx="4191000" cy="896937"/>
          </a:xfrm>
          <a:prstGeom prst="rect">
            <a:avLst/>
          </a:prstGeom>
          <a:noFill/>
          <a:ln>
            <a:miter lim="800000"/>
          </a:ln>
        </p:spPr>
        <p:txBody>
          <a:bodyPr/>
          <a:lstStyle/>
          <a:p>
            <a:pPr eaLnBrk="1" hangingPunct="1"/>
            <a:r>
              <a:rPr lang="zh-CN" altLang="en-US" sz="4000" b="1" dirty="0" smtClean="0">
                <a:solidFill>
                  <a:srgbClr val="002060"/>
                </a:solidFill>
              </a:rPr>
              <a:t>网页分析算法</a:t>
            </a:r>
            <a:endParaRPr lang="zh-CN" altLang="en-US" sz="4000" b="1" dirty="0" smtClean="0">
              <a:solidFill>
                <a:srgbClr val="002060"/>
              </a:solidFill>
            </a:endParaRPr>
          </a:p>
        </p:txBody>
      </p:sp>
      <p:sp>
        <p:nvSpPr>
          <p:cNvPr id="22531" name="Rectangle 3"/>
          <p:cNvSpPr>
            <a:spLocks noGrp="1" noRot="1" noChangeArrowheads="1"/>
          </p:cNvSpPr>
          <p:nvPr>
            <p:ph type="body" idx="1"/>
          </p:nvPr>
        </p:nvSpPr>
        <p:spPr>
          <a:xfrm>
            <a:off x="228601" y="1371600"/>
            <a:ext cx="8915400" cy="5386387"/>
          </a:xfrm>
        </p:spPr>
        <p:txBody>
          <a:bodyPr/>
          <a:lstStyle/>
          <a:p>
            <a:r>
              <a:rPr lang="zh-CN" altLang="en-US" dirty="0" smtClean="0"/>
              <a:t>网站粒度算法：基于网站粒度的爬虫算法，其算法实现的关键在于站点的划分和站点等级</a:t>
            </a:r>
            <a:r>
              <a:rPr lang="en-US" dirty="0" smtClean="0"/>
              <a:t>(</a:t>
            </a:r>
            <a:r>
              <a:rPr lang="en-US" dirty="0" err="1" smtClean="0"/>
              <a:t>SiteRank</a:t>
            </a:r>
            <a:r>
              <a:rPr lang="en-US" dirty="0" smtClean="0"/>
              <a:t>)</a:t>
            </a:r>
            <a:r>
              <a:rPr lang="zh-CN" altLang="en-US" dirty="0" smtClean="0"/>
              <a:t>的计算。</a:t>
            </a:r>
            <a:r>
              <a:rPr lang="en-US" dirty="0" err="1" smtClean="0"/>
              <a:t>SiteRank</a:t>
            </a:r>
            <a:r>
              <a:rPr lang="zh-CN" altLang="en-US" dirty="0" smtClean="0"/>
              <a:t>的计算方法与</a:t>
            </a:r>
            <a:r>
              <a:rPr lang="en-US" dirty="0" err="1" smtClean="0"/>
              <a:t>PageRank</a:t>
            </a:r>
            <a:r>
              <a:rPr lang="zh-CN" altLang="en-US" dirty="0" smtClean="0"/>
              <a:t>类似，但是需要对网站之间的链接作一定程度的抽象，并在一定的模型下计算链接的权重。</a:t>
            </a:r>
            <a:endParaRPr lang="zh-CN" altLang="en-US" dirty="0" smtClean="0"/>
          </a:p>
          <a:p>
            <a:r>
              <a:rPr lang="zh-CN" altLang="en-US" dirty="0" smtClean="0"/>
              <a:t>网页块粒度算法：在一个页面中，往往含有多个指向其他页面的链接，这些链接中只有一部分是指向主题相关网页的。</a:t>
            </a:r>
            <a:r>
              <a:rPr lang="en-US" dirty="0" err="1" smtClean="0"/>
              <a:t>PageRank</a:t>
            </a:r>
            <a:r>
              <a:rPr lang="zh-CN" altLang="en-US" dirty="0" smtClean="0"/>
              <a:t>算法常常给网页分析带来广告等噪声链接的干扰。</a:t>
            </a:r>
            <a:endParaRPr lang="zh-CN" alt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779463"/>
            <a:ext cx="4191000" cy="896937"/>
          </a:xfrm>
          <a:prstGeom prst="rect">
            <a:avLst/>
          </a:prstGeom>
          <a:noFill/>
          <a:ln>
            <a:miter lim="800000"/>
          </a:ln>
        </p:spPr>
        <p:txBody>
          <a:bodyPr/>
          <a:lstStyle/>
          <a:p>
            <a:pPr eaLnBrk="1" hangingPunct="1"/>
            <a:r>
              <a:rPr lang="zh-CN" altLang="en-US" sz="4000" b="1" dirty="0" smtClean="0">
                <a:solidFill>
                  <a:srgbClr val="002060"/>
                </a:solidFill>
              </a:rPr>
              <a:t>网络爬虫框架</a:t>
            </a:r>
            <a:endParaRPr lang="zh-CN" altLang="en-US" sz="4000" b="1" dirty="0" smtClean="0">
              <a:solidFill>
                <a:srgbClr val="002060"/>
              </a:solidFill>
            </a:endParaRPr>
          </a:p>
        </p:txBody>
      </p:sp>
      <p:sp>
        <p:nvSpPr>
          <p:cNvPr id="22531" name="Rectangle 3"/>
          <p:cNvSpPr>
            <a:spLocks noGrp="1" noRot="1" noChangeArrowheads="1"/>
          </p:cNvSpPr>
          <p:nvPr>
            <p:ph type="body" idx="1"/>
          </p:nvPr>
        </p:nvSpPr>
        <p:spPr>
          <a:xfrm>
            <a:off x="0" y="1319213"/>
            <a:ext cx="9144001" cy="5386387"/>
          </a:xfrm>
        </p:spPr>
        <p:txBody>
          <a:bodyPr/>
          <a:lstStyle/>
          <a:p>
            <a:r>
              <a:rPr lang="zh-CN" altLang="en-US" dirty="0" smtClean="0"/>
              <a:t>一些比较著名的网络爬虫体系结构</a:t>
            </a:r>
            <a:endParaRPr lang="zh-CN" altLang="en-US" dirty="0" smtClean="0"/>
          </a:p>
          <a:p>
            <a:pPr marL="702310">
              <a:buFont typeface="Wingdings" panose="05000000000000000000" pitchFamily="2" charset="2"/>
              <a:buChar char="Ø"/>
            </a:pPr>
            <a:r>
              <a:rPr lang="en-US" dirty="0" smtClean="0"/>
              <a:t>RBSE </a:t>
            </a:r>
            <a:r>
              <a:rPr lang="zh-CN" altLang="en-US" dirty="0" smtClean="0"/>
              <a:t>（</a:t>
            </a:r>
            <a:r>
              <a:rPr lang="en-US" dirty="0" smtClean="0"/>
              <a:t>Eichmann  1994</a:t>
            </a:r>
            <a:r>
              <a:rPr lang="zh-CN" altLang="en-US" dirty="0" smtClean="0"/>
              <a:t>）是第一个发布的爬虫。它有两个基础程序。第一个是</a:t>
            </a:r>
            <a:r>
              <a:rPr lang="en-US" dirty="0" smtClean="0"/>
              <a:t>“spider”</a:t>
            </a:r>
            <a:r>
              <a:rPr lang="zh-CN" altLang="en-US" dirty="0" smtClean="0"/>
              <a:t>，抓取网页中的</a:t>
            </a:r>
            <a:r>
              <a:rPr lang="en-US" dirty="0" smtClean="0"/>
              <a:t>URL</a:t>
            </a:r>
            <a:r>
              <a:rPr lang="zh-CN" altLang="en-US" dirty="0" smtClean="0"/>
              <a:t>，并存储到一个关系数据库中；第二个程序是</a:t>
            </a:r>
            <a:r>
              <a:rPr lang="en-US" dirty="0" smtClean="0"/>
              <a:t>“mite”</a:t>
            </a:r>
            <a:r>
              <a:rPr lang="zh-CN" altLang="en-US" dirty="0" smtClean="0"/>
              <a:t>，它是一个修改后的</a:t>
            </a:r>
            <a:r>
              <a:rPr lang="en-US" dirty="0" smtClean="0"/>
              <a:t>www</a:t>
            </a:r>
            <a:r>
              <a:rPr lang="zh-CN" altLang="en-US" dirty="0" smtClean="0"/>
              <a:t>的</a:t>
            </a:r>
            <a:r>
              <a:rPr lang="en-US" dirty="0" smtClean="0"/>
              <a:t>ASCII</a:t>
            </a:r>
            <a:r>
              <a:rPr lang="zh-CN" altLang="en-US" dirty="0" smtClean="0"/>
              <a:t>浏览器，负责从网络中下载页面。</a:t>
            </a:r>
            <a:endParaRPr lang="zh-CN" altLang="en-US" dirty="0" smtClean="0"/>
          </a:p>
          <a:p>
            <a:pPr marL="702310">
              <a:buFont typeface="Wingdings" panose="05000000000000000000" pitchFamily="2" charset="2"/>
              <a:buChar char="Ø"/>
            </a:pPr>
            <a:r>
              <a:rPr lang="en-US" dirty="0" smtClean="0"/>
              <a:t>WebCrawler</a:t>
            </a:r>
            <a:r>
              <a:rPr lang="zh-CN" altLang="en-US" dirty="0" smtClean="0"/>
              <a:t>（</a:t>
            </a:r>
            <a:r>
              <a:rPr lang="en-US" dirty="0" smtClean="0"/>
              <a:t>Pinkerton</a:t>
            </a:r>
            <a:r>
              <a:rPr lang="zh-CN" altLang="en-US" dirty="0" smtClean="0"/>
              <a:t>  </a:t>
            </a:r>
            <a:r>
              <a:rPr lang="en-US" dirty="0" smtClean="0"/>
              <a:t>1994</a:t>
            </a:r>
            <a:r>
              <a:rPr lang="zh-CN" altLang="en-US" dirty="0" smtClean="0"/>
              <a:t>）是第一个公开可用的建立全文索引的程序，它使用库</a:t>
            </a:r>
            <a:r>
              <a:rPr lang="en-US" dirty="0" smtClean="0"/>
              <a:t>www</a:t>
            </a:r>
            <a:r>
              <a:rPr lang="zh-CN" altLang="en-US" dirty="0" smtClean="0"/>
              <a:t>来下载页面，使用广度优先来解析获取</a:t>
            </a:r>
            <a:r>
              <a:rPr lang="en-US" dirty="0" smtClean="0"/>
              <a:t>URL</a:t>
            </a:r>
            <a:r>
              <a:rPr lang="zh-CN" altLang="en-US" dirty="0" smtClean="0"/>
              <a:t>，并对其进行排序。此外，它还包括一个根据选定文本和查询相似程度爬行的实时爬虫。</a:t>
            </a:r>
            <a:endParaRPr lang="zh-CN" alt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779463"/>
            <a:ext cx="4191000" cy="896937"/>
          </a:xfrm>
          <a:prstGeom prst="rect">
            <a:avLst/>
          </a:prstGeom>
          <a:noFill/>
          <a:ln>
            <a:miter lim="800000"/>
          </a:ln>
        </p:spPr>
        <p:txBody>
          <a:bodyPr/>
          <a:lstStyle/>
          <a:p>
            <a:pPr eaLnBrk="1" hangingPunct="1"/>
            <a:r>
              <a:rPr lang="zh-CN" altLang="en-US" sz="4000" b="1" dirty="0" smtClean="0">
                <a:solidFill>
                  <a:srgbClr val="002060"/>
                </a:solidFill>
              </a:rPr>
              <a:t>网络爬虫框架</a:t>
            </a:r>
            <a:endParaRPr lang="zh-CN" altLang="en-US" sz="4000" b="1" dirty="0" smtClean="0">
              <a:solidFill>
                <a:srgbClr val="002060"/>
              </a:solidFill>
            </a:endParaRPr>
          </a:p>
        </p:txBody>
      </p:sp>
      <p:sp>
        <p:nvSpPr>
          <p:cNvPr id="22531" name="Rectangle 3"/>
          <p:cNvSpPr>
            <a:spLocks noGrp="1" noRot="1" noChangeArrowheads="1"/>
          </p:cNvSpPr>
          <p:nvPr>
            <p:ph type="body" idx="1"/>
          </p:nvPr>
        </p:nvSpPr>
        <p:spPr>
          <a:xfrm>
            <a:off x="0" y="1319213"/>
            <a:ext cx="9144001" cy="5386387"/>
          </a:xfrm>
        </p:spPr>
        <p:txBody>
          <a:bodyPr/>
          <a:lstStyle/>
          <a:p>
            <a:r>
              <a:rPr lang="zh-CN" altLang="en-US" dirty="0" smtClean="0"/>
              <a:t>一些比较著名的网络爬虫体系结构</a:t>
            </a:r>
            <a:endParaRPr lang="zh-CN" altLang="en-US" dirty="0" smtClean="0"/>
          </a:p>
          <a:p>
            <a:pPr marL="702310">
              <a:buFont typeface="Wingdings" panose="05000000000000000000" pitchFamily="2" charset="2"/>
              <a:buChar char="Ø"/>
            </a:pPr>
            <a:r>
              <a:rPr lang="en-US" dirty="0" smtClean="0"/>
              <a:t>World Wide Web Worm (</a:t>
            </a:r>
            <a:r>
              <a:rPr lang="en-US" dirty="0" err="1" smtClean="0"/>
              <a:t>McBryan</a:t>
            </a:r>
            <a:r>
              <a:rPr lang="en-US" dirty="0" smtClean="0"/>
              <a:t> 1994) </a:t>
            </a:r>
            <a:r>
              <a:rPr lang="zh-CN" altLang="en-US" dirty="0" smtClean="0"/>
              <a:t>为文件建立包括标题和</a:t>
            </a:r>
            <a:r>
              <a:rPr lang="en-US" dirty="0" smtClean="0"/>
              <a:t>URL</a:t>
            </a:r>
            <a:r>
              <a:rPr lang="zh-CN" altLang="en-US" dirty="0" smtClean="0"/>
              <a:t>简单索引的爬虫，其索引可以通过</a:t>
            </a:r>
            <a:r>
              <a:rPr lang="en-US" dirty="0" err="1" smtClean="0"/>
              <a:t>grep</a:t>
            </a:r>
            <a:r>
              <a:rPr lang="zh-CN" altLang="en-US" dirty="0" smtClean="0"/>
              <a:t>式的</a:t>
            </a:r>
            <a:r>
              <a:rPr lang="en-US" dirty="0" smtClean="0"/>
              <a:t>Unix</a:t>
            </a:r>
            <a:r>
              <a:rPr lang="zh-CN" altLang="en-US" dirty="0" smtClean="0"/>
              <a:t>命令来实现。</a:t>
            </a:r>
            <a:endParaRPr lang="zh-CN" altLang="en-US" dirty="0" smtClean="0"/>
          </a:p>
          <a:p>
            <a:pPr marL="702310">
              <a:buFont typeface="Wingdings" panose="05000000000000000000" pitchFamily="2" charset="2"/>
              <a:buChar char="Ø"/>
            </a:pPr>
            <a:r>
              <a:rPr lang="en-US" dirty="0" smtClean="0"/>
              <a:t>Google Crawler (</a:t>
            </a:r>
            <a:r>
              <a:rPr lang="en-US" dirty="0" err="1" smtClean="0"/>
              <a:t>Brin</a:t>
            </a:r>
            <a:r>
              <a:rPr lang="en-US" dirty="0" smtClean="0"/>
              <a:t> and Page 1998) </a:t>
            </a:r>
            <a:r>
              <a:rPr lang="zh-CN" altLang="en-US" dirty="0" smtClean="0"/>
              <a:t>集成了索引处理，支持全文检索和</a:t>
            </a:r>
            <a:r>
              <a:rPr lang="en-US" dirty="0" smtClean="0"/>
              <a:t>URL</a:t>
            </a:r>
            <a:r>
              <a:rPr lang="zh-CN" altLang="en-US" dirty="0" smtClean="0"/>
              <a:t>抽取。它拥有一个</a:t>
            </a:r>
            <a:r>
              <a:rPr lang="en-US" dirty="0" smtClean="0"/>
              <a:t>URL</a:t>
            </a:r>
            <a:r>
              <a:rPr lang="zh-CN" altLang="en-US" dirty="0" smtClean="0"/>
              <a:t>服务器，用来提供发送爬虫程序时要抓取的</a:t>
            </a:r>
            <a:r>
              <a:rPr lang="en-US" dirty="0" smtClean="0"/>
              <a:t>URL</a:t>
            </a:r>
            <a:r>
              <a:rPr lang="zh-CN" altLang="en-US" dirty="0" smtClean="0"/>
              <a:t>列表。在文本解析的时候，</a:t>
            </a:r>
            <a:r>
              <a:rPr lang="en-US" dirty="0" smtClean="0"/>
              <a:t>URL</a:t>
            </a:r>
            <a:r>
              <a:rPr lang="zh-CN" altLang="en-US" dirty="0" smtClean="0"/>
              <a:t>服务器负责检测某个新的</a:t>
            </a:r>
            <a:r>
              <a:rPr lang="en-US" dirty="0" smtClean="0"/>
              <a:t>URL</a:t>
            </a:r>
            <a:r>
              <a:rPr lang="zh-CN" altLang="en-US" dirty="0" smtClean="0"/>
              <a:t>是否已经存在。如果不存在的话，就将此</a:t>
            </a:r>
            <a:r>
              <a:rPr lang="en-US" dirty="0" smtClean="0"/>
              <a:t>URL</a:t>
            </a:r>
            <a:r>
              <a:rPr lang="zh-CN" altLang="en-US" dirty="0" smtClean="0"/>
              <a:t>加入到</a:t>
            </a:r>
            <a:r>
              <a:rPr lang="en-US" dirty="0" smtClean="0"/>
              <a:t>URL</a:t>
            </a:r>
            <a:r>
              <a:rPr lang="zh-CN" altLang="en-US" dirty="0" smtClean="0"/>
              <a:t>服务器中。</a:t>
            </a:r>
            <a:endParaRPr lang="zh-CN"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685800" y="1219200"/>
            <a:ext cx="3795713" cy="914400"/>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教学目标</a:t>
            </a:r>
            <a:endParaRPr lang="zh-CN" altLang="en-US" sz="4000" b="1" dirty="0" smtClean="0">
              <a:solidFill>
                <a:srgbClr val="002060"/>
              </a:solidFill>
              <a:latin typeface="Calibri" panose="020F0502020204030204" pitchFamily="34" charset="0"/>
              <a:ea typeface="宋体" panose="02010600030101010101" pitchFamily="2" charset="-122"/>
              <a:cs typeface="+mn-cs"/>
            </a:endParaRPr>
          </a:p>
        </p:txBody>
      </p:sp>
      <p:sp>
        <p:nvSpPr>
          <p:cNvPr id="20483" name="Rectangle 3"/>
          <p:cNvSpPr>
            <a:spLocks noGrp="1" noRot="1" noChangeArrowheads="1"/>
          </p:cNvSpPr>
          <p:nvPr>
            <p:ph type="body" idx="1"/>
          </p:nvPr>
        </p:nvSpPr>
        <p:spPr/>
        <p:txBody>
          <a:bodyPr/>
          <a:lstStyle/>
          <a:p>
            <a:pPr eaLnBrk="1" hangingPunct="1"/>
            <a:endParaRPr lang="en-US" altLang="zh-CN" dirty="0" smtClean="0"/>
          </a:p>
          <a:p>
            <a:pPr eaLnBrk="1" hangingPunct="1"/>
            <a:r>
              <a:rPr lang="zh-CN" altLang="en-US" dirty="0" smtClean="0"/>
              <a:t>认识日志数据的采集、互联网数据的采集</a:t>
            </a:r>
            <a:endParaRPr lang="en-US" altLang="zh-CN" dirty="0" smtClean="0"/>
          </a:p>
          <a:p>
            <a:pPr eaLnBrk="1" hangingPunct="1">
              <a:buNone/>
            </a:pPr>
            <a:endParaRPr lang="zh-CN" altLang="en-US" dirty="0" smtClean="0">
              <a:solidFill>
                <a:srgbClr val="002060"/>
              </a:solidFill>
              <a:latin typeface="Calibri" panose="020F0502020204030204" pitchFamily="34" charset="0"/>
              <a:ea typeface="宋体" panose="02010600030101010101" pitchFamily="2" charset="-122"/>
            </a:endParaRPr>
          </a:p>
          <a:p>
            <a:pPr eaLnBrk="1" hangingPunct="1"/>
            <a:r>
              <a:rPr lang="zh-CN" altLang="en-US" dirty="0" smtClean="0"/>
              <a:t>掌握互联网数据采集的原理和网络爬虫技术</a:t>
            </a:r>
            <a:endParaRPr lang="zh-CN" altLang="en-US" dirty="0" smtClean="0">
              <a:solidFill>
                <a:srgbClr val="002060"/>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779463"/>
            <a:ext cx="4191000" cy="896937"/>
          </a:xfrm>
          <a:prstGeom prst="rect">
            <a:avLst/>
          </a:prstGeom>
          <a:noFill/>
          <a:ln>
            <a:miter lim="800000"/>
          </a:ln>
        </p:spPr>
        <p:txBody>
          <a:bodyPr/>
          <a:lstStyle/>
          <a:p>
            <a:pPr eaLnBrk="1" hangingPunct="1"/>
            <a:r>
              <a:rPr lang="zh-CN" altLang="en-US" sz="4000" b="1" dirty="0" smtClean="0">
                <a:solidFill>
                  <a:srgbClr val="002060"/>
                </a:solidFill>
              </a:rPr>
              <a:t>数据采集接口</a:t>
            </a:r>
            <a:endParaRPr lang="zh-CN" altLang="en-US" sz="4000" b="1" dirty="0" smtClean="0">
              <a:solidFill>
                <a:srgbClr val="002060"/>
              </a:solidFill>
            </a:endParaRPr>
          </a:p>
        </p:txBody>
      </p:sp>
      <p:sp>
        <p:nvSpPr>
          <p:cNvPr id="22531" name="Rectangle 3"/>
          <p:cNvSpPr>
            <a:spLocks noGrp="1" noRot="1" noChangeArrowheads="1"/>
          </p:cNvSpPr>
          <p:nvPr>
            <p:ph type="body" idx="1"/>
          </p:nvPr>
        </p:nvSpPr>
        <p:spPr>
          <a:xfrm>
            <a:off x="0" y="1319213"/>
            <a:ext cx="9144001" cy="5386387"/>
          </a:xfrm>
        </p:spPr>
        <p:txBody>
          <a:bodyPr/>
          <a:lstStyle/>
          <a:p>
            <a:r>
              <a:rPr lang="zh-CN" altLang="en-US" dirty="0" smtClean="0"/>
              <a:t>网络应用程序分为前端和后端两个部分。当前的发展趋势是前端设备层出不穷，从桌面电脑发展到笔记本电脑、手机、平板等等。因此，必须有一种统一的机制，方便不同的前端设备与后端进行数据通信。</a:t>
            </a:r>
            <a:endParaRPr lang="en-US" altLang="zh-CN" dirty="0" smtClean="0"/>
          </a:p>
          <a:p>
            <a:r>
              <a:rPr lang="zh-CN" altLang="en-US" dirty="0" smtClean="0"/>
              <a:t>这导致</a:t>
            </a:r>
            <a:r>
              <a:rPr lang="en-US" dirty="0" smtClean="0"/>
              <a:t>API</a:t>
            </a:r>
            <a:r>
              <a:rPr lang="zh-CN" altLang="en-US" dirty="0" smtClean="0"/>
              <a:t>构架的流行，甚至出现</a:t>
            </a:r>
            <a:r>
              <a:rPr lang="en-US" dirty="0" smtClean="0">
                <a:hlinkClick r:id="rId1"/>
              </a:rPr>
              <a:t>“API First”</a:t>
            </a:r>
            <a:r>
              <a:rPr lang="zh-CN" altLang="en-US" dirty="0" smtClean="0"/>
              <a:t>的设计思想。</a:t>
            </a:r>
            <a:r>
              <a:rPr lang="en-US" dirty="0" smtClean="0">
                <a:hlinkClick r:id="rId2"/>
              </a:rPr>
              <a:t>REST API</a:t>
            </a:r>
            <a:r>
              <a:rPr lang="zh-CN" altLang="en-US" dirty="0" smtClean="0"/>
              <a:t>是目前比较成熟的一套互联网应用程序的</a:t>
            </a:r>
            <a:r>
              <a:rPr lang="en-US" dirty="0" smtClean="0"/>
              <a:t>API</a:t>
            </a:r>
            <a:r>
              <a:rPr lang="zh-CN" altLang="en-US" dirty="0" smtClean="0"/>
              <a:t>设计理论。微博、微信公众号等常用的商用数据</a:t>
            </a:r>
            <a:r>
              <a:rPr lang="en-US" dirty="0" smtClean="0"/>
              <a:t>API</a:t>
            </a:r>
            <a:r>
              <a:rPr lang="zh-CN" altLang="en-US" dirty="0" smtClean="0"/>
              <a:t>都支持</a:t>
            </a:r>
            <a:r>
              <a:rPr lang="en-US" dirty="0" smtClean="0"/>
              <a:t>REST API</a:t>
            </a:r>
            <a:r>
              <a:rPr lang="zh-CN" altLang="en-US" dirty="0" smtClean="0"/>
              <a:t>的方式获取数据信息。</a:t>
            </a:r>
            <a:endParaRPr lang="zh-CN" altLang="en-US" dirty="0" smtClean="0"/>
          </a:p>
          <a:p>
            <a:pPr marL="702310">
              <a:buFont typeface="Wingdings" panose="05000000000000000000" pitchFamily="2" charset="2"/>
              <a:buChar char="Ø"/>
            </a:pPr>
            <a:endParaRPr lang="zh-CN" alt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779463"/>
            <a:ext cx="4191000" cy="896937"/>
          </a:xfrm>
          <a:prstGeom prst="rect">
            <a:avLst/>
          </a:prstGeom>
          <a:noFill/>
          <a:ln>
            <a:miter lim="800000"/>
          </a:ln>
        </p:spPr>
        <p:txBody>
          <a:bodyPr/>
          <a:lstStyle/>
          <a:p>
            <a:pPr eaLnBrk="1" hangingPunct="1"/>
            <a:r>
              <a:rPr lang="zh-CN" altLang="en-US" sz="4000" b="1" dirty="0" smtClean="0">
                <a:solidFill>
                  <a:srgbClr val="002060"/>
                </a:solidFill>
              </a:rPr>
              <a:t>数据采集接口</a:t>
            </a:r>
            <a:endParaRPr lang="zh-CN" altLang="en-US" sz="4000" b="1" dirty="0" smtClean="0">
              <a:solidFill>
                <a:srgbClr val="002060"/>
              </a:solidFill>
            </a:endParaRPr>
          </a:p>
        </p:txBody>
      </p:sp>
      <p:sp>
        <p:nvSpPr>
          <p:cNvPr id="22531" name="Rectangle 3"/>
          <p:cNvSpPr>
            <a:spLocks noGrp="1" noRot="1" noChangeArrowheads="1"/>
          </p:cNvSpPr>
          <p:nvPr>
            <p:ph type="body" idx="1"/>
          </p:nvPr>
        </p:nvSpPr>
        <p:spPr>
          <a:xfrm>
            <a:off x="0" y="1319213"/>
            <a:ext cx="9144001" cy="5386387"/>
          </a:xfrm>
        </p:spPr>
        <p:txBody>
          <a:bodyPr/>
          <a:lstStyle/>
          <a:p>
            <a:r>
              <a:rPr lang="en-US" dirty="0" smtClean="0"/>
              <a:t>REST</a:t>
            </a:r>
            <a:r>
              <a:rPr lang="zh-CN" altLang="en-US" dirty="0" smtClean="0"/>
              <a:t>从资源的角度来观察整个网络，分布在各处的资源由</a:t>
            </a:r>
            <a:r>
              <a:rPr lang="en-US" dirty="0" smtClean="0"/>
              <a:t>URL</a:t>
            </a:r>
            <a:r>
              <a:rPr lang="zh-CN" altLang="en-US" dirty="0" smtClean="0"/>
              <a:t>定位，而客户端应用通过</a:t>
            </a:r>
            <a:r>
              <a:rPr lang="en-US" dirty="0" smtClean="0"/>
              <a:t>URL</a:t>
            </a:r>
            <a:r>
              <a:rPr lang="zh-CN" altLang="en-US" dirty="0" smtClean="0"/>
              <a:t>来获取资源。随着不断访问</a:t>
            </a:r>
            <a:r>
              <a:rPr lang="en-US" dirty="0" smtClean="0"/>
              <a:t>URL</a:t>
            </a:r>
            <a:r>
              <a:rPr lang="zh-CN" altLang="en-US" dirty="0" smtClean="0"/>
              <a:t>来获取资源，客户端应用不断地转变状态。</a:t>
            </a:r>
            <a:endParaRPr lang="en-US" altLang="zh-CN" dirty="0" smtClean="0"/>
          </a:p>
          <a:p>
            <a:r>
              <a:rPr lang="en-US" dirty="0" smtClean="0"/>
              <a:t>REST</a:t>
            </a:r>
            <a:r>
              <a:rPr lang="zh-CN" altLang="en-US" dirty="0" smtClean="0"/>
              <a:t>通常基于使用</a:t>
            </a:r>
            <a:r>
              <a:rPr lang="en-US" dirty="0" smtClean="0"/>
              <a:t>HTTP</a:t>
            </a:r>
            <a:r>
              <a:rPr lang="zh-CN" altLang="en-US" dirty="0" smtClean="0"/>
              <a:t>、</a:t>
            </a:r>
            <a:r>
              <a:rPr lang="en-US" dirty="0" smtClean="0"/>
              <a:t>URL</a:t>
            </a:r>
            <a:r>
              <a:rPr lang="zh-CN" altLang="en-US" dirty="0" smtClean="0"/>
              <a:t>、</a:t>
            </a:r>
            <a:r>
              <a:rPr lang="en-US" dirty="0" smtClean="0"/>
              <a:t>XML</a:t>
            </a:r>
            <a:r>
              <a:rPr lang="zh-CN" altLang="en-US" dirty="0" smtClean="0"/>
              <a:t>、</a:t>
            </a:r>
            <a:r>
              <a:rPr lang="en-US" dirty="0" smtClean="0"/>
              <a:t>HTML</a:t>
            </a:r>
            <a:r>
              <a:rPr lang="zh-CN" altLang="en-US" dirty="0" smtClean="0"/>
              <a:t>这些广泛流行的协议和标准，故它是一种风格，不是一个标准。</a:t>
            </a:r>
            <a:endParaRPr lang="en-US" altLang="zh-CN" dirty="0" smtClean="0"/>
          </a:p>
          <a:p>
            <a:r>
              <a:rPr lang="en-US" dirty="0" smtClean="0"/>
              <a:t>REST</a:t>
            </a:r>
            <a:r>
              <a:rPr lang="zh-CN" altLang="en-US" dirty="0" smtClean="0"/>
              <a:t>对资源的操作包括获取、创建、修改和删除，这些操作正好对应</a:t>
            </a:r>
            <a:r>
              <a:rPr lang="en-US" dirty="0" smtClean="0"/>
              <a:t>HTTP</a:t>
            </a:r>
            <a:r>
              <a:rPr lang="zh-CN" altLang="en-US" dirty="0" smtClean="0"/>
              <a:t>协议提供的</a:t>
            </a:r>
            <a:r>
              <a:rPr lang="en-US" dirty="0" smtClean="0"/>
              <a:t>GET</a:t>
            </a:r>
            <a:r>
              <a:rPr lang="zh-CN" altLang="en-US" dirty="0" smtClean="0"/>
              <a:t>、</a:t>
            </a:r>
            <a:r>
              <a:rPr lang="en-US" dirty="0" smtClean="0"/>
              <a:t>POST</a:t>
            </a:r>
            <a:r>
              <a:rPr lang="zh-CN" altLang="en-US" dirty="0" smtClean="0"/>
              <a:t>、</a:t>
            </a:r>
            <a:r>
              <a:rPr lang="en-US" dirty="0" smtClean="0"/>
              <a:t>PUT</a:t>
            </a:r>
            <a:r>
              <a:rPr lang="zh-CN" altLang="en-US" dirty="0" smtClean="0"/>
              <a:t>和</a:t>
            </a:r>
            <a:r>
              <a:rPr lang="en-US" dirty="0" smtClean="0"/>
              <a:t>DELETE</a:t>
            </a:r>
            <a:r>
              <a:rPr lang="zh-CN" altLang="en-US" dirty="0" smtClean="0"/>
              <a:t>方法</a:t>
            </a:r>
            <a:endParaRPr lang="zh-CN" alt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cstate="print"/>
          <a:srcRect/>
          <a:stretch>
            <a:fillRect/>
          </a:stretch>
        </p:blipFill>
        <p:spPr bwMode="auto">
          <a:xfrm>
            <a:off x="1045437" y="2286000"/>
            <a:ext cx="7031763" cy="4395788"/>
          </a:xfrm>
          <a:prstGeom prst="rect">
            <a:avLst/>
          </a:prstGeom>
          <a:noFill/>
          <a:ln w="9525">
            <a:noFill/>
            <a:miter lim="800000"/>
            <a:headEnd/>
            <a:tailEnd/>
          </a:ln>
        </p:spPr>
      </p:pic>
      <p:sp>
        <p:nvSpPr>
          <p:cNvPr id="22530" name="Rectangle 2"/>
          <p:cNvSpPr>
            <a:spLocks noGrp="1" noRot="1" noChangeArrowheads="1"/>
          </p:cNvSpPr>
          <p:nvPr>
            <p:ph type="title" idx="4294967295"/>
          </p:nvPr>
        </p:nvSpPr>
        <p:spPr bwMode="auto">
          <a:xfrm>
            <a:off x="533400" y="990600"/>
            <a:ext cx="55626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新浪微博</a:t>
            </a:r>
            <a:endParaRPr lang="zh-CN" altLang="en-US" sz="4000" b="1" dirty="0" smtClean="0">
              <a:solidFill>
                <a:srgbClr val="002060"/>
              </a:solidFill>
              <a:latin typeface="Calibri" panose="020F0502020204030204" pitchFamily="34" charset="0"/>
              <a:ea typeface="宋体" panose="02010600030101010101" pitchFamily="2" charset="-122"/>
              <a:cs typeface="+mn-cs"/>
            </a:endParaRPr>
          </a:p>
        </p:txBody>
      </p:sp>
      <p:sp>
        <p:nvSpPr>
          <p:cNvPr id="6" name="矩形 5"/>
          <p:cNvSpPr/>
          <p:nvPr/>
        </p:nvSpPr>
        <p:spPr>
          <a:xfrm>
            <a:off x="990600" y="1752600"/>
            <a:ext cx="6019800" cy="584775"/>
          </a:xfrm>
          <a:prstGeom prst="rect">
            <a:avLst/>
          </a:prstGeom>
        </p:spPr>
        <p:txBody>
          <a:bodyPr wrap="square">
            <a:spAutoFit/>
          </a:bodyPr>
          <a:lstStyle/>
          <a:p>
            <a:r>
              <a:rPr lang="en-US" altLang="zh-CN" sz="3200" dirty="0" smtClean="0">
                <a:latin typeface="+mn-lt"/>
                <a:ea typeface="+mn-ea"/>
              </a:rPr>
              <a:t>https://m.weibo.cn/</a:t>
            </a:r>
            <a:endParaRPr lang="zh-CN" altLang="en-US" sz="3200" dirty="0" smtClean="0">
              <a:latin typeface="+mn-lt"/>
              <a:ea typeface="+mn-ea"/>
            </a:endParaRPr>
          </a:p>
        </p:txBody>
      </p:sp>
      <p:sp>
        <p:nvSpPr>
          <p:cNvPr id="8" name="椭圆 7"/>
          <p:cNvSpPr/>
          <p:nvPr/>
        </p:nvSpPr>
        <p:spPr>
          <a:xfrm>
            <a:off x="1219200" y="6248400"/>
            <a:ext cx="8382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057400" y="6248400"/>
            <a:ext cx="8382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76400" y="2438400"/>
            <a:ext cx="8382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219200" y="3048000"/>
            <a:ext cx="419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533400" y="990600"/>
            <a:ext cx="55626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新浪微博</a:t>
            </a:r>
            <a:endParaRPr lang="zh-CN" altLang="en-US" sz="4000" b="1" dirty="0" smtClean="0">
              <a:solidFill>
                <a:srgbClr val="002060"/>
              </a:solidFill>
              <a:latin typeface="Calibri" panose="020F0502020204030204" pitchFamily="34" charset="0"/>
              <a:ea typeface="宋体" panose="02010600030101010101" pitchFamily="2" charset="-122"/>
              <a:cs typeface="+mn-cs"/>
            </a:endParaRPr>
          </a:p>
        </p:txBody>
      </p:sp>
      <p:sp>
        <p:nvSpPr>
          <p:cNvPr id="6" name="矩形 5"/>
          <p:cNvSpPr/>
          <p:nvPr/>
        </p:nvSpPr>
        <p:spPr>
          <a:xfrm>
            <a:off x="990600" y="1752600"/>
            <a:ext cx="6019800" cy="584775"/>
          </a:xfrm>
          <a:prstGeom prst="rect">
            <a:avLst/>
          </a:prstGeom>
        </p:spPr>
        <p:txBody>
          <a:bodyPr wrap="square">
            <a:spAutoFit/>
          </a:bodyPr>
          <a:lstStyle/>
          <a:p>
            <a:r>
              <a:rPr lang="en-US" altLang="zh-CN" sz="3200" dirty="0" smtClean="0">
                <a:latin typeface="+mn-lt"/>
                <a:ea typeface="+mn-ea"/>
              </a:rPr>
              <a:t>https://m.weibo.cn/</a:t>
            </a:r>
            <a:endParaRPr lang="zh-CN" altLang="en-US" sz="3200" dirty="0" smtClean="0">
              <a:latin typeface="+mn-lt"/>
              <a:ea typeface="+mn-ea"/>
            </a:endParaRPr>
          </a:p>
        </p:txBody>
      </p:sp>
      <p:pic>
        <p:nvPicPr>
          <p:cNvPr id="76802" name="Picture 2"/>
          <p:cNvPicPr>
            <a:picLocks noChangeAspect="1" noChangeArrowheads="1"/>
          </p:cNvPicPr>
          <p:nvPr/>
        </p:nvPicPr>
        <p:blipFill>
          <a:blip r:embed="rId1" cstate="print"/>
          <a:srcRect/>
          <a:stretch>
            <a:fillRect/>
          </a:stretch>
        </p:blipFill>
        <p:spPr bwMode="auto">
          <a:xfrm>
            <a:off x="1066800" y="2362200"/>
            <a:ext cx="6248400" cy="4191000"/>
          </a:xfrm>
          <a:prstGeom prst="rect">
            <a:avLst/>
          </a:prstGeom>
          <a:noFill/>
          <a:ln w="9525">
            <a:noFill/>
            <a:miter lim="800000"/>
            <a:headEnd/>
            <a:tailEnd/>
          </a:ln>
        </p:spPr>
      </p:pic>
      <p:sp>
        <p:nvSpPr>
          <p:cNvPr id="11" name="椭圆 10"/>
          <p:cNvSpPr/>
          <p:nvPr/>
        </p:nvSpPr>
        <p:spPr>
          <a:xfrm>
            <a:off x="1066800" y="3200400"/>
            <a:ext cx="609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76400" y="3200400"/>
            <a:ext cx="609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500063" y="1471613"/>
            <a:ext cx="8382000" cy="5386387"/>
          </a:xfrm>
        </p:spPr>
        <p:txBody>
          <a:bodyPr/>
          <a:lstStyle/>
          <a:p>
            <a:pPr algn="just" eaLnBrk="1" hangingPunct="1"/>
            <a:endParaRPr lang="en-US" altLang="zh-CN" dirty="0" smtClean="0"/>
          </a:p>
          <a:p>
            <a:pPr>
              <a:buFont typeface="Wingdings" panose="05000000000000000000" pitchFamily="2" charset="2"/>
              <a:buChar char="Ø"/>
            </a:pPr>
            <a:r>
              <a:rPr lang="en-US" altLang="zh-CN" dirty="0" smtClean="0"/>
              <a:t> </a:t>
            </a:r>
            <a:r>
              <a:rPr lang="zh-CN" altLang="zh-CN" dirty="0" smtClean="0"/>
              <a:t>统计分析通过社交媒体传播的野生动物及制品非法交易信息的数量趋势。</a:t>
            </a:r>
            <a:endParaRPr lang="zh-CN" altLang="zh-CN" dirty="0" smtClean="0"/>
          </a:p>
          <a:p>
            <a:pPr>
              <a:buFont typeface="Wingdings" panose="05000000000000000000" pitchFamily="2" charset="2"/>
              <a:buChar char="Ø"/>
            </a:pPr>
            <a:r>
              <a:rPr lang="en-US" altLang="zh-CN" dirty="0" smtClean="0"/>
              <a:t> </a:t>
            </a:r>
            <a:r>
              <a:rPr lang="zh-CN" altLang="zh-CN" dirty="0" smtClean="0"/>
              <a:t>统计分析通过社交媒体传播的野生动物及其制品非法交易信息的整体人群画像轮廓。</a:t>
            </a:r>
            <a:endParaRPr lang="zh-CN" altLang="zh-CN" dirty="0" smtClean="0"/>
          </a:p>
          <a:p>
            <a:pPr>
              <a:buFont typeface="Wingdings" panose="05000000000000000000" pitchFamily="2" charset="2"/>
              <a:buChar char="Ø"/>
            </a:pPr>
            <a:r>
              <a:rPr lang="en-US" altLang="zh-CN" dirty="0" smtClean="0"/>
              <a:t> </a:t>
            </a:r>
            <a:r>
              <a:rPr lang="zh-CN" altLang="zh-CN" dirty="0" smtClean="0"/>
              <a:t>统计分析通过社交媒体传播的野生动物及其制品非法交易信息的特征。</a:t>
            </a:r>
            <a:endParaRPr lang="en-US" altLang="zh-CN" dirty="0" smtClean="0"/>
          </a:p>
        </p:txBody>
      </p:sp>
      <p:sp>
        <p:nvSpPr>
          <p:cNvPr id="22530" name="Rectangle 2"/>
          <p:cNvSpPr>
            <a:spLocks noGrp="1" noRot="1" noChangeArrowheads="1"/>
          </p:cNvSpPr>
          <p:nvPr>
            <p:ph type="title" idx="4294967295"/>
          </p:nvPr>
        </p:nvSpPr>
        <p:spPr bwMode="auto">
          <a:xfrm>
            <a:off x="457200" y="1143000"/>
            <a:ext cx="55626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任务目标</a:t>
            </a:r>
            <a:endParaRPr lang="zh-CN" altLang="en-US" sz="4000" b="1" dirty="0" smtClean="0">
              <a:solidFill>
                <a:srgbClr val="002060"/>
              </a:solidFill>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533400" y="990600"/>
            <a:ext cx="6248400" cy="896938"/>
          </a:xfrm>
          <a:prstGeom prst="rect">
            <a:avLst/>
          </a:prstGeom>
          <a:noFill/>
          <a:ln>
            <a:miter lim="800000"/>
          </a:ln>
        </p:spPr>
        <p:txBody>
          <a:bodyPr/>
          <a:lstStyle/>
          <a:p>
            <a:r>
              <a:rPr lang="zh-CN" altLang="en-US" sz="4000" b="1" dirty="0" smtClean="0">
                <a:solidFill>
                  <a:srgbClr val="002060"/>
                </a:solidFill>
                <a:latin typeface="Calibri" panose="020F0502020204030204" pitchFamily="34" charset="0"/>
                <a:ea typeface="宋体" panose="02010600030101010101" pitchFamily="2" charset="-122"/>
                <a:cs typeface="+mn-cs"/>
              </a:rPr>
              <a:t>数据属性（</a:t>
            </a:r>
            <a:r>
              <a:rPr lang="zh-CN" altLang="zh-CN" sz="4000" b="1" dirty="0" smtClean="0">
                <a:solidFill>
                  <a:srgbClr val="002060"/>
                </a:solidFill>
                <a:latin typeface="Calibri" panose="020F0502020204030204" pitchFamily="34" charset="0"/>
                <a:ea typeface="宋体" panose="02010600030101010101" pitchFamily="2" charset="-122"/>
                <a:cs typeface="+mn-cs"/>
              </a:rPr>
              <a:t>用户信息表</a:t>
            </a:r>
            <a:r>
              <a:rPr lang="zh-CN" altLang="en-US" sz="4000" b="1" dirty="0" smtClean="0">
                <a:solidFill>
                  <a:srgbClr val="002060"/>
                </a:solidFill>
                <a:latin typeface="Calibri" panose="020F0502020204030204" pitchFamily="34" charset="0"/>
                <a:ea typeface="宋体" panose="02010600030101010101" pitchFamily="2" charset="-122"/>
                <a:cs typeface="+mn-cs"/>
              </a:rPr>
              <a:t>）</a:t>
            </a:r>
            <a:endParaRPr lang="zh-CN" altLang="en-US" sz="4000" b="1" dirty="0" smtClean="0">
              <a:solidFill>
                <a:srgbClr val="002060"/>
              </a:solidFill>
              <a:latin typeface="Calibri" panose="020F0502020204030204" pitchFamily="34" charset="0"/>
              <a:ea typeface="宋体" panose="02010600030101010101" pitchFamily="2" charset="-122"/>
              <a:cs typeface="+mn-cs"/>
            </a:endParaRPr>
          </a:p>
        </p:txBody>
      </p:sp>
      <p:graphicFrame>
        <p:nvGraphicFramePr>
          <p:cNvPr id="4" name="表格 3"/>
          <p:cNvGraphicFramePr>
            <a:graphicFrameLocks noGrp="1"/>
          </p:cNvGraphicFramePr>
          <p:nvPr/>
        </p:nvGraphicFramePr>
        <p:xfrm>
          <a:off x="609600" y="1752600"/>
          <a:ext cx="7924800" cy="4922528"/>
        </p:xfrm>
        <a:graphic>
          <a:graphicData uri="http://schemas.openxmlformats.org/drawingml/2006/table">
            <a:tbl>
              <a:tblPr/>
              <a:tblGrid>
                <a:gridCol w="1357990"/>
                <a:gridCol w="3803904"/>
                <a:gridCol w="2762906"/>
              </a:tblGrid>
              <a:tr h="397503">
                <a:tc>
                  <a:txBody>
                    <a:bodyPr/>
                    <a:lstStyle/>
                    <a:p>
                      <a:pPr algn="ctr">
                        <a:spcAft>
                          <a:spcPts val="0"/>
                        </a:spcAft>
                      </a:pPr>
                      <a:r>
                        <a:rPr lang="zh-CN" sz="2000" b="1" kern="100" dirty="0">
                          <a:latin typeface="Times New Roman" panose="02020603050405020304" pitchFamily="18" charset="0"/>
                          <a:ea typeface="+mn-ea"/>
                          <a:cs typeface="Times New Roman" panose="02020603050405020304" pitchFamily="18" charset="0"/>
                        </a:rPr>
                        <a:t>属性名称</a:t>
                      </a:r>
                      <a:endParaRPr lang="zh-CN" sz="2000" kern="100" dirty="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latin typeface="Times New Roman" panose="02020603050405020304" pitchFamily="18" charset="0"/>
                          <a:ea typeface="+mn-ea"/>
                          <a:cs typeface="Times New Roman" panose="02020603050405020304" pitchFamily="18" charset="0"/>
                        </a:rPr>
                        <a:t>属性含义</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latin typeface="Times New Roman" panose="02020603050405020304" pitchFamily="18" charset="0"/>
                          <a:ea typeface="+mn-ea"/>
                          <a:cs typeface="Times New Roman" panose="02020603050405020304" pitchFamily="18" charset="0"/>
                        </a:rPr>
                        <a:t>对应新浪微博提供的属性</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253">
                <a:tc>
                  <a:txBody>
                    <a:bodyPr/>
                    <a:lstStyle/>
                    <a:p>
                      <a:pPr algn="ctr">
                        <a:spcAft>
                          <a:spcPts val="0"/>
                        </a:spcAft>
                      </a:pPr>
                      <a:r>
                        <a:rPr lang="zh-CN" sz="2000" kern="100" dirty="0">
                          <a:latin typeface="Times New Roman" panose="02020603050405020304" pitchFamily="18" charset="0"/>
                          <a:ea typeface="+mn-ea"/>
                          <a:cs typeface="Times New Roman" panose="02020603050405020304" pitchFamily="18" charset="0"/>
                        </a:rPr>
                        <a:t>UID</a:t>
                      </a:r>
                      <a:endParaRPr lang="zh-CN" sz="2000" kern="100" dirty="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用户UID</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Id</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315">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url</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用户博客地址</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url</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315">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Is_V</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是否是微博认证用户，即加V用户</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verified</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357">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v_简介</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认证原因</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verified_reason</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357">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性别</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用户性别</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gender</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357">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所在地</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用户所在地</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location</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357">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昵称</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用户昵称</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screen_name</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357">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注册时间</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用户创建（注册）时间</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created_at</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357">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简介</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用户个人描述</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description</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357">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关注数</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关注数</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friends_count</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357">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微博数</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微博数</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statuses_count</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357">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粉丝数</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粉丝数</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latin typeface="Times New Roman" panose="02020603050405020304" pitchFamily="18" charset="0"/>
                          <a:ea typeface="+mn-ea"/>
                          <a:cs typeface="Times New Roman" panose="02020603050405020304" pitchFamily="18" charset="0"/>
                        </a:rPr>
                        <a:t>followers_count</a:t>
                      </a:r>
                      <a:endParaRPr lang="zh-CN" sz="2000" kern="100" dirty="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533400" y="990600"/>
            <a:ext cx="55626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rPr>
              <a:t>数据属性</a:t>
            </a:r>
            <a:r>
              <a:rPr lang="zh-CN" altLang="en-US" sz="4000" b="1" dirty="0" smtClean="0">
                <a:solidFill>
                  <a:srgbClr val="002060"/>
                </a:solidFill>
                <a:latin typeface="Calibri" panose="020F0502020204030204" pitchFamily="34" charset="0"/>
                <a:ea typeface="宋体" panose="02010600030101010101" pitchFamily="2" charset="-122"/>
                <a:cs typeface="+mn-cs"/>
              </a:rPr>
              <a:t>（微博信息表）</a:t>
            </a:r>
            <a:endParaRPr lang="zh-CN" altLang="en-US" sz="4000" b="1" dirty="0" smtClean="0">
              <a:solidFill>
                <a:srgbClr val="002060"/>
              </a:solidFill>
              <a:latin typeface="Calibri" panose="020F0502020204030204" pitchFamily="34" charset="0"/>
              <a:ea typeface="宋体" panose="02010600030101010101" pitchFamily="2" charset="-122"/>
              <a:cs typeface="+mn-cs"/>
            </a:endParaRPr>
          </a:p>
        </p:txBody>
      </p:sp>
      <p:graphicFrame>
        <p:nvGraphicFramePr>
          <p:cNvPr id="5" name="表格 4"/>
          <p:cNvGraphicFramePr>
            <a:graphicFrameLocks noGrp="1"/>
          </p:cNvGraphicFramePr>
          <p:nvPr/>
        </p:nvGraphicFramePr>
        <p:xfrm>
          <a:off x="609600" y="1752600"/>
          <a:ext cx="7772399" cy="4572000"/>
        </p:xfrm>
        <a:graphic>
          <a:graphicData uri="http://schemas.openxmlformats.org/drawingml/2006/table">
            <a:tbl>
              <a:tblPr/>
              <a:tblGrid>
                <a:gridCol w="3035859"/>
                <a:gridCol w="2380014"/>
                <a:gridCol w="2356526"/>
              </a:tblGrid>
              <a:tr h="267961">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属性名称</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属性含义</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对应新浪微博提供的属性</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9568">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mid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微博mid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mid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619">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text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微博信息内容</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text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619">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created_at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微博创建时间</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created_at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410">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source</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微博来源</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source</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410">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reposts_count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转发数</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reposts_count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410">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comments_count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评论数</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comments_count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410">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pid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微博配图</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pic_ids</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961">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retweeted_mid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被转发的原微博mid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retweeted_status→mid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961">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retweeted_text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被转发的原微博信息内容</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retweeted_status→text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961">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retweeted_created_at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被转发的原微博创建时间</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2000" kern="100" dirty="0">
                          <a:solidFill>
                            <a:schemeClr val="tx1"/>
                          </a:solidFill>
                          <a:latin typeface="Times New Roman" panose="02020603050405020304" pitchFamily="18" charset="0"/>
                          <a:ea typeface="+mn-ea"/>
                          <a:cs typeface="Times New Roman" panose="02020603050405020304" pitchFamily="18" charset="0"/>
                        </a:rPr>
                        <a:t>retweeted_status</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a:solidFill>
                            <a:schemeClr val="tx1"/>
                          </a:solidFill>
                          <a:latin typeface="Times New Roman" panose="02020603050405020304" pitchFamily="18" charset="0"/>
                          <a:ea typeface="+mn-ea"/>
                          <a:cs typeface="Times New Roman" panose="02020603050405020304" pitchFamily="18" charset="0"/>
                        </a:rPr>
                        <a:t>created_at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533400" y="990600"/>
            <a:ext cx="65532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rPr>
              <a:t>数据属性</a:t>
            </a:r>
            <a:r>
              <a:rPr lang="zh-CN" altLang="en-US" sz="4000" b="1" dirty="0" smtClean="0">
                <a:solidFill>
                  <a:srgbClr val="002060"/>
                </a:solidFill>
                <a:latin typeface="Calibri" panose="020F0502020204030204" pitchFamily="34" charset="0"/>
                <a:ea typeface="宋体" panose="02010600030101010101" pitchFamily="2" charset="-122"/>
                <a:cs typeface="+mn-cs"/>
              </a:rPr>
              <a:t>（微博信息表，续）</a:t>
            </a:r>
            <a:endParaRPr lang="zh-CN" altLang="en-US" sz="4000" b="1" dirty="0" smtClean="0">
              <a:solidFill>
                <a:srgbClr val="002060"/>
              </a:solidFill>
              <a:latin typeface="Calibri" panose="020F0502020204030204" pitchFamily="34" charset="0"/>
              <a:ea typeface="宋体" panose="02010600030101010101" pitchFamily="2" charset="-122"/>
              <a:cs typeface="+mn-cs"/>
            </a:endParaRPr>
          </a:p>
        </p:txBody>
      </p:sp>
      <p:graphicFrame>
        <p:nvGraphicFramePr>
          <p:cNvPr id="5" name="表格 4"/>
          <p:cNvGraphicFramePr>
            <a:graphicFrameLocks noGrp="1"/>
          </p:cNvGraphicFramePr>
          <p:nvPr/>
        </p:nvGraphicFramePr>
        <p:xfrm>
          <a:off x="609600" y="1752600"/>
          <a:ext cx="7772399" cy="2438400"/>
        </p:xfrm>
        <a:graphic>
          <a:graphicData uri="http://schemas.openxmlformats.org/drawingml/2006/table">
            <a:tbl>
              <a:tblPr/>
              <a:tblGrid>
                <a:gridCol w="3035859"/>
                <a:gridCol w="2380014"/>
                <a:gridCol w="2356526"/>
              </a:tblGrid>
              <a:tr h="267961">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属性名称</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属性含义</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对应新浪微博提供的属性</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961">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retweeted_source</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被转发的原微博来源</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retweeted_status→source</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961">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retweeted_reposts_count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被转发的原微博转发数</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2000" kern="100" dirty="0" err="1">
                          <a:solidFill>
                            <a:schemeClr val="tx1"/>
                          </a:solidFill>
                          <a:latin typeface="Times New Roman" panose="02020603050405020304" pitchFamily="18" charset="0"/>
                          <a:ea typeface="+mn-ea"/>
                          <a:cs typeface="Times New Roman" panose="02020603050405020304" pitchFamily="18" charset="0"/>
                        </a:rPr>
                        <a:t>retweeted_status</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err="1">
                          <a:solidFill>
                            <a:schemeClr val="tx1"/>
                          </a:solidFill>
                          <a:latin typeface="Times New Roman" panose="02020603050405020304" pitchFamily="18" charset="0"/>
                          <a:ea typeface="+mn-ea"/>
                          <a:cs typeface="Times New Roman" panose="02020603050405020304" pitchFamily="18" charset="0"/>
                        </a:rPr>
                        <a:t>reposts_count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961">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retweeted_comments_count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被转发的原微博评论数</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2000" kern="100" dirty="0" err="1">
                          <a:solidFill>
                            <a:schemeClr val="tx1"/>
                          </a:solidFill>
                          <a:latin typeface="Times New Roman" panose="02020603050405020304" pitchFamily="18" charset="0"/>
                          <a:ea typeface="+mn-ea"/>
                          <a:cs typeface="Times New Roman" panose="02020603050405020304" pitchFamily="18" charset="0"/>
                        </a:rPr>
                        <a:t>retweeted_status</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err="1">
                          <a:solidFill>
                            <a:schemeClr val="tx1"/>
                          </a:solidFill>
                          <a:latin typeface="Times New Roman" panose="02020603050405020304" pitchFamily="18" charset="0"/>
                          <a:ea typeface="+mn-ea"/>
                          <a:cs typeface="Times New Roman" panose="02020603050405020304" pitchFamily="18" charset="0"/>
                        </a:rPr>
                        <a:t>comments_count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533400" y="990600"/>
            <a:ext cx="67818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rPr>
              <a:t>数据属性</a:t>
            </a:r>
            <a:r>
              <a:rPr lang="zh-CN" altLang="en-US" sz="4000" b="1" dirty="0" smtClean="0">
                <a:solidFill>
                  <a:srgbClr val="002060"/>
                </a:solidFill>
                <a:latin typeface="Calibri" panose="020F0502020204030204" pitchFamily="34" charset="0"/>
                <a:ea typeface="宋体" panose="02010600030101010101" pitchFamily="2" charset="-122"/>
                <a:cs typeface="+mn-cs"/>
              </a:rPr>
              <a:t>（</a:t>
            </a:r>
            <a:r>
              <a:rPr lang="zh-CN" altLang="zh-CN" sz="4000" b="1" dirty="0" smtClean="0">
                <a:solidFill>
                  <a:srgbClr val="002060"/>
                </a:solidFill>
                <a:latin typeface="Calibri" panose="020F0502020204030204" pitchFamily="34" charset="0"/>
                <a:ea typeface="宋体" panose="02010600030101010101" pitchFamily="2" charset="-122"/>
                <a:cs typeface="+mn-cs"/>
              </a:rPr>
              <a:t>微博评论信息表</a:t>
            </a:r>
            <a:r>
              <a:rPr lang="zh-CN" altLang="en-US" sz="4000" b="1" dirty="0" smtClean="0">
                <a:solidFill>
                  <a:srgbClr val="002060"/>
                </a:solidFill>
                <a:latin typeface="Calibri" panose="020F0502020204030204" pitchFamily="34" charset="0"/>
                <a:ea typeface="宋体" panose="02010600030101010101" pitchFamily="2" charset="-122"/>
                <a:cs typeface="+mn-cs"/>
              </a:rPr>
              <a:t>）</a:t>
            </a:r>
            <a:endParaRPr lang="zh-CN" altLang="en-US" sz="4000" b="1" dirty="0" smtClean="0">
              <a:solidFill>
                <a:srgbClr val="002060"/>
              </a:solidFill>
              <a:latin typeface="Calibri" panose="020F0502020204030204" pitchFamily="34" charset="0"/>
              <a:ea typeface="宋体" panose="02010600030101010101" pitchFamily="2" charset="-122"/>
              <a:cs typeface="+mn-cs"/>
            </a:endParaRPr>
          </a:p>
        </p:txBody>
      </p:sp>
      <p:graphicFrame>
        <p:nvGraphicFramePr>
          <p:cNvPr id="4" name="表格 3"/>
          <p:cNvGraphicFramePr>
            <a:graphicFrameLocks noGrp="1"/>
          </p:cNvGraphicFramePr>
          <p:nvPr/>
        </p:nvGraphicFramePr>
        <p:xfrm>
          <a:off x="685800" y="1828800"/>
          <a:ext cx="7467600" cy="2767531"/>
        </p:xfrm>
        <a:graphic>
          <a:graphicData uri="http://schemas.openxmlformats.org/drawingml/2006/table">
            <a:tbl>
              <a:tblPr/>
              <a:tblGrid>
                <a:gridCol w="1600200"/>
                <a:gridCol w="2878374"/>
                <a:gridCol w="2989026"/>
              </a:tblGrid>
              <a:tr h="505548">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属性名称</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属性含义</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对应新浪微博提供的属性</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602">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mid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被评论微博的mid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456">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comment_id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评论的mid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mid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456">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created_at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评论创建时间</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created_at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869">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text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评论的内容</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text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869">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uid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评论作者的用户信息字段</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User</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533400" y="990600"/>
            <a:ext cx="67818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rPr>
              <a:t>数据属性</a:t>
            </a:r>
            <a:r>
              <a:rPr lang="zh-CN" altLang="en-US" sz="4000" b="1" dirty="0" smtClean="0">
                <a:solidFill>
                  <a:srgbClr val="002060"/>
                </a:solidFill>
                <a:latin typeface="Calibri" panose="020F0502020204030204" pitchFamily="34" charset="0"/>
                <a:ea typeface="宋体" panose="02010600030101010101" pitchFamily="2" charset="-122"/>
                <a:cs typeface="+mn-cs"/>
              </a:rPr>
              <a:t>（</a:t>
            </a:r>
            <a:r>
              <a:rPr lang="zh-CN" altLang="zh-CN" sz="4000" b="1" dirty="0" smtClean="0">
                <a:solidFill>
                  <a:srgbClr val="002060"/>
                </a:solidFill>
                <a:latin typeface="Calibri" panose="020F0502020204030204" pitchFamily="34" charset="0"/>
                <a:ea typeface="宋体" panose="02010600030101010101" pitchFamily="2" charset="-122"/>
              </a:rPr>
              <a:t>微博转发信息表</a:t>
            </a:r>
            <a:r>
              <a:rPr lang="zh-CN" altLang="en-US" sz="4000" b="1" dirty="0" smtClean="0">
                <a:solidFill>
                  <a:srgbClr val="002060"/>
                </a:solidFill>
                <a:latin typeface="Calibri" panose="020F0502020204030204" pitchFamily="34" charset="0"/>
                <a:ea typeface="宋体" panose="02010600030101010101" pitchFamily="2" charset="-122"/>
                <a:cs typeface="+mn-cs"/>
              </a:rPr>
              <a:t>）</a:t>
            </a:r>
            <a:endParaRPr lang="zh-CN" altLang="en-US" sz="4000" b="1" dirty="0" smtClean="0">
              <a:solidFill>
                <a:srgbClr val="002060"/>
              </a:solidFill>
              <a:latin typeface="Calibri" panose="020F0502020204030204" pitchFamily="34" charset="0"/>
              <a:ea typeface="宋体" panose="02010600030101010101" pitchFamily="2" charset="-122"/>
              <a:cs typeface="+mn-cs"/>
            </a:endParaRPr>
          </a:p>
        </p:txBody>
      </p:sp>
      <p:graphicFrame>
        <p:nvGraphicFramePr>
          <p:cNvPr id="4" name="表格 3"/>
          <p:cNvGraphicFramePr>
            <a:graphicFrameLocks noGrp="1"/>
          </p:cNvGraphicFramePr>
          <p:nvPr/>
        </p:nvGraphicFramePr>
        <p:xfrm>
          <a:off x="685800" y="1828800"/>
          <a:ext cx="7467600" cy="2950675"/>
        </p:xfrm>
        <a:graphic>
          <a:graphicData uri="http://schemas.openxmlformats.org/drawingml/2006/table">
            <a:tbl>
              <a:tblPr/>
              <a:tblGrid>
                <a:gridCol w="1600200"/>
                <a:gridCol w="2878374"/>
                <a:gridCol w="2989026"/>
              </a:tblGrid>
              <a:tr h="505548">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属性名称</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属性含义</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对应新浪微博提供的属性</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602">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mid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被转发微博的mid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456">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repost_id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转发微博的mid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2000" kern="100" dirty="0" err="1">
                          <a:solidFill>
                            <a:schemeClr val="tx1"/>
                          </a:solidFill>
                          <a:latin typeface="Times New Roman" panose="02020603050405020304" pitchFamily="18" charset="0"/>
                          <a:ea typeface="+mn-ea"/>
                          <a:cs typeface="Times New Roman" panose="02020603050405020304" pitchFamily="18" charset="0"/>
                        </a:rPr>
                        <a:t>retweeted_status</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a:solidFill>
                            <a:schemeClr val="tx1"/>
                          </a:solidFill>
                          <a:latin typeface="Times New Roman" panose="02020603050405020304" pitchFamily="18" charset="0"/>
                          <a:ea typeface="+mn-ea"/>
                          <a:cs typeface="Times New Roman" panose="02020603050405020304" pitchFamily="18" charset="0"/>
                        </a:rPr>
                        <a:t>mid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456">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created_at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转发微博的创建时间</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2000" kern="100" dirty="0" err="1">
                          <a:solidFill>
                            <a:schemeClr val="tx1"/>
                          </a:solidFill>
                          <a:latin typeface="Times New Roman" panose="02020603050405020304" pitchFamily="18" charset="0"/>
                          <a:ea typeface="+mn-ea"/>
                          <a:cs typeface="Times New Roman" panose="02020603050405020304" pitchFamily="18" charset="0"/>
                        </a:rPr>
                        <a:t>retweeted_status</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err="1">
                          <a:solidFill>
                            <a:schemeClr val="tx1"/>
                          </a:solidFill>
                          <a:latin typeface="Times New Roman" panose="02020603050405020304" pitchFamily="18" charset="0"/>
                          <a:ea typeface="+mn-ea"/>
                          <a:cs typeface="Times New Roman" panose="02020603050405020304" pitchFamily="18" charset="0"/>
                        </a:rPr>
                        <a:t>created_at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869">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uid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转发微博的用户id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2000" kern="100" dirty="0" err="1">
                          <a:solidFill>
                            <a:schemeClr val="tx1"/>
                          </a:solidFill>
                          <a:latin typeface="Times New Roman" panose="02020603050405020304" pitchFamily="18" charset="0"/>
                          <a:ea typeface="+mn-ea"/>
                          <a:cs typeface="Times New Roman" panose="02020603050405020304" pitchFamily="18" charset="0"/>
                        </a:rPr>
                        <a:t>retweeted_status</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a:solidFill>
                            <a:schemeClr val="tx1"/>
                          </a:solidFill>
                          <a:latin typeface="Times New Roman" panose="02020603050405020304" pitchFamily="18" charset="0"/>
                          <a:ea typeface="+mn-ea"/>
                          <a:cs typeface="Times New Roman" panose="02020603050405020304" pitchFamily="18" charset="0"/>
                        </a:rPr>
                        <a:t>user</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a:solidFill>
                            <a:schemeClr val="tx1"/>
                          </a:solidFill>
                          <a:latin typeface="Times New Roman" panose="02020603050405020304" pitchFamily="18" charset="0"/>
                          <a:ea typeface="+mn-ea"/>
                          <a:cs typeface="Times New Roman" panose="02020603050405020304" pitchFamily="18" charset="0"/>
                        </a:rPr>
                        <a:t>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869">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user_name</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评论作者的用户信息字段</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2000" kern="100" dirty="0" err="1">
                          <a:solidFill>
                            <a:schemeClr val="tx1"/>
                          </a:solidFill>
                          <a:latin typeface="Times New Roman" panose="02020603050405020304" pitchFamily="18" charset="0"/>
                          <a:ea typeface="+mn-ea"/>
                          <a:cs typeface="Times New Roman" panose="02020603050405020304" pitchFamily="18" charset="0"/>
                        </a:rPr>
                        <a:t>retweeted_status</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a:solidFill>
                            <a:schemeClr val="tx1"/>
                          </a:solidFill>
                          <a:latin typeface="Times New Roman" panose="02020603050405020304" pitchFamily="18" charset="0"/>
                          <a:ea typeface="+mn-ea"/>
                          <a:cs typeface="Times New Roman" panose="02020603050405020304" pitchFamily="18" charset="0"/>
                        </a:rPr>
                        <a:t>user</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a:solidFill>
                            <a:schemeClr val="tx1"/>
                          </a:solidFill>
                          <a:latin typeface="Times New Roman" panose="02020603050405020304" pitchFamily="18" charset="0"/>
                          <a:ea typeface="+mn-ea"/>
                          <a:cs typeface="Times New Roman" panose="02020603050405020304" pitchFamily="18" charset="0"/>
                        </a:rPr>
                        <a:t>name</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1143000"/>
            <a:ext cx="4724400" cy="896937"/>
          </a:xfrm>
          <a:prstGeom prst="rect">
            <a:avLst/>
          </a:prstGeom>
          <a:noFill/>
          <a:ln>
            <a:miter lim="800000"/>
          </a:ln>
        </p:spPr>
        <p:txBody>
          <a:bodyPr/>
          <a:lstStyle/>
          <a:p>
            <a:pPr eaLnBrk="1" hangingPunct="1"/>
            <a:r>
              <a:rPr lang="zh-CN" altLang="en-US" sz="4000" b="1" dirty="0" smtClean="0">
                <a:solidFill>
                  <a:srgbClr val="002060"/>
                </a:solidFill>
              </a:rPr>
              <a:t>系统日志数据采集</a:t>
            </a:r>
            <a:endParaRPr lang="zh-CN" altLang="en-US" sz="4000" b="1" dirty="0" smtClean="0">
              <a:solidFill>
                <a:srgbClr val="002060"/>
              </a:solidFill>
            </a:endParaRPr>
          </a:p>
        </p:txBody>
      </p:sp>
      <p:sp>
        <p:nvSpPr>
          <p:cNvPr id="22531" name="Rectangle 3"/>
          <p:cNvSpPr>
            <a:spLocks noGrp="1" noRot="1" noChangeArrowheads="1"/>
          </p:cNvSpPr>
          <p:nvPr>
            <p:ph type="body" idx="1"/>
          </p:nvPr>
        </p:nvSpPr>
        <p:spPr>
          <a:xfrm>
            <a:off x="500063" y="1471613"/>
            <a:ext cx="8382000" cy="5386387"/>
          </a:xfrm>
        </p:spPr>
        <p:txBody>
          <a:bodyPr/>
          <a:lstStyle/>
          <a:p>
            <a:pPr algn="just" eaLnBrk="1" hangingPunct="1"/>
            <a:endParaRPr lang="en-US" altLang="zh-CN" dirty="0" smtClean="0"/>
          </a:p>
          <a:p>
            <a:pPr eaLnBrk="1" hangingPunct="1"/>
            <a:r>
              <a:rPr lang="zh-CN" altLang="en-US" dirty="0" smtClean="0"/>
              <a:t>计算机中的任何程序都可以输出日志，这些程序包括操作系统内核、各种应用服务器等</a:t>
            </a:r>
            <a:endParaRPr lang="en-US" altLang="zh-CN" dirty="0" smtClean="0"/>
          </a:p>
          <a:p>
            <a:pPr eaLnBrk="1" hangingPunct="1"/>
            <a:endParaRPr lang="en-US" altLang="zh-CN" dirty="0" smtClean="0"/>
          </a:p>
          <a:p>
            <a:pPr eaLnBrk="1" hangingPunct="1"/>
            <a:r>
              <a:rPr lang="en-US" dirty="0" smtClean="0"/>
              <a:t>Web</a:t>
            </a:r>
            <a:r>
              <a:rPr lang="zh-CN" altLang="en-US" dirty="0" smtClean="0"/>
              <a:t>日志包含各种前端</a:t>
            </a:r>
            <a:r>
              <a:rPr lang="en-US" dirty="0" smtClean="0"/>
              <a:t>Web</a:t>
            </a:r>
            <a:r>
              <a:rPr lang="zh-CN" altLang="en-US" dirty="0" smtClean="0"/>
              <a:t>服务器产生的用户访问日志，以及各种</a:t>
            </a:r>
            <a:r>
              <a:rPr lang="en-US" dirty="0" smtClean="0"/>
              <a:t>Web</a:t>
            </a:r>
            <a:r>
              <a:rPr lang="zh-CN" altLang="en-US" dirty="0" smtClean="0"/>
              <a:t>应用程序输出的日志。</a:t>
            </a:r>
            <a:endParaRPr lang="zh-CN" altLang="en-US" dirty="0" smtClean="0">
              <a:latin typeface="宋体" panose="02010600030101010101" pitchFamily="2" charset="-122"/>
            </a:endParaRPr>
          </a:p>
        </p:txBody>
      </p:sp>
      <p:pic>
        <p:nvPicPr>
          <p:cNvPr id="22532" name="Picture 5"/>
          <p:cNvPicPr>
            <a:picLocks noChangeAspect="1" noChangeArrowheads="1"/>
          </p:cNvPicPr>
          <p:nvPr/>
        </p:nvPicPr>
        <p:blipFill>
          <a:blip r:embed="rId1"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533400" y="990600"/>
            <a:ext cx="75438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rPr>
              <a:t>数据属性</a:t>
            </a:r>
            <a:r>
              <a:rPr lang="zh-CN" altLang="en-US" sz="4000" b="1" dirty="0" smtClean="0">
                <a:solidFill>
                  <a:srgbClr val="002060"/>
                </a:solidFill>
                <a:latin typeface="Calibri" panose="020F0502020204030204" pitchFamily="34" charset="0"/>
                <a:ea typeface="宋体" panose="02010600030101010101" pitchFamily="2" charset="-122"/>
                <a:cs typeface="+mn-cs"/>
              </a:rPr>
              <a:t>（</a:t>
            </a:r>
            <a:r>
              <a:rPr lang="zh-CN" altLang="zh-CN" sz="4000" b="1" dirty="0" smtClean="0">
                <a:solidFill>
                  <a:srgbClr val="002060"/>
                </a:solidFill>
                <a:latin typeface="Calibri" panose="020F0502020204030204" pitchFamily="34" charset="0"/>
                <a:ea typeface="宋体" panose="02010600030101010101" pitchFamily="2" charset="-122"/>
              </a:rPr>
              <a:t>用户关注人信息表</a:t>
            </a:r>
            <a:r>
              <a:rPr lang="zh-CN" altLang="en-US" sz="4000" b="1" dirty="0" smtClean="0">
                <a:solidFill>
                  <a:srgbClr val="002060"/>
                </a:solidFill>
                <a:latin typeface="Calibri" panose="020F0502020204030204" pitchFamily="34" charset="0"/>
                <a:ea typeface="宋体" panose="02010600030101010101" pitchFamily="2" charset="-122"/>
                <a:cs typeface="+mn-cs"/>
              </a:rPr>
              <a:t>）</a:t>
            </a:r>
            <a:endParaRPr lang="zh-CN" altLang="en-US" sz="4000" b="1" dirty="0" smtClean="0">
              <a:solidFill>
                <a:srgbClr val="002060"/>
              </a:solidFill>
              <a:latin typeface="Calibri" panose="020F0502020204030204" pitchFamily="34" charset="0"/>
              <a:ea typeface="宋体" panose="02010600030101010101" pitchFamily="2" charset="-122"/>
              <a:cs typeface="+mn-cs"/>
            </a:endParaRPr>
          </a:p>
        </p:txBody>
      </p:sp>
      <p:graphicFrame>
        <p:nvGraphicFramePr>
          <p:cNvPr id="5" name="表格 4"/>
          <p:cNvGraphicFramePr>
            <a:graphicFrameLocks noGrp="1"/>
          </p:cNvGraphicFramePr>
          <p:nvPr/>
        </p:nvGraphicFramePr>
        <p:xfrm>
          <a:off x="609600" y="1905000"/>
          <a:ext cx="7848600" cy="3022368"/>
        </p:xfrm>
        <a:graphic>
          <a:graphicData uri="http://schemas.openxmlformats.org/drawingml/2006/table">
            <a:tbl>
              <a:tblPr/>
              <a:tblGrid>
                <a:gridCol w="1787568"/>
                <a:gridCol w="3024823"/>
                <a:gridCol w="3036209"/>
              </a:tblGrid>
              <a:tr h="459066">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属性名称</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属性含义</a:t>
                      </a:r>
                      <a:endParaRPr lang="zh-CN" sz="2000" kern="100" dirty="0" err="1">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对应新浪微博提供的属性</a:t>
                      </a:r>
                      <a:endParaRPr lang="zh-CN" sz="2000" kern="100" dirty="0" err="1">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246">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follower_uid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用户UID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id</a:t>
                      </a:r>
                      <a:endParaRPr lang="zh-CN" sz="2000" kern="100" dirty="0" err="1">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246">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description</a:t>
                      </a:r>
                      <a:endParaRPr lang="zh-CN" sz="2000" kern="100" dirty="0" err="1">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用户个人描述</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description</a:t>
                      </a:r>
                      <a:endParaRPr lang="zh-CN" sz="2000" kern="100" dirty="0" err="1">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070">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name</a:t>
                      </a:r>
                      <a:endParaRPr lang="zh-CN" sz="2000" kern="100" dirty="0" err="1">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好友显示名称</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name</a:t>
                      </a:r>
                      <a:endParaRPr lang="zh-CN" sz="2000" kern="100" dirty="0" err="1">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9032">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is_V</a:t>
                      </a:r>
                      <a:endParaRPr lang="zh-CN" sz="2000" kern="100" dirty="0" err="1">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是否是微博认证用户，即加V用户</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verified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070">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v_description</a:t>
                      </a:r>
                      <a:endParaRPr lang="zh-CN" sz="2000" kern="100" dirty="0" err="1">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认证原因</a:t>
                      </a:r>
                      <a:endParaRPr lang="zh-CN" sz="2000" kern="100" dirty="0" err="1">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verified_reason</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070">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followers_count</a:t>
                      </a:r>
                      <a:endParaRPr lang="zh-CN" sz="2000" kern="100" dirty="0" err="1">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粉丝数</a:t>
                      </a:r>
                      <a:endParaRPr lang="zh-CN" sz="2000" kern="100" dirty="0" err="1">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followers_count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1143000"/>
            <a:ext cx="55626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网络爬虫代码结构</a:t>
            </a:r>
            <a:endParaRPr lang="zh-CN" altLang="en-US" sz="4000" b="1" dirty="0" smtClean="0">
              <a:solidFill>
                <a:srgbClr val="002060"/>
              </a:solidFill>
              <a:latin typeface="Calibri" panose="020F0502020204030204" pitchFamily="34" charset="0"/>
              <a:ea typeface="宋体" panose="02010600030101010101" pitchFamily="2" charset="-122"/>
              <a:cs typeface="+mn-cs"/>
            </a:endParaRPr>
          </a:p>
        </p:txBody>
      </p:sp>
      <p:pic>
        <p:nvPicPr>
          <p:cNvPr id="47105" name="Picture 1"/>
          <p:cNvPicPr>
            <a:picLocks noChangeAspect="1" noChangeArrowheads="1"/>
          </p:cNvPicPr>
          <p:nvPr/>
        </p:nvPicPr>
        <p:blipFill>
          <a:blip r:embed="rId1" cstate="print"/>
          <a:srcRect/>
          <a:stretch>
            <a:fillRect/>
          </a:stretch>
        </p:blipFill>
        <p:spPr bwMode="auto">
          <a:xfrm>
            <a:off x="914400" y="5257800"/>
            <a:ext cx="7219950" cy="1257300"/>
          </a:xfrm>
          <a:prstGeom prst="rect">
            <a:avLst/>
          </a:prstGeom>
          <a:noFill/>
          <a:ln w="9525">
            <a:noFill/>
            <a:miter lim="800000"/>
            <a:headEnd/>
            <a:tailEnd/>
          </a:ln>
        </p:spPr>
      </p:pic>
      <p:pic>
        <p:nvPicPr>
          <p:cNvPr id="6" name="图片 5" descr="C:\Users\Lindi\AppData\Roaming\Tencent\Users\281794752\QQ\WinTemp\RichOle\$L_POS5SACW_[[1U9BMM$[P.png"/>
          <p:cNvPicPr/>
          <p:nvPr/>
        </p:nvPicPr>
        <p:blipFill>
          <a:blip r:embed="rId2" cstate="print"/>
          <a:srcRect/>
          <a:stretch>
            <a:fillRect/>
          </a:stretch>
        </p:blipFill>
        <p:spPr bwMode="auto">
          <a:xfrm>
            <a:off x="1066800" y="1905000"/>
            <a:ext cx="67818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1143000"/>
            <a:ext cx="71628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网络爬虫代码（搜索词获取</a:t>
            </a:r>
            <a:r>
              <a:rPr lang="en-US" altLang="zh-CN" sz="4000" b="1" dirty="0" smtClean="0">
                <a:solidFill>
                  <a:srgbClr val="002060"/>
                </a:solidFill>
                <a:latin typeface="Calibri" panose="020F0502020204030204" pitchFamily="34" charset="0"/>
                <a:ea typeface="宋体" panose="02010600030101010101" pitchFamily="2" charset="-122"/>
                <a:cs typeface="+mn-cs"/>
              </a:rPr>
              <a:t>URL</a:t>
            </a:r>
            <a:r>
              <a:rPr lang="zh-CN" altLang="en-US" sz="4000" b="1" dirty="0" smtClean="0">
                <a:solidFill>
                  <a:srgbClr val="002060"/>
                </a:solidFill>
                <a:latin typeface="Calibri" panose="020F0502020204030204" pitchFamily="34" charset="0"/>
                <a:ea typeface="宋体" panose="02010600030101010101" pitchFamily="2" charset="-122"/>
                <a:cs typeface="+mn-cs"/>
              </a:rPr>
              <a:t>）</a:t>
            </a:r>
            <a:endParaRPr lang="zh-CN" altLang="en-US" sz="4000" b="1" dirty="0" smtClean="0">
              <a:solidFill>
                <a:srgbClr val="002060"/>
              </a:solidFill>
              <a:latin typeface="Calibri" panose="020F0502020204030204" pitchFamily="34" charset="0"/>
              <a:ea typeface="宋体" panose="02010600030101010101" pitchFamily="2" charset="-122"/>
              <a:cs typeface="+mn-cs"/>
            </a:endParaRPr>
          </a:p>
        </p:txBody>
      </p:sp>
      <p:pic>
        <p:nvPicPr>
          <p:cNvPr id="73730" name="Picture 2"/>
          <p:cNvPicPr>
            <a:picLocks noChangeAspect="1" noChangeArrowheads="1"/>
          </p:cNvPicPr>
          <p:nvPr/>
        </p:nvPicPr>
        <p:blipFill>
          <a:blip r:embed="rId1" cstate="print"/>
          <a:srcRect/>
          <a:stretch>
            <a:fillRect/>
          </a:stretch>
        </p:blipFill>
        <p:spPr bwMode="auto">
          <a:xfrm>
            <a:off x="219505" y="1828800"/>
            <a:ext cx="8695895"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1143000"/>
            <a:ext cx="80010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网络爬虫代码（获取用户相关</a:t>
            </a:r>
            <a:r>
              <a:rPr lang="en-US" altLang="zh-CN" sz="4000" b="1" dirty="0" smtClean="0">
                <a:solidFill>
                  <a:srgbClr val="002060"/>
                </a:solidFill>
                <a:latin typeface="Calibri" panose="020F0502020204030204" pitchFamily="34" charset="0"/>
                <a:ea typeface="宋体" panose="02010600030101010101" pitchFamily="2" charset="-122"/>
                <a:cs typeface="+mn-cs"/>
              </a:rPr>
              <a:t>URL</a:t>
            </a:r>
            <a:r>
              <a:rPr lang="zh-CN" altLang="en-US" sz="4000" b="1" dirty="0" smtClean="0">
                <a:solidFill>
                  <a:srgbClr val="002060"/>
                </a:solidFill>
                <a:latin typeface="Calibri" panose="020F0502020204030204" pitchFamily="34" charset="0"/>
                <a:ea typeface="宋体" panose="02010600030101010101" pitchFamily="2" charset="-122"/>
                <a:cs typeface="+mn-cs"/>
              </a:rPr>
              <a:t>）</a:t>
            </a:r>
            <a:endParaRPr lang="zh-CN" altLang="en-US" sz="4000" b="1" dirty="0" smtClean="0">
              <a:solidFill>
                <a:srgbClr val="002060"/>
              </a:solidFill>
              <a:latin typeface="Calibri" panose="020F0502020204030204" pitchFamily="34" charset="0"/>
              <a:ea typeface="宋体" panose="02010600030101010101" pitchFamily="2" charset="-122"/>
              <a:cs typeface="+mn-cs"/>
            </a:endParaRPr>
          </a:p>
        </p:txBody>
      </p:sp>
      <p:pic>
        <p:nvPicPr>
          <p:cNvPr id="74754" name="Picture 2"/>
          <p:cNvPicPr>
            <a:picLocks noChangeAspect="1" noChangeArrowheads="1"/>
          </p:cNvPicPr>
          <p:nvPr/>
        </p:nvPicPr>
        <p:blipFill>
          <a:blip r:embed="rId1" cstate="print"/>
          <a:srcRect/>
          <a:stretch>
            <a:fillRect/>
          </a:stretch>
        </p:blipFill>
        <p:spPr bwMode="auto">
          <a:xfrm>
            <a:off x="490850" y="1828800"/>
            <a:ext cx="789115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1143000"/>
            <a:ext cx="80010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网络爬虫代码（获取微博相关</a:t>
            </a:r>
            <a:r>
              <a:rPr lang="en-US" altLang="zh-CN" sz="4000" b="1" dirty="0" smtClean="0">
                <a:solidFill>
                  <a:srgbClr val="002060"/>
                </a:solidFill>
                <a:latin typeface="Calibri" panose="020F0502020204030204" pitchFamily="34" charset="0"/>
                <a:ea typeface="宋体" panose="02010600030101010101" pitchFamily="2" charset="-122"/>
                <a:cs typeface="+mn-cs"/>
              </a:rPr>
              <a:t>URL</a:t>
            </a:r>
            <a:r>
              <a:rPr lang="zh-CN" altLang="en-US" sz="4000" b="1" dirty="0" smtClean="0">
                <a:solidFill>
                  <a:srgbClr val="002060"/>
                </a:solidFill>
                <a:latin typeface="Calibri" panose="020F0502020204030204" pitchFamily="34" charset="0"/>
                <a:ea typeface="宋体" panose="02010600030101010101" pitchFamily="2" charset="-122"/>
                <a:cs typeface="+mn-cs"/>
              </a:rPr>
              <a:t>）</a:t>
            </a:r>
            <a:endParaRPr lang="zh-CN" altLang="en-US" sz="4000" b="1" dirty="0" smtClean="0">
              <a:solidFill>
                <a:srgbClr val="002060"/>
              </a:solidFill>
              <a:latin typeface="Calibri" panose="020F0502020204030204" pitchFamily="34" charset="0"/>
              <a:ea typeface="宋体" panose="02010600030101010101" pitchFamily="2" charset="-122"/>
              <a:cs typeface="+mn-cs"/>
            </a:endParaRPr>
          </a:p>
        </p:txBody>
      </p:sp>
      <p:pic>
        <p:nvPicPr>
          <p:cNvPr id="75778" name="Picture 2"/>
          <p:cNvPicPr>
            <a:picLocks noChangeAspect="1" noChangeArrowheads="1"/>
          </p:cNvPicPr>
          <p:nvPr/>
        </p:nvPicPr>
        <p:blipFill>
          <a:blip r:embed="rId1" cstate="print"/>
          <a:srcRect/>
          <a:stretch>
            <a:fillRect/>
          </a:stretch>
        </p:blipFill>
        <p:spPr bwMode="auto">
          <a:xfrm>
            <a:off x="381000" y="1828800"/>
            <a:ext cx="8369300" cy="48672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81000" y="838200"/>
            <a:ext cx="80010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网络爬虫代码（获取</a:t>
            </a:r>
            <a:r>
              <a:rPr lang="en-US" altLang="zh-CN" sz="4000" b="1" dirty="0" smtClean="0">
                <a:solidFill>
                  <a:srgbClr val="002060"/>
                </a:solidFill>
                <a:latin typeface="Calibri" panose="020F0502020204030204" pitchFamily="34" charset="0"/>
                <a:ea typeface="宋体" panose="02010600030101010101" pitchFamily="2" charset="-122"/>
                <a:cs typeface="+mn-cs"/>
              </a:rPr>
              <a:t>HTML</a:t>
            </a:r>
            <a:r>
              <a:rPr lang="zh-CN" altLang="en-US" sz="4000" b="1" dirty="0" smtClean="0">
                <a:solidFill>
                  <a:srgbClr val="002060"/>
                </a:solidFill>
                <a:latin typeface="Calibri" panose="020F0502020204030204" pitchFamily="34" charset="0"/>
                <a:ea typeface="宋体" panose="02010600030101010101" pitchFamily="2" charset="-122"/>
                <a:cs typeface="+mn-cs"/>
              </a:rPr>
              <a:t>网页）</a:t>
            </a:r>
            <a:endParaRPr lang="zh-CN" altLang="en-US" sz="4000" b="1" dirty="0" smtClean="0">
              <a:solidFill>
                <a:srgbClr val="002060"/>
              </a:solidFill>
              <a:latin typeface="Calibri" panose="020F0502020204030204" pitchFamily="34" charset="0"/>
              <a:ea typeface="宋体" panose="02010600030101010101" pitchFamily="2" charset="-122"/>
              <a:cs typeface="+mn-cs"/>
            </a:endParaRPr>
          </a:p>
        </p:txBody>
      </p:sp>
      <p:pic>
        <p:nvPicPr>
          <p:cNvPr id="1026" name="Picture 2"/>
          <p:cNvPicPr>
            <a:picLocks noChangeAspect="1" noChangeArrowheads="1"/>
          </p:cNvPicPr>
          <p:nvPr/>
        </p:nvPicPr>
        <p:blipFill>
          <a:blip r:embed="rId1" cstate="print"/>
          <a:srcRect/>
          <a:stretch>
            <a:fillRect/>
          </a:stretch>
        </p:blipFill>
        <p:spPr bwMode="auto">
          <a:xfrm>
            <a:off x="609600" y="1524000"/>
            <a:ext cx="7848600" cy="1685757"/>
          </a:xfrm>
          <a:prstGeom prst="rect">
            <a:avLst/>
          </a:prstGeom>
          <a:noFill/>
          <a:ln w="9525">
            <a:noFill/>
            <a:miter lim="800000"/>
            <a:headEnd/>
            <a:tailEnd/>
          </a:ln>
        </p:spPr>
      </p:pic>
      <p:pic>
        <p:nvPicPr>
          <p:cNvPr id="1027" name="Picture 3"/>
          <p:cNvPicPr>
            <a:picLocks noChangeAspect="1" noChangeArrowheads="1"/>
          </p:cNvPicPr>
          <p:nvPr/>
        </p:nvPicPr>
        <p:blipFill>
          <a:blip r:embed="rId2" cstate="print"/>
          <a:srcRect/>
          <a:stretch>
            <a:fillRect/>
          </a:stretch>
        </p:blipFill>
        <p:spPr bwMode="auto">
          <a:xfrm>
            <a:off x="609601" y="3276600"/>
            <a:ext cx="7848600" cy="1500602"/>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609600" y="4914900"/>
            <a:ext cx="7848600" cy="179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81000" y="838200"/>
            <a:ext cx="85344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网络爬虫代码（解析用户信息）</a:t>
            </a:r>
            <a:endParaRPr lang="zh-CN" altLang="en-US" sz="4000" b="1" dirty="0" smtClean="0">
              <a:solidFill>
                <a:srgbClr val="002060"/>
              </a:solidFill>
              <a:latin typeface="Calibri" panose="020F0502020204030204" pitchFamily="34" charset="0"/>
              <a:ea typeface="宋体" panose="02010600030101010101" pitchFamily="2" charset="-122"/>
              <a:cs typeface="+mn-cs"/>
            </a:endParaRPr>
          </a:p>
        </p:txBody>
      </p:sp>
      <p:pic>
        <p:nvPicPr>
          <p:cNvPr id="2050" name="Picture 2"/>
          <p:cNvPicPr>
            <a:picLocks noChangeAspect="1" noChangeArrowheads="1"/>
          </p:cNvPicPr>
          <p:nvPr/>
        </p:nvPicPr>
        <p:blipFill>
          <a:blip r:embed="rId1" cstate="print"/>
          <a:srcRect/>
          <a:stretch>
            <a:fillRect/>
          </a:stretch>
        </p:blipFill>
        <p:spPr bwMode="auto">
          <a:xfrm>
            <a:off x="304800" y="1600200"/>
            <a:ext cx="8229600" cy="3106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81000" y="838200"/>
            <a:ext cx="85344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网络爬虫代码（解析关注人信息）</a:t>
            </a:r>
            <a:endParaRPr lang="zh-CN" altLang="en-US" sz="4000" b="1" dirty="0" smtClean="0">
              <a:solidFill>
                <a:srgbClr val="002060"/>
              </a:solidFill>
              <a:latin typeface="Calibri" panose="020F0502020204030204" pitchFamily="34" charset="0"/>
              <a:ea typeface="宋体" panose="02010600030101010101" pitchFamily="2" charset="-122"/>
              <a:cs typeface="+mn-cs"/>
            </a:endParaRPr>
          </a:p>
        </p:txBody>
      </p:sp>
      <p:pic>
        <p:nvPicPr>
          <p:cNvPr id="3074" name="Picture 2"/>
          <p:cNvPicPr>
            <a:picLocks noChangeAspect="1" noChangeArrowheads="1"/>
          </p:cNvPicPr>
          <p:nvPr/>
        </p:nvPicPr>
        <p:blipFill>
          <a:blip r:embed="rId1" cstate="print"/>
          <a:srcRect/>
          <a:stretch>
            <a:fillRect/>
          </a:stretch>
        </p:blipFill>
        <p:spPr bwMode="auto">
          <a:xfrm>
            <a:off x="457199" y="1524000"/>
            <a:ext cx="8051569"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81000" y="838200"/>
            <a:ext cx="85344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网络爬虫代码（解析微博信息）</a:t>
            </a:r>
            <a:endParaRPr lang="zh-CN" altLang="en-US" sz="4000" b="1" dirty="0" smtClean="0">
              <a:solidFill>
                <a:srgbClr val="002060"/>
              </a:solidFill>
              <a:latin typeface="Calibri" panose="020F0502020204030204" pitchFamily="34" charset="0"/>
              <a:ea typeface="宋体" panose="02010600030101010101" pitchFamily="2" charset="-122"/>
              <a:cs typeface="+mn-cs"/>
            </a:endParaRPr>
          </a:p>
        </p:txBody>
      </p:sp>
      <p:pic>
        <p:nvPicPr>
          <p:cNvPr id="4098" name="Picture 2"/>
          <p:cNvPicPr>
            <a:picLocks noChangeAspect="1" noChangeArrowheads="1"/>
          </p:cNvPicPr>
          <p:nvPr/>
        </p:nvPicPr>
        <p:blipFill>
          <a:blip r:embed="rId1" cstate="print"/>
          <a:srcRect/>
          <a:stretch>
            <a:fillRect/>
          </a:stretch>
        </p:blipFill>
        <p:spPr bwMode="auto">
          <a:xfrm>
            <a:off x="1143000" y="1524000"/>
            <a:ext cx="6621761" cy="5129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81000" y="838200"/>
            <a:ext cx="85344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网络爬虫代码（解析转发信息）</a:t>
            </a:r>
            <a:endParaRPr lang="zh-CN" altLang="en-US" sz="4000" b="1" dirty="0" smtClean="0">
              <a:solidFill>
                <a:srgbClr val="002060"/>
              </a:solidFill>
              <a:latin typeface="Calibri" panose="020F0502020204030204" pitchFamily="34" charset="0"/>
              <a:ea typeface="宋体" panose="02010600030101010101" pitchFamily="2" charset="-122"/>
              <a:cs typeface="+mn-cs"/>
            </a:endParaRPr>
          </a:p>
        </p:txBody>
      </p:sp>
      <p:pic>
        <p:nvPicPr>
          <p:cNvPr id="5122" name="Picture 2"/>
          <p:cNvPicPr>
            <a:picLocks noChangeAspect="1" noChangeArrowheads="1"/>
          </p:cNvPicPr>
          <p:nvPr/>
        </p:nvPicPr>
        <p:blipFill>
          <a:blip r:embed="rId1" cstate="print"/>
          <a:srcRect/>
          <a:stretch>
            <a:fillRect/>
          </a:stretch>
        </p:blipFill>
        <p:spPr bwMode="auto">
          <a:xfrm>
            <a:off x="1524000" y="1524000"/>
            <a:ext cx="5964759"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1143000"/>
            <a:ext cx="4724400" cy="896937"/>
          </a:xfrm>
          <a:prstGeom prst="rect">
            <a:avLst/>
          </a:prstGeom>
          <a:noFill/>
          <a:ln>
            <a:miter lim="800000"/>
          </a:ln>
        </p:spPr>
        <p:txBody>
          <a:bodyPr/>
          <a:lstStyle/>
          <a:p>
            <a:pPr eaLnBrk="1" hangingPunct="1"/>
            <a:r>
              <a:rPr lang="zh-CN" altLang="en-US" sz="4000" b="1" dirty="0" smtClean="0">
                <a:solidFill>
                  <a:srgbClr val="002060"/>
                </a:solidFill>
              </a:rPr>
              <a:t>系统日志数据采集</a:t>
            </a:r>
            <a:endParaRPr lang="zh-CN" altLang="en-US" sz="4000" b="1" dirty="0" smtClean="0">
              <a:solidFill>
                <a:srgbClr val="002060"/>
              </a:solidFill>
            </a:endParaRPr>
          </a:p>
        </p:txBody>
      </p:sp>
      <p:sp>
        <p:nvSpPr>
          <p:cNvPr id="22531" name="Rectangle 3"/>
          <p:cNvSpPr>
            <a:spLocks noGrp="1" noRot="1" noChangeArrowheads="1"/>
          </p:cNvSpPr>
          <p:nvPr>
            <p:ph type="body" idx="1"/>
          </p:nvPr>
        </p:nvSpPr>
        <p:spPr>
          <a:xfrm>
            <a:off x="500063" y="1471613"/>
            <a:ext cx="8382000" cy="5386387"/>
          </a:xfrm>
        </p:spPr>
        <p:txBody>
          <a:bodyPr/>
          <a:lstStyle/>
          <a:p>
            <a:pPr algn="just" eaLnBrk="1" hangingPunct="1"/>
            <a:endParaRPr lang="en-US" altLang="zh-CN" dirty="0" smtClean="0"/>
          </a:p>
          <a:p>
            <a:pPr eaLnBrk="1" hangingPunct="1"/>
            <a:r>
              <a:rPr lang="zh-CN" altLang="en-US" dirty="0" smtClean="0"/>
              <a:t>在</a:t>
            </a:r>
            <a:r>
              <a:rPr lang="en-US" dirty="0" smtClean="0"/>
              <a:t>Web</a:t>
            </a:r>
            <a:r>
              <a:rPr lang="zh-CN" altLang="en-US" dirty="0" smtClean="0"/>
              <a:t>日志记录中，每条日志通常代表着用户的一次访问行为。 </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上面这条日志反映了很多有用的信息，例如访问者的</a:t>
            </a:r>
            <a:r>
              <a:rPr lang="en-US" dirty="0" smtClean="0"/>
              <a:t>IP</a:t>
            </a:r>
            <a:r>
              <a:rPr lang="zh-CN" altLang="en-US" dirty="0" smtClean="0"/>
              <a:t>、访问时间、访问的目标网页、来源的地址以及访问者使用的客户端信息等。</a:t>
            </a:r>
            <a:endParaRPr lang="zh-CN" altLang="en-US" dirty="0" smtClean="0">
              <a:latin typeface="宋体" panose="02010600030101010101" pitchFamily="2" charset="-122"/>
            </a:endParaRPr>
          </a:p>
        </p:txBody>
      </p:sp>
      <p:pic>
        <p:nvPicPr>
          <p:cNvPr id="22532" name="Picture 5"/>
          <p:cNvPicPr>
            <a:picLocks noChangeAspect="1" noChangeArrowheads="1"/>
          </p:cNvPicPr>
          <p:nvPr/>
        </p:nvPicPr>
        <p:blipFill>
          <a:blip r:embed="rId1" cstate="print"/>
          <a:srcRect/>
          <a:stretch>
            <a:fillRect/>
          </a:stretch>
        </p:blipFill>
        <p:spPr bwMode="auto">
          <a:xfrm>
            <a:off x="142875" y="142875"/>
            <a:ext cx="3009900" cy="809625"/>
          </a:xfrm>
          <a:prstGeom prst="rect">
            <a:avLst/>
          </a:prstGeom>
          <a:noFill/>
          <a:ln w="9525">
            <a:noFill/>
            <a:miter lim="800000"/>
            <a:headEnd/>
            <a:tailEnd/>
          </a:ln>
        </p:spPr>
      </p:pic>
      <p:pic>
        <p:nvPicPr>
          <p:cNvPr id="119809" name="Picture 1" descr="C:\Users\hp\AppData\Roaming\Tencent\Users\69160019\QQ\WinTemp\RichOle\{]{IU(X1X}`RAL}6_7_[0[Q.png"/>
          <p:cNvPicPr>
            <a:picLocks noChangeAspect="1" noChangeArrowheads="1"/>
          </p:cNvPicPr>
          <p:nvPr/>
        </p:nvPicPr>
        <p:blipFill>
          <a:blip r:embed="rId2" cstate="print"/>
          <a:srcRect/>
          <a:stretch>
            <a:fillRect/>
          </a:stretch>
        </p:blipFill>
        <p:spPr bwMode="auto">
          <a:xfrm>
            <a:off x="293624" y="3429000"/>
            <a:ext cx="8697976" cy="1005159"/>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81000" y="838200"/>
            <a:ext cx="8534400" cy="896938"/>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网络爬虫代码（解析评论信息）</a:t>
            </a:r>
            <a:endParaRPr lang="zh-CN" altLang="en-US" sz="4000" b="1" dirty="0" smtClean="0">
              <a:solidFill>
                <a:srgbClr val="002060"/>
              </a:solidFill>
              <a:latin typeface="Calibri" panose="020F0502020204030204" pitchFamily="34" charset="0"/>
              <a:ea typeface="宋体" panose="02010600030101010101" pitchFamily="2" charset="-122"/>
              <a:cs typeface="+mn-cs"/>
            </a:endParaRPr>
          </a:p>
        </p:txBody>
      </p:sp>
      <p:pic>
        <p:nvPicPr>
          <p:cNvPr id="6146" name="Picture 2"/>
          <p:cNvPicPr>
            <a:picLocks noChangeAspect="1" noChangeArrowheads="1"/>
          </p:cNvPicPr>
          <p:nvPr/>
        </p:nvPicPr>
        <p:blipFill>
          <a:blip r:embed="rId1" cstate="print"/>
          <a:srcRect/>
          <a:stretch>
            <a:fillRect/>
          </a:stretch>
        </p:blipFill>
        <p:spPr bwMode="auto">
          <a:xfrm>
            <a:off x="304800" y="1524000"/>
            <a:ext cx="8534400" cy="5295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Lindi\AppData\Roaming\Tencent\Users\69160019\QQ\WinTemp\RichOle\A7G$2UPE7CWB_IR0%P5]@$X.png"/>
          <p:cNvPicPr/>
          <p:nvPr/>
        </p:nvPicPr>
        <p:blipFill>
          <a:blip r:embed="rId1" cstate="print"/>
          <a:srcRect/>
          <a:stretch>
            <a:fillRect/>
          </a:stretch>
        </p:blipFill>
        <p:spPr bwMode="auto">
          <a:xfrm>
            <a:off x="381000" y="1676400"/>
            <a:ext cx="3962400" cy="2286000"/>
          </a:xfrm>
          <a:prstGeom prst="rect">
            <a:avLst/>
          </a:prstGeom>
          <a:noFill/>
          <a:ln w="9525">
            <a:noFill/>
            <a:miter lim="800000"/>
            <a:headEnd/>
            <a:tailEnd/>
          </a:ln>
        </p:spPr>
      </p:pic>
      <p:sp>
        <p:nvSpPr>
          <p:cNvPr id="3" name="Rectangle 2"/>
          <p:cNvSpPr txBox="1">
            <a:spLocks noRot="1" noChangeArrowheads="1"/>
          </p:cNvSpPr>
          <p:nvPr/>
        </p:nvSpPr>
        <p:spPr bwMode="auto">
          <a:xfrm>
            <a:off x="304800" y="914400"/>
            <a:ext cx="8534400" cy="896938"/>
          </a:xfrm>
          <a:prstGeom prst="rect">
            <a:avLst/>
          </a:prstGeom>
          <a:noFill/>
          <a:ln>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smtClean="0">
                <a:ln>
                  <a:noFill/>
                </a:ln>
                <a:solidFill>
                  <a:srgbClr val="002060"/>
                </a:solidFill>
                <a:effectLst/>
                <a:uLnTx/>
                <a:uFillTx/>
                <a:latin typeface="Calibri" panose="020F0502020204030204" pitchFamily="34" charset="0"/>
                <a:ea typeface="宋体" panose="02010600030101010101" pitchFamily="2" charset="-122"/>
                <a:cs typeface="+mn-cs"/>
              </a:rPr>
              <a:t>分析</a:t>
            </a:r>
            <a:r>
              <a:rPr kumimoji="0" lang="zh-CN" altLang="en-US" sz="4000" b="1" i="0" u="none" strike="noStrike" kern="1200" cap="none" spc="0" normalizeH="0" baseline="0" noProof="0" dirty="0" smtClean="0">
                <a:ln>
                  <a:noFill/>
                </a:ln>
                <a:solidFill>
                  <a:srgbClr val="002060"/>
                </a:solidFill>
                <a:effectLst/>
                <a:uLnTx/>
                <a:uFillTx/>
                <a:latin typeface="Calibri" panose="020F0502020204030204" pitchFamily="34" charset="0"/>
                <a:ea typeface="宋体" panose="02010600030101010101" pitchFamily="2" charset="-122"/>
                <a:cs typeface="+mn-cs"/>
              </a:rPr>
              <a:t>结果（目标微博数量变化）</a:t>
            </a:r>
            <a:endParaRPr kumimoji="0" lang="zh-CN" altLang="en-US" sz="4000" b="1" i="0" u="none" strike="noStrike" kern="1200" cap="none" spc="0" normalizeH="0" baseline="0" noProof="0" dirty="0" smtClean="0">
              <a:ln>
                <a:noFill/>
              </a:ln>
              <a:solidFill>
                <a:srgbClr val="002060"/>
              </a:solidFill>
              <a:effectLst/>
              <a:uLnTx/>
              <a:uFillTx/>
              <a:latin typeface="Calibri" panose="020F0502020204030204" pitchFamily="34" charset="0"/>
              <a:ea typeface="宋体" panose="02010600030101010101" pitchFamily="2" charset="-122"/>
              <a:cs typeface="+mn-cs"/>
            </a:endParaRPr>
          </a:p>
        </p:txBody>
      </p:sp>
      <p:pic>
        <p:nvPicPr>
          <p:cNvPr id="5" name="图片 4" descr="C:\Users\Lindi\AppData\Roaming\Tencent\Users\69160019\QQ\WinTemp\RichOle\%M9D~4F6XGETTDVHI@EK3(R.png"/>
          <p:cNvPicPr/>
          <p:nvPr/>
        </p:nvPicPr>
        <p:blipFill>
          <a:blip r:embed="rId2" cstate="print"/>
          <a:srcRect/>
          <a:stretch>
            <a:fillRect/>
          </a:stretch>
        </p:blipFill>
        <p:spPr bwMode="auto">
          <a:xfrm>
            <a:off x="4875068" y="1676400"/>
            <a:ext cx="3811732" cy="2256425"/>
          </a:xfrm>
          <a:prstGeom prst="rect">
            <a:avLst/>
          </a:prstGeom>
          <a:noFill/>
          <a:ln w="9525">
            <a:noFill/>
            <a:miter lim="800000"/>
            <a:headEnd/>
            <a:tailEnd/>
          </a:ln>
        </p:spPr>
      </p:pic>
      <p:sp>
        <p:nvSpPr>
          <p:cNvPr id="6" name="矩形 5"/>
          <p:cNvSpPr/>
          <p:nvPr/>
        </p:nvSpPr>
        <p:spPr>
          <a:xfrm>
            <a:off x="2438400" y="4114800"/>
            <a:ext cx="4339650" cy="369332"/>
          </a:xfrm>
          <a:prstGeom prst="rect">
            <a:avLst/>
          </a:prstGeom>
        </p:spPr>
        <p:txBody>
          <a:bodyPr wrap="none">
            <a:spAutoFit/>
          </a:bodyPr>
          <a:lstStyle/>
          <a:p>
            <a:r>
              <a:rPr lang="zh-CN" altLang="zh-CN" dirty="0" smtClean="0"/>
              <a:t>目标微博数及微博发布人数逐季度趋势图</a:t>
            </a:r>
            <a:endParaRPr lang="zh-CN" altLang="en-US" dirty="0"/>
          </a:p>
        </p:txBody>
      </p:sp>
      <p:sp>
        <p:nvSpPr>
          <p:cNvPr id="7" name="矩形 6"/>
          <p:cNvSpPr/>
          <p:nvPr/>
        </p:nvSpPr>
        <p:spPr>
          <a:xfrm>
            <a:off x="381000" y="4495800"/>
            <a:ext cx="8686800" cy="2308324"/>
          </a:xfrm>
          <a:prstGeom prst="rect">
            <a:avLst/>
          </a:prstGeom>
        </p:spPr>
        <p:txBody>
          <a:bodyPr wrap="square">
            <a:spAutoFit/>
          </a:bodyPr>
          <a:lstStyle/>
          <a:p>
            <a:pPr>
              <a:buFont typeface="Wingdings" panose="05000000000000000000" pitchFamily="2" charset="2"/>
              <a:buChar char="Ø"/>
            </a:pPr>
            <a:r>
              <a:rPr lang="zh-CN" altLang="en-US" dirty="0" smtClean="0"/>
              <a:t> </a:t>
            </a:r>
            <a:r>
              <a:rPr lang="zh-CN" altLang="zh-CN" dirty="0" smtClean="0"/>
              <a:t>目标微博的数量，</a:t>
            </a:r>
            <a:r>
              <a:rPr lang="en-US" altLang="zh-CN" dirty="0" smtClean="0"/>
              <a:t>2015</a:t>
            </a:r>
            <a:r>
              <a:rPr lang="zh-CN" altLang="zh-CN" dirty="0" smtClean="0"/>
              <a:t>年达到</a:t>
            </a:r>
            <a:r>
              <a:rPr lang="en-US" altLang="zh-CN" dirty="0" smtClean="0"/>
              <a:t>442</a:t>
            </a:r>
            <a:r>
              <a:rPr lang="zh-CN" altLang="zh-CN" dirty="0" smtClean="0"/>
              <a:t>条，</a:t>
            </a:r>
            <a:r>
              <a:rPr lang="en-US" altLang="zh-CN" dirty="0" smtClean="0"/>
              <a:t>2016</a:t>
            </a:r>
            <a:r>
              <a:rPr lang="zh-CN" altLang="zh-CN" dirty="0" smtClean="0"/>
              <a:t>年已下降到</a:t>
            </a:r>
            <a:r>
              <a:rPr lang="en-US" altLang="zh-CN" dirty="0" smtClean="0"/>
              <a:t>234</a:t>
            </a:r>
            <a:r>
              <a:rPr lang="zh-CN" altLang="zh-CN" dirty="0" smtClean="0"/>
              <a:t>条，而</a:t>
            </a:r>
            <a:r>
              <a:rPr lang="en-US" altLang="zh-CN" dirty="0" smtClean="0"/>
              <a:t>2017</a:t>
            </a:r>
            <a:r>
              <a:rPr lang="zh-CN" altLang="zh-CN" dirty="0" smtClean="0"/>
              <a:t>年略有升高至</a:t>
            </a:r>
            <a:r>
              <a:rPr lang="en-US" altLang="zh-CN" dirty="0" smtClean="0"/>
              <a:t>254</a:t>
            </a:r>
            <a:r>
              <a:rPr lang="zh-CN" altLang="zh-CN" dirty="0" smtClean="0"/>
              <a:t>条。而对应的微博发布人的数量，</a:t>
            </a:r>
            <a:r>
              <a:rPr lang="en-US" altLang="zh-CN" dirty="0" smtClean="0"/>
              <a:t>2015</a:t>
            </a:r>
            <a:r>
              <a:rPr lang="zh-CN" altLang="zh-CN" dirty="0" smtClean="0"/>
              <a:t>年</a:t>
            </a:r>
            <a:r>
              <a:rPr lang="en-US" altLang="zh-CN" dirty="0" smtClean="0"/>
              <a:t>315</a:t>
            </a:r>
            <a:r>
              <a:rPr lang="zh-CN" altLang="zh-CN" dirty="0" smtClean="0"/>
              <a:t>人，</a:t>
            </a:r>
            <a:r>
              <a:rPr lang="en-US" altLang="zh-CN" dirty="0" smtClean="0"/>
              <a:t>2016</a:t>
            </a:r>
            <a:r>
              <a:rPr lang="zh-CN" altLang="zh-CN" dirty="0" smtClean="0"/>
              <a:t>年</a:t>
            </a:r>
            <a:r>
              <a:rPr lang="en-US" altLang="zh-CN" dirty="0" smtClean="0"/>
              <a:t>183</a:t>
            </a:r>
            <a:r>
              <a:rPr lang="zh-CN" altLang="zh-CN" dirty="0" smtClean="0"/>
              <a:t>人，</a:t>
            </a:r>
            <a:r>
              <a:rPr lang="en-US" altLang="zh-CN" dirty="0" smtClean="0"/>
              <a:t>2017</a:t>
            </a:r>
            <a:r>
              <a:rPr lang="zh-CN" altLang="zh-CN" dirty="0" smtClean="0"/>
              <a:t>年</a:t>
            </a:r>
            <a:r>
              <a:rPr lang="en-US" altLang="zh-CN" dirty="0" smtClean="0"/>
              <a:t>168</a:t>
            </a:r>
            <a:r>
              <a:rPr lang="zh-CN" altLang="zh-CN" dirty="0" smtClean="0"/>
              <a:t>人。</a:t>
            </a:r>
            <a:endParaRPr lang="en-US" altLang="zh-CN" dirty="0" smtClean="0"/>
          </a:p>
          <a:p>
            <a:pPr>
              <a:buFont typeface="Wingdings" panose="05000000000000000000" pitchFamily="2" charset="2"/>
              <a:buChar char="Ø"/>
            </a:pPr>
            <a:r>
              <a:rPr lang="zh-CN" altLang="en-US" dirty="0" smtClean="0"/>
              <a:t> </a:t>
            </a:r>
            <a:r>
              <a:rPr lang="zh-CN" altLang="zh-CN" dirty="0" smtClean="0"/>
              <a:t>目标微博的数量，在</a:t>
            </a:r>
            <a:r>
              <a:rPr lang="en-US" altLang="zh-CN" dirty="0" smtClean="0"/>
              <a:t>2015</a:t>
            </a:r>
            <a:r>
              <a:rPr lang="zh-CN" altLang="zh-CN" dirty="0" smtClean="0"/>
              <a:t>年上半年为每季度发布</a:t>
            </a:r>
            <a:r>
              <a:rPr lang="en-US" altLang="zh-CN" dirty="0" smtClean="0"/>
              <a:t>146-193</a:t>
            </a:r>
            <a:r>
              <a:rPr lang="zh-CN" altLang="zh-CN" dirty="0" smtClean="0"/>
              <a:t>条左右；</a:t>
            </a:r>
            <a:r>
              <a:rPr lang="en-US" altLang="zh-CN" dirty="0" smtClean="0"/>
              <a:t>2015</a:t>
            </a:r>
            <a:r>
              <a:rPr lang="zh-CN" altLang="zh-CN" dirty="0" smtClean="0"/>
              <a:t>年下半年逐渐减少至每季度发布</a:t>
            </a:r>
            <a:r>
              <a:rPr lang="en-US" altLang="zh-CN" dirty="0" smtClean="0"/>
              <a:t>70</a:t>
            </a:r>
            <a:r>
              <a:rPr lang="zh-CN" altLang="zh-CN" dirty="0" smtClean="0"/>
              <a:t>条之内；也就是说，</a:t>
            </a:r>
            <a:r>
              <a:rPr lang="en-US" altLang="zh-CN" dirty="0" smtClean="0"/>
              <a:t>2015</a:t>
            </a:r>
            <a:r>
              <a:rPr lang="zh-CN" altLang="zh-CN" dirty="0" smtClean="0"/>
              <a:t>年年中呈现出显著的拐点。</a:t>
            </a:r>
            <a:r>
              <a:rPr lang="en-US" altLang="zh-CN" dirty="0" smtClean="0"/>
              <a:t>2016</a:t>
            </a:r>
            <a:r>
              <a:rPr lang="zh-CN" altLang="zh-CN" dirty="0" smtClean="0"/>
              <a:t>年、</a:t>
            </a:r>
            <a:r>
              <a:rPr lang="en-US" altLang="zh-CN" dirty="0" smtClean="0"/>
              <a:t>2017</a:t>
            </a:r>
            <a:r>
              <a:rPr lang="zh-CN" altLang="zh-CN" dirty="0" smtClean="0"/>
              <a:t>年前三季度也基本呈现出与</a:t>
            </a:r>
            <a:r>
              <a:rPr lang="en-US" altLang="zh-CN" dirty="0" smtClean="0"/>
              <a:t>2015</a:t>
            </a:r>
            <a:r>
              <a:rPr lang="zh-CN" altLang="zh-CN" dirty="0" smtClean="0"/>
              <a:t>年中一致的下降趋势，发布数量维持在</a:t>
            </a:r>
            <a:r>
              <a:rPr lang="en-US" altLang="zh-CN" dirty="0" smtClean="0"/>
              <a:t>40-70</a:t>
            </a:r>
            <a:r>
              <a:rPr lang="zh-CN" altLang="zh-CN" dirty="0" smtClean="0"/>
              <a:t>条左右。</a:t>
            </a:r>
            <a:r>
              <a:rPr lang="en-US" altLang="zh-CN" dirty="0" smtClean="0"/>
              <a:t>2017</a:t>
            </a:r>
            <a:r>
              <a:rPr lang="zh-CN" altLang="zh-CN" dirty="0" smtClean="0"/>
              <a:t>年第</a:t>
            </a:r>
            <a:r>
              <a:rPr lang="en-US" altLang="zh-CN" dirty="0" smtClean="0"/>
              <a:t>4</a:t>
            </a:r>
            <a:r>
              <a:rPr lang="zh-CN" altLang="zh-CN" dirty="0" smtClean="0"/>
              <a:t>季度，目标微博的数量反弹至</a:t>
            </a:r>
            <a:r>
              <a:rPr lang="en-US" altLang="zh-CN" dirty="0" smtClean="0"/>
              <a:t>120</a:t>
            </a:r>
            <a:r>
              <a:rPr lang="zh-CN" altLang="zh-CN" dirty="0" smtClean="0"/>
              <a:t>条左右。而目标微博发布人数也呈现出类似的趋势。</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Rot="1" noChangeArrowheads="1"/>
          </p:cNvSpPr>
          <p:nvPr/>
        </p:nvSpPr>
        <p:spPr bwMode="auto">
          <a:xfrm>
            <a:off x="304800" y="914400"/>
            <a:ext cx="8534400" cy="896938"/>
          </a:xfrm>
          <a:prstGeom prst="rect">
            <a:avLst/>
          </a:prstGeom>
          <a:noFill/>
          <a:ln>
            <a:miter lim="800000"/>
          </a:ln>
        </p:spPr>
        <p:txBody>
          <a:bodyPr/>
          <a:lstStyle/>
          <a:p>
            <a:pPr lvl="0">
              <a:defRPr/>
            </a:pPr>
            <a:r>
              <a:rPr kumimoji="0" lang="zh-CN" altLang="en-US" sz="4000" b="1" i="0" u="none" strike="noStrike" kern="1200" cap="none" spc="0" normalizeH="0" baseline="0" noProof="0" dirty="0" smtClean="0">
                <a:ln>
                  <a:noFill/>
                </a:ln>
                <a:solidFill>
                  <a:srgbClr val="002060"/>
                </a:solidFill>
                <a:effectLst/>
                <a:uLnTx/>
                <a:uFillTx/>
                <a:latin typeface="Calibri" panose="020F0502020204030204" pitchFamily="34" charset="0"/>
                <a:ea typeface="宋体" panose="02010600030101010101" pitchFamily="2" charset="-122"/>
                <a:cs typeface="+mn-cs"/>
              </a:rPr>
              <a:t>分析</a:t>
            </a:r>
            <a:r>
              <a:rPr lang="zh-CN" altLang="en-US" sz="4000" b="1" dirty="0" smtClean="0">
                <a:solidFill>
                  <a:srgbClr val="002060"/>
                </a:solidFill>
                <a:latin typeface="Calibri" panose="020F0502020204030204" pitchFamily="34" charset="0"/>
              </a:rPr>
              <a:t>结果（目标微</a:t>
            </a:r>
            <a:r>
              <a:rPr lang="zh-CN" altLang="en-US" sz="4000" b="1" dirty="0" smtClean="0">
                <a:solidFill>
                  <a:srgbClr val="002060"/>
                </a:solidFill>
                <a:latin typeface="Calibri" panose="020F0502020204030204" pitchFamily="34" charset="0"/>
              </a:rPr>
              <a:t>博类目变化</a:t>
            </a:r>
            <a:r>
              <a:rPr lang="zh-CN" altLang="en-US" sz="4000" b="1" dirty="0" smtClean="0">
                <a:solidFill>
                  <a:srgbClr val="002060"/>
                </a:solidFill>
                <a:latin typeface="Calibri" panose="020F0502020204030204" pitchFamily="34" charset="0"/>
              </a:rPr>
              <a:t>）</a:t>
            </a:r>
            <a:endParaRPr kumimoji="0" lang="zh-CN" altLang="en-US" sz="4000" b="1" i="0" u="none" strike="noStrike" kern="1200" cap="none" spc="0" normalizeH="0" baseline="0" noProof="0" dirty="0" smtClean="0">
              <a:ln>
                <a:noFill/>
              </a:ln>
              <a:solidFill>
                <a:srgbClr val="002060"/>
              </a:solidFill>
              <a:effectLst/>
              <a:uLnTx/>
              <a:uFillTx/>
              <a:latin typeface="Calibri" panose="020F0502020204030204" pitchFamily="34" charset="0"/>
              <a:ea typeface="宋体" panose="02010600030101010101" pitchFamily="2" charset="-122"/>
              <a:cs typeface="+mn-cs"/>
            </a:endParaRPr>
          </a:p>
        </p:txBody>
      </p:sp>
      <p:sp>
        <p:nvSpPr>
          <p:cNvPr id="7" name="矩形 6"/>
          <p:cNvSpPr/>
          <p:nvPr/>
        </p:nvSpPr>
        <p:spPr>
          <a:xfrm>
            <a:off x="381000" y="4495800"/>
            <a:ext cx="4191000" cy="646331"/>
          </a:xfrm>
          <a:prstGeom prst="rect">
            <a:avLst/>
          </a:prstGeom>
        </p:spPr>
        <p:txBody>
          <a:bodyPr wrap="square">
            <a:spAutoFit/>
          </a:bodyPr>
          <a:lstStyle/>
          <a:p>
            <a:r>
              <a:rPr lang="zh-CN" altLang="zh-CN" dirty="0" smtClean="0"/>
              <a:t>目标</a:t>
            </a:r>
            <a:r>
              <a:rPr lang="zh-CN" altLang="zh-CN" dirty="0" smtClean="0"/>
              <a:t>信息</a:t>
            </a:r>
            <a:r>
              <a:rPr lang="zh-CN" altLang="en-US" dirty="0" smtClean="0"/>
              <a:t>类目</a:t>
            </a:r>
            <a:r>
              <a:rPr lang="zh-CN" altLang="en-US" dirty="0" smtClean="0"/>
              <a:t>：</a:t>
            </a:r>
            <a:r>
              <a:rPr lang="zh-CN" altLang="zh-CN" dirty="0" smtClean="0"/>
              <a:t>大象占</a:t>
            </a:r>
            <a:r>
              <a:rPr lang="zh-CN" altLang="zh-CN" dirty="0" smtClean="0"/>
              <a:t>比</a:t>
            </a:r>
            <a:r>
              <a:rPr lang="en-US" altLang="zh-CN" dirty="0" smtClean="0"/>
              <a:t>80</a:t>
            </a:r>
            <a:r>
              <a:rPr lang="en-US" altLang="zh-CN" dirty="0" smtClean="0"/>
              <a:t>%</a:t>
            </a:r>
            <a:r>
              <a:rPr lang="zh-CN" altLang="en-US" dirty="0" smtClean="0"/>
              <a:t>、</a:t>
            </a:r>
            <a:r>
              <a:rPr lang="zh-CN" altLang="zh-CN" dirty="0" smtClean="0"/>
              <a:t>犀牛</a:t>
            </a:r>
            <a:r>
              <a:rPr lang="en-US" altLang="zh-CN" dirty="0" smtClean="0"/>
              <a:t>8%</a:t>
            </a:r>
            <a:r>
              <a:rPr lang="zh-CN" altLang="en-US" dirty="0" smtClean="0"/>
              <a:t>、</a:t>
            </a:r>
            <a:r>
              <a:rPr lang="zh-CN" altLang="zh-CN" dirty="0" smtClean="0"/>
              <a:t>虎</a:t>
            </a:r>
            <a:r>
              <a:rPr lang="en-US" altLang="zh-CN" dirty="0" smtClean="0"/>
              <a:t>8%</a:t>
            </a:r>
            <a:r>
              <a:rPr lang="zh-CN" altLang="zh-CN" dirty="0" smtClean="0"/>
              <a:t>、</a:t>
            </a:r>
            <a:r>
              <a:rPr lang="zh-CN" altLang="zh-CN" dirty="0" smtClean="0"/>
              <a:t>盔</a:t>
            </a:r>
            <a:r>
              <a:rPr lang="zh-CN" altLang="zh-CN" dirty="0" smtClean="0"/>
              <a:t>犀鸟</a:t>
            </a:r>
            <a:r>
              <a:rPr lang="en-US" altLang="zh-CN" dirty="0" smtClean="0"/>
              <a:t>2%</a:t>
            </a:r>
            <a:r>
              <a:rPr lang="zh-CN" altLang="zh-CN" dirty="0" smtClean="0"/>
              <a:t>、穿山甲</a:t>
            </a:r>
            <a:r>
              <a:rPr lang="en-US" altLang="zh-CN" dirty="0" smtClean="0"/>
              <a:t>2%</a:t>
            </a:r>
            <a:r>
              <a:rPr lang="zh-CN" altLang="zh-CN" dirty="0" smtClean="0"/>
              <a:t>。</a:t>
            </a:r>
            <a:endParaRPr lang="en-US" altLang="zh-CN" dirty="0" smtClean="0"/>
          </a:p>
        </p:txBody>
      </p:sp>
      <p:pic>
        <p:nvPicPr>
          <p:cNvPr id="8" name="图片 7" descr="C:\Users\Lindi\AppData\Roaming\Tencent\Users\69160019\QQ\WinTemp\RichOle\LL~BRT]Y286JC`(NUXW{YGQ.png"/>
          <p:cNvPicPr/>
          <p:nvPr/>
        </p:nvPicPr>
        <p:blipFill>
          <a:blip r:embed="rId1" cstate="print"/>
          <a:srcRect/>
          <a:stretch>
            <a:fillRect/>
          </a:stretch>
        </p:blipFill>
        <p:spPr bwMode="auto">
          <a:xfrm>
            <a:off x="381000" y="1600200"/>
            <a:ext cx="3962400" cy="2438400"/>
          </a:xfrm>
          <a:prstGeom prst="rect">
            <a:avLst/>
          </a:prstGeom>
          <a:noFill/>
          <a:ln w="9525">
            <a:noFill/>
            <a:miter lim="800000"/>
            <a:headEnd/>
            <a:tailEnd/>
          </a:ln>
        </p:spPr>
      </p:pic>
      <p:pic>
        <p:nvPicPr>
          <p:cNvPr id="9" name="图片 8" descr="C:\Users\Lindi\AppData\Roaming\Tencent\Users\69160019\QQ\WinTemp\RichOle\@1EU2~A~5UWLM0C]FIL)P}H.png"/>
          <p:cNvPicPr/>
          <p:nvPr/>
        </p:nvPicPr>
        <p:blipFill>
          <a:blip r:embed="rId2" cstate="print"/>
          <a:srcRect/>
          <a:stretch>
            <a:fillRect/>
          </a:stretch>
        </p:blipFill>
        <p:spPr bwMode="auto">
          <a:xfrm>
            <a:off x="4648200" y="1676400"/>
            <a:ext cx="41910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Rot="1" noChangeArrowheads="1"/>
          </p:cNvSpPr>
          <p:nvPr/>
        </p:nvSpPr>
        <p:spPr bwMode="auto">
          <a:xfrm>
            <a:off x="304800" y="914400"/>
            <a:ext cx="8534400" cy="896938"/>
          </a:xfrm>
          <a:prstGeom prst="rect">
            <a:avLst/>
          </a:prstGeom>
          <a:noFill/>
          <a:ln>
            <a:miter lim="800000"/>
          </a:ln>
        </p:spPr>
        <p:txBody>
          <a:bodyPr/>
          <a:lstStyle/>
          <a:p>
            <a:pPr lvl="0">
              <a:defRPr/>
            </a:pPr>
            <a:r>
              <a:rPr kumimoji="0" lang="zh-CN" altLang="en-US" sz="4000" b="1" i="0" u="none" strike="noStrike" kern="1200" cap="none" spc="0" normalizeH="0" baseline="0" noProof="0" dirty="0" smtClean="0">
                <a:ln>
                  <a:noFill/>
                </a:ln>
                <a:solidFill>
                  <a:srgbClr val="002060"/>
                </a:solidFill>
                <a:effectLst/>
                <a:uLnTx/>
                <a:uFillTx/>
                <a:latin typeface="Calibri" panose="020F0502020204030204" pitchFamily="34" charset="0"/>
                <a:ea typeface="宋体" panose="02010600030101010101" pitchFamily="2" charset="-122"/>
                <a:cs typeface="+mn-cs"/>
              </a:rPr>
              <a:t>分析</a:t>
            </a:r>
            <a:r>
              <a:rPr lang="zh-CN" altLang="en-US" sz="4000" b="1" dirty="0" smtClean="0">
                <a:solidFill>
                  <a:srgbClr val="002060"/>
                </a:solidFill>
                <a:latin typeface="Calibri" panose="020F0502020204030204" pitchFamily="34" charset="0"/>
              </a:rPr>
              <a:t>结果（</a:t>
            </a:r>
            <a:r>
              <a:rPr lang="zh-CN" altLang="en-US" sz="4000" b="1" dirty="0" smtClean="0">
                <a:solidFill>
                  <a:srgbClr val="002060"/>
                </a:solidFill>
                <a:latin typeface="Calibri" panose="020F0502020204030204" pitchFamily="34" charset="0"/>
              </a:rPr>
              <a:t>目标人群画像）</a:t>
            </a:r>
            <a:endParaRPr kumimoji="0" lang="zh-CN" altLang="en-US" sz="4000" b="1" i="0" u="none" strike="noStrike" kern="1200" cap="none" spc="0" normalizeH="0" baseline="0" noProof="0" dirty="0" smtClean="0">
              <a:ln>
                <a:noFill/>
              </a:ln>
              <a:solidFill>
                <a:srgbClr val="002060"/>
              </a:solidFill>
              <a:effectLst/>
              <a:uLnTx/>
              <a:uFillTx/>
              <a:latin typeface="Calibri" panose="020F0502020204030204" pitchFamily="34" charset="0"/>
              <a:ea typeface="宋体" panose="02010600030101010101" pitchFamily="2" charset="-122"/>
              <a:cs typeface="+mn-cs"/>
            </a:endParaRPr>
          </a:p>
        </p:txBody>
      </p:sp>
      <p:sp>
        <p:nvSpPr>
          <p:cNvPr id="7" name="矩形 6"/>
          <p:cNvSpPr/>
          <p:nvPr/>
        </p:nvSpPr>
        <p:spPr>
          <a:xfrm>
            <a:off x="381000" y="4495800"/>
            <a:ext cx="4191000" cy="1477328"/>
          </a:xfrm>
          <a:prstGeom prst="rect">
            <a:avLst/>
          </a:prstGeom>
        </p:spPr>
        <p:txBody>
          <a:bodyPr wrap="square">
            <a:spAutoFit/>
          </a:bodyPr>
          <a:lstStyle/>
          <a:p>
            <a:r>
              <a:rPr lang="zh-CN" altLang="en-US" dirty="0" smtClean="0"/>
              <a:t>目</a:t>
            </a:r>
            <a:r>
              <a:rPr lang="zh-CN" altLang="zh-CN" dirty="0" smtClean="0"/>
              <a:t>标</a:t>
            </a:r>
            <a:r>
              <a:rPr lang="zh-CN" altLang="zh-CN" dirty="0" smtClean="0"/>
              <a:t>人群主要集中于北京（</a:t>
            </a:r>
            <a:r>
              <a:rPr lang="en-US" altLang="zh-CN" dirty="0" smtClean="0"/>
              <a:t>17%</a:t>
            </a:r>
            <a:r>
              <a:rPr lang="zh-CN" altLang="zh-CN" dirty="0" smtClean="0"/>
              <a:t>）、</a:t>
            </a:r>
            <a:r>
              <a:rPr lang="zh-CN" altLang="zh-CN" dirty="0" smtClean="0"/>
              <a:t>辽宁（</a:t>
            </a:r>
            <a:r>
              <a:rPr lang="en-US" altLang="zh-CN" dirty="0" smtClean="0"/>
              <a:t>6%</a:t>
            </a:r>
            <a:r>
              <a:rPr lang="zh-CN" altLang="zh-CN" dirty="0" smtClean="0"/>
              <a:t>）、广东（</a:t>
            </a:r>
            <a:r>
              <a:rPr lang="en-US" altLang="zh-CN" dirty="0" smtClean="0"/>
              <a:t>5%</a:t>
            </a:r>
            <a:r>
              <a:rPr lang="zh-CN" altLang="zh-CN" dirty="0" smtClean="0"/>
              <a:t>）、上海（</a:t>
            </a:r>
            <a:r>
              <a:rPr lang="en-US" altLang="zh-CN" dirty="0" smtClean="0"/>
              <a:t>5%</a:t>
            </a:r>
            <a:r>
              <a:rPr lang="zh-CN" altLang="zh-CN" dirty="0" smtClean="0"/>
              <a:t>）、江苏（</a:t>
            </a:r>
            <a:r>
              <a:rPr lang="en-US" altLang="zh-CN" dirty="0" smtClean="0"/>
              <a:t>5%</a:t>
            </a:r>
            <a:r>
              <a:rPr lang="zh-CN" altLang="zh-CN" dirty="0" smtClean="0"/>
              <a:t>）、福建（</a:t>
            </a:r>
            <a:r>
              <a:rPr lang="en-US" altLang="zh-CN" dirty="0" smtClean="0"/>
              <a:t>5%</a:t>
            </a:r>
            <a:r>
              <a:rPr lang="zh-CN" altLang="zh-CN" dirty="0" smtClean="0"/>
              <a:t>）、山东（</a:t>
            </a:r>
            <a:r>
              <a:rPr lang="en-US" altLang="zh-CN" dirty="0" smtClean="0"/>
              <a:t>5%</a:t>
            </a:r>
            <a:r>
              <a:rPr lang="zh-CN" altLang="zh-CN" dirty="0" smtClean="0"/>
              <a:t>）、海外（</a:t>
            </a:r>
            <a:r>
              <a:rPr lang="en-US" altLang="zh-CN" dirty="0" smtClean="0"/>
              <a:t>5%</a:t>
            </a:r>
            <a:r>
              <a:rPr lang="zh-CN" altLang="zh-CN" dirty="0" smtClean="0"/>
              <a:t>）、河北（</a:t>
            </a:r>
            <a:r>
              <a:rPr lang="en-US" altLang="zh-CN" dirty="0" smtClean="0"/>
              <a:t>4%</a:t>
            </a:r>
            <a:r>
              <a:rPr lang="zh-CN" altLang="zh-CN" dirty="0" smtClean="0"/>
              <a:t>）、四川（</a:t>
            </a:r>
            <a:r>
              <a:rPr lang="en-US" altLang="zh-CN" dirty="0" smtClean="0"/>
              <a:t>4%</a:t>
            </a:r>
            <a:r>
              <a:rPr lang="zh-CN" altLang="zh-CN" dirty="0" smtClean="0"/>
              <a:t>）、天津（</a:t>
            </a:r>
            <a:r>
              <a:rPr lang="en-US" altLang="zh-CN" dirty="0" smtClean="0"/>
              <a:t>4%</a:t>
            </a:r>
            <a:r>
              <a:rPr lang="zh-CN" altLang="zh-CN" dirty="0" smtClean="0"/>
              <a:t>）、河南（</a:t>
            </a:r>
            <a:r>
              <a:rPr lang="en-US" altLang="zh-CN" dirty="0" smtClean="0"/>
              <a:t>4%</a:t>
            </a:r>
            <a:r>
              <a:rPr lang="zh-CN" altLang="zh-CN" dirty="0" smtClean="0"/>
              <a:t>）</a:t>
            </a:r>
            <a:endParaRPr lang="en-US" altLang="zh-CN" dirty="0" smtClean="0"/>
          </a:p>
        </p:txBody>
      </p:sp>
      <p:pic>
        <p:nvPicPr>
          <p:cNvPr id="6" name="图片 5" descr="QQ图片20180228133941.png"/>
          <p:cNvPicPr/>
          <p:nvPr/>
        </p:nvPicPr>
        <p:blipFill>
          <a:blip r:embed="rId1" cstate="print"/>
          <a:stretch>
            <a:fillRect/>
          </a:stretch>
        </p:blipFill>
        <p:spPr>
          <a:xfrm>
            <a:off x="457200" y="1676400"/>
            <a:ext cx="3962400" cy="2286000"/>
          </a:xfrm>
          <a:prstGeom prst="rect">
            <a:avLst/>
          </a:prstGeom>
        </p:spPr>
      </p:pic>
      <p:pic>
        <p:nvPicPr>
          <p:cNvPr id="10" name="图片 9" descr="C:\Users\Lindi\AppData\Roaming\Tencent\Users\281794752\QQ\WinTemp\RichOle\RT]$$N}@1E~V]2FB~HIYL$1.png"/>
          <p:cNvPicPr/>
          <p:nvPr/>
        </p:nvPicPr>
        <p:blipFill>
          <a:blip r:embed="rId2" cstate="print"/>
          <a:srcRect/>
          <a:stretch>
            <a:fillRect/>
          </a:stretch>
        </p:blipFill>
        <p:spPr bwMode="auto">
          <a:xfrm>
            <a:off x="4648200" y="1752600"/>
            <a:ext cx="4191000" cy="2209800"/>
          </a:xfrm>
          <a:prstGeom prst="rect">
            <a:avLst/>
          </a:prstGeom>
          <a:noFill/>
          <a:ln w="9525">
            <a:noFill/>
            <a:miter lim="800000"/>
            <a:headEnd/>
            <a:tailEnd/>
          </a:ln>
        </p:spPr>
      </p:pic>
      <p:sp>
        <p:nvSpPr>
          <p:cNvPr id="11" name="矩形 10"/>
          <p:cNvSpPr/>
          <p:nvPr/>
        </p:nvSpPr>
        <p:spPr>
          <a:xfrm>
            <a:off x="4724400" y="4495800"/>
            <a:ext cx="4191000" cy="2031325"/>
          </a:xfrm>
          <a:prstGeom prst="rect">
            <a:avLst/>
          </a:prstGeom>
        </p:spPr>
        <p:txBody>
          <a:bodyPr wrap="square">
            <a:spAutoFit/>
          </a:bodyPr>
          <a:lstStyle/>
          <a:p>
            <a:r>
              <a:rPr lang="zh-CN" altLang="zh-CN" dirty="0" smtClean="0"/>
              <a:t>目标人群主要集中于</a:t>
            </a:r>
            <a:r>
              <a:rPr lang="en-US" altLang="zh-CN" dirty="0" smtClean="0"/>
              <a:t>2010</a:t>
            </a:r>
            <a:r>
              <a:rPr lang="zh-CN" altLang="zh-CN" dirty="0" smtClean="0"/>
              <a:t>年至</a:t>
            </a:r>
            <a:r>
              <a:rPr lang="en-US" altLang="zh-CN" dirty="0" smtClean="0"/>
              <a:t>2015</a:t>
            </a:r>
            <a:r>
              <a:rPr lang="zh-CN" altLang="zh-CN" dirty="0" smtClean="0"/>
              <a:t>年期间注册。其中，</a:t>
            </a:r>
            <a:r>
              <a:rPr lang="en-US" altLang="zh-CN" dirty="0" smtClean="0"/>
              <a:t>12%</a:t>
            </a:r>
            <a:r>
              <a:rPr lang="zh-CN" altLang="zh-CN" dirty="0" smtClean="0"/>
              <a:t>的目标人群在</a:t>
            </a:r>
            <a:r>
              <a:rPr lang="en-US" altLang="zh-CN" dirty="0" smtClean="0"/>
              <a:t>2010</a:t>
            </a:r>
            <a:r>
              <a:rPr lang="zh-CN" altLang="zh-CN" dirty="0" smtClean="0"/>
              <a:t>年注册，</a:t>
            </a:r>
            <a:r>
              <a:rPr lang="en-US" altLang="zh-CN" dirty="0" smtClean="0"/>
              <a:t>20%</a:t>
            </a:r>
            <a:r>
              <a:rPr lang="zh-CN" altLang="zh-CN" dirty="0" smtClean="0"/>
              <a:t>的目标人群在</a:t>
            </a:r>
            <a:r>
              <a:rPr lang="en-US" altLang="zh-CN" dirty="0" smtClean="0"/>
              <a:t>2011</a:t>
            </a:r>
            <a:r>
              <a:rPr lang="zh-CN" altLang="zh-CN" dirty="0" smtClean="0"/>
              <a:t>年注册，</a:t>
            </a:r>
            <a:r>
              <a:rPr lang="en-US" altLang="zh-CN" dirty="0" smtClean="0"/>
              <a:t>15%</a:t>
            </a:r>
            <a:r>
              <a:rPr lang="zh-CN" altLang="zh-CN" dirty="0" smtClean="0"/>
              <a:t>的目标人群在</a:t>
            </a:r>
            <a:r>
              <a:rPr lang="en-US" altLang="zh-CN" dirty="0" smtClean="0"/>
              <a:t>2012</a:t>
            </a:r>
            <a:r>
              <a:rPr lang="zh-CN" altLang="zh-CN" dirty="0" smtClean="0"/>
              <a:t>年注册，</a:t>
            </a:r>
            <a:r>
              <a:rPr lang="en-US" altLang="zh-CN" dirty="0" smtClean="0"/>
              <a:t>12%</a:t>
            </a:r>
            <a:r>
              <a:rPr lang="zh-CN" altLang="zh-CN" dirty="0" smtClean="0"/>
              <a:t>的目标人群在</a:t>
            </a:r>
            <a:r>
              <a:rPr lang="en-US" altLang="zh-CN" dirty="0" smtClean="0"/>
              <a:t>2013</a:t>
            </a:r>
            <a:r>
              <a:rPr lang="zh-CN" altLang="zh-CN" dirty="0" smtClean="0"/>
              <a:t>年注册，</a:t>
            </a:r>
            <a:r>
              <a:rPr lang="en-US" altLang="zh-CN" dirty="0" smtClean="0"/>
              <a:t>16%</a:t>
            </a:r>
            <a:r>
              <a:rPr lang="zh-CN" altLang="zh-CN" dirty="0" smtClean="0"/>
              <a:t>的目标人群在</a:t>
            </a:r>
            <a:r>
              <a:rPr lang="en-US" altLang="zh-CN" dirty="0" smtClean="0"/>
              <a:t>2014</a:t>
            </a:r>
            <a:r>
              <a:rPr lang="zh-CN" altLang="zh-CN" dirty="0" smtClean="0"/>
              <a:t>年注册，</a:t>
            </a:r>
            <a:r>
              <a:rPr lang="en-US" altLang="zh-CN" dirty="0" smtClean="0"/>
              <a:t>13%</a:t>
            </a:r>
            <a:r>
              <a:rPr lang="zh-CN" altLang="zh-CN" dirty="0" smtClean="0"/>
              <a:t>的目标人群在</a:t>
            </a:r>
            <a:r>
              <a:rPr lang="en-US" altLang="zh-CN" dirty="0" smtClean="0"/>
              <a:t>2015</a:t>
            </a:r>
            <a:r>
              <a:rPr lang="zh-CN" altLang="zh-CN" dirty="0" smtClean="0"/>
              <a:t>年注册</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Rot="1" noChangeArrowheads="1"/>
          </p:cNvSpPr>
          <p:nvPr/>
        </p:nvSpPr>
        <p:spPr bwMode="auto">
          <a:xfrm>
            <a:off x="304800" y="914400"/>
            <a:ext cx="8534400" cy="896938"/>
          </a:xfrm>
          <a:prstGeom prst="rect">
            <a:avLst/>
          </a:prstGeom>
          <a:noFill/>
          <a:ln>
            <a:miter lim="800000"/>
          </a:ln>
        </p:spPr>
        <p:txBody>
          <a:bodyPr/>
          <a:lstStyle/>
          <a:p>
            <a:pPr lvl="0">
              <a:defRPr/>
            </a:pPr>
            <a:r>
              <a:rPr kumimoji="0" lang="zh-CN" altLang="en-US" sz="4000" b="1" i="0" u="none" strike="noStrike" kern="1200" cap="none" spc="0" normalizeH="0" baseline="0" noProof="0" dirty="0" smtClean="0">
                <a:ln>
                  <a:noFill/>
                </a:ln>
                <a:solidFill>
                  <a:srgbClr val="002060"/>
                </a:solidFill>
                <a:effectLst/>
                <a:uLnTx/>
                <a:uFillTx/>
                <a:latin typeface="Calibri" panose="020F0502020204030204" pitchFamily="34" charset="0"/>
                <a:ea typeface="宋体" panose="02010600030101010101" pitchFamily="2" charset="-122"/>
                <a:cs typeface="+mn-cs"/>
              </a:rPr>
              <a:t>分析</a:t>
            </a:r>
            <a:r>
              <a:rPr lang="zh-CN" altLang="en-US" sz="4000" b="1" dirty="0" smtClean="0">
                <a:solidFill>
                  <a:srgbClr val="002060"/>
                </a:solidFill>
                <a:latin typeface="Calibri" panose="020F0502020204030204" pitchFamily="34" charset="0"/>
              </a:rPr>
              <a:t>结果（</a:t>
            </a:r>
            <a:r>
              <a:rPr lang="zh-CN" altLang="en-US" sz="4000" b="1" dirty="0" smtClean="0">
                <a:solidFill>
                  <a:srgbClr val="002060"/>
                </a:solidFill>
                <a:latin typeface="Calibri" panose="020F0502020204030204" pitchFamily="34" charset="0"/>
              </a:rPr>
              <a:t>目标人群画像，续）</a:t>
            </a:r>
            <a:endParaRPr kumimoji="0" lang="zh-CN" altLang="en-US" sz="4000" b="1" i="0" u="none" strike="noStrike" kern="1200" cap="none" spc="0" normalizeH="0" baseline="0" noProof="0" dirty="0" smtClean="0">
              <a:ln>
                <a:noFill/>
              </a:ln>
              <a:solidFill>
                <a:srgbClr val="002060"/>
              </a:solidFill>
              <a:effectLst/>
              <a:uLnTx/>
              <a:uFillTx/>
              <a:latin typeface="Calibri" panose="020F0502020204030204" pitchFamily="34" charset="0"/>
              <a:ea typeface="宋体" panose="02010600030101010101" pitchFamily="2" charset="-122"/>
              <a:cs typeface="+mn-cs"/>
            </a:endParaRPr>
          </a:p>
        </p:txBody>
      </p:sp>
      <p:pic>
        <p:nvPicPr>
          <p:cNvPr id="8" name="图片 7" descr="C:\Users\Lindi\AppData\Roaming\Tencent\Users\281794752\QQ\WinTemp\RichOle\]FZP93$F7{MDNNCLZ{}LJ4K.png"/>
          <p:cNvPicPr/>
          <p:nvPr/>
        </p:nvPicPr>
        <p:blipFill>
          <a:blip r:embed="rId1" cstate="print"/>
          <a:srcRect/>
          <a:stretch>
            <a:fillRect/>
          </a:stretch>
        </p:blipFill>
        <p:spPr bwMode="auto">
          <a:xfrm>
            <a:off x="381000" y="1600200"/>
            <a:ext cx="830580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1143000"/>
            <a:ext cx="5867400" cy="896937"/>
          </a:xfrm>
          <a:prstGeom prst="rect">
            <a:avLst/>
          </a:prstGeom>
          <a:noFill/>
          <a:ln>
            <a:miter lim="800000"/>
          </a:ln>
        </p:spPr>
        <p:txBody>
          <a:bodyPr/>
          <a:lstStyle/>
          <a:p>
            <a:pPr eaLnBrk="1" hangingPunct="1"/>
            <a:r>
              <a:rPr lang="zh-CN" altLang="en-US" sz="4000" b="1" dirty="0" smtClean="0">
                <a:solidFill>
                  <a:srgbClr val="002060"/>
                </a:solidFill>
              </a:rPr>
              <a:t>系统日志数据采集目的</a:t>
            </a:r>
            <a:endParaRPr lang="zh-CN" altLang="en-US" sz="4000" b="1" dirty="0" smtClean="0">
              <a:solidFill>
                <a:srgbClr val="002060"/>
              </a:solidFill>
            </a:endParaRPr>
          </a:p>
        </p:txBody>
      </p:sp>
      <p:sp>
        <p:nvSpPr>
          <p:cNvPr id="22531" name="Rectangle 3"/>
          <p:cNvSpPr>
            <a:spLocks noGrp="1" noRot="1" noChangeArrowheads="1"/>
          </p:cNvSpPr>
          <p:nvPr>
            <p:ph type="body" idx="1"/>
          </p:nvPr>
        </p:nvSpPr>
        <p:spPr>
          <a:xfrm>
            <a:off x="500063" y="1471613"/>
            <a:ext cx="8382000" cy="5386387"/>
          </a:xfrm>
        </p:spPr>
        <p:txBody>
          <a:bodyPr/>
          <a:lstStyle/>
          <a:p>
            <a:pPr algn="just" eaLnBrk="1" hangingPunct="1"/>
            <a:endParaRPr lang="en-US" altLang="zh-CN" dirty="0" smtClean="0"/>
          </a:p>
          <a:p>
            <a:pPr eaLnBrk="1" hangingPunct="1"/>
            <a:r>
              <a:rPr lang="zh-CN" altLang="en-US" dirty="0" smtClean="0"/>
              <a:t>日志采集的主要目的是为了进行日志分析</a:t>
            </a:r>
            <a:endParaRPr lang="en-US" altLang="zh-CN" dirty="0" smtClean="0"/>
          </a:p>
          <a:p>
            <a:pPr marL="702310" eaLnBrk="1" hangingPunct="1">
              <a:buFont typeface="Wingdings" panose="05000000000000000000" pitchFamily="2" charset="2"/>
              <a:buChar char="Ø"/>
            </a:pPr>
            <a:r>
              <a:rPr lang="zh-CN" altLang="en-US" dirty="0" smtClean="0"/>
              <a:t>从日志记录中获取网站每个页面的页面访问量、访问用户的独立</a:t>
            </a:r>
            <a:r>
              <a:rPr lang="en-US" dirty="0" smtClean="0"/>
              <a:t>IP</a:t>
            </a:r>
            <a:r>
              <a:rPr lang="zh-CN" altLang="en-US" dirty="0" smtClean="0"/>
              <a:t>数</a:t>
            </a:r>
            <a:endParaRPr lang="en-US" altLang="zh-CN" dirty="0" smtClean="0"/>
          </a:p>
          <a:p>
            <a:pPr marL="702310" eaLnBrk="1" hangingPunct="1">
              <a:buFont typeface="Wingdings" panose="05000000000000000000" pitchFamily="2" charset="2"/>
              <a:buChar char="Ø"/>
            </a:pPr>
            <a:r>
              <a:rPr lang="zh-CN" altLang="en-US" dirty="0" smtClean="0"/>
              <a:t>统计出关键词的检索频次排行榜、用户停留时间最长的页面</a:t>
            </a:r>
            <a:endParaRPr lang="en-US" altLang="zh-CN" dirty="0" smtClean="0"/>
          </a:p>
          <a:p>
            <a:pPr marL="702310" eaLnBrk="1" hangingPunct="1">
              <a:buFont typeface="Wingdings" panose="05000000000000000000" pitchFamily="2" charset="2"/>
              <a:buChar char="Ø"/>
            </a:pPr>
            <a:r>
              <a:rPr lang="zh-CN" altLang="en-US" dirty="0" smtClean="0"/>
              <a:t>构建广告点击量模型、用户行为特征分析</a:t>
            </a:r>
            <a:endParaRPr lang="zh-CN" altLang="en-US" dirty="0" smtClean="0">
              <a:latin typeface="宋体" panose="02010600030101010101" pitchFamily="2" charset="-122"/>
            </a:endParaRPr>
          </a:p>
        </p:txBody>
      </p:sp>
      <p:pic>
        <p:nvPicPr>
          <p:cNvPr id="22532" name="Picture 5"/>
          <p:cNvPicPr>
            <a:picLocks noChangeAspect="1" noChangeArrowheads="1"/>
          </p:cNvPicPr>
          <p:nvPr/>
        </p:nvPicPr>
        <p:blipFill>
          <a:blip r:embed="rId1"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1143000"/>
            <a:ext cx="5486400" cy="896937"/>
          </a:xfrm>
          <a:prstGeom prst="rect">
            <a:avLst/>
          </a:prstGeom>
          <a:noFill/>
          <a:ln>
            <a:miter lim="800000"/>
          </a:ln>
        </p:spPr>
        <p:txBody>
          <a:bodyPr/>
          <a:lstStyle/>
          <a:p>
            <a:pPr eaLnBrk="1" hangingPunct="1"/>
            <a:r>
              <a:rPr lang="zh-CN" altLang="en-US" sz="4000" b="1" dirty="0" smtClean="0">
                <a:solidFill>
                  <a:srgbClr val="002060"/>
                </a:solidFill>
              </a:rPr>
              <a:t>系统日志数据采集工具</a:t>
            </a:r>
            <a:endParaRPr lang="zh-CN" altLang="en-US" sz="4000" b="1" dirty="0" smtClean="0">
              <a:solidFill>
                <a:srgbClr val="002060"/>
              </a:solidFill>
            </a:endParaRPr>
          </a:p>
        </p:txBody>
      </p:sp>
      <p:sp>
        <p:nvSpPr>
          <p:cNvPr id="22531" name="Rectangle 3"/>
          <p:cNvSpPr>
            <a:spLocks noGrp="1" noRot="1" noChangeArrowheads="1"/>
          </p:cNvSpPr>
          <p:nvPr>
            <p:ph type="body" idx="1"/>
          </p:nvPr>
        </p:nvSpPr>
        <p:spPr>
          <a:xfrm>
            <a:off x="500063" y="1471613"/>
            <a:ext cx="8382000" cy="5386387"/>
          </a:xfrm>
        </p:spPr>
        <p:txBody>
          <a:bodyPr/>
          <a:lstStyle/>
          <a:p>
            <a:pPr algn="just" eaLnBrk="1" hangingPunct="1"/>
            <a:endParaRPr lang="en-US" altLang="zh-CN" dirty="0" smtClean="0"/>
          </a:p>
          <a:p>
            <a:r>
              <a:rPr lang="zh-CN" altLang="en-US" dirty="0" smtClean="0"/>
              <a:t>日志数据中蕴藏了如此大的价值，那么当然需要一些工具帮助我们来分析它们，例如</a:t>
            </a:r>
            <a:r>
              <a:rPr lang="en-US" dirty="0" err="1" smtClean="0"/>
              <a:t>Awstats</a:t>
            </a:r>
            <a:r>
              <a:rPr lang="zh-CN" altLang="en-US" dirty="0" smtClean="0"/>
              <a:t>、</a:t>
            </a:r>
            <a:r>
              <a:rPr lang="en-US" dirty="0" err="1" smtClean="0"/>
              <a:t>Webalizer</a:t>
            </a:r>
            <a:r>
              <a:rPr lang="zh-CN" altLang="en-US" dirty="0" smtClean="0"/>
              <a:t>，都是专门用于对</a:t>
            </a:r>
            <a:r>
              <a:rPr lang="en-US" dirty="0" smtClean="0"/>
              <a:t>Web</a:t>
            </a:r>
            <a:r>
              <a:rPr lang="zh-CN" altLang="en-US" dirty="0" smtClean="0"/>
              <a:t>服务器日志进行统计分析的开源程序。</a:t>
            </a:r>
            <a:endParaRPr lang="en-US" altLang="zh-CN" dirty="0" smtClean="0"/>
          </a:p>
          <a:p>
            <a:r>
              <a:rPr lang="zh-CN" altLang="en-US" dirty="0" smtClean="0"/>
              <a:t>还有一类产品，虽然不直接分析日志，但提供页面中嵌入</a:t>
            </a:r>
            <a:r>
              <a:rPr lang="en-US" dirty="0" err="1" smtClean="0"/>
              <a:t>js</a:t>
            </a:r>
            <a:r>
              <a:rPr lang="zh-CN" altLang="en-US" dirty="0" smtClean="0"/>
              <a:t>代码的方式统计数据。典型的产品包括</a:t>
            </a:r>
            <a:r>
              <a:rPr lang="en-US" dirty="0" smtClean="0"/>
              <a:t>Google Analytics</a:t>
            </a:r>
            <a:r>
              <a:rPr lang="zh-CN" altLang="en-US" dirty="0" smtClean="0"/>
              <a:t>、国内的</a:t>
            </a:r>
            <a:r>
              <a:rPr lang="en-US" dirty="0" err="1" smtClean="0"/>
              <a:t>Cnzz</a:t>
            </a:r>
            <a:r>
              <a:rPr lang="zh-CN" altLang="en-US" dirty="0" smtClean="0"/>
              <a:t>、百度统计等。</a:t>
            </a:r>
            <a:endParaRPr lang="zh-CN" altLang="en-US" dirty="0"/>
          </a:p>
        </p:txBody>
      </p:sp>
      <p:pic>
        <p:nvPicPr>
          <p:cNvPr id="22532" name="Picture 5"/>
          <p:cNvPicPr>
            <a:picLocks noChangeAspect="1" noChangeArrowheads="1"/>
          </p:cNvPicPr>
          <p:nvPr/>
        </p:nvPicPr>
        <p:blipFill>
          <a:blip r:embed="rId1"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1143000"/>
            <a:ext cx="6096000" cy="896937"/>
          </a:xfrm>
          <a:prstGeom prst="rect">
            <a:avLst/>
          </a:prstGeom>
          <a:noFill/>
          <a:ln>
            <a:miter lim="800000"/>
          </a:ln>
        </p:spPr>
        <p:txBody>
          <a:bodyPr/>
          <a:lstStyle/>
          <a:p>
            <a:pPr eaLnBrk="1" hangingPunct="1"/>
            <a:r>
              <a:rPr lang="zh-CN" altLang="en-US" sz="4000" b="1" dirty="0" smtClean="0">
                <a:solidFill>
                  <a:srgbClr val="002060"/>
                </a:solidFill>
              </a:rPr>
              <a:t>系统日志数据采集工具</a:t>
            </a:r>
            <a:endParaRPr lang="zh-CN" altLang="en-US" sz="4000" b="1" dirty="0" smtClean="0">
              <a:solidFill>
                <a:srgbClr val="002060"/>
              </a:solidFill>
            </a:endParaRPr>
          </a:p>
        </p:txBody>
      </p:sp>
      <p:sp>
        <p:nvSpPr>
          <p:cNvPr id="22531" name="Rectangle 3"/>
          <p:cNvSpPr>
            <a:spLocks noGrp="1" noRot="1" noChangeArrowheads="1"/>
          </p:cNvSpPr>
          <p:nvPr>
            <p:ph type="body" idx="1"/>
          </p:nvPr>
        </p:nvSpPr>
        <p:spPr>
          <a:xfrm>
            <a:off x="500063" y="1166813"/>
            <a:ext cx="8382000" cy="5386387"/>
          </a:xfrm>
        </p:spPr>
        <p:txBody>
          <a:bodyPr/>
          <a:lstStyle/>
          <a:p>
            <a:pPr algn="just" eaLnBrk="1" hangingPunct="1"/>
            <a:endParaRPr lang="en-US" altLang="zh-CN" dirty="0" smtClean="0"/>
          </a:p>
          <a:p>
            <a:r>
              <a:rPr lang="zh-CN" altLang="en-US" dirty="0" smtClean="0"/>
              <a:t>业务部门对数据分析的需求总是随着公司业务不断变化的。想要进行稍复杂的个性化分析，依然需要自己动手来采集日志数据。</a:t>
            </a:r>
            <a:endParaRPr lang="en-US" altLang="zh-CN" dirty="0" smtClean="0"/>
          </a:p>
          <a:p>
            <a:r>
              <a:rPr lang="zh-CN" altLang="en-US" dirty="0" smtClean="0"/>
              <a:t>绝大多数的日志分析工具都仅限于单机使用，当数据量的增长超过单机处理的范围，这些分析工具就没办法了。同时，提供在线分析服务的网站对单个站点通常也都有最大流量的限制，故对能够分析的数据样本量也有较为严格的限制。</a:t>
            </a:r>
            <a:endParaRPr lang="zh-CN" altLang="en-US" dirty="0"/>
          </a:p>
        </p:txBody>
      </p:sp>
      <p:pic>
        <p:nvPicPr>
          <p:cNvPr id="22532" name="Picture 5"/>
          <p:cNvPicPr>
            <a:picLocks noChangeAspect="1" noChangeArrowheads="1"/>
          </p:cNvPicPr>
          <p:nvPr/>
        </p:nvPicPr>
        <p:blipFill>
          <a:blip r:embed="rId1"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931863"/>
            <a:ext cx="6248400" cy="896937"/>
          </a:xfrm>
          <a:prstGeom prst="rect">
            <a:avLst/>
          </a:prstGeom>
          <a:noFill/>
          <a:ln>
            <a:miter lim="800000"/>
          </a:ln>
        </p:spPr>
        <p:txBody>
          <a:bodyPr/>
          <a:lstStyle/>
          <a:p>
            <a:pPr eaLnBrk="1" hangingPunct="1"/>
            <a:r>
              <a:rPr lang="zh-CN" altLang="en-US" sz="4000" b="1" dirty="0" smtClean="0">
                <a:solidFill>
                  <a:srgbClr val="002060"/>
                </a:solidFill>
              </a:rPr>
              <a:t>系统日志数据采集过程</a:t>
            </a:r>
            <a:endParaRPr lang="zh-CN" altLang="en-US" sz="4000" b="1" dirty="0" smtClean="0">
              <a:solidFill>
                <a:srgbClr val="002060"/>
              </a:solidFill>
            </a:endParaRPr>
          </a:p>
        </p:txBody>
      </p:sp>
      <p:sp>
        <p:nvSpPr>
          <p:cNvPr id="22531" name="Rectangle 3"/>
          <p:cNvSpPr>
            <a:spLocks noGrp="1" noRot="1" noChangeArrowheads="1"/>
          </p:cNvSpPr>
          <p:nvPr>
            <p:ph type="body" idx="1"/>
          </p:nvPr>
        </p:nvSpPr>
        <p:spPr>
          <a:xfrm>
            <a:off x="500063" y="1014413"/>
            <a:ext cx="8382000" cy="5386387"/>
          </a:xfrm>
        </p:spPr>
        <p:txBody>
          <a:bodyPr/>
          <a:lstStyle/>
          <a:p>
            <a:pPr algn="just" eaLnBrk="1" hangingPunct="1"/>
            <a:endParaRPr lang="en-US" altLang="zh-CN" dirty="0" smtClean="0"/>
          </a:p>
          <a:p>
            <a:endParaRPr lang="en-US" altLang="zh-CN" dirty="0" smtClean="0"/>
          </a:p>
          <a:p>
            <a:r>
              <a:rPr lang="zh-CN" altLang="en-US" dirty="0" smtClean="0"/>
              <a:t>日志主机是一个基于</a:t>
            </a:r>
            <a:r>
              <a:rPr lang="en-US" dirty="0" smtClean="0"/>
              <a:t>Unix</a:t>
            </a:r>
            <a:r>
              <a:rPr lang="zh-CN" altLang="en-US" dirty="0" smtClean="0"/>
              <a:t>或者</a:t>
            </a:r>
            <a:r>
              <a:rPr lang="en-US" dirty="0" smtClean="0"/>
              <a:t>Windows</a:t>
            </a:r>
            <a:r>
              <a:rPr lang="zh-CN" altLang="en-US" dirty="0" smtClean="0"/>
              <a:t>的服务器系统，它用来集中存储日志消息。</a:t>
            </a:r>
            <a:endParaRPr lang="en-US" altLang="zh-CN" dirty="0" smtClean="0"/>
          </a:p>
          <a:p>
            <a:endParaRPr lang="en-US" altLang="zh-CN" dirty="0" smtClean="0"/>
          </a:p>
          <a:p>
            <a:r>
              <a:rPr lang="zh-CN" altLang="en-US" dirty="0" smtClean="0"/>
              <a:t>日志主机可以集中存储来自多个数据源的日志消息，可以对系统日志信息进行备份，也可以分析日志数据。</a:t>
            </a:r>
            <a:endParaRPr lang="zh-CN" altLang="en-US" dirty="0"/>
          </a:p>
        </p:txBody>
      </p:sp>
      <p:pic>
        <p:nvPicPr>
          <p:cNvPr id="22532" name="Picture 5"/>
          <p:cNvPicPr>
            <a:picLocks noChangeAspect="1" noChangeArrowheads="1"/>
          </p:cNvPicPr>
          <p:nvPr/>
        </p:nvPicPr>
        <p:blipFill>
          <a:blip r:embed="rId1"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931863"/>
            <a:ext cx="6248400" cy="896937"/>
          </a:xfrm>
          <a:prstGeom prst="rect">
            <a:avLst/>
          </a:prstGeom>
          <a:noFill/>
          <a:ln>
            <a:miter lim="800000"/>
          </a:ln>
        </p:spPr>
        <p:txBody>
          <a:bodyPr/>
          <a:lstStyle/>
          <a:p>
            <a:pPr eaLnBrk="1" hangingPunct="1"/>
            <a:r>
              <a:rPr lang="zh-CN" altLang="en-US" sz="4000" b="1" dirty="0" smtClean="0">
                <a:solidFill>
                  <a:srgbClr val="002060"/>
                </a:solidFill>
              </a:rPr>
              <a:t>系统日志数据采集过程</a:t>
            </a:r>
            <a:endParaRPr lang="zh-CN" altLang="en-US" sz="4000" b="1" dirty="0" smtClean="0">
              <a:solidFill>
                <a:srgbClr val="002060"/>
              </a:solidFill>
            </a:endParaRPr>
          </a:p>
        </p:txBody>
      </p:sp>
      <p:sp>
        <p:nvSpPr>
          <p:cNvPr id="22531" name="Rectangle 3"/>
          <p:cNvSpPr>
            <a:spLocks noGrp="1" noRot="1" noChangeArrowheads="1"/>
          </p:cNvSpPr>
          <p:nvPr>
            <p:ph type="body" idx="1"/>
          </p:nvPr>
        </p:nvSpPr>
        <p:spPr>
          <a:xfrm>
            <a:off x="500063" y="1014413"/>
            <a:ext cx="8382000" cy="5386387"/>
          </a:xfrm>
        </p:spPr>
        <p:txBody>
          <a:bodyPr/>
          <a:lstStyle/>
          <a:p>
            <a:pPr algn="just" eaLnBrk="1" hangingPunct="1"/>
            <a:endParaRPr lang="en-US" altLang="zh-CN" dirty="0" smtClean="0"/>
          </a:p>
          <a:p>
            <a:r>
              <a:rPr lang="zh-CN" altLang="en-US" dirty="0" smtClean="0"/>
              <a:t>日志消息是如何传输到日志主机的？最常见的方法是通过</a:t>
            </a:r>
            <a:r>
              <a:rPr lang="en-US" dirty="0" err="1" smtClean="0"/>
              <a:t>syslog</a:t>
            </a:r>
            <a:r>
              <a:rPr lang="zh-CN" altLang="en-US" dirty="0" smtClean="0"/>
              <a:t>协议实现的，它是日志消息交换的一种标准。</a:t>
            </a:r>
            <a:r>
              <a:rPr lang="en-US" dirty="0" err="1" smtClean="0"/>
              <a:t>syslog</a:t>
            </a:r>
            <a:r>
              <a:rPr lang="zh-CN" altLang="en-US" dirty="0" smtClean="0"/>
              <a:t>协议实现了覆盖几乎所有客户端和服务器端组件间的通信，并主要采用用户数据报协议（</a:t>
            </a:r>
            <a:r>
              <a:rPr lang="en-US" dirty="0" smtClean="0"/>
              <a:t>UDP</a:t>
            </a:r>
            <a:r>
              <a:rPr lang="zh-CN" altLang="en-US" dirty="0" smtClean="0"/>
              <a:t>）。</a:t>
            </a:r>
            <a:endParaRPr lang="en-US" altLang="zh-CN" dirty="0" smtClean="0"/>
          </a:p>
          <a:p>
            <a:r>
              <a:rPr lang="zh-CN" altLang="en-US" dirty="0" smtClean="0"/>
              <a:t>为了提高传输的可靠性，</a:t>
            </a:r>
            <a:r>
              <a:rPr lang="en-US" dirty="0" err="1" smtClean="0"/>
              <a:t>syslog</a:t>
            </a:r>
            <a:r>
              <a:rPr lang="zh-CN" altLang="en-US" dirty="0" smtClean="0"/>
              <a:t>协议同样支持传输控制协议（</a:t>
            </a:r>
            <a:r>
              <a:rPr lang="en-US" dirty="0" smtClean="0"/>
              <a:t>TCP</a:t>
            </a:r>
            <a:r>
              <a:rPr lang="zh-CN" altLang="en-US" dirty="0" smtClean="0"/>
              <a:t>）。日志主机的主要工作就是通过</a:t>
            </a:r>
            <a:r>
              <a:rPr lang="en-US" dirty="0" err="1" smtClean="0"/>
              <a:t>syslog</a:t>
            </a:r>
            <a:r>
              <a:rPr lang="zh-CN" altLang="en-US" dirty="0" smtClean="0"/>
              <a:t>协议采集日志消息，并将其存储在一个本地磁盘上，以进行日志备份、存储和分析。</a:t>
            </a:r>
            <a:endParaRPr lang="zh-CN" altLang="en-US" dirty="0"/>
          </a:p>
        </p:txBody>
      </p:sp>
      <p:pic>
        <p:nvPicPr>
          <p:cNvPr id="22532" name="Picture 5"/>
          <p:cNvPicPr>
            <a:picLocks noChangeAspect="1" noChangeArrowheads="1"/>
          </p:cNvPicPr>
          <p:nvPr/>
        </p:nvPicPr>
        <p:blipFill>
          <a:blip r:embed="rId1"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5589</Words>
  <Application>WPS 演示</Application>
  <PresentationFormat>全屏显示(4:3)</PresentationFormat>
  <Paragraphs>472</Paragraphs>
  <Slides>44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Arial</vt:lpstr>
      <vt:lpstr>宋体</vt:lpstr>
      <vt:lpstr>Wingdings</vt:lpstr>
      <vt:lpstr>Calibri</vt:lpstr>
      <vt:lpstr>微软雅黑</vt:lpstr>
      <vt:lpstr>Arial Unicode MS</vt:lpstr>
      <vt:lpstr>Times New Roman</vt:lpstr>
      <vt:lpstr>Office 主题</vt:lpstr>
      <vt:lpstr>PowerPoint 演示文稿</vt:lpstr>
      <vt:lpstr>教学目标</vt:lpstr>
      <vt:lpstr>系统日志数据采集</vt:lpstr>
      <vt:lpstr>系统日志数据采集</vt:lpstr>
      <vt:lpstr>系统日志数据采集目的</vt:lpstr>
      <vt:lpstr>系统日志数据采集工具</vt:lpstr>
      <vt:lpstr>系统日志数据采集工具</vt:lpstr>
      <vt:lpstr>系统日志数据采集过程</vt:lpstr>
      <vt:lpstr>系统日志数据采集过程</vt:lpstr>
      <vt:lpstr>网络数据采集过程</vt:lpstr>
      <vt:lpstr>网络数据采集过程</vt:lpstr>
      <vt:lpstr>网络爬虫的工作原理</vt:lpstr>
      <vt:lpstr>网络爬虫的工作原理</vt:lpstr>
      <vt:lpstr>网页搜索策略</vt:lpstr>
      <vt:lpstr>网页搜索策略</vt:lpstr>
      <vt:lpstr>网页分析算法</vt:lpstr>
      <vt:lpstr>网页分析算法</vt:lpstr>
      <vt:lpstr>网络爬虫框架</vt:lpstr>
      <vt:lpstr>网络爬虫框架</vt:lpstr>
      <vt:lpstr>数据采集接口</vt:lpstr>
      <vt:lpstr>数据采集接口</vt:lpstr>
      <vt:lpstr>新浪微博</vt:lpstr>
      <vt:lpstr>新浪微博</vt:lpstr>
      <vt:lpstr>任务目标</vt:lpstr>
      <vt:lpstr>数据属性（用户信息表）</vt:lpstr>
      <vt:lpstr>数据属性（微博信息表）</vt:lpstr>
      <vt:lpstr>数据属性（微博信息表，续）</vt:lpstr>
      <vt:lpstr>数据属性（微博评论信息表）</vt:lpstr>
      <vt:lpstr>数据属性（微博转发信息表）</vt:lpstr>
      <vt:lpstr>数据属性（用户关注人信息表）</vt:lpstr>
      <vt:lpstr>网络爬虫代码结构</vt:lpstr>
      <vt:lpstr>网络爬虫代码（搜索词获取URL）</vt:lpstr>
      <vt:lpstr>网络爬虫代码（获取用户相关URL）</vt:lpstr>
      <vt:lpstr>网络爬虫代码（获取微博相关URL）</vt:lpstr>
      <vt:lpstr>网络爬虫代码（获取HTML网页）</vt:lpstr>
      <vt:lpstr>网络爬虫代码（解析用户信息）</vt:lpstr>
      <vt:lpstr>网络爬虫代码（解析关注人信息）</vt:lpstr>
      <vt:lpstr>网络爬虫代码（解析微博信息）</vt:lpstr>
      <vt:lpstr>网络爬虫代码（解析转发信息）</vt:lpstr>
      <vt:lpstr>网络爬虫代码（解析评论信息）</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Vivi</cp:lastModifiedBy>
  <cp:revision>169</cp:revision>
  <dcterms:created xsi:type="dcterms:W3CDTF">2010-07-16T22:48:00Z</dcterms:created>
  <dcterms:modified xsi:type="dcterms:W3CDTF">2021-08-02T23:12:38Z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A53908277E1A44B886504652AC18D526</vt:lpwstr>
  </property>
  <property fmtid="{D5CDD505-2E9C-101B-9397-08002B2CF9AE}" pid="3" name="KSOProductBuildVer">
    <vt:lpwstr>2052-11.1.0.10667</vt:lpwstr>
  </property>
</Properties>
</file>