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6" r:id="rId6"/>
    <p:sldId id="258" r:id="rId7"/>
    <p:sldId id="269" r:id="rId8"/>
    <p:sldId id="261" r:id="rId9"/>
    <p:sldId id="270" r:id="rId10"/>
    <p:sldId id="271" r:id="rId11"/>
    <p:sldId id="272" r:id="rId12"/>
    <p:sldId id="27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DavidisP4/p4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gilroyregular"/>
              </a:rPr>
              <a:t>	P4 Traffic Classification</a:t>
            </a: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indent="0">
              <a:buNone/>
            </a:pPr>
            <a:r>
              <a:rPr lang="en-US" dirty="0">
                <a:latin typeface="gilroyregular"/>
                <a:cs typeface="+mj-cs"/>
              </a:rPr>
              <a:t>Guy Davidi &amp; Amit Davidi</a:t>
            </a:r>
          </a:p>
          <a:p>
            <a:pPr marL="0" indent="0">
              <a:buNone/>
            </a:pPr>
            <a:r>
              <a:rPr lang="en-US" dirty="0">
                <a:latin typeface="gilroyregular"/>
                <a:cs typeface="+mj-cs"/>
              </a:rPr>
              <a:t>Supervisor: Stefan </a:t>
            </a:r>
            <a:r>
              <a:rPr lang="en-US" dirty="0" err="1">
                <a:latin typeface="gilroyregular"/>
                <a:cs typeface="+mj-cs"/>
              </a:rPr>
              <a:t>Chulski</a:t>
            </a:r>
            <a:endParaRPr lang="en-US" dirty="0">
              <a:latin typeface="gilroyregular"/>
              <a:cs typeface="+mj-cs"/>
            </a:endParaRPr>
          </a:p>
          <a:p>
            <a:pPr marL="0" indent="0">
              <a:buNone/>
            </a:pPr>
            <a:r>
              <a:rPr lang="en-US" dirty="0">
                <a:latin typeface="gilroyregular"/>
                <a:cs typeface="+mj-cs"/>
              </a:rPr>
              <a:t>Company: MARVELL</a:t>
            </a: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  <a:p>
            <a:pPr marL="0" indent="0">
              <a:buNone/>
            </a:pPr>
            <a:r>
              <a:rPr lang="en-US" b="1" dirty="0">
                <a:latin typeface="gilroyregular"/>
              </a:rPr>
              <a:t>Supervisor approval: _________</a:t>
            </a: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2" y="265164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489" y="96516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How to configure the pipeline using P4 ?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Stage 1 - </a:t>
            </a:r>
            <a:r>
              <a:rPr lang="en-US" sz="1900" dirty="0" err="1">
                <a:solidFill>
                  <a:srgbClr val="333333"/>
                </a:solidFill>
                <a:latin typeface="gilroyregular"/>
                <a:cs typeface="Assistant" pitchFamily="2" charset="-79"/>
              </a:rPr>
              <a:t>Deparser</a:t>
            </a: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In this code, If the Packet’s </a:t>
            </a:r>
            <a:r>
              <a:rPr lang="en-US" sz="1400" b="1" i="1" dirty="0" err="1"/>
              <a:t>EtherType</a:t>
            </a: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 is </a:t>
            </a:r>
            <a:r>
              <a:rPr lang="en-US" sz="1900" b="1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ipv4</a:t>
            </a: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 the parser continues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To the state parse_ipv4 and fills the header we mentioned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before</a:t>
            </a:r>
          </a:p>
          <a:p>
            <a:pPr marL="0" indent="0">
              <a:buNone/>
            </a:pPr>
            <a:b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</a:b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(The parser can also validate fields or checksum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and raise User-defined errors).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73FDB7B-F3B8-5D3E-3544-33632820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07" y="1003277"/>
            <a:ext cx="4131393" cy="57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489" y="96516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Stage 2 </a:t>
            </a: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– Match Action, Packet processing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Match action tables can be easily defined in P4: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An example for user defined actions Such as – drop / hop: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An example for a table: 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8E7A7B6-FAF9-6903-041C-981D4465D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37" y="2017164"/>
            <a:ext cx="4763165" cy="159089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9A67824-3FB2-B1DD-92A0-398A42585B5B}"/>
              </a:ext>
            </a:extLst>
          </p:cNvPr>
          <p:cNvSpPr txBox="1"/>
          <p:nvPr/>
        </p:nvSpPr>
        <p:spPr>
          <a:xfrm>
            <a:off x="6584707" y="1370833"/>
            <a:ext cx="39487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Naming and defining the ingress match-action pipeline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FF4EBFD-1B5B-3B78-492A-1596F5C92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19" y="3958881"/>
            <a:ext cx="3767452" cy="2397469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A5BDB5C-086E-3CA4-6502-75F6DCB92860}"/>
              </a:ext>
            </a:extLst>
          </p:cNvPr>
          <p:cNvSpPr txBox="1"/>
          <p:nvPr/>
        </p:nvSpPr>
        <p:spPr>
          <a:xfrm>
            <a:off x="6514908" y="3680188"/>
            <a:ext cx="30404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Example for actions:</a:t>
            </a:r>
            <a:endParaRPr lang="he-IL" dirty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A632D51-6D30-E87F-F67D-68FEA1FC9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707" y="4209745"/>
            <a:ext cx="435353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86419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489" y="994839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Stage 3 – The </a:t>
            </a:r>
            <a:r>
              <a:rPr lang="en-US" sz="1900" dirty="0" err="1">
                <a:solidFill>
                  <a:srgbClr val="333333"/>
                </a:solidFill>
                <a:latin typeface="gilroyregular"/>
                <a:cs typeface="Assistant" pitchFamily="2" charset="-79"/>
              </a:rPr>
              <a:t>deparser</a:t>
            </a: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: Takes user-defined Data and translates it to bits.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An Example for a </a:t>
            </a:r>
            <a:r>
              <a:rPr lang="en-US" sz="1900" dirty="0" err="1">
                <a:solidFill>
                  <a:srgbClr val="333333"/>
                </a:solidFill>
                <a:latin typeface="gilroyregular"/>
                <a:cs typeface="Assistant" pitchFamily="2" charset="-79"/>
              </a:rPr>
              <a:t>deparser</a:t>
            </a: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: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303219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86024"/>
            <a:ext cx="2743200" cy="365125"/>
          </a:xfrm>
        </p:spPr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86024"/>
            <a:ext cx="2743200" cy="365125"/>
          </a:xfrm>
        </p:spPr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0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AD336E4-F367-2429-9C43-6B2398DE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54" y="2533432"/>
            <a:ext cx="491558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8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graphicFrame>
        <p:nvGraphicFramePr>
          <p:cNvPr id="2" name="טבלה 9">
            <a:extLst>
              <a:ext uri="{FF2B5EF4-FFF2-40B4-BE49-F238E27FC236}">
                <a16:creationId xmlns:a16="http://schemas.microsoft.com/office/drawing/2014/main" id="{7B0A39F2-3FAB-593D-1558-D8934DCC0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30386"/>
              </p:ext>
            </p:extLst>
          </p:nvPr>
        </p:nvGraphicFramePr>
        <p:xfrm>
          <a:off x="249662" y="940280"/>
          <a:ext cx="11086382" cy="533623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183819">
                  <a:extLst>
                    <a:ext uri="{9D8B030D-6E8A-4147-A177-3AD203B41FA5}">
                      <a16:colId xmlns:a16="http://schemas.microsoft.com/office/drawing/2014/main" val="4141434428"/>
                    </a:ext>
                  </a:extLst>
                </a:gridCol>
                <a:gridCol w="5902563">
                  <a:extLst>
                    <a:ext uri="{9D8B030D-6E8A-4147-A177-3AD203B41FA5}">
                      <a16:colId xmlns:a16="http://schemas.microsoft.com/office/drawing/2014/main" val="3807367647"/>
                    </a:ext>
                  </a:extLst>
                </a:gridCol>
              </a:tblGrid>
              <a:tr h="7869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Run DPDK pipeline with Packet generator in background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Telnet window</a:t>
                      </a:r>
                    </a:p>
                    <a:p>
                      <a:pPr algn="ctr" rtl="1"/>
                      <a:r>
                        <a:rPr lang="en-US" dirty="0"/>
                        <a:t>pipeline&gt; pipeline PIPELINE0 stats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84481"/>
                  </a:ext>
                </a:extLst>
              </a:tr>
              <a:tr h="4549298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DPDK's uses NICs, Bind DPDK driver to device</a:t>
                      </a:r>
                    </a:p>
                    <a:p>
                      <a:pPr rtl="1"/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./dpdk-devbind.py -b </a:t>
                      </a:r>
                      <a:r>
                        <a:rPr lang="en-US" sz="1000" dirty="0" err="1"/>
                        <a:t>vfio-pci</a:t>
                      </a:r>
                      <a:r>
                        <a:rPr lang="en-US" sz="1000" dirty="0"/>
                        <a:t> 0000:03:00.0</a:t>
                      </a:r>
                    </a:p>
                    <a:p>
                      <a:pPr rtl="1"/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./dpdk-devbind.py -b </a:t>
                      </a:r>
                      <a:r>
                        <a:rPr lang="en-US" sz="1000" dirty="0" err="1"/>
                        <a:t>vfio-pci</a:t>
                      </a:r>
                      <a:r>
                        <a:rPr lang="en-US" sz="1000" dirty="0"/>
                        <a:t> 0000:07:00.0</a:t>
                      </a:r>
                    </a:p>
                    <a:p>
                      <a:pPr rtl="1"/>
                      <a:endParaRPr lang="en-US" sz="1000" dirty="0"/>
                    </a:p>
                    <a:p>
                      <a:pPr rtl="1"/>
                      <a:endParaRPr lang="en-US" sz="1000" dirty="0"/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Compilation</a:t>
                      </a:r>
                      <a:endParaRPr lang="en-US" sz="1000" dirty="0"/>
                    </a:p>
                    <a:p>
                      <a:pPr rtl="1"/>
                      <a:r>
                        <a:rPr lang="en-US" sz="1000" dirty="0"/>
                        <a:t>p4c-dpdk --arch psa l3.p4 -o l2fwd.spec</a:t>
                      </a:r>
                    </a:p>
                    <a:p>
                      <a:pPr rtl="1"/>
                      <a:endParaRPr lang="en-US" sz="1000" dirty="0"/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  <a:p>
                      <a:pPr rtl="1"/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./</a:t>
                      </a:r>
                      <a:r>
                        <a:rPr lang="en-US" sz="1000" dirty="0" err="1"/>
                        <a:t>dpdk</a:t>
                      </a:r>
                      <a:r>
                        <a:rPr lang="en-US" sz="1000" dirty="0"/>
                        <a:t>-pipeline -c 0x3 -- -s l2fwd.cli</a:t>
                      </a:r>
                    </a:p>
                    <a:p>
                      <a:pPr rtl="1"/>
                      <a:endParaRPr lang="en-US" sz="1000" dirty="0"/>
                    </a:p>
                    <a:p>
                      <a:pPr rtl="1"/>
                      <a:endParaRPr lang="en-US" sz="1000" dirty="0"/>
                    </a:p>
                    <a:p>
                      <a:pPr rtl="1"/>
                      <a:r>
                        <a:rPr lang="en-US" sz="2000" b="1" dirty="0"/>
                        <a:t>CLI is the commands that pipeline trigger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462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785AB51-9B4A-6BC2-8E20-1BB96E6C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17" y="1740023"/>
            <a:ext cx="2809045" cy="385378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333ECB5-FFCC-731A-2B1F-F4E302608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463" y="1740023"/>
            <a:ext cx="2711880" cy="26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83727" y="2456699"/>
            <a:ext cx="3266243" cy="1421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Q &amp; 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3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gilroyregular"/>
              </a:rPr>
              <a:t>Abstract</a:t>
            </a:r>
            <a:endParaRPr lang="en-US" sz="12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The Problem we want to solve: </a:t>
            </a:r>
          </a:p>
          <a:p>
            <a:r>
              <a:rPr lang="en-US" sz="1800" dirty="0"/>
              <a:t> When too many packets arrive at the switch faster than they can be processed and forwarded, a buffer overflow occurs, which leads to loss of packets, and reduced </a:t>
            </a:r>
            <a:r>
              <a:rPr lang="en-US" sz="1800" b="1" dirty="0"/>
              <a:t>quality of service</a:t>
            </a:r>
            <a:r>
              <a:rPr lang="en-US" sz="1800" dirty="0"/>
              <a:t>.</a:t>
            </a:r>
            <a:endParaRPr lang="en-US" sz="20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Goal</a:t>
            </a:r>
            <a:r>
              <a:rPr lang="en-US" sz="1600" b="1" dirty="0">
                <a:solidFill>
                  <a:srgbClr val="000000"/>
                </a:solidFill>
                <a:latin typeface="gilroyregular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gilroyregular"/>
              </a:rPr>
              <a:t>On a Switch, run a packet management algorithm that will classify packets and maximize the data throughput in case of buffer overflow thus increasing </a:t>
            </a:r>
            <a:r>
              <a:rPr lang="en-US" sz="2400" b="1" dirty="0">
                <a:solidFill>
                  <a:srgbClr val="000000"/>
                </a:solidFill>
                <a:latin typeface="gilroyregular"/>
              </a:rPr>
              <a:t>QOS</a:t>
            </a:r>
            <a:r>
              <a:rPr lang="en-US" sz="2400" dirty="0">
                <a:solidFill>
                  <a:srgbClr val="000000"/>
                </a:solidFill>
                <a:latin typeface="gilroyregular"/>
              </a:rPr>
              <a:t>.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C687E9-4EF6-985A-F258-1BF5FDDA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882347"/>
            <a:ext cx="3591556" cy="23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0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What is a switch?</a:t>
            </a:r>
          </a:p>
          <a:p>
            <a:r>
              <a:rPr lang="en-US" sz="2000" dirty="0">
                <a:solidFill>
                  <a:srgbClr val="000000"/>
                </a:solidFill>
                <a:latin typeface="gilroyregular"/>
              </a:rPr>
              <a:t>A device that processes and forwards</a:t>
            </a:r>
            <a:r>
              <a:rPr lang="en-US" sz="2000" dirty="0"/>
              <a:t> data packets between devices on a LAN (Local Area Network) by using MAC (Media Access Control) addresses.</a:t>
            </a:r>
          </a:p>
          <a:p>
            <a:r>
              <a:rPr lang="en-US" sz="2000" dirty="0"/>
              <a:t>The Switch’s Pipeline is the process that the switch uses to process and forward data packets, this pipeline is made of stages.</a:t>
            </a:r>
            <a:endParaRPr lang="en-US" sz="18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gilroyregular"/>
              </a:rPr>
              <a:t>Emulating a Switch: </a:t>
            </a:r>
            <a:r>
              <a:rPr lang="en-US" sz="1800" dirty="0">
                <a:solidFill>
                  <a:srgbClr val="000000"/>
                </a:solidFill>
                <a:latin typeface="gilroyregular"/>
              </a:rPr>
              <a:t>will enable us to</a:t>
            </a:r>
          </a:p>
          <a:p>
            <a:r>
              <a:rPr lang="en-US" sz="1800" dirty="0">
                <a:solidFill>
                  <a:srgbClr val="000000"/>
                </a:solidFill>
                <a:latin typeface="gilroyregular"/>
              </a:rPr>
              <a:t>pass packets through the switch (and test the throughput) (via Marvell’s packet generator).</a:t>
            </a:r>
          </a:p>
          <a:p>
            <a:r>
              <a:rPr lang="en-US" sz="1800" dirty="0">
                <a:solidFill>
                  <a:srgbClr val="000000"/>
                </a:solidFill>
                <a:latin typeface="gilroyregular"/>
              </a:rPr>
              <a:t>Configure the switch’s pipeline with a top-down paradigm (via the new technology: P4)</a:t>
            </a:r>
          </a:p>
          <a:p>
            <a:r>
              <a:rPr lang="en-US" sz="1800" dirty="0">
                <a:solidFill>
                  <a:srgbClr val="000000"/>
                </a:solidFill>
                <a:latin typeface="gilroyregular"/>
              </a:rPr>
              <a:t>Test different packet management algorithms easily (such as – buffer overflow management algorithms and packet classification algorithms)</a:t>
            </a:r>
            <a:endParaRPr lang="en-US" sz="18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3891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gilroyregular"/>
              </a:rPr>
              <a:t>What is a switch?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Switch’s Pipeline: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B4280230-9EB3-2C4A-7A52-1206B378E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2" y="2152361"/>
            <a:ext cx="9604168" cy="25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143653" cy="510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How are we going to achieve our goals?</a:t>
            </a:r>
          </a:p>
          <a:p>
            <a:r>
              <a:rPr lang="en-US" b="1" dirty="0"/>
              <a:t>Problem</a:t>
            </a:r>
            <a:r>
              <a:rPr lang="en-US" dirty="0"/>
              <a:t>: Having a Configurable Software switch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DPDK (overview next slide)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Configuring the Switch (pipeline) to implement Different algorithms.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P4 &amp; p4c (overview next slide)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Problem</a:t>
            </a:r>
            <a:r>
              <a:rPr lang="en-US" dirty="0"/>
              <a:t>: Validation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Packet generator – generate and pass packets into the </a:t>
            </a:r>
          </a:p>
          <a:p>
            <a:pPr marL="0" indent="0">
              <a:buNone/>
            </a:pPr>
            <a:r>
              <a:rPr lang="en-US" dirty="0"/>
              <a:t>    Switch, log the throughput of our algorithms.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4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DPDK</a:t>
            </a:r>
          </a:p>
          <a:p>
            <a:pPr marL="0" indent="0">
              <a:buNone/>
            </a:pPr>
            <a:r>
              <a:rPr lang="en-US" dirty="0">
                <a:latin typeface="gilroyregular"/>
              </a:rPr>
              <a:t>The Data Plane Development Kit (</a:t>
            </a:r>
            <a:r>
              <a:rPr lang="en-US" b="1" dirty="0">
                <a:latin typeface="gilroyregular"/>
              </a:rPr>
              <a:t>DPDK</a:t>
            </a:r>
            <a:r>
              <a:rPr lang="en-US" dirty="0">
                <a:latin typeface="gilroyregular"/>
              </a:rPr>
              <a:t>) is an open-source software project managed by the Linux Foundation. It provides a set of data plane libraries and network interface controller polling-mode drivers for offloading TCP packet processing from the operating system kernel to processes running in user space.</a:t>
            </a:r>
          </a:p>
          <a:p>
            <a:pPr marL="0" indent="0">
              <a:buNone/>
            </a:pPr>
            <a:endParaRPr lang="en-US" dirty="0">
              <a:latin typeface="gilroyregular"/>
            </a:endParaRPr>
          </a:p>
          <a:p>
            <a:pPr marL="0" indent="0">
              <a:buNone/>
            </a:pPr>
            <a:endParaRPr lang="en-US" dirty="0"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0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ilroyregular"/>
              </a:rPr>
              <a:t>P4, P4 Compiler</a:t>
            </a:r>
          </a:p>
          <a:p>
            <a:pPr marL="0" indent="0">
              <a:buNone/>
            </a:pPr>
            <a:r>
              <a:rPr lang="en-US" dirty="0"/>
              <a:t>P4 is a language for expressing how packets are processed by the data plane of a programmable forwarding element such as a hardware or software switch.</a:t>
            </a:r>
            <a:endParaRPr lang="en-US" b="1" dirty="0">
              <a:latin typeface="gilroyregular"/>
            </a:endParaRPr>
          </a:p>
          <a:p>
            <a:pPr marL="0" indent="0">
              <a:buNone/>
            </a:pPr>
            <a:endParaRPr lang="en-US" b="1" dirty="0">
              <a:latin typeface="gilroy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E67B0B4-6322-A686-C68B-E65FCB9B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281" y="2977540"/>
            <a:ext cx="7088863" cy="2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070" y="1213825"/>
            <a:ext cx="10705730" cy="4963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Our topology:</a:t>
            </a: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  <a:hlinkClick r:id="rId2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  <a:hlinkClick r:id="rId2"/>
              </a:rPr>
              <a:t>https://github.com/DavidisP4/p4_project</a:t>
            </a: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778111-5458-71FC-1E04-D80B8BB8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" y="1748493"/>
            <a:ext cx="10785395" cy="38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F53996F-871D-E8BA-C77A-093A879D8D7C}"/>
              </a:ext>
            </a:extLst>
          </p:cNvPr>
          <p:cNvSpPr txBox="1"/>
          <p:nvPr/>
        </p:nvSpPr>
        <p:spPr>
          <a:xfrm>
            <a:off x="9472538" y="1375649"/>
            <a:ext cx="2591973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Steps</a:t>
            </a:r>
          </a:p>
          <a:p>
            <a:r>
              <a:rPr lang="en-US" dirty="0"/>
              <a:t>1. Write a .P4 program that expresses how packets are processed (pipeline)</a:t>
            </a:r>
          </a:p>
          <a:p>
            <a:endParaRPr lang="en-US" dirty="0"/>
          </a:p>
          <a:p>
            <a:r>
              <a:rPr lang="en-US" dirty="0"/>
              <a:t>2. Compile .P4 to .spec using P4C.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Configure DPDK software switch Pipeline </a:t>
            </a:r>
          </a:p>
          <a:p>
            <a:r>
              <a:rPr lang="en-US" dirty="0"/>
              <a:t>Using the .spec</a:t>
            </a:r>
          </a:p>
          <a:p>
            <a:endParaRPr lang="en-US" dirty="0"/>
          </a:p>
          <a:p>
            <a:r>
              <a:rPr lang="en-US" dirty="0"/>
              <a:t>4. Pass packets into the pipeline Using our Packet generator.</a:t>
            </a:r>
          </a:p>
          <a:p>
            <a:r>
              <a:rPr lang="en-US" dirty="0"/>
              <a:t>5. View and log packet statistics (Throughput, …)</a:t>
            </a:r>
          </a:p>
        </p:txBody>
      </p:sp>
    </p:spTree>
    <p:extLst>
      <p:ext uri="{BB962C8B-B14F-4D97-AF65-F5344CB8AC3E}">
        <p14:creationId xmlns:p14="http://schemas.microsoft.com/office/powerpoint/2010/main" val="33824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070" y="121382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How to configure a pipeline using P4 ?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As we mentioned, the Pipeline has multiple stages, each can be expressed with P4: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Stage 1: The </a:t>
            </a:r>
            <a:r>
              <a:rPr lang="en-US" sz="1900" b="1" dirty="0" err="1">
                <a:solidFill>
                  <a:srgbClr val="333333"/>
                </a:solidFill>
                <a:latin typeface="gilroyregular"/>
                <a:cs typeface="Assistant" pitchFamily="2" charset="-79"/>
              </a:rPr>
              <a:t>Deparser</a:t>
            </a:r>
            <a:r>
              <a:rPr lang="en-US" sz="1900" b="1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 </a:t>
            </a: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– produces user-defined data from a stream of bits (Essentially defining our own protocol)</a:t>
            </a:r>
          </a:p>
          <a:p>
            <a:pPr marL="0" indent="0">
              <a:buNone/>
            </a:pPr>
            <a:endParaRPr lang="en-US" sz="1900" b="1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333333"/>
                </a:solidFill>
                <a:latin typeface="gilroyregular"/>
                <a:cs typeface="Assistant" pitchFamily="2" charset="-79"/>
              </a:rPr>
              <a:t>An example for a user-defined `struct` that will hold IPV4 data:</a:t>
            </a: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upload.wikimedia.org/wikipedia/commons/1/12/P4-...">
            <a:extLst>
              <a:ext uri="{FF2B5EF4-FFF2-40B4-BE49-F238E27FC236}">
                <a16:creationId xmlns:a16="http://schemas.microsoft.com/office/drawing/2014/main" id="{AEB70E6C-6F7D-7A1E-D552-D8D8FE0F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89" y="-29674"/>
            <a:ext cx="1421422" cy="14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8A88258-4D15-7C39-131D-9842FD58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886" y="3157065"/>
            <a:ext cx="462027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4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754</Words>
  <Application>Microsoft Office PowerPoint</Application>
  <PresentationFormat>מסך רחב</PresentationFormat>
  <Paragraphs>159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gilroyregular</vt:lpstr>
      <vt:lpstr>Office Theme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  <vt:lpstr>22-1-2-2599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Amit Davidi</cp:lastModifiedBy>
  <cp:revision>44</cp:revision>
  <dcterms:created xsi:type="dcterms:W3CDTF">2021-12-15T06:30:50Z</dcterms:created>
  <dcterms:modified xsi:type="dcterms:W3CDTF">2023-01-19T18:42:14Z</dcterms:modified>
</cp:coreProperties>
</file>