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33" d="100"/>
          <a:sy n="33" d="100"/>
        </p:scale>
        <p:origin x="1704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כ"ג/אייר/תשפ"ג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2098021"/>
                  </p:ext>
                </p:extLst>
              </p:nvPr>
            </p:nvGraphicFramePr>
            <p:xfrm>
              <a:off x="384740" y="3717860"/>
              <a:ext cx="35185420" cy="2634824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1501165"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dirty="0"/>
                            <a:t>This project involved the design and implementation of a software switch using DPDK (Data Plane Development Kit) that is configurable with P4 (Programming Protocol-Independent Packet Processors). 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dirty="0"/>
                            <a:t>Additionally, a classifier and buffer overflow management algorithm was implemented to ensure reliable network performance in a high-stress network state.</a:t>
                          </a: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Objectives</a:t>
                          </a:r>
                          <a:endParaRPr lang="en-US" sz="3600" dirty="0"/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Research the P4 Programming language capabilities, the DPDK libraries and their integration.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Research real-time configurable software switches, SDNs and their practical implementation.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Improvement of </a:t>
                          </a:r>
                          <a:r>
                            <a:rPr lang="en-US" sz="3400" b="1" dirty="0"/>
                            <a:t>Quality of Service </a:t>
                          </a:r>
                          <a:r>
                            <a:rPr lang="en-US" sz="3400" b="0" dirty="0"/>
                            <a:t>in a buffer-overflow (High-Stress) </a:t>
                          </a:r>
                          <a:r>
                            <a:rPr lang="en-US" sz="3400" b="0" baseline="0" dirty="0">
                              <a:solidFill>
                                <a:srgbClr val="000000"/>
                              </a:solidFill>
                              <a:effectLst/>
                              <a:latin typeface="gilroyregular"/>
                              <a:cs typeface="Open Sans Hebrew" panose="00000500000000000000" pitchFamily="2" charset="-79"/>
                            </a:rPr>
                            <a:t>Scenario where packets are dropped.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Development of a platform that enables engineers to deploy and evaluate their next-gen on-switch algorithms</a:t>
                          </a:r>
                          <a:r>
                            <a:rPr lang="en-US" sz="3400" b="0" baseline="0" dirty="0">
                              <a:solidFill>
                                <a:srgbClr val="000000"/>
                              </a:solidFill>
                              <a:effectLst/>
                              <a:latin typeface="gilroyregular"/>
                              <a:cs typeface="Open Sans Hebrew" panose="00000500000000000000" pitchFamily="2" charset="-79"/>
                            </a:rPr>
                            <a:t>.</a:t>
                          </a: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Methods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Our Integrated solution is comprised of two main stages: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A packet classifier that can be configured in real-time. 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</a:t>
                          </a:r>
                          <a:r>
                            <a:rPr lang="en-US" sz="34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classifier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is being loaded to the system in real-time using P4. The classifier assigns a </a:t>
                          </a:r>
                          <a:r>
                            <a:rPr lang="en-US" sz="34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Quality of Service (QoS) </a:t>
                          </a:r>
                          <a:r>
                            <a:rPr lang="en-US" sz="3400" b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value to each packet.</a:t>
                          </a: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Buffer-overflow management algorithm, Implemented in the NIC’s DPDK driver  (</a:t>
                          </a:r>
                          <a:r>
                            <a:rPr lang="en-US" sz="3400" b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depends on the free buffer space and the packet’s 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</a:t>
                          </a:r>
                          <a:r>
                            <a:rPr lang="en-US" sz="34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QoS).</a:t>
                          </a: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2137181" marR="0" lvl="1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400" b="1" i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Default algorithm 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– Every packet passes.</a:t>
                          </a:r>
                        </a:p>
                        <a:p>
                          <a:pPr marL="2137181" marR="0" lvl="1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400" b="1" i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Three Buffers Round Robin 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– </a:t>
                          </a:r>
                          <a:r>
                            <a:rPr lang="en-US" sz="3400" dirty="0"/>
                            <a:t>The buffer is split into three sub-buffers for handling packets with different priorities, and each sub-buffer is served in a round-robin manner.</a:t>
                          </a:r>
                        </a:p>
                        <a:p>
                          <a:pPr marL="2137181" marR="0" lvl="1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400" b="1" i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Inverse Linear algorithm </a:t>
                          </a: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– Packets pass \ dropped deterministically (QoS threshold).</a:t>
                          </a:r>
                        </a:p>
                        <a:p>
                          <a:pPr marL="2137181" marR="0" lvl="1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lang="en-US" sz="3400" b="1" i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Probabilistic Algorithm </a:t>
                          </a:r>
                          <a:r>
                            <a:rPr lang="en-US" sz="3400" b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– Packets are passes \ dropped based on a probability model:</a:t>
                          </a:r>
                        </a:p>
                        <a:p>
                          <a:pPr marL="1679981" marR="0" lvl="1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𝐵𝑢𝑓𝑓𝑒𝑟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𝑆𝑖𝑧𝑒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𝑄𝑜𝑆</m:t>
                                    </m:r>
                                  </m:e>
                                </m:d>
                                <m:r>
                                  <a:rPr lang="en-US" sz="3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𝛼</m:t>
                                        </m:r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ctrlPr>
                                              <a:rPr lang="en-US" sz="3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𝑄𝑜𝑆</m:t>
                                            </m:r>
                                            <m:r>
                                              <a:rPr lang="en-US" sz="3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3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en-US" sz="3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𝐵𝑢𝑓𝑓𝑒𝑟</m:t>
                                        </m:r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𝑆𝑖𝑧𝑒</m:t>
                                        </m:r>
                                      </m:num>
                                      <m:den>
                                        <m:r>
                                          <a:rPr lang="en-US" sz="3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3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/>
                            <a:t>A packet generator was utilized to pass randomized packets through the software switch. The system’s evaluation was based on the Total 𝑄𝑜𝑆 passed and the Competitive ratio of the algorithm.</a:t>
                          </a:r>
                          <a:endParaRPr lang="en-US" sz="3400" b="1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1679981" marR="0" lvl="1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457200" marR="0" lvl="0" indent="-4572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We collected data of the total</a:t>
                          </a:r>
                          <a:r>
                            <a:rPr lang="en-US" sz="34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QoS </a:t>
                          </a:r>
                          <a:r>
                            <a:rPr lang="en-US" sz="3400" b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passed through the switch and performed a competitive analysis of the different algorithms.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𝐶𝑜𝑚𝑝𝑒𝑡𝑖𝑡𝑖𝑣𝑒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𝑅𝑎𝑡𝑖𝑜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𝜓</m:t>
                                </m:r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𝑄𝑜𝑆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𝑜𝑏𝑡𝑎𝑖𝑛𝑒𝑑</m:t>
                                    </m:r>
                                  </m:num>
                                  <m:den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𝐵𝑒𝑠𝑡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𝐶𝑎𝑠𝑒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𝑄𝑜𝑆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Conclusions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From our results we obtained, we observe a clear improvement of the default packet forwarding procedure in a high-stress network state.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Also, The switch can support different communication protocols, which can be configured in real-time.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Bibliography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[1] A. </a:t>
                          </a:r>
                          <a:r>
                            <a:rPr lang="en-US" sz="3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Kesselman</a:t>
                          </a: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, Z. </a:t>
                          </a:r>
                          <a:r>
                            <a:rPr lang="en-US" sz="3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Lotker</a:t>
                          </a: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, Y. Mansour, B. </a:t>
                          </a:r>
                          <a:r>
                            <a:rPr lang="en-US" sz="3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Schieber</a:t>
                          </a: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, M. </a:t>
                          </a:r>
                          <a:r>
                            <a:rPr lang="en-US" sz="34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Svirdenko</a:t>
                          </a: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and B. P Shamir. </a:t>
                          </a: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"</a:t>
                          </a:r>
                          <a:r>
                            <a:rPr lang="en-US" sz="3400" b="0" dirty="0"/>
                            <a:t>Buffer Overflow Management in QoS Switches”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720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2098021"/>
                  </p:ext>
                </p:extLst>
              </p:nvPr>
            </p:nvGraphicFramePr>
            <p:xfrm>
              <a:off x="384740" y="3717860"/>
              <a:ext cx="35185420" cy="2634824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1501165"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dirty="0"/>
                            <a:t>This project involved the design and implementation of a software switch using DPDK (Data Plane Development Kit) that is configurable with P4 (Programming Protocol-Independent Packet Processors). 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dirty="0"/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dirty="0"/>
                            <a:t>Additionally, a classifier and buffer overflow management algorithm was implemented to ensure reliable network performance in a high-stress network state.</a:t>
                          </a: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Objectives</a:t>
                          </a:r>
                          <a:endParaRPr lang="en-US" sz="3600" dirty="0"/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Research the P4 Programming language capabilities, the DPDK libraries and their integration.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Research real-time configurable software switches, SDNs and their practical implementation.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Improvement of </a:t>
                          </a:r>
                          <a:r>
                            <a:rPr lang="en-US" sz="3400" b="1" dirty="0"/>
                            <a:t>Quality of Service </a:t>
                          </a:r>
                          <a:r>
                            <a:rPr lang="en-US" sz="3400" b="0" dirty="0"/>
                            <a:t>in a buffer-overflow (High-Stress) </a:t>
                          </a:r>
                          <a:r>
                            <a:rPr lang="en-US" sz="3400" b="0" baseline="0" dirty="0">
                              <a:solidFill>
                                <a:srgbClr val="000000"/>
                              </a:solidFill>
                              <a:effectLst/>
                              <a:latin typeface="gilroyregular"/>
                              <a:cs typeface="Open Sans Hebrew" panose="00000500000000000000" pitchFamily="2" charset="-79"/>
                            </a:rPr>
                            <a:t>Scenario where packets are dropped.</a:t>
                          </a:r>
                        </a:p>
                        <a:p>
                          <a:pPr marL="571500" marR="0" lvl="0" indent="-57150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3400" dirty="0"/>
                            <a:t>Development of a platform that enables engineers to deploy and evaluate their next-gen on-switch algorithms</a:t>
                          </a:r>
                          <a:r>
                            <a:rPr lang="en-US" sz="3400" b="0" baseline="0" dirty="0">
                              <a:solidFill>
                                <a:srgbClr val="000000"/>
                              </a:solidFill>
                              <a:effectLst/>
                              <a:latin typeface="gilroyregular"/>
                              <a:cs typeface="Open Sans Hebrew" panose="00000500000000000000" pitchFamily="2" charset="-79"/>
                            </a:rPr>
                            <a:t>.</a:t>
                          </a: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0" y="361021"/>
            <a:ext cx="12489813" cy="28465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E5F927-E4B4-99E6-A8DA-0258B0D63EE3}"/>
              </a:ext>
            </a:extLst>
          </p:cNvPr>
          <p:cNvSpPr txBox="1"/>
          <p:nvPr/>
        </p:nvSpPr>
        <p:spPr>
          <a:xfrm>
            <a:off x="10669682" y="130970"/>
            <a:ext cx="1551887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DPDK-P4  Configurable Switch with Buffer Overflow Management</a:t>
            </a:r>
            <a:endParaRPr lang="en-US" sz="4400" b="1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22-1-2-2599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 Guy Davidi, Amit Davidi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Stefan Chulski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5">
                <a:extLst>
                  <a:ext uri="{FF2B5EF4-FFF2-40B4-BE49-F238E27FC236}">
                    <a16:creationId xmlns:a16="http://schemas.microsoft.com/office/drawing/2014/main" id="{89F0E353-59FC-1A15-3ABC-C779CC533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139641"/>
                  </p:ext>
                </p:extLst>
              </p:nvPr>
            </p:nvGraphicFramePr>
            <p:xfrm>
              <a:off x="24685566" y="11777915"/>
              <a:ext cx="1007930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9650">
                      <a:extLst>
                        <a:ext uri="{9D8B030D-6E8A-4147-A177-3AD203B41FA5}">
                          <a16:colId xmlns:a16="http://schemas.microsoft.com/office/drawing/2014/main" val="3834659641"/>
                        </a:ext>
                      </a:extLst>
                    </a:gridCol>
                    <a:gridCol w="5039650">
                      <a:extLst>
                        <a:ext uri="{9D8B030D-6E8A-4147-A177-3AD203B41FA5}">
                          <a16:colId xmlns:a16="http://schemas.microsoft.com/office/drawing/2014/main" val="1082143408"/>
                        </a:ext>
                      </a:extLst>
                    </a:gridCol>
                  </a:tblGrid>
                  <a:tr h="5225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dirty="0"/>
                            <a:t>Algorithm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dirty="0"/>
                            <a:t>C-R :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oMath>
                          </a14:m>
                          <a:r>
                            <a:rPr lang="en-US" sz="3400" b="1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3948836"/>
                      </a:ext>
                    </a:extLst>
                  </a:tr>
                  <a:tr h="5225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dirty="0" smtClean="0">
                                    <a:latin typeface="Cambria Math" panose="02040503050406030204" pitchFamily="18" charset="0"/>
                                  </a:rPr>
                                  <m:t>𝐷𝑒𝑓𝑎𝑢𝑙𝑡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383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3050132"/>
                      </a:ext>
                    </a:extLst>
                  </a:tr>
                  <a:tr h="4317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𝐼𝑛𝑣𝑒𝑟𝑠𝑒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𝐿𝑖𝑛𝑒𝑎𝑟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384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4292315"/>
                      </a:ext>
                    </a:extLst>
                  </a:tr>
                  <a:tr h="477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𝑃𝑟𝑜𝑏𝑎𝑏𝑖𝑙𝑖𝑠𝑡𝑖𝑐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710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18520"/>
                      </a:ext>
                    </a:extLst>
                  </a:tr>
                  <a:tr h="477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𝑇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h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𝑟𝑒𝑒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𝐵𝑢𝑓𝑓𝑒𝑟𝑠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𝑅𝑜𝑢𝑛𝑑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𝑅𝑜𝑏𝑖𝑛</m:t>
                                </m:r>
                                <m:r>
                                  <a:rPr lang="en-US" sz="2800" b="0" i="1" kern="1200" baseline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3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34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3400" i="1" dirty="0" smtClean="0">
                                    <a:latin typeface="Cambria Math" panose="02040503050406030204" pitchFamily="18" charset="0"/>
                                  </a:rPr>
                                  <m:t>295</m:t>
                                </m:r>
                              </m:oMath>
                            </m:oMathPara>
                          </a14:m>
                          <a:endParaRPr lang="en-US" sz="3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46356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5">
                <a:extLst>
                  <a:ext uri="{FF2B5EF4-FFF2-40B4-BE49-F238E27FC236}">
                    <a16:creationId xmlns:a16="http://schemas.microsoft.com/office/drawing/2014/main" id="{89F0E353-59FC-1A15-3ABC-C779CC533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139641"/>
                  </p:ext>
                </p:extLst>
              </p:nvPr>
            </p:nvGraphicFramePr>
            <p:xfrm>
              <a:off x="24685566" y="11777915"/>
              <a:ext cx="1007930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9650">
                      <a:extLst>
                        <a:ext uri="{9D8B030D-6E8A-4147-A177-3AD203B41FA5}">
                          <a16:colId xmlns:a16="http://schemas.microsoft.com/office/drawing/2014/main" val="3834659641"/>
                        </a:ext>
                      </a:extLst>
                    </a:gridCol>
                    <a:gridCol w="5039650">
                      <a:extLst>
                        <a:ext uri="{9D8B030D-6E8A-4147-A177-3AD203B41FA5}">
                          <a16:colId xmlns:a16="http://schemas.microsoft.com/office/drawing/2014/main" val="1082143408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dirty="0"/>
                            <a:t>Algorithm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000" r="-121" b="-4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3948836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00" r="-100121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14000" r="-121" b="-3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05013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881" r="-100121" b="-1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11881" r="-121" b="-1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29231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5000" r="-100121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15000" r="-121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421852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5000" r="-100121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5000" r="-121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6356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826705D5-C62E-2331-B39F-B8BC7A8C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7" y="14446994"/>
            <a:ext cx="6666820" cy="4727967"/>
          </a:xfrm>
          <a:prstGeom prst="rect">
            <a:avLst/>
          </a:prstGeom>
        </p:spPr>
      </p:pic>
      <p:pic>
        <p:nvPicPr>
          <p:cNvPr id="61" name="Picture 6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AC15458-B95D-1D7B-88E3-CC126A4AB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866" y="-2932061"/>
            <a:ext cx="9525000" cy="9525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B590611-539D-1172-A3C6-823832F9B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9866" y="15336192"/>
            <a:ext cx="8769915" cy="64340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ABE1A62-C680-80BE-D96C-DA0521B0E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2756" y="16303174"/>
            <a:ext cx="7439025" cy="5743575"/>
          </a:xfrm>
          <a:prstGeom prst="rect">
            <a:avLst/>
          </a:prstGeom>
        </p:spPr>
      </p:pic>
      <p:pic>
        <p:nvPicPr>
          <p:cNvPr id="74" name="Picture 73" descr="A picture containing text, post-it note, font, screenshot&#10;&#10;Description automatically generated">
            <a:extLst>
              <a:ext uri="{FF2B5EF4-FFF2-40B4-BE49-F238E27FC236}">
                <a16:creationId xmlns:a16="http://schemas.microsoft.com/office/drawing/2014/main" id="{0C590D9D-4F42-ED10-0666-5A560DB5F2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9248"/>
            <a:ext cx="11614671" cy="46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5109</TotalTime>
  <Words>431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gilroyregular</vt:lpstr>
      <vt:lpstr>Wingdings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Amit Davidi</cp:lastModifiedBy>
  <cp:revision>131</cp:revision>
  <cp:lastPrinted>2019-12-23T14:46:09Z</cp:lastPrinted>
  <dcterms:created xsi:type="dcterms:W3CDTF">2019-12-02T06:50:52Z</dcterms:created>
  <dcterms:modified xsi:type="dcterms:W3CDTF">2023-05-14T11:54:16Z</dcterms:modified>
</cp:coreProperties>
</file>