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9" r:id="rId3"/>
    <p:sldId id="257" r:id="rId4"/>
    <p:sldId id="265" r:id="rId5"/>
    <p:sldId id="258" r:id="rId6"/>
    <p:sldId id="270" r:id="rId7"/>
    <p:sldId id="262" r:id="rId8"/>
    <p:sldId id="271" r:id="rId9"/>
    <p:sldId id="259" r:id="rId10"/>
    <p:sldId id="260" r:id="rId11"/>
    <p:sldId id="261" r:id="rId12"/>
    <p:sldId id="263" r:id="rId13"/>
    <p:sldId id="264" r:id="rId14"/>
    <p:sldId id="266" r:id="rId15"/>
    <p:sldId id="267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CE43F-8910-4D68-8A29-88347383EDDB}" type="datetimeFigureOut">
              <a:rPr lang="en-CA" smtClean="0"/>
              <a:t>2014-11-11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A2B6-3F86-45D7-B9B8-06116FF026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375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Andrew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A2B6-3F86-45D7-B9B8-06116FF026B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886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Andrew:  Content ID goes</a:t>
            </a:r>
            <a:r>
              <a:rPr lang="en-CA" baseline="0" dirty="0" smtClean="0"/>
              <a:t> up each time it’s added.  Chapter primary key is a combination of the textbook ISBN and chapter number.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A2B6-3F86-45D7-B9B8-06116FF026B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026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David: What is the purpose of this section</a:t>
            </a:r>
            <a:r>
              <a:rPr lang="en-CA" baseline="0" dirty="0" smtClean="0"/>
              <a:t> table?  What is the primary key?  How do we use it to run a query?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A2B6-3F86-45D7-B9B8-06116FF026B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2997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Graeme: What is the purpose of this table?  What</a:t>
            </a:r>
            <a:r>
              <a:rPr lang="en-CA" baseline="0" dirty="0" smtClean="0"/>
              <a:t> is the main query for it?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A2B6-3F86-45D7-B9B8-06116FF026B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470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Graeme: What is the purpose of this table?  What</a:t>
            </a:r>
            <a:r>
              <a:rPr lang="en-CA" baseline="0" dirty="0" smtClean="0"/>
              <a:t> is the main query for it?</a:t>
            </a:r>
            <a:r>
              <a:rPr lang="en-CA" baseline="0" dirty="0"/>
              <a:t> </a:t>
            </a:r>
            <a:r>
              <a:rPr lang="en-CA" baseline="0" dirty="0" smtClean="0"/>
              <a:t> What does invoice id refer to?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A2B6-3F86-45D7-B9B8-06116FF026B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9697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Andrew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A2B6-3F86-45D7-B9B8-06116FF026B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065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Sina:  Mention we cannot change the price</a:t>
            </a:r>
            <a:r>
              <a:rPr lang="en-CA" baseline="0" dirty="0" smtClean="0"/>
              <a:t> of an object or delete a textbook because of super high cohesiveness.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A2B6-3F86-45D7-B9B8-06116FF026B7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667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Andrew: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A2B6-3F86-45D7-B9B8-06116FF026B7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0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Graeme: mention that</a:t>
            </a:r>
            <a:r>
              <a:rPr lang="en-CA" baseline="0" dirty="0" smtClean="0"/>
              <a:t> we’ve decided to go with relational tables in SQL rather than flat files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A2B6-3F86-45D7-B9B8-06116FF026B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1844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Graeme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A2B6-3F86-45D7-B9B8-06116FF026B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04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Andrew: Mention that the presentation will go in a counter clockwise manner. 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A2B6-3F86-45D7-B9B8-06116FF026B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227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David: What is the purpose of this table?  Store</a:t>
            </a:r>
            <a:r>
              <a:rPr lang="en-CA" baseline="0" dirty="0" smtClean="0"/>
              <a:t> the usernames and types that they are.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A2B6-3F86-45D7-B9B8-06116FF026B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7753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Sina: What is the purpose of this table?  Query for what courses does “student” belong to?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A2B6-3F86-45D7-B9B8-06116FF026B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5602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Sina: What is the purpose of this table?  Store</a:t>
            </a:r>
            <a:r>
              <a:rPr lang="en-CA" baseline="0" dirty="0" smtClean="0"/>
              <a:t> course information.  Future fields would be term, year,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A2B6-3F86-45D7-B9B8-06116FF026B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153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David: What is the purpose this table?  What</a:t>
            </a:r>
            <a:r>
              <a:rPr lang="en-CA" baseline="0" dirty="0" smtClean="0"/>
              <a:t> is the main query?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A2B6-3F86-45D7-B9B8-06116FF026B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3103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Sina:  What is</a:t>
            </a:r>
            <a:r>
              <a:rPr lang="en-CA" baseline="0" dirty="0" smtClean="0"/>
              <a:t> the purpose of content ID table?  Textbook information in that table.  The ISBN is added back into the course list table in previous slide.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A2B6-3F86-45D7-B9B8-06116FF026B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125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557E5A3-F976-4F1A-A043-02F418FA113A}" type="datetimeFigureOut">
              <a:rPr lang="en-CA" smtClean="0"/>
              <a:t>2014-11-11</a:t>
            </a:fld>
            <a:endParaRPr lang="en-CA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D052CB7-3FFF-451E-B04A-646CB15410D4}" type="slidenum">
              <a:rPr lang="en-CA" smtClean="0"/>
              <a:t>‹#›</a:t>
            </a:fld>
            <a:endParaRPr lang="en-CA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E5A3-F976-4F1A-A043-02F418FA113A}" type="datetimeFigureOut">
              <a:rPr lang="en-CA" smtClean="0"/>
              <a:t>2014-11-11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CB7-3FFF-451E-B04A-646CB15410D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E5A3-F976-4F1A-A043-02F418FA113A}" type="datetimeFigureOut">
              <a:rPr lang="en-CA" smtClean="0"/>
              <a:t>2014-11-11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CB7-3FFF-451E-B04A-646CB15410D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E5A3-F976-4F1A-A043-02F418FA113A}" type="datetimeFigureOut">
              <a:rPr lang="en-CA" smtClean="0"/>
              <a:t>2014-11-11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CB7-3FFF-451E-B04A-646CB15410D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E5A3-F976-4F1A-A043-02F418FA113A}" type="datetimeFigureOut">
              <a:rPr lang="en-CA" smtClean="0"/>
              <a:t>2014-11-11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CB7-3FFF-451E-B04A-646CB15410D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E5A3-F976-4F1A-A043-02F418FA113A}" type="datetimeFigureOut">
              <a:rPr lang="en-CA" smtClean="0"/>
              <a:t>2014-11-11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CB7-3FFF-451E-B04A-646CB15410D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E5A3-F976-4F1A-A043-02F418FA113A}" type="datetimeFigureOut">
              <a:rPr lang="en-CA" smtClean="0"/>
              <a:t>2014-11-11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CB7-3FFF-451E-B04A-646CB15410D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E5A3-F976-4F1A-A043-02F418FA113A}" type="datetimeFigureOut">
              <a:rPr lang="en-CA" smtClean="0"/>
              <a:t>2014-11-11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CB7-3FFF-451E-B04A-646CB15410D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E5A3-F976-4F1A-A043-02F418FA113A}" type="datetimeFigureOut">
              <a:rPr lang="en-CA" smtClean="0"/>
              <a:t>2014-11-11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CB7-3FFF-451E-B04A-646CB15410D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E5A3-F976-4F1A-A043-02F418FA113A}" type="datetimeFigureOut">
              <a:rPr lang="en-CA" smtClean="0"/>
              <a:t>2014-11-11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CB7-3FFF-451E-B04A-646CB15410D4}" type="slidenum">
              <a:rPr lang="en-CA" smtClean="0"/>
              <a:t>‹#›</a:t>
            </a:fld>
            <a:endParaRPr lang="en-CA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E5A3-F976-4F1A-A043-02F418FA113A}" type="datetimeFigureOut">
              <a:rPr lang="en-CA" smtClean="0"/>
              <a:t>2014-11-11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CB7-3FFF-451E-B04A-646CB15410D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557E5A3-F976-4F1A-A043-02F418FA113A}" type="datetimeFigureOut">
              <a:rPr lang="en-CA" smtClean="0"/>
              <a:t>2014-11-11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D052CB7-3FFF-451E-B04A-646CB15410D4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Do Not Stick In Ear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Andrew </a:t>
            </a:r>
            <a:r>
              <a:rPr lang="en-CA" dirty="0" err="1" smtClean="0"/>
              <a:t>MacCuaig</a:t>
            </a:r>
            <a:endParaRPr lang="en-CA" dirty="0" smtClean="0"/>
          </a:p>
          <a:p>
            <a:r>
              <a:rPr lang="en-CA" dirty="0" smtClean="0"/>
              <a:t>Graeme</a:t>
            </a:r>
          </a:p>
          <a:p>
            <a:r>
              <a:rPr lang="en-CA" dirty="0" smtClean="0"/>
              <a:t>David</a:t>
            </a:r>
          </a:p>
          <a:p>
            <a:r>
              <a:rPr lang="en-CA" dirty="0" smtClean="0"/>
              <a:t>Sina Dee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538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/>
          <a:lstStyle/>
          <a:p>
            <a:r>
              <a:rPr lang="en-US" dirty="0" smtClean="0"/>
              <a:t>Adding a chapter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61" y="2160240"/>
            <a:ext cx="1495736" cy="148478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940463"/>
              </p:ext>
            </p:extLst>
          </p:nvPr>
        </p:nvGraphicFramePr>
        <p:xfrm>
          <a:off x="1431582" y="4811961"/>
          <a:ext cx="15233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3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92597" y="3732140"/>
            <a:ext cx="751869" cy="577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3623" y="4396894"/>
            <a:ext cx="138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Content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20490"/>
              </p:ext>
            </p:extLst>
          </p:nvPr>
        </p:nvGraphicFramePr>
        <p:xfrm>
          <a:off x="3413273" y="4581318"/>
          <a:ext cx="508042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105"/>
                <a:gridCol w="1270105"/>
                <a:gridCol w="1270105"/>
                <a:gridCol w="12701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Textbook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Content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1234567890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986">
            <a:off x="2573339" y="3400632"/>
            <a:ext cx="757415" cy="5734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26256" y="4053503"/>
            <a:ext cx="1670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Chapters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189855"/>
              </p:ext>
            </p:extLst>
          </p:nvPr>
        </p:nvGraphicFramePr>
        <p:xfrm>
          <a:off x="4489223" y="2479926"/>
          <a:ext cx="4187232" cy="111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808"/>
                <a:gridCol w="1046808"/>
                <a:gridCol w="1046808"/>
                <a:gridCol w="1046808"/>
              </a:tblGrid>
              <a:tr h="374184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Isbn</a:t>
                      </a:r>
                      <a:endParaRPr lang="en-US" sz="11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Publisher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</a:tr>
              <a:tr h="37418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12345667890</a:t>
                      </a:r>
                      <a:endParaRPr lang="en-US" sz="11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Intro to</a:t>
                      </a:r>
                      <a:r>
                        <a:rPr lang="en-US" sz="1100" baseline="0" dirty="0" smtClean="0"/>
                        <a:t> Java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Clearing House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/>
                </a:tc>
              </a:tr>
              <a:tr h="277378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16291" y="1912027"/>
            <a:ext cx="2050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Textbooks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64336" y="3993263"/>
            <a:ext cx="519647" cy="39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43608" y="76470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Adding a section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61" y="2160240"/>
            <a:ext cx="1495736" cy="148478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55535"/>
              </p:ext>
            </p:extLst>
          </p:nvPr>
        </p:nvGraphicFramePr>
        <p:xfrm>
          <a:off x="1431582" y="4811961"/>
          <a:ext cx="15233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3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92597" y="3732140"/>
            <a:ext cx="751869" cy="5776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23623" y="4396894"/>
            <a:ext cx="138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Content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873689"/>
              </p:ext>
            </p:extLst>
          </p:nvPr>
        </p:nvGraphicFramePr>
        <p:xfrm>
          <a:off x="3413273" y="4581318"/>
          <a:ext cx="508042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105"/>
                <a:gridCol w="1270105"/>
                <a:gridCol w="1270105"/>
                <a:gridCol w="12701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Textbook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chapter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1234567890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986">
            <a:off x="2573339" y="3400632"/>
            <a:ext cx="757415" cy="5734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26256" y="4053503"/>
            <a:ext cx="1670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Section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01628" y="3945974"/>
            <a:ext cx="519647" cy="39923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396969" y="3287547"/>
            <a:ext cx="119616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98637" y="3287547"/>
            <a:ext cx="112562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Chapter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41269" y="3916020"/>
            <a:ext cx="519647" cy="39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6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 Invoice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07476"/>
              </p:ext>
            </p:extLst>
          </p:nvPr>
        </p:nvGraphicFramePr>
        <p:xfrm>
          <a:off x="1475656" y="2924944"/>
          <a:ext cx="62646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872208"/>
                <a:gridCol w="27363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r>
                        <a:rPr lang="en-US" baseline="0" dirty="0" smtClean="0"/>
                        <a:t> purchased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2014-11-05 12:30:13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0693" y="4653136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key: Id (generated by DB)</a:t>
            </a:r>
          </a:p>
        </p:txBody>
      </p:sp>
    </p:spTree>
    <p:extLst>
      <p:ext uri="{BB962C8B-B14F-4D97-AF65-F5344CB8AC3E}">
        <p14:creationId xmlns:p14="http://schemas.microsoft.com/office/powerpoint/2010/main" val="32160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Content to Invoice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13511"/>
              </p:ext>
            </p:extLst>
          </p:nvPr>
        </p:nvGraphicFramePr>
        <p:xfrm>
          <a:off x="1403648" y="256490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Invoice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43490" y="4149080"/>
            <a:ext cx="7024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join information from both the Invoice table and the content table</a:t>
            </a:r>
          </a:p>
          <a:p>
            <a:endParaRPr lang="en-US" dirty="0"/>
          </a:p>
          <a:p>
            <a:r>
              <a:rPr lang="en-US" dirty="0" smtClean="0"/>
              <a:t>Primary key: Invoice id + Content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490" y="2276872"/>
            <a:ext cx="6480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Quicker to search over flat </a:t>
            </a:r>
            <a:r>
              <a:rPr lang="en-US" dirty="0" smtClean="0"/>
              <a:t>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Easier to perform </a:t>
            </a:r>
            <a:r>
              <a:rPr lang="en-US" dirty="0" smtClean="0"/>
              <a:t>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Entities closely model real world objects as defined in project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Database scheme is highly cohesive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490" y="2348880"/>
            <a:ext cx="74169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Steeper learning curve if you want to make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Removing an object requires accessing multiple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objects may not allow us to delete them for update them for invoice purposes (</a:t>
            </a:r>
            <a:r>
              <a:rPr lang="en-US" dirty="0" err="1" smtClean="0"/>
              <a:t>ie</a:t>
            </a:r>
            <a:r>
              <a:rPr lang="en-US" dirty="0"/>
              <a:t> </a:t>
            </a:r>
            <a:r>
              <a:rPr lang="en-US" dirty="0" smtClean="0"/>
              <a:t>changing the price of a content)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Adding a chapter and section requires adding textbook information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005064"/>
            <a:ext cx="1584176" cy="19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1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2348880"/>
            <a:ext cx="6808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is in third normal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duplication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 is simplified and 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Nothing is stored on the server that doesn’t need to be there.  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6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used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0" y="2316009"/>
            <a:ext cx="6400249" cy="639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Objects that are created to reflect real-world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3490" y="2974694"/>
            <a:ext cx="3419856" cy="283579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Users</a:t>
            </a:r>
          </a:p>
          <a:p>
            <a:r>
              <a:rPr lang="en-US" dirty="0" smtClean="0"/>
              <a:t>Student</a:t>
            </a:r>
          </a:p>
          <a:p>
            <a:r>
              <a:rPr lang="en-US" dirty="0" smtClean="0"/>
              <a:t>Content Manager</a:t>
            </a:r>
          </a:p>
          <a:p>
            <a:r>
              <a:rPr lang="en-US" dirty="0" smtClean="0"/>
              <a:t>Administrator</a:t>
            </a:r>
          </a:p>
          <a:p>
            <a:r>
              <a:rPr lang="en-US" dirty="0" smtClean="0"/>
              <a:t>Content</a:t>
            </a:r>
          </a:p>
          <a:p>
            <a:r>
              <a:rPr lang="en-US" dirty="0" smtClean="0"/>
              <a:t>Textbooks</a:t>
            </a:r>
          </a:p>
          <a:p>
            <a:r>
              <a:rPr lang="en-US" dirty="0" smtClean="0"/>
              <a:t>Chapters</a:t>
            </a:r>
          </a:p>
          <a:p>
            <a:r>
              <a:rPr lang="en-US" dirty="0" smtClean="0"/>
              <a:t>Sections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/>
          <a:p>
            <a:r>
              <a:rPr lang="en-US" dirty="0" smtClean="0"/>
              <a:t>Courses</a:t>
            </a:r>
          </a:p>
          <a:p>
            <a:r>
              <a:rPr lang="en-US" dirty="0" smtClean="0"/>
              <a:t>Invoice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0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Tables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Users</a:t>
            </a:r>
          </a:p>
          <a:p>
            <a:r>
              <a:rPr lang="en-CA" dirty="0" smtClean="0"/>
              <a:t>Content ID</a:t>
            </a:r>
          </a:p>
          <a:p>
            <a:r>
              <a:rPr lang="en-CA" dirty="0" smtClean="0"/>
              <a:t>Textbooks</a:t>
            </a:r>
          </a:p>
          <a:p>
            <a:r>
              <a:rPr lang="en-CA" dirty="0" smtClean="0"/>
              <a:t>Chapters</a:t>
            </a:r>
          </a:p>
          <a:p>
            <a:r>
              <a:rPr lang="en-CA" dirty="0" smtClean="0"/>
              <a:t>Section</a:t>
            </a:r>
          </a:p>
          <a:p>
            <a:endParaRPr lang="en-CA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smtClean="0"/>
              <a:t>Courses</a:t>
            </a:r>
          </a:p>
          <a:p>
            <a:r>
              <a:rPr lang="en-CA" dirty="0" smtClean="0"/>
              <a:t>Class list</a:t>
            </a:r>
          </a:p>
          <a:p>
            <a:r>
              <a:rPr lang="en-CA" dirty="0" smtClean="0"/>
              <a:t>Book list</a:t>
            </a:r>
          </a:p>
          <a:p>
            <a:r>
              <a:rPr lang="en-CA" dirty="0" smtClean="0"/>
              <a:t>Invoice</a:t>
            </a:r>
          </a:p>
          <a:p>
            <a:r>
              <a:rPr lang="en-CA" dirty="0" smtClean="0"/>
              <a:t>Purchases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62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793391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Relationships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86882" y="2132856"/>
            <a:ext cx="72487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7903" y="2847332"/>
            <a:ext cx="118408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Class list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7627" y="3609594"/>
            <a:ext cx="102463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courses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19993" y="4470928"/>
            <a:ext cx="105990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Book list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56770" y="2847332"/>
            <a:ext cx="109356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Invoices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9369" y="3609594"/>
            <a:ext cx="130837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Purchases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47152" y="4470928"/>
            <a:ext cx="111280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39072" y="5733256"/>
            <a:ext cx="119616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40740" y="5733256"/>
            <a:ext cx="112562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Chapter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39472" y="5733256"/>
            <a:ext cx="101662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Section</a:t>
            </a:r>
            <a:endParaRPr lang="en-US" dirty="0"/>
          </a:p>
        </p:txBody>
      </p:sp>
      <p:cxnSp>
        <p:nvCxnSpPr>
          <p:cNvPr id="14" name="Elbow Connector 13"/>
          <p:cNvCxnSpPr>
            <a:endCxn id="7" idx="0"/>
          </p:cNvCxnSpPr>
          <p:nvPr/>
        </p:nvCxnSpPr>
        <p:spPr>
          <a:xfrm>
            <a:off x="2412385" y="2348880"/>
            <a:ext cx="2891170" cy="498452"/>
          </a:xfrm>
          <a:prstGeom prst="bentConnector2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10" idx="1"/>
          </p:cNvCxnSpPr>
          <p:nvPr/>
        </p:nvCxnSpPr>
        <p:spPr>
          <a:xfrm rot="16200000" flipH="1">
            <a:off x="1905678" y="4984528"/>
            <a:ext cx="1077662" cy="789126"/>
          </a:xfrm>
          <a:prstGeom prst="bentConnector2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6" idx="0"/>
          </p:cNvCxnSpPr>
          <p:nvPr/>
        </p:nvCxnSpPr>
        <p:spPr>
          <a:xfrm rot="5400000">
            <a:off x="1803946" y="4224927"/>
            <a:ext cx="492002" cy="1"/>
          </a:xfrm>
          <a:prstGeom prst="bentConnector3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5" idx="0"/>
          </p:cNvCxnSpPr>
          <p:nvPr/>
        </p:nvCxnSpPr>
        <p:spPr>
          <a:xfrm rot="16200000" flipH="1">
            <a:off x="1853481" y="3413128"/>
            <a:ext cx="392930" cy="1"/>
          </a:xfrm>
          <a:prstGeom prst="bentConnector3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" idx="2"/>
            <a:endCxn id="4" idx="0"/>
          </p:cNvCxnSpPr>
          <p:nvPr/>
        </p:nvCxnSpPr>
        <p:spPr>
          <a:xfrm rot="16200000" flipH="1">
            <a:off x="1877061" y="2674447"/>
            <a:ext cx="345144" cy="625"/>
          </a:xfrm>
          <a:prstGeom prst="bentConnector3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3"/>
            <a:endCxn id="11" idx="1"/>
          </p:cNvCxnSpPr>
          <p:nvPr/>
        </p:nvCxnSpPr>
        <p:spPr>
          <a:xfrm>
            <a:off x="4035233" y="5917922"/>
            <a:ext cx="70550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3"/>
            <a:endCxn id="12" idx="1"/>
          </p:cNvCxnSpPr>
          <p:nvPr/>
        </p:nvCxnSpPr>
        <p:spPr>
          <a:xfrm>
            <a:off x="5866369" y="5917922"/>
            <a:ext cx="573103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9" idx="1"/>
          </p:cNvCxnSpPr>
          <p:nvPr/>
        </p:nvCxnSpPr>
        <p:spPr>
          <a:xfrm flipV="1">
            <a:off x="3419872" y="4655594"/>
            <a:ext cx="1327280" cy="1077662"/>
          </a:xfrm>
          <a:prstGeom prst="bentConnector3">
            <a:avLst>
              <a:gd name="adj1" fmla="val -384"/>
            </a:avLst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5400000">
            <a:off x="4841061" y="5268050"/>
            <a:ext cx="842015" cy="49759"/>
          </a:xfrm>
          <a:prstGeom prst="bentConnector3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9" idx="3"/>
          </p:cNvCxnSpPr>
          <p:nvPr/>
        </p:nvCxnSpPr>
        <p:spPr>
          <a:xfrm>
            <a:off x="5859957" y="4655594"/>
            <a:ext cx="1085616" cy="1077662"/>
          </a:xfrm>
          <a:prstGeom prst="bentConnector3">
            <a:avLst>
              <a:gd name="adj1" fmla="val 100286"/>
            </a:avLst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5400000">
            <a:off x="5064651" y="4254814"/>
            <a:ext cx="492003" cy="16250"/>
          </a:xfrm>
          <a:prstGeom prst="bentConnector3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7" idx="2"/>
            <a:endCxn id="8" idx="0"/>
          </p:cNvCxnSpPr>
          <p:nvPr/>
        </p:nvCxnSpPr>
        <p:spPr>
          <a:xfrm rot="5400000">
            <a:off x="5107090" y="3413129"/>
            <a:ext cx="392930" cy="12700"/>
          </a:xfrm>
          <a:prstGeom prst="bentConnector3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8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052736"/>
            <a:ext cx="7024744" cy="1143000"/>
          </a:xfrm>
        </p:spPr>
        <p:txBody>
          <a:bodyPr/>
          <a:lstStyle/>
          <a:p>
            <a:r>
              <a:rPr lang="en-CA" dirty="0" smtClean="0"/>
              <a:t>Adding a user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08920"/>
            <a:ext cx="1311315" cy="202130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Users Table</a:t>
            </a:r>
            <a:endParaRPr lang="en-C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55977996"/>
              </p:ext>
            </p:extLst>
          </p:nvPr>
        </p:nvGraphicFramePr>
        <p:xfrm>
          <a:off x="4645023" y="2974975"/>
          <a:ext cx="4031432" cy="167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858"/>
                <a:gridCol w="1007858"/>
                <a:gridCol w="1007858"/>
                <a:gridCol w="1007858"/>
              </a:tblGrid>
              <a:tr h="419540">
                <a:tc>
                  <a:txBody>
                    <a:bodyPr/>
                    <a:lstStyle/>
                    <a:p>
                      <a:r>
                        <a:rPr lang="en-CA" sz="900" dirty="0" smtClean="0"/>
                        <a:t>Username</a:t>
                      </a:r>
                      <a:endParaRPr lang="en-CA" sz="9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900" dirty="0" smtClean="0"/>
                        <a:t>Password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900" dirty="0" smtClean="0"/>
                        <a:t>type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900" dirty="0" smtClean="0"/>
                        <a:t>Name</a:t>
                      </a:r>
                      <a:endParaRPr lang="en-CA" sz="900" dirty="0"/>
                    </a:p>
                  </a:txBody>
                  <a:tcPr/>
                </a:tc>
              </a:tr>
              <a:tr h="419540">
                <a:tc>
                  <a:txBody>
                    <a:bodyPr/>
                    <a:lstStyle/>
                    <a:p>
                      <a:r>
                        <a:rPr lang="en-CA" sz="900" dirty="0" smtClean="0"/>
                        <a:t>admin</a:t>
                      </a:r>
                      <a:endParaRPr lang="en-CA" sz="9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900" dirty="0" smtClean="0"/>
                        <a:t>pass123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900" dirty="0" smtClean="0"/>
                        <a:t>administrator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900" dirty="0" smtClean="0"/>
                        <a:t>John Smith</a:t>
                      </a:r>
                      <a:endParaRPr lang="en-CA" sz="900" dirty="0"/>
                    </a:p>
                  </a:txBody>
                  <a:tcPr/>
                </a:tc>
              </a:tr>
              <a:tr h="419540">
                <a:tc>
                  <a:txBody>
                    <a:bodyPr/>
                    <a:lstStyle/>
                    <a:p>
                      <a:r>
                        <a:rPr lang="en-CA" sz="900" dirty="0" err="1" smtClean="0"/>
                        <a:t>Jsmith</a:t>
                      </a:r>
                      <a:endParaRPr lang="en-CA" sz="900" dirty="0" smtClean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900" dirty="0" smtClean="0"/>
                        <a:t>Carleton01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900" dirty="0" smtClean="0"/>
                        <a:t>student</a:t>
                      </a:r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900" dirty="0" smtClean="0"/>
                        <a:t>Johann Smith</a:t>
                      </a:r>
                      <a:endParaRPr lang="en-CA" sz="900" dirty="0"/>
                    </a:p>
                  </a:txBody>
                  <a:tcPr/>
                </a:tc>
              </a:tr>
              <a:tr h="419540">
                <a:tc>
                  <a:txBody>
                    <a:bodyPr/>
                    <a:lstStyle/>
                    <a:p>
                      <a:endParaRPr lang="en-CA" sz="900" dirty="0" smtClean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252849"/>
            <a:ext cx="1223963" cy="933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3608" y="4869160"/>
            <a:ext cx="2664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 </a:t>
            </a:r>
            <a:r>
              <a:rPr lang="en-US" dirty="0" err="1" smtClean="0"/>
              <a:t>jsmith</a:t>
            </a:r>
            <a:endParaRPr lang="en-US" dirty="0" smtClean="0"/>
          </a:p>
          <a:p>
            <a:r>
              <a:rPr lang="en-US" dirty="0" smtClean="0"/>
              <a:t>Password: carleton01</a:t>
            </a:r>
          </a:p>
          <a:p>
            <a:r>
              <a:rPr lang="en-US" dirty="0" smtClean="0"/>
              <a:t>type: student</a:t>
            </a:r>
          </a:p>
          <a:p>
            <a:r>
              <a:rPr lang="en-US" dirty="0" smtClean="0"/>
              <a:t>Name: Johann Smith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0" y="3717032"/>
            <a:ext cx="4104456" cy="469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72200" y="5522929"/>
            <a:ext cx="118408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Class list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16324">
            <a:off x="6698298" y="4912886"/>
            <a:ext cx="531889" cy="40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Students registered to a Class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19631"/>
              </p:ext>
            </p:extLst>
          </p:nvPr>
        </p:nvGraphicFramePr>
        <p:xfrm>
          <a:off x="1475656" y="292494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COMP1001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COMP1002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Jdoe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BIOL1001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Jdoe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BIOL1002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60265" y="2420888"/>
            <a:ext cx="470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 is the username from Users table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87604" y="5120881"/>
            <a:ext cx="608648" cy="4641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9609" y="5733256"/>
            <a:ext cx="102463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courses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487" y="5287965"/>
            <a:ext cx="425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Primary key: student + course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28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72" y="575191"/>
            <a:ext cx="7024744" cy="1143000"/>
          </a:xfrm>
        </p:spPr>
        <p:txBody>
          <a:bodyPr/>
          <a:lstStyle/>
          <a:p>
            <a:r>
              <a:rPr lang="en-US" dirty="0" smtClean="0"/>
              <a:t>Adding a Course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918093"/>
              </p:ext>
            </p:extLst>
          </p:nvPr>
        </p:nvGraphicFramePr>
        <p:xfrm>
          <a:off x="2419276" y="3573016"/>
          <a:ext cx="42721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068"/>
                <a:gridCol w="21360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COMP1001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Intro to Java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BIOL1001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Intro to Biology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43490" y="2348880"/>
            <a:ext cx="515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require the course code and the name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798716"/>
            <a:ext cx="3015642" cy="1600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4884" y="3018636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Course list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25391" y="5661248"/>
            <a:ext cx="105990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Book list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42544" y="5206504"/>
            <a:ext cx="425598" cy="32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1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book list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331145"/>
              </p:ext>
            </p:extLst>
          </p:nvPr>
        </p:nvGraphicFramePr>
        <p:xfrm>
          <a:off x="1547664" y="292494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Textbook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1234567890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COMP1001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0987654321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BIOL1001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84168" y="5294759"/>
            <a:ext cx="119616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69448" y="4885747"/>
            <a:ext cx="425598" cy="326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3490" y="5294759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Primary key: textbook id + course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109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1143000"/>
          </a:xfrm>
        </p:spPr>
        <p:txBody>
          <a:bodyPr/>
          <a:lstStyle/>
          <a:p>
            <a:r>
              <a:rPr lang="en-CA" dirty="0" smtClean="0"/>
              <a:t>Adding a textbook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2300223" cy="162615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3106"/>
              </p:ext>
            </p:extLst>
          </p:nvPr>
        </p:nvGraphicFramePr>
        <p:xfrm>
          <a:off x="1555623" y="4811961"/>
          <a:ext cx="15121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90482" y="3734254"/>
            <a:ext cx="751869" cy="57341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520919"/>
              </p:ext>
            </p:extLst>
          </p:nvPr>
        </p:nvGraphicFramePr>
        <p:xfrm>
          <a:off x="4283966" y="2204864"/>
          <a:ext cx="4297588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397"/>
                <a:gridCol w="1074397"/>
                <a:gridCol w="1074397"/>
                <a:gridCol w="10743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Isbn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Title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9281748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Intro to</a:t>
                      </a:r>
                      <a:r>
                        <a:rPr lang="en-US" sz="1400" baseline="0" dirty="0" smtClean="0"/>
                        <a:t> Java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Clearing House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855" y="2250682"/>
            <a:ext cx="669748" cy="5734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4796" y="1706390"/>
            <a:ext cx="2445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Textbooks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439689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Content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96193"/>
              </p:ext>
            </p:extLst>
          </p:nvPr>
        </p:nvGraphicFramePr>
        <p:xfrm>
          <a:off x="4039494" y="4581128"/>
          <a:ext cx="44161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076"/>
                <a:gridCol w="22080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9281748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COMP1001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211960" y="4166061"/>
            <a:ext cx="1457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Book List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58625">
            <a:off x="3511407" y="3607478"/>
            <a:ext cx="669748" cy="57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487</TotalTime>
  <Words>684</Words>
  <Application>Microsoft Office PowerPoint</Application>
  <PresentationFormat>On-screen Show (4:3)</PresentationFormat>
  <Paragraphs>218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2</vt:lpstr>
      <vt:lpstr>Austin</vt:lpstr>
      <vt:lpstr>Do Not Stick In Ear</vt:lpstr>
      <vt:lpstr>Entities used</vt:lpstr>
      <vt:lpstr>Tables Used</vt:lpstr>
      <vt:lpstr>The Relationships</vt:lpstr>
      <vt:lpstr>Adding a user</vt:lpstr>
      <vt:lpstr>Students registered to a Class</vt:lpstr>
      <vt:lpstr>Adding a Course</vt:lpstr>
      <vt:lpstr>The book list</vt:lpstr>
      <vt:lpstr>Adding a textbook</vt:lpstr>
      <vt:lpstr>Adding a chapter</vt:lpstr>
      <vt:lpstr>PowerPoint Presentation</vt:lpstr>
      <vt:lpstr>Add an Invoice</vt:lpstr>
      <vt:lpstr>Link Content to Invoice</vt:lpstr>
      <vt:lpstr>Advantages</vt:lpstr>
      <vt:lpstr>Disadvantages</vt:lpstr>
      <vt:lpstr>Justification</vt:lpstr>
    </vt:vector>
  </TitlesOfParts>
  <Company>Government of Canada / Gouvernement du Canada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Not Stick In Ear</dc:title>
  <dc:creator>Dee, Sina</dc:creator>
  <cp:lastModifiedBy>Ultimate Sina .</cp:lastModifiedBy>
  <cp:revision>33</cp:revision>
  <dcterms:created xsi:type="dcterms:W3CDTF">2014-11-03T17:25:07Z</dcterms:created>
  <dcterms:modified xsi:type="dcterms:W3CDTF">2014-11-11T20:48:55Z</dcterms:modified>
</cp:coreProperties>
</file>