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945B-9D54-4B72-8898-96D52661FF45}"/>
              </a:ext>
            </a:extLst>
          </p:cNvPr>
          <p:cNvSpPr>
            <a:spLocks noGrp="1"/>
          </p:cNvSpPr>
          <p:nvPr>
            <p:ph type="ctrTitle"/>
          </p:nvPr>
        </p:nvSpPr>
        <p:spPr>
          <a:xfrm>
            <a:off x="2492976" y="1020337"/>
            <a:ext cx="8915399" cy="1762332"/>
          </a:xfrm>
        </p:spPr>
        <p:txBody>
          <a:bodyPr>
            <a:normAutofit/>
          </a:bodyPr>
          <a:lstStyle/>
          <a:p>
            <a:pPr algn="ctr"/>
            <a:r>
              <a:rPr lang="en-IN" b="1" dirty="0">
                <a:effectLst>
                  <a:outerShdw blurRad="38100" dist="38100" dir="2700000" algn="tl">
                    <a:srgbClr val="000000">
                      <a:alpha val="43137"/>
                    </a:srgbClr>
                  </a:outerShdw>
                </a:effectLst>
              </a:rPr>
              <a:t>TURF FOOTBALL BOOKING WEBSITE</a:t>
            </a:r>
          </a:p>
        </p:txBody>
      </p:sp>
      <p:sp>
        <p:nvSpPr>
          <p:cNvPr id="3" name="Subtitle 2">
            <a:extLst>
              <a:ext uri="{FF2B5EF4-FFF2-40B4-BE49-F238E27FC236}">
                <a16:creationId xmlns:a16="http://schemas.microsoft.com/office/drawing/2014/main" id="{7144090F-8901-4A67-B06B-8D6B00A1CFCE}"/>
              </a:ext>
            </a:extLst>
          </p:cNvPr>
          <p:cNvSpPr>
            <a:spLocks noGrp="1"/>
          </p:cNvSpPr>
          <p:nvPr>
            <p:ph type="subTitle" idx="1"/>
          </p:nvPr>
        </p:nvSpPr>
        <p:spPr>
          <a:xfrm>
            <a:off x="2492976" y="3512190"/>
            <a:ext cx="8915399" cy="1126283"/>
          </a:xfrm>
        </p:spPr>
        <p:txBody>
          <a:bodyPr>
            <a:normAutofit lnSpcReduction="10000"/>
          </a:bodyPr>
          <a:lstStyle/>
          <a:p>
            <a:pPr algn="ctr"/>
            <a:r>
              <a:rPr lang="en-US" b="1" dirty="0"/>
              <a:t>Syed Moinuddin S.  </a:t>
            </a:r>
            <a:r>
              <a:rPr lang="en-US" dirty="0"/>
              <a:t> </a:t>
            </a:r>
            <a:r>
              <a:rPr lang="en-US" b="1" dirty="0"/>
              <a:t>- RA1631005010057</a:t>
            </a:r>
            <a:endParaRPr lang="en-IN" dirty="0"/>
          </a:p>
          <a:p>
            <a:pPr algn="ctr"/>
            <a:r>
              <a:rPr lang="en-US" b="1" dirty="0"/>
              <a:t>Madesh B. - RA1631005010073</a:t>
            </a:r>
            <a:endParaRPr lang="en-IN" dirty="0"/>
          </a:p>
          <a:p>
            <a:pPr algn="ctr"/>
            <a:r>
              <a:rPr lang="en-US" b="1" dirty="0"/>
              <a:t>Praveen Kumar D.C. - RA1631005010054</a:t>
            </a:r>
            <a:endParaRPr lang="en-IN" dirty="0"/>
          </a:p>
          <a:p>
            <a:pPr algn="just"/>
            <a:endParaRPr lang="en-IN" dirty="0"/>
          </a:p>
        </p:txBody>
      </p:sp>
      <p:sp>
        <p:nvSpPr>
          <p:cNvPr id="4" name="TextBox 3">
            <a:extLst>
              <a:ext uri="{FF2B5EF4-FFF2-40B4-BE49-F238E27FC236}">
                <a16:creationId xmlns:a16="http://schemas.microsoft.com/office/drawing/2014/main" id="{D4976573-1A7B-4B17-944A-9EAA7B04780D}"/>
              </a:ext>
            </a:extLst>
          </p:cNvPr>
          <p:cNvSpPr txBox="1"/>
          <p:nvPr/>
        </p:nvSpPr>
        <p:spPr>
          <a:xfrm>
            <a:off x="4368113" y="5191332"/>
            <a:ext cx="5165124" cy="646331"/>
          </a:xfrm>
          <a:prstGeom prst="rect">
            <a:avLst/>
          </a:prstGeom>
          <a:noFill/>
        </p:spPr>
        <p:txBody>
          <a:bodyPr wrap="square" rtlCol="0">
            <a:spAutoFit/>
          </a:bodyPr>
          <a:lstStyle/>
          <a:p>
            <a:pPr algn="ctr"/>
            <a:r>
              <a:rPr lang="en-US" dirty="0"/>
              <a:t>Guide, Mr. M. R. Vinoth Assistant Professor,</a:t>
            </a:r>
          </a:p>
          <a:p>
            <a:pPr algn="ctr"/>
            <a:r>
              <a:rPr lang="en-US" dirty="0"/>
              <a:t>Department of Computer Science </a:t>
            </a:r>
            <a:endParaRPr lang="en-IN" dirty="0"/>
          </a:p>
        </p:txBody>
      </p:sp>
    </p:spTree>
    <p:extLst>
      <p:ext uri="{BB962C8B-B14F-4D97-AF65-F5344CB8AC3E}">
        <p14:creationId xmlns:p14="http://schemas.microsoft.com/office/powerpoint/2010/main" val="107994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E770-29EC-485E-8D98-F5106E69112E}"/>
              </a:ext>
            </a:extLst>
          </p:cNvPr>
          <p:cNvSpPr>
            <a:spLocks noGrp="1"/>
          </p:cNvSpPr>
          <p:nvPr>
            <p:ph type="title"/>
          </p:nvPr>
        </p:nvSpPr>
        <p:spPr>
          <a:xfrm>
            <a:off x="2398138" y="602357"/>
            <a:ext cx="7724990" cy="1280890"/>
          </a:xfrm>
        </p:spPr>
        <p:txBody>
          <a:bodyPr>
            <a:normAutofit/>
          </a:bodyPr>
          <a:lstStyle/>
          <a:p>
            <a:pPr algn="ctr"/>
            <a:r>
              <a:rPr lang="en-US" sz="4400" b="1" dirty="0"/>
              <a:t>ARCHITECTURE DIAGRAM</a:t>
            </a:r>
            <a:endParaRPr lang="en-IN" sz="4400" b="1" dirty="0"/>
          </a:p>
        </p:txBody>
      </p:sp>
      <p:sp>
        <p:nvSpPr>
          <p:cNvPr id="21" name="Rectangle 1">
            <a:extLst>
              <a:ext uri="{FF2B5EF4-FFF2-40B4-BE49-F238E27FC236}">
                <a16:creationId xmlns:a16="http://schemas.microsoft.com/office/drawing/2014/main" id="{069782CE-78D3-4538-AA3F-6BF574C98EF1}"/>
              </a:ext>
            </a:extLst>
          </p:cNvPr>
          <p:cNvSpPr>
            <a:spLocks noChangeArrowheads="1"/>
          </p:cNvSpPr>
          <p:nvPr/>
        </p:nvSpPr>
        <p:spPr bwMode="auto">
          <a:xfrm>
            <a:off x="2743200" y="2168310"/>
            <a:ext cx="1085850" cy="1485900"/>
          </a:xfrm>
          <a:prstGeom prst="rect">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Browser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8B495E07-F539-47BD-8E21-6E4FF77A3102}"/>
              </a:ext>
            </a:extLst>
          </p:cNvPr>
          <p:cNvSpPr>
            <a:spLocks noChangeArrowheads="1"/>
          </p:cNvSpPr>
          <p:nvPr/>
        </p:nvSpPr>
        <p:spPr bwMode="auto">
          <a:xfrm>
            <a:off x="8692217" y="2168310"/>
            <a:ext cx="1076325" cy="1514475"/>
          </a:xfrm>
          <a:prstGeom prst="rect">
            <a:avLst/>
          </a:prstGeom>
          <a:gradFill rotWithShape="1">
            <a:gsLst>
              <a:gs pos="0">
                <a:srgbClr val="A8B7DF"/>
              </a:gs>
              <a:gs pos="50000">
                <a:srgbClr val="9AABD9"/>
              </a:gs>
              <a:gs pos="100000">
                <a:srgbClr val="879ED7"/>
              </a:gs>
            </a:gsLst>
            <a:lin ang="5400000"/>
          </a:gra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Java script,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 query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4">
            <a:extLst>
              <a:ext uri="{FF2B5EF4-FFF2-40B4-BE49-F238E27FC236}">
                <a16:creationId xmlns:a16="http://schemas.microsoft.com/office/drawing/2014/main" id="{9B1D2EA1-EDE6-4B8F-887C-940FD08A0C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7">
            <a:extLst>
              <a:ext uri="{FF2B5EF4-FFF2-40B4-BE49-F238E27FC236}">
                <a16:creationId xmlns:a16="http://schemas.microsoft.com/office/drawing/2014/main" id="{C96F0455-3436-4744-93C9-807D22F17240}"/>
              </a:ext>
            </a:extLst>
          </p:cNvPr>
          <p:cNvSpPr>
            <a:spLocks noChangeArrowheads="1"/>
          </p:cNvSpPr>
          <p:nvPr/>
        </p:nvSpPr>
        <p:spPr bwMode="auto">
          <a:xfrm>
            <a:off x="1387018" y="164813"/>
            <a:ext cx="94179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boto"/>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boto"/>
                <a:ea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Cloud 26">
            <a:extLst>
              <a:ext uri="{FF2B5EF4-FFF2-40B4-BE49-F238E27FC236}">
                <a16:creationId xmlns:a16="http://schemas.microsoft.com/office/drawing/2014/main" id="{D48ED9D6-A3F6-405D-AF8D-15F834793E22}"/>
              </a:ext>
            </a:extLst>
          </p:cNvPr>
          <p:cNvSpPr/>
          <p:nvPr/>
        </p:nvSpPr>
        <p:spPr>
          <a:xfrm>
            <a:off x="5408146" y="2411197"/>
            <a:ext cx="1704975" cy="1028700"/>
          </a:xfrm>
          <a:prstGeom prst="clou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600">
                <a:effectLst/>
                <a:ea typeface="Calibri" panose="020F0502020204030204" pitchFamily="34" charset="0"/>
                <a:cs typeface="Arial" panose="020B0604020202020204" pitchFamily="34" charset="0"/>
              </a:rPr>
              <a:t>INTERNET</a:t>
            </a:r>
            <a:endParaRPr lang="en-IN" sz="1000">
              <a:effectLst/>
              <a:ea typeface="Calibri" panose="020F050202020403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A5092E65-9925-447B-AF1B-4A20C6BAC28D}"/>
              </a:ext>
            </a:extLst>
          </p:cNvPr>
          <p:cNvSpPr/>
          <p:nvPr/>
        </p:nvSpPr>
        <p:spPr>
          <a:xfrm>
            <a:off x="2733675" y="4119563"/>
            <a:ext cx="1095375" cy="16668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2200">
                <a:effectLst/>
                <a:ea typeface="Calibri" panose="020F0502020204030204" pitchFamily="34" charset="0"/>
                <a:cs typeface="Arial" panose="020B0604020202020204" pitchFamily="34" charset="0"/>
              </a:rPr>
              <a:t>USER</a:t>
            </a:r>
            <a:endParaRPr lang="en-IN" sz="1000">
              <a:effectLst/>
              <a:ea typeface="Calibri" panose="020F050202020403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03FBCFF2-9D41-4458-8B04-64D3B720E0C9}"/>
              </a:ext>
            </a:extLst>
          </p:cNvPr>
          <p:cNvSpPr/>
          <p:nvPr/>
        </p:nvSpPr>
        <p:spPr>
          <a:xfrm>
            <a:off x="5524500" y="4167188"/>
            <a:ext cx="1143000" cy="161925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600">
                <a:effectLst/>
                <a:ea typeface="Calibri" panose="020F0502020204030204" pitchFamily="34" charset="0"/>
                <a:cs typeface="Arial" panose="020B0604020202020204" pitchFamily="34" charset="0"/>
              </a:rPr>
              <a:t>Access and store in DB</a:t>
            </a:r>
            <a:endParaRPr lang="en-IN" sz="1000">
              <a:effectLst/>
              <a:ea typeface="Calibri" panose="020F050202020403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9328C180-EB9D-4753-86B5-5F5E682016DE}"/>
              </a:ext>
            </a:extLst>
          </p:cNvPr>
          <p:cNvSpPr/>
          <p:nvPr/>
        </p:nvSpPr>
        <p:spPr>
          <a:xfrm>
            <a:off x="8692217" y="4148137"/>
            <a:ext cx="1066800" cy="160972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2400">
                <a:effectLst/>
                <a:ea typeface="Calibri" panose="020F0502020204030204" pitchFamily="34" charset="0"/>
                <a:cs typeface="Arial" panose="020B0604020202020204" pitchFamily="34" charset="0"/>
              </a:rPr>
              <a:t>Php</a:t>
            </a:r>
            <a:endParaRPr lang="en-IN" sz="1000">
              <a:effectLst/>
              <a:ea typeface="Calibri" panose="020F050202020403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1A3F8083-CFD8-4041-B739-5E3D0F7280E4}"/>
              </a:ext>
            </a:extLst>
          </p:cNvPr>
          <p:cNvCxnSpPr>
            <a:cxnSpLocks/>
          </p:cNvCxnSpPr>
          <p:nvPr/>
        </p:nvCxnSpPr>
        <p:spPr>
          <a:xfrm>
            <a:off x="3829050" y="2706130"/>
            <a:ext cx="1805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70D18AB-D753-4960-ABA9-5772EBAFA3C8}"/>
              </a:ext>
            </a:extLst>
          </p:cNvPr>
          <p:cNvCxnSpPr/>
          <p:nvPr/>
        </p:nvCxnSpPr>
        <p:spPr>
          <a:xfrm flipH="1">
            <a:off x="3779622" y="3126259"/>
            <a:ext cx="1695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D9FDFD0-1471-4B15-B94C-1133618C5F95}"/>
              </a:ext>
            </a:extLst>
          </p:cNvPr>
          <p:cNvCxnSpPr/>
          <p:nvPr/>
        </p:nvCxnSpPr>
        <p:spPr>
          <a:xfrm>
            <a:off x="7048768" y="2706130"/>
            <a:ext cx="164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868E629-F8B8-4DCA-B864-AFAFE165AC2D}"/>
              </a:ext>
            </a:extLst>
          </p:cNvPr>
          <p:cNvCxnSpPr/>
          <p:nvPr/>
        </p:nvCxnSpPr>
        <p:spPr>
          <a:xfrm flipH="1">
            <a:off x="6845643" y="3212757"/>
            <a:ext cx="1846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2F99F6F-65BB-4C77-9493-9B1A97880AB6}"/>
              </a:ext>
            </a:extLst>
          </p:cNvPr>
          <p:cNvCxnSpPr/>
          <p:nvPr/>
        </p:nvCxnSpPr>
        <p:spPr>
          <a:xfrm>
            <a:off x="9032789" y="3682785"/>
            <a:ext cx="0" cy="48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96C8DB-BEFA-4BD2-84B1-2F3690343BDC}"/>
              </a:ext>
            </a:extLst>
          </p:cNvPr>
          <p:cNvCxnSpPr/>
          <p:nvPr/>
        </p:nvCxnSpPr>
        <p:spPr>
          <a:xfrm flipV="1">
            <a:off x="9415849" y="3682785"/>
            <a:ext cx="0" cy="465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7DBC1-4625-4CA8-B8AF-588B8C8F1C6B}"/>
              </a:ext>
            </a:extLst>
          </p:cNvPr>
          <p:cNvCxnSpPr/>
          <p:nvPr/>
        </p:nvCxnSpPr>
        <p:spPr>
          <a:xfrm flipH="1">
            <a:off x="6667500" y="4732638"/>
            <a:ext cx="2024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A6C684-1C63-40E3-A0CF-CF28D41EFE7A}"/>
              </a:ext>
            </a:extLst>
          </p:cNvPr>
          <p:cNvCxnSpPr/>
          <p:nvPr/>
        </p:nvCxnSpPr>
        <p:spPr>
          <a:xfrm>
            <a:off x="6667500" y="5338119"/>
            <a:ext cx="2024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1469656-BA4B-4500-8EA3-D4FF959D8F03}"/>
              </a:ext>
            </a:extLst>
          </p:cNvPr>
          <p:cNvCxnSpPr/>
          <p:nvPr/>
        </p:nvCxnSpPr>
        <p:spPr>
          <a:xfrm flipV="1">
            <a:off x="3064476" y="3682785"/>
            <a:ext cx="0" cy="43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78279E2-5CD3-4F34-9872-DE364C431F18}"/>
              </a:ext>
            </a:extLst>
          </p:cNvPr>
          <p:cNvCxnSpPr/>
          <p:nvPr/>
        </p:nvCxnSpPr>
        <p:spPr>
          <a:xfrm>
            <a:off x="3521676" y="3682785"/>
            <a:ext cx="0" cy="465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85966E8-B30E-4D52-93A2-227ADEEBE52B}"/>
              </a:ext>
            </a:extLst>
          </p:cNvPr>
          <p:cNvCxnSpPr/>
          <p:nvPr/>
        </p:nvCxnSpPr>
        <p:spPr>
          <a:xfrm>
            <a:off x="2051222" y="1705232"/>
            <a:ext cx="843966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9596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A85B-4145-4070-815E-AF0ABA4A24D0}"/>
              </a:ext>
            </a:extLst>
          </p:cNvPr>
          <p:cNvSpPr>
            <a:spLocks noGrp="1"/>
          </p:cNvSpPr>
          <p:nvPr>
            <p:ph type="title"/>
          </p:nvPr>
        </p:nvSpPr>
        <p:spPr/>
        <p:txBody>
          <a:bodyPr>
            <a:normAutofit/>
          </a:bodyPr>
          <a:lstStyle/>
          <a:p>
            <a:pPr algn="ctr"/>
            <a:r>
              <a:rPr lang="en-IN" sz="4400" b="1" dirty="0"/>
              <a:t>USECASE DIAGRAM</a:t>
            </a:r>
          </a:p>
        </p:txBody>
      </p:sp>
      <p:pic>
        <p:nvPicPr>
          <p:cNvPr id="4" name="Content Placeholder 3">
            <a:extLst>
              <a:ext uri="{FF2B5EF4-FFF2-40B4-BE49-F238E27FC236}">
                <a16:creationId xmlns:a16="http://schemas.microsoft.com/office/drawing/2014/main" id="{E3408FEF-CA6D-4BCB-A160-7D245980639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50966" y="2343665"/>
            <a:ext cx="3973182" cy="3778250"/>
          </a:xfrm>
          <a:prstGeom prst="rect">
            <a:avLst/>
          </a:prstGeom>
        </p:spPr>
      </p:pic>
      <p:cxnSp>
        <p:nvCxnSpPr>
          <p:cNvPr id="6" name="Straight Connector 5">
            <a:extLst>
              <a:ext uri="{FF2B5EF4-FFF2-40B4-BE49-F238E27FC236}">
                <a16:creationId xmlns:a16="http://schemas.microsoft.com/office/drawing/2014/main" id="{13498B9F-ACEF-473A-80FD-3E91D7CBFB20}"/>
              </a:ext>
            </a:extLst>
          </p:cNvPr>
          <p:cNvCxnSpPr/>
          <p:nvPr/>
        </p:nvCxnSpPr>
        <p:spPr>
          <a:xfrm>
            <a:off x="2580568" y="1843215"/>
            <a:ext cx="881236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2260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CA2E-0364-4B95-A5BC-0BA110E3AA52}"/>
              </a:ext>
            </a:extLst>
          </p:cNvPr>
          <p:cNvSpPr>
            <a:spLocks noGrp="1"/>
          </p:cNvSpPr>
          <p:nvPr>
            <p:ph type="title"/>
          </p:nvPr>
        </p:nvSpPr>
        <p:spPr>
          <a:xfrm>
            <a:off x="6474941" y="624110"/>
            <a:ext cx="5029671" cy="722776"/>
          </a:xfrm>
        </p:spPr>
        <p:txBody>
          <a:bodyPr/>
          <a:lstStyle/>
          <a:p>
            <a:r>
              <a:rPr lang="en-US" b="1" dirty="0"/>
              <a:t>MODULE DESCRIPTION</a:t>
            </a:r>
            <a:endParaRPr lang="en-IN" b="1" dirty="0"/>
          </a:p>
        </p:txBody>
      </p:sp>
      <p:sp>
        <p:nvSpPr>
          <p:cNvPr id="3" name="Content Placeholder 2">
            <a:extLst>
              <a:ext uri="{FF2B5EF4-FFF2-40B4-BE49-F238E27FC236}">
                <a16:creationId xmlns:a16="http://schemas.microsoft.com/office/drawing/2014/main" id="{52164005-D0CE-426F-8DE4-52DBA1E6181D}"/>
              </a:ext>
            </a:extLst>
          </p:cNvPr>
          <p:cNvSpPr>
            <a:spLocks noGrp="1"/>
          </p:cNvSpPr>
          <p:nvPr>
            <p:ph idx="1"/>
          </p:nvPr>
        </p:nvSpPr>
        <p:spPr>
          <a:xfrm>
            <a:off x="2347784" y="1668163"/>
            <a:ext cx="9156828" cy="5004486"/>
          </a:xfrm>
        </p:spPr>
        <p:txBody>
          <a:bodyPr>
            <a:normAutofit fontScale="92500"/>
          </a:bodyPr>
          <a:lstStyle/>
          <a:p>
            <a:pPr marL="0" indent="0" algn="just">
              <a:buNone/>
            </a:pPr>
            <a:r>
              <a:rPr lang="en-IN" sz="2200" dirty="0"/>
              <a:t>A module is a collection of source files and coding that allow us to divide our project into discrete units of functionality. Our project can have one or many modules and one module may use another module as a dependency. Each module can be independently coded, and tested. Additional modules are often useful when creating code libraries within our own project or when we want to create different sets of code and resources for different device types keep all the files scoped within the same project and share some code.</a:t>
            </a:r>
            <a:r>
              <a:rPr lang="en-US" sz="2200" dirty="0"/>
              <a:t> Modules utilized in this are</a:t>
            </a:r>
            <a:endParaRPr lang="en-IN" sz="2200" dirty="0"/>
          </a:p>
          <a:p>
            <a:pPr lvl="7"/>
            <a:r>
              <a:rPr lang="en-US" sz="1900" dirty="0"/>
              <a:t>REGISTRATION MODULE</a:t>
            </a:r>
            <a:endParaRPr lang="en-IN" sz="1900" dirty="0"/>
          </a:p>
          <a:p>
            <a:pPr lvl="7"/>
            <a:r>
              <a:rPr lang="en-US" sz="1900" dirty="0"/>
              <a:t>LOGIN MODULE</a:t>
            </a:r>
            <a:endParaRPr lang="en-IN" sz="1900" dirty="0"/>
          </a:p>
          <a:p>
            <a:pPr lvl="7"/>
            <a:r>
              <a:rPr lang="en-US" sz="1900" dirty="0"/>
              <a:t>BOOKING MODULE</a:t>
            </a:r>
            <a:endParaRPr lang="en-IN" sz="1900" dirty="0"/>
          </a:p>
          <a:p>
            <a:pPr lvl="7"/>
            <a:r>
              <a:rPr lang="en-US" sz="1900" dirty="0"/>
              <a:t>PAYMENT MODULE</a:t>
            </a:r>
            <a:endParaRPr lang="en-IN" sz="1900" dirty="0"/>
          </a:p>
          <a:p>
            <a:pPr lvl="7"/>
            <a:r>
              <a:rPr lang="en-US" sz="1900" dirty="0"/>
              <a:t>SUCCESS MODULE</a:t>
            </a:r>
            <a:endParaRPr lang="en-IN" sz="1900" dirty="0"/>
          </a:p>
          <a:p>
            <a:pPr lvl="7"/>
            <a:r>
              <a:rPr lang="en-US" sz="1900" dirty="0"/>
              <a:t>FEEDBACK MODULE</a:t>
            </a:r>
            <a:endParaRPr lang="en-IN" sz="1900" dirty="0"/>
          </a:p>
          <a:p>
            <a:endParaRPr lang="en-IN" dirty="0"/>
          </a:p>
        </p:txBody>
      </p:sp>
      <p:cxnSp>
        <p:nvCxnSpPr>
          <p:cNvPr id="11" name="Straight Connector 10">
            <a:extLst>
              <a:ext uri="{FF2B5EF4-FFF2-40B4-BE49-F238E27FC236}">
                <a16:creationId xmlns:a16="http://schemas.microsoft.com/office/drawing/2014/main" id="{FBFB9FF8-BA56-4EF2-A4F2-0566FF196C05}"/>
              </a:ext>
            </a:extLst>
          </p:cNvPr>
          <p:cNvCxnSpPr/>
          <p:nvPr/>
        </p:nvCxnSpPr>
        <p:spPr>
          <a:xfrm>
            <a:off x="2310714" y="1433385"/>
            <a:ext cx="929228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1535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0599-36E8-4C0F-808C-A3FDAF3A3AFE}"/>
              </a:ext>
            </a:extLst>
          </p:cNvPr>
          <p:cNvSpPr>
            <a:spLocks noGrp="1"/>
          </p:cNvSpPr>
          <p:nvPr>
            <p:ph type="title"/>
          </p:nvPr>
        </p:nvSpPr>
        <p:spPr>
          <a:xfrm>
            <a:off x="4349107" y="105126"/>
            <a:ext cx="7501022" cy="710420"/>
          </a:xfrm>
        </p:spPr>
        <p:txBody>
          <a:bodyPr/>
          <a:lstStyle/>
          <a:p>
            <a:pPr algn="ctr"/>
            <a:r>
              <a:rPr lang="en-US" b="1" dirty="0"/>
              <a:t>REGISTRATION  &amp; LOGIN MODULE</a:t>
            </a:r>
            <a:endParaRPr lang="en-IN" b="1" dirty="0"/>
          </a:p>
        </p:txBody>
      </p:sp>
      <p:sp>
        <p:nvSpPr>
          <p:cNvPr id="3" name="Content Placeholder 2">
            <a:extLst>
              <a:ext uri="{FF2B5EF4-FFF2-40B4-BE49-F238E27FC236}">
                <a16:creationId xmlns:a16="http://schemas.microsoft.com/office/drawing/2014/main" id="{B8C266E5-97FD-4567-ADFA-07DFE5F2EAB2}"/>
              </a:ext>
            </a:extLst>
          </p:cNvPr>
          <p:cNvSpPr>
            <a:spLocks noGrp="1"/>
          </p:cNvSpPr>
          <p:nvPr>
            <p:ph idx="1"/>
          </p:nvPr>
        </p:nvSpPr>
        <p:spPr>
          <a:xfrm>
            <a:off x="1668162" y="1095550"/>
            <a:ext cx="10181967" cy="2660904"/>
          </a:xfrm>
        </p:spPr>
        <p:txBody>
          <a:bodyPr>
            <a:normAutofit lnSpcReduction="10000"/>
          </a:bodyPr>
          <a:lstStyle/>
          <a:p>
            <a:r>
              <a:rPr lang="en-US" sz="2200" dirty="0"/>
              <a:t>The registration module has five textboxes where new users will register themselves by providing the required details and password. They get a popup saying registered on successful registration and error on conditions like using user name which already exist and typing password and confirm password wrong.</a:t>
            </a:r>
            <a:endParaRPr lang="en-IN" sz="2200" dirty="0"/>
          </a:p>
          <a:p>
            <a:r>
              <a:rPr lang="en-US" sz="2200" dirty="0"/>
              <a:t>The login module has two text box which are username and password once successful registration the users need to login to access the website.</a:t>
            </a:r>
            <a:endParaRPr lang="en-IN" sz="2200" dirty="0"/>
          </a:p>
          <a:p>
            <a:endParaRPr lang="en-IN" dirty="0"/>
          </a:p>
        </p:txBody>
      </p:sp>
      <p:pic>
        <p:nvPicPr>
          <p:cNvPr id="4" name="Picture 3">
            <a:extLst>
              <a:ext uri="{FF2B5EF4-FFF2-40B4-BE49-F238E27FC236}">
                <a16:creationId xmlns:a16="http://schemas.microsoft.com/office/drawing/2014/main" id="{7511FCAF-6E80-45B9-B55A-E075C8336A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96565" y="3756454"/>
            <a:ext cx="5725160" cy="2790825"/>
          </a:xfrm>
          <a:prstGeom prst="rect">
            <a:avLst/>
          </a:prstGeom>
          <a:noFill/>
          <a:ln>
            <a:noFill/>
          </a:ln>
        </p:spPr>
      </p:pic>
      <p:cxnSp>
        <p:nvCxnSpPr>
          <p:cNvPr id="6" name="Straight Connector 5">
            <a:extLst>
              <a:ext uri="{FF2B5EF4-FFF2-40B4-BE49-F238E27FC236}">
                <a16:creationId xmlns:a16="http://schemas.microsoft.com/office/drawing/2014/main" id="{8D443962-D92A-46AF-AF9E-CC18ACBC0F3A}"/>
              </a:ext>
            </a:extLst>
          </p:cNvPr>
          <p:cNvCxnSpPr/>
          <p:nvPr/>
        </p:nvCxnSpPr>
        <p:spPr>
          <a:xfrm>
            <a:off x="1989438" y="815546"/>
            <a:ext cx="977419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769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A84B-8FD8-4E81-8B95-0FBFAFF61072}"/>
              </a:ext>
            </a:extLst>
          </p:cNvPr>
          <p:cNvSpPr>
            <a:spLocks noGrp="1"/>
          </p:cNvSpPr>
          <p:nvPr>
            <p:ph type="title"/>
          </p:nvPr>
        </p:nvSpPr>
        <p:spPr>
          <a:xfrm>
            <a:off x="6561438" y="624110"/>
            <a:ext cx="4943174" cy="747490"/>
          </a:xfrm>
        </p:spPr>
        <p:txBody>
          <a:bodyPr/>
          <a:lstStyle/>
          <a:p>
            <a:pPr algn="ctr"/>
            <a:r>
              <a:rPr lang="en-US" b="1" dirty="0"/>
              <a:t>BOOKING MODULE</a:t>
            </a:r>
            <a:endParaRPr lang="en-IN" b="1" dirty="0"/>
          </a:p>
        </p:txBody>
      </p:sp>
      <p:sp>
        <p:nvSpPr>
          <p:cNvPr id="3" name="Content Placeholder 2">
            <a:extLst>
              <a:ext uri="{FF2B5EF4-FFF2-40B4-BE49-F238E27FC236}">
                <a16:creationId xmlns:a16="http://schemas.microsoft.com/office/drawing/2014/main" id="{AB3742C3-85EC-4AFA-94F0-F445C702B5FF}"/>
              </a:ext>
            </a:extLst>
          </p:cNvPr>
          <p:cNvSpPr>
            <a:spLocks noGrp="1"/>
          </p:cNvSpPr>
          <p:nvPr>
            <p:ph idx="1"/>
          </p:nvPr>
        </p:nvSpPr>
        <p:spPr>
          <a:xfrm>
            <a:off x="2568617" y="1727793"/>
            <a:ext cx="8915400" cy="1153297"/>
          </a:xfrm>
        </p:spPr>
        <p:txBody>
          <a:bodyPr>
            <a:normAutofit/>
          </a:bodyPr>
          <a:lstStyle/>
          <a:p>
            <a:r>
              <a:rPr lang="en-US" sz="2200" dirty="0"/>
              <a:t>The booking module has slots which can be selected by clicking on it the user needs to select the required slots and proceed with the booking.</a:t>
            </a:r>
            <a:endParaRPr lang="en-IN" sz="2200" dirty="0"/>
          </a:p>
        </p:txBody>
      </p:sp>
      <p:pic>
        <p:nvPicPr>
          <p:cNvPr id="4" name="Picture 3">
            <a:extLst>
              <a:ext uri="{FF2B5EF4-FFF2-40B4-BE49-F238E27FC236}">
                <a16:creationId xmlns:a16="http://schemas.microsoft.com/office/drawing/2014/main" id="{81D14744-2193-4177-874B-7C061AC05D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98857" y="3133338"/>
            <a:ext cx="6075337" cy="3279819"/>
          </a:xfrm>
          <a:prstGeom prst="rect">
            <a:avLst/>
          </a:prstGeom>
          <a:noFill/>
          <a:ln>
            <a:noFill/>
          </a:ln>
        </p:spPr>
      </p:pic>
      <p:cxnSp>
        <p:nvCxnSpPr>
          <p:cNvPr id="6" name="Straight Connector 5">
            <a:extLst>
              <a:ext uri="{FF2B5EF4-FFF2-40B4-BE49-F238E27FC236}">
                <a16:creationId xmlns:a16="http://schemas.microsoft.com/office/drawing/2014/main" id="{AEEF5655-B80F-4BFF-8CD8-814D4EAE43CD}"/>
              </a:ext>
            </a:extLst>
          </p:cNvPr>
          <p:cNvCxnSpPr/>
          <p:nvPr/>
        </p:nvCxnSpPr>
        <p:spPr>
          <a:xfrm>
            <a:off x="2568617" y="1482813"/>
            <a:ext cx="873781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1228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119E-19F1-4D5E-B35C-97C6531A3855}"/>
              </a:ext>
            </a:extLst>
          </p:cNvPr>
          <p:cNvSpPr>
            <a:spLocks noGrp="1"/>
          </p:cNvSpPr>
          <p:nvPr>
            <p:ph type="title"/>
          </p:nvPr>
        </p:nvSpPr>
        <p:spPr>
          <a:xfrm>
            <a:off x="7142205" y="624110"/>
            <a:ext cx="4362407" cy="759847"/>
          </a:xfrm>
        </p:spPr>
        <p:txBody>
          <a:bodyPr/>
          <a:lstStyle/>
          <a:p>
            <a:r>
              <a:rPr lang="en-US" b="1" dirty="0"/>
              <a:t>PAYMENT MODULE</a:t>
            </a:r>
            <a:endParaRPr lang="en-IN" b="1" dirty="0"/>
          </a:p>
        </p:txBody>
      </p:sp>
      <p:sp>
        <p:nvSpPr>
          <p:cNvPr id="3" name="Content Placeholder 2">
            <a:extLst>
              <a:ext uri="{FF2B5EF4-FFF2-40B4-BE49-F238E27FC236}">
                <a16:creationId xmlns:a16="http://schemas.microsoft.com/office/drawing/2014/main" id="{693E4EAD-66FA-4CD2-B950-E14CF8143E9C}"/>
              </a:ext>
            </a:extLst>
          </p:cNvPr>
          <p:cNvSpPr>
            <a:spLocks noGrp="1"/>
          </p:cNvSpPr>
          <p:nvPr>
            <p:ph idx="1"/>
          </p:nvPr>
        </p:nvSpPr>
        <p:spPr>
          <a:xfrm>
            <a:off x="2589212" y="1802120"/>
            <a:ext cx="8915400" cy="879296"/>
          </a:xfrm>
        </p:spPr>
        <p:txBody>
          <a:bodyPr>
            <a:normAutofit/>
          </a:bodyPr>
          <a:lstStyle/>
          <a:p>
            <a:r>
              <a:rPr lang="en-US" sz="2200" dirty="0"/>
              <a:t>This module is a dummy module which looks like a original payment module which ahs several payment methods.</a:t>
            </a:r>
            <a:endParaRPr lang="en-IN" sz="2200" dirty="0"/>
          </a:p>
        </p:txBody>
      </p:sp>
      <p:pic>
        <p:nvPicPr>
          <p:cNvPr id="4" name="Picture 3">
            <a:extLst>
              <a:ext uri="{FF2B5EF4-FFF2-40B4-BE49-F238E27FC236}">
                <a16:creationId xmlns:a16="http://schemas.microsoft.com/office/drawing/2014/main" id="{6B316808-2447-45A3-961F-864043CCD1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68199" y="3077018"/>
            <a:ext cx="6281282" cy="3430157"/>
          </a:xfrm>
          <a:prstGeom prst="rect">
            <a:avLst/>
          </a:prstGeom>
          <a:noFill/>
          <a:ln>
            <a:noFill/>
          </a:ln>
        </p:spPr>
      </p:pic>
      <p:cxnSp>
        <p:nvCxnSpPr>
          <p:cNvPr id="6" name="Straight Connector 5">
            <a:extLst>
              <a:ext uri="{FF2B5EF4-FFF2-40B4-BE49-F238E27FC236}">
                <a16:creationId xmlns:a16="http://schemas.microsoft.com/office/drawing/2014/main" id="{86A7F8E4-9333-4AA3-9673-5387CBC59108}"/>
              </a:ext>
            </a:extLst>
          </p:cNvPr>
          <p:cNvCxnSpPr/>
          <p:nvPr/>
        </p:nvCxnSpPr>
        <p:spPr>
          <a:xfrm>
            <a:off x="2589212" y="1445742"/>
            <a:ext cx="901378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6338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00BF-B15E-4765-A85F-3FDCF5D1C654}"/>
              </a:ext>
            </a:extLst>
          </p:cNvPr>
          <p:cNvSpPr>
            <a:spLocks noGrp="1"/>
          </p:cNvSpPr>
          <p:nvPr>
            <p:ph type="title"/>
          </p:nvPr>
        </p:nvSpPr>
        <p:spPr>
          <a:xfrm>
            <a:off x="7253416" y="624110"/>
            <a:ext cx="4251196" cy="784560"/>
          </a:xfrm>
        </p:spPr>
        <p:txBody>
          <a:bodyPr>
            <a:normAutofit/>
          </a:bodyPr>
          <a:lstStyle/>
          <a:p>
            <a:r>
              <a:rPr lang="en-US" b="1" dirty="0"/>
              <a:t>SUCCESS MODULE</a:t>
            </a:r>
            <a:endParaRPr lang="en-IN" b="1" dirty="0"/>
          </a:p>
        </p:txBody>
      </p:sp>
      <p:sp>
        <p:nvSpPr>
          <p:cNvPr id="3" name="Content Placeholder 2">
            <a:extLst>
              <a:ext uri="{FF2B5EF4-FFF2-40B4-BE49-F238E27FC236}">
                <a16:creationId xmlns:a16="http://schemas.microsoft.com/office/drawing/2014/main" id="{380B3ABB-77D9-45B0-B605-8F465D3ADE81}"/>
              </a:ext>
            </a:extLst>
          </p:cNvPr>
          <p:cNvSpPr>
            <a:spLocks noGrp="1"/>
          </p:cNvSpPr>
          <p:nvPr>
            <p:ph idx="1"/>
          </p:nvPr>
        </p:nvSpPr>
        <p:spPr>
          <a:xfrm>
            <a:off x="2589212" y="1799968"/>
            <a:ext cx="8915400" cy="1280890"/>
          </a:xfrm>
        </p:spPr>
        <p:txBody>
          <a:bodyPr>
            <a:normAutofit/>
          </a:bodyPr>
          <a:lstStyle/>
          <a:p>
            <a:r>
              <a:rPr lang="en-US" sz="2200" dirty="0"/>
              <a:t>Success module is nothing but a success page on successful payment which displays the user name followed by a success message.</a:t>
            </a:r>
            <a:endParaRPr lang="en-IN" sz="2200" dirty="0"/>
          </a:p>
        </p:txBody>
      </p:sp>
      <p:pic>
        <p:nvPicPr>
          <p:cNvPr id="5" name="Picture 4">
            <a:extLst>
              <a:ext uri="{FF2B5EF4-FFF2-40B4-BE49-F238E27FC236}">
                <a16:creationId xmlns:a16="http://schemas.microsoft.com/office/drawing/2014/main" id="{C73AE1C5-177B-497B-9A65-433D89371D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40659" y="3336324"/>
            <a:ext cx="5980671" cy="3163330"/>
          </a:xfrm>
          <a:prstGeom prst="rect">
            <a:avLst/>
          </a:prstGeom>
          <a:noFill/>
          <a:ln>
            <a:noFill/>
          </a:ln>
        </p:spPr>
      </p:pic>
      <p:cxnSp>
        <p:nvCxnSpPr>
          <p:cNvPr id="7" name="Straight Connector 6">
            <a:extLst>
              <a:ext uri="{FF2B5EF4-FFF2-40B4-BE49-F238E27FC236}">
                <a16:creationId xmlns:a16="http://schemas.microsoft.com/office/drawing/2014/main" id="{800FA89A-CF5F-417E-9E8A-ABB561190073}"/>
              </a:ext>
            </a:extLst>
          </p:cNvPr>
          <p:cNvCxnSpPr/>
          <p:nvPr/>
        </p:nvCxnSpPr>
        <p:spPr>
          <a:xfrm>
            <a:off x="2576855" y="1445741"/>
            <a:ext cx="882843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576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A358-B145-4A34-9E18-B7431E5EC292}"/>
              </a:ext>
            </a:extLst>
          </p:cNvPr>
          <p:cNvSpPr>
            <a:spLocks noGrp="1"/>
          </p:cNvSpPr>
          <p:nvPr>
            <p:ph type="title"/>
          </p:nvPr>
        </p:nvSpPr>
        <p:spPr>
          <a:xfrm>
            <a:off x="6981568" y="624110"/>
            <a:ext cx="4523044" cy="833988"/>
          </a:xfrm>
        </p:spPr>
        <p:txBody>
          <a:bodyPr>
            <a:normAutofit/>
          </a:bodyPr>
          <a:lstStyle/>
          <a:p>
            <a:r>
              <a:rPr lang="en-US" b="1" dirty="0"/>
              <a:t>FEEDBACK MODULE</a:t>
            </a:r>
            <a:endParaRPr lang="en-IN" dirty="0"/>
          </a:p>
        </p:txBody>
      </p:sp>
      <p:sp>
        <p:nvSpPr>
          <p:cNvPr id="3" name="Content Placeholder 2">
            <a:extLst>
              <a:ext uri="{FF2B5EF4-FFF2-40B4-BE49-F238E27FC236}">
                <a16:creationId xmlns:a16="http://schemas.microsoft.com/office/drawing/2014/main" id="{C5EA5ECC-525E-4FED-AD9D-1453F16F0E97}"/>
              </a:ext>
            </a:extLst>
          </p:cNvPr>
          <p:cNvSpPr>
            <a:spLocks noGrp="1"/>
          </p:cNvSpPr>
          <p:nvPr>
            <p:ph idx="1"/>
          </p:nvPr>
        </p:nvSpPr>
        <p:spPr>
          <a:xfrm>
            <a:off x="2589212" y="1849395"/>
            <a:ext cx="8915400" cy="1140940"/>
          </a:xfrm>
        </p:spPr>
        <p:txBody>
          <a:bodyPr>
            <a:normAutofit/>
          </a:bodyPr>
          <a:lstStyle/>
          <a:p>
            <a:r>
              <a:rPr lang="en-US" sz="2200" dirty="0"/>
              <a:t>This is a form with three textbox and a text area through which users can submit their feedback. </a:t>
            </a:r>
            <a:br>
              <a:rPr lang="en-IN" sz="2200" dirty="0"/>
            </a:br>
            <a:endParaRPr lang="en-IN" sz="2200" dirty="0"/>
          </a:p>
        </p:txBody>
      </p:sp>
      <p:pic>
        <p:nvPicPr>
          <p:cNvPr id="4" name="Picture 3">
            <a:extLst>
              <a:ext uri="{FF2B5EF4-FFF2-40B4-BE49-F238E27FC236}">
                <a16:creationId xmlns:a16="http://schemas.microsoft.com/office/drawing/2014/main" id="{F46082A0-F299-42A1-9923-B9CEA94F13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3419" y="2990335"/>
            <a:ext cx="6478991" cy="3422822"/>
          </a:xfrm>
          <a:prstGeom prst="rect">
            <a:avLst/>
          </a:prstGeom>
          <a:noFill/>
          <a:ln>
            <a:noFill/>
          </a:ln>
        </p:spPr>
      </p:pic>
      <p:cxnSp>
        <p:nvCxnSpPr>
          <p:cNvPr id="6" name="Straight Connector 5">
            <a:extLst>
              <a:ext uri="{FF2B5EF4-FFF2-40B4-BE49-F238E27FC236}">
                <a16:creationId xmlns:a16="http://schemas.microsoft.com/office/drawing/2014/main" id="{7A608D14-2DCF-40BA-8AD0-B9CB5E3AB9A7}"/>
              </a:ext>
            </a:extLst>
          </p:cNvPr>
          <p:cNvCxnSpPr/>
          <p:nvPr/>
        </p:nvCxnSpPr>
        <p:spPr>
          <a:xfrm>
            <a:off x="2589212" y="1569308"/>
            <a:ext cx="89154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457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1CA7-6DAC-4952-A415-C1449EA71EB8}"/>
              </a:ext>
            </a:extLst>
          </p:cNvPr>
          <p:cNvSpPr>
            <a:spLocks noGrp="1"/>
          </p:cNvSpPr>
          <p:nvPr>
            <p:ph type="title"/>
          </p:nvPr>
        </p:nvSpPr>
        <p:spPr>
          <a:xfrm>
            <a:off x="7500551" y="624110"/>
            <a:ext cx="4004061" cy="846344"/>
          </a:xfrm>
        </p:spPr>
        <p:txBody>
          <a:bodyPr>
            <a:normAutofit/>
          </a:bodyPr>
          <a:lstStyle/>
          <a:p>
            <a:r>
              <a:rPr lang="en-US" sz="4400" b="1" dirty="0"/>
              <a:t>CONCLUSION</a:t>
            </a:r>
            <a:endParaRPr lang="en-IN" sz="4400" b="1" dirty="0"/>
          </a:p>
        </p:txBody>
      </p:sp>
      <p:sp>
        <p:nvSpPr>
          <p:cNvPr id="3" name="Content Placeholder 2">
            <a:extLst>
              <a:ext uri="{FF2B5EF4-FFF2-40B4-BE49-F238E27FC236}">
                <a16:creationId xmlns:a16="http://schemas.microsoft.com/office/drawing/2014/main" id="{43BDCAA8-063A-4E6F-94CE-DCB3E85E6CE1}"/>
              </a:ext>
            </a:extLst>
          </p:cNvPr>
          <p:cNvSpPr>
            <a:spLocks noGrp="1"/>
          </p:cNvSpPr>
          <p:nvPr>
            <p:ph idx="1"/>
          </p:nvPr>
        </p:nvSpPr>
        <p:spPr>
          <a:xfrm>
            <a:off x="2589212" y="1972966"/>
            <a:ext cx="8915400" cy="4514330"/>
          </a:xfrm>
        </p:spPr>
        <p:txBody>
          <a:bodyPr/>
          <a:lstStyle/>
          <a:p>
            <a:r>
              <a:rPr lang="en-US" sz="2000" dirty="0"/>
              <a:t>The website allows the users to find all the needed information without any issues and also with updated details. This website makes it easy to book ground based on slots available making it easier for users to book and pay through digital methods and they can subscribe to the newsletter to keep them up to date with events happening in association and about offers.</a:t>
            </a:r>
            <a:endParaRPr lang="en-IN" sz="2000" dirty="0"/>
          </a:p>
          <a:p>
            <a:r>
              <a:rPr lang="en-US" sz="2000" dirty="0"/>
              <a:t>The website acts as a great place for football enthusiast for all their football needs. Also, this website can be made more secure with the advancement in technologies and that auto response system can also added in this system for customer feedback using AI.</a:t>
            </a:r>
            <a:endParaRPr lang="en-IN" sz="2000" dirty="0"/>
          </a:p>
          <a:p>
            <a:r>
              <a:rPr lang="en-US" sz="2000" dirty="0"/>
              <a:t>Technologies are growing day by day and that this website can be developed more and more with the advancement and this website acts as a great platform to football fans</a:t>
            </a:r>
            <a:r>
              <a:rPr lang="en-US" dirty="0"/>
              <a:t>.</a:t>
            </a:r>
            <a:endParaRPr lang="en-IN" dirty="0"/>
          </a:p>
        </p:txBody>
      </p:sp>
      <p:cxnSp>
        <p:nvCxnSpPr>
          <p:cNvPr id="5" name="Straight Connector 4">
            <a:extLst>
              <a:ext uri="{FF2B5EF4-FFF2-40B4-BE49-F238E27FC236}">
                <a16:creationId xmlns:a16="http://schemas.microsoft.com/office/drawing/2014/main" id="{34918761-9A8A-4B1D-8596-A0DB54E4E575}"/>
              </a:ext>
            </a:extLst>
          </p:cNvPr>
          <p:cNvCxnSpPr/>
          <p:nvPr/>
        </p:nvCxnSpPr>
        <p:spPr>
          <a:xfrm>
            <a:off x="2589212" y="1680521"/>
            <a:ext cx="905085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5799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8F9F-A823-41DF-92D5-C0038F1DDE8E}"/>
              </a:ext>
            </a:extLst>
          </p:cNvPr>
          <p:cNvSpPr>
            <a:spLocks noGrp="1"/>
          </p:cNvSpPr>
          <p:nvPr>
            <p:ph type="title"/>
          </p:nvPr>
        </p:nvSpPr>
        <p:spPr>
          <a:xfrm>
            <a:off x="2580568" y="3005828"/>
            <a:ext cx="8911687" cy="846344"/>
          </a:xfrm>
        </p:spPr>
        <p:txBody>
          <a:bodyPr>
            <a:normAutofit/>
          </a:bodyPr>
          <a:lstStyle/>
          <a:p>
            <a:pPr algn="ctr"/>
            <a:r>
              <a:rPr lang="en-IN" sz="4800" b="1" dirty="0"/>
              <a:t>QUESTIONS</a:t>
            </a:r>
          </a:p>
        </p:txBody>
      </p:sp>
    </p:spTree>
    <p:extLst>
      <p:ext uri="{BB962C8B-B14F-4D97-AF65-F5344CB8AC3E}">
        <p14:creationId xmlns:p14="http://schemas.microsoft.com/office/powerpoint/2010/main" val="131145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CFA9-9B42-432F-AFCB-D05A2529DF88}"/>
              </a:ext>
            </a:extLst>
          </p:cNvPr>
          <p:cNvSpPr>
            <a:spLocks noGrp="1"/>
          </p:cNvSpPr>
          <p:nvPr>
            <p:ph type="title"/>
          </p:nvPr>
        </p:nvSpPr>
        <p:spPr>
          <a:xfrm>
            <a:off x="7970108" y="760034"/>
            <a:ext cx="3534504" cy="735133"/>
          </a:xfrm>
        </p:spPr>
        <p:txBody>
          <a:bodyPr/>
          <a:lstStyle/>
          <a:p>
            <a:r>
              <a:rPr lang="en-IN" b="1" dirty="0"/>
              <a:t>INTRODUCTION</a:t>
            </a:r>
          </a:p>
        </p:txBody>
      </p:sp>
      <p:sp>
        <p:nvSpPr>
          <p:cNvPr id="3" name="Content Placeholder 2">
            <a:extLst>
              <a:ext uri="{FF2B5EF4-FFF2-40B4-BE49-F238E27FC236}">
                <a16:creationId xmlns:a16="http://schemas.microsoft.com/office/drawing/2014/main" id="{80877AF5-7A7A-4E32-9818-12A6F40AA221}"/>
              </a:ext>
            </a:extLst>
          </p:cNvPr>
          <p:cNvSpPr>
            <a:spLocks noGrp="1"/>
          </p:cNvSpPr>
          <p:nvPr>
            <p:ph idx="1"/>
          </p:nvPr>
        </p:nvSpPr>
        <p:spPr/>
        <p:txBody>
          <a:bodyPr>
            <a:normAutofit/>
          </a:bodyPr>
          <a:lstStyle/>
          <a:p>
            <a:r>
              <a:rPr lang="en-US" sz="2400" dirty="0">
                <a:solidFill>
                  <a:schemeClr val="tx1"/>
                </a:solidFill>
              </a:rPr>
              <a:t>Football is always a family of team sports that involve, to varying degrees, kicking a ball to score a goal. </a:t>
            </a:r>
          </a:p>
          <a:p>
            <a:r>
              <a:rPr lang="en-US" sz="2400" dirty="0">
                <a:solidFill>
                  <a:schemeClr val="tx1"/>
                </a:solidFill>
              </a:rPr>
              <a:t>Artificial turf are surface made of synthetic fibers which look like natural grass. It is mostly used for sports that are normally played on grass.</a:t>
            </a:r>
          </a:p>
          <a:p>
            <a:r>
              <a:rPr lang="en-US" sz="2400" dirty="0">
                <a:solidFill>
                  <a:schemeClr val="tx1"/>
                </a:solidFill>
              </a:rPr>
              <a:t>The main objective of this website is to make football enthusiast feel comfortable Booking their ground for their available time and enjoy playing football in a world class ground. </a:t>
            </a:r>
            <a:endParaRPr lang="en-IN" sz="2400" dirty="0">
              <a:solidFill>
                <a:schemeClr val="tx1"/>
              </a:solidFill>
            </a:endParaRPr>
          </a:p>
        </p:txBody>
      </p:sp>
      <p:cxnSp>
        <p:nvCxnSpPr>
          <p:cNvPr id="5" name="Straight Connector 4">
            <a:extLst>
              <a:ext uri="{FF2B5EF4-FFF2-40B4-BE49-F238E27FC236}">
                <a16:creationId xmlns:a16="http://schemas.microsoft.com/office/drawing/2014/main" id="{148B4508-6B1C-4E7C-BCDA-A6869A488646}"/>
              </a:ext>
            </a:extLst>
          </p:cNvPr>
          <p:cNvCxnSpPr/>
          <p:nvPr/>
        </p:nvCxnSpPr>
        <p:spPr>
          <a:xfrm>
            <a:off x="2589212" y="1680518"/>
            <a:ext cx="89154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0169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C2C2-C9BE-4CA2-B1BA-EB7B2FCD38F4}"/>
              </a:ext>
            </a:extLst>
          </p:cNvPr>
          <p:cNvSpPr>
            <a:spLocks noGrp="1"/>
          </p:cNvSpPr>
          <p:nvPr>
            <p:ph type="title"/>
          </p:nvPr>
        </p:nvSpPr>
        <p:spPr>
          <a:xfrm>
            <a:off x="6672649" y="753856"/>
            <a:ext cx="4831963" cy="796917"/>
          </a:xfrm>
        </p:spPr>
        <p:txBody>
          <a:bodyPr>
            <a:normAutofit/>
          </a:bodyPr>
          <a:lstStyle/>
          <a:p>
            <a:r>
              <a:rPr lang="en-US" sz="4400" b="1" dirty="0"/>
              <a:t>EXISTING SYSTEM</a:t>
            </a:r>
            <a:endParaRPr lang="en-IN" sz="4400" dirty="0"/>
          </a:p>
        </p:txBody>
      </p:sp>
      <p:sp>
        <p:nvSpPr>
          <p:cNvPr id="3" name="Content Placeholder 2">
            <a:extLst>
              <a:ext uri="{FF2B5EF4-FFF2-40B4-BE49-F238E27FC236}">
                <a16:creationId xmlns:a16="http://schemas.microsoft.com/office/drawing/2014/main" id="{CEA7727B-8549-4804-B2E2-05E2AFBCB877}"/>
              </a:ext>
            </a:extLst>
          </p:cNvPr>
          <p:cNvSpPr>
            <a:spLocks noGrp="1"/>
          </p:cNvSpPr>
          <p:nvPr>
            <p:ph idx="1"/>
          </p:nvPr>
        </p:nvSpPr>
        <p:spPr>
          <a:xfrm>
            <a:off x="1952839" y="1940012"/>
            <a:ext cx="9761837" cy="4501978"/>
          </a:xfrm>
        </p:spPr>
        <p:txBody>
          <a:bodyPr>
            <a:normAutofit/>
          </a:bodyPr>
          <a:lstStyle/>
          <a:p>
            <a:pPr marL="0" indent="0">
              <a:buNone/>
            </a:pPr>
            <a:r>
              <a:rPr lang="en-US" sz="2400" dirty="0">
                <a:solidFill>
                  <a:schemeClr val="tx1"/>
                </a:solidFill>
              </a:rPr>
              <a:t>The existing system for booking of a turf football ground is more of manual work and involves physical money. Due to this the existing system lacks popularity and has no proper response. And more over the customers are not aware with up to date information happening in the association. The is no method to send feedback to the management and to express their views. </a:t>
            </a:r>
            <a:endParaRPr lang="en-IN" sz="2400" dirty="0">
              <a:solidFill>
                <a:schemeClr val="tx1"/>
              </a:solidFill>
            </a:endParaRPr>
          </a:p>
          <a:p>
            <a:pPr marL="0" indent="0" algn="ctr" fontAlgn="base">
              <a:buNone/>
            </a:pPr>
            <a:r>
              <a:rPr lang="en-IN" sz="2400" i="1" dirty="0">
                <a:solidFill>
                  <a:schemeClr val="tx1"/>
                </a:solidFill>
              </a:rPr>
              <a:t>And some of its major disadvantages are,</a:t>
            </a:r>
          </a:p>
          <a:p>
            <a:pPr lvl="0"/>
            <a:r>
              <a:rPr lang="en-US" sz="2400" b="1" dirty="0">
                <a:solidFill>
                  <a:schemeClr val="tx1"/>
                </a:solidFill>
              </a:rPr>
              <a:t>Lack of security of data</a:t>
            </a:r>
            <a:endParaRPr lang="en-IN" sz="2400" b="1" dirty="0">
              <a:solidFill>
                <a:schemeClr val="tx1"/>
              </a:solidFill>
            </a:endParaRPr>
          </a:p>
          <a:p>
            <a:pPr marL="457200" lvl="1" indent="0">
              <a:buNone/>
            </a:pPr>
            <a:r>
              <a:rPr lang="en-US" sz="2000" dirty="0">
                <a:solidFill>
                  <a:schemeClr val="tx1"/>
                </a:solidFill>
              </a:rPr>
              <a:t>The existing system does not have proper security as the system the management of data are done on papers and the fact that manual work are not often accurate and slow.</a:t>
            </a:r>
            <a:endParaRPr lang="en-IN" sz="2000" dirty="0">
              <a:solidFill>
                <a:schemeClr val="tx1"/>
              </a:solidFill>
            </a:endParaRPr>
          </a:p>
        </p:txBody>
      </p:sp>
      <p:cxnSp>
        <p:nvCxnSpPr>
          <p:cNvPr id="5" name="Straight Connector 4">
            <a:extLst>
              <a:ext uri="{FF2B5EF4-FFF2-40B4-BE49-F238E27FC236}">
                <a16:creationId xmlns:a16="http://schemas.microsoft.com/office/drawing/2014/main" id="{43658F10-7521-4DBD-9F04-361B6015F5EB}"/>
              </a:ext>
            </a:extLst>
          </p:cNvPr>
          <p:cNvCxnSpPr/>
          <p:nvPr/>
        </p:nvCxnSpPr>
        <p:spPr>
          <a:xfrm>
            <a:off x="2138190" y="1680519"/>
            <a:ext cx="936642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8259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E119-A838-4916-8E12-A3CD5F57F371}"/>
              </a:ext>
            </a:extLst>
          </p:cNvPr>
          <p:cNvSpPr>
            <a:spLocks noGrp="1"/>
          </p:cNvSpPr>
          <p:nvPr>
            <p:ph type="title"/>
          </p:nvPr>
        </p:nvSpPr>
        <p:spPr>
          <a:xfrm>
            <a:off x="6882241" y="717879"/>
            <a:ext cx="4794894" cy="796906"/>
          </a:xfrm>
        </p:spPr>
        <p:txBody>
          <a:bodyPr>
            <a:normAutofit/>
          </a:bodyPr>
          <a:lstStyle/>
          <a:p>
            <a:r>
              <a:rPr lang="en-US" sz="4400" b="1" dirty="0"/>
              <a:t>EXISTING SYSTEM</a:t>
            </a:r>
            <a:endParaRPr lang="en-IN" sz="4400" dirty="0"/>
          </a:p>
        </p:txBody>
      </p:sp>
      <p:sp>
        <p:nvSpPr>
          <p:cNvPr id="3" name="Content Placeholder 2">
            <a:extLst>
              <a:ext uri="{FF2B5EF4-FFF2-40B4-BE49-F238E27FC236}">
                <a16:creationId xmlns:a16="http://schemas.microsoft.com/office/drawing/2014/main" id="{F7B05DF8-6C4F-4F4C-A923-FAA0E7D3ED3F}"/>
              </a:ext>
            </a:extLst>
          </p:cNvPr>
          <p:cNvSpPr>
            <a:spLocks noGrp="1"/>
          </p:cNvSpPr>
          <p:nvPr>
            <p:ph idx="1"/>
          </p:nvPr>
        </p:nvSpPr>
        <p:spPr>
          <a:xfrm>
            <a:off x="2589212" y="2133599"/>
            <a:ext cx="8915400" cy="4539049"/>
          </a:xfrm>
        </p:spPr>
        <p:txBody>
          <a:bodyPr>
            <a:normAutofit/>
          </a:bodyPr>
          <a:lstStyle/>
          <a:p>
            <a:pPr lvl="0"/>
            <a:r>
              <a:rPr lang="en-US" sz="2400" b="1" dirty="0">
                <a:solidFill>
                  <a:schemeClr val="tx1"/>
                </a:solidFill>
              </a:rPr>
              <a:t>No proper response</a:t>
            </a:r>
            <a:endParaRPr lang="en-IN" sz="2400" b="1" dirty="0">
              <a:solidFill>
                <a:schemeClr val="tx1"/>
              </a:solidFill>
            </a:endParaRPr>
          </a:p>
          <a:p>
            <a:pPr marL="457200" lvl="1" indent="0">
              <a:buNone/>
            </a:pPr>
            <a:r>
              <a:rPr lang="en-US" sz="2000" dirty="0">
                <a:solidFill>
                  <a:schemeClr val="tx1"/>
                </a:solidFill>
              </a:rPr>
              <a:t>Lack of proper response as all process are handled by human and it is hard for human to respond to all requests.</a:t>
            </a:r>
          </a:p>
          <a:p>
            <a:r>
              <a:rPr lang="en-US" sz="2400" b="1" dirty="0">
                <a:solidFill>
                  <a:schemeClr val="tx1"/>
                </a:solidFill>
              </a:rPr>
              <a:t>Lack of popularity</a:t>
            </a:r>
          </a:p>
          <a:p>
            <a:pPr marL="457200" lvl="1" indent="0">
              <a:buNone/>
            </a:pPr>
            <a:r>
              <a:rPr lang="en-US" sz="2000" dirty="0">
                <a:solidFill>
                  <a:schemeClr val="tx1"/>
                </a:solidFill>
              </a:rPr>
              <a:t>The existing system using only physical banners and spread by mouth method it is slow and does not reach lots of people. Digital methods are always a way more reachable to people fast.</a:t>
            </a:r>
            <a:endParaRPr lang="en-IN" sz="2000" dirty="0">
              <a:solidFill>
                <a:schemeClr val="tx1"/>
              </a:solidFill>
            </a:endParaRPr>
          </a:p>
          <a:p>
            <a:pPr lvl="0"/>
            <a:r>
              <a:rPr lang="en-US" sz="2400" b="1" dirty="0">
                <a:solidFill>
                  <a:schemeClr val="tx1"/>
                </a:solidFill>
              </a:rPr>
              <a:t>Lots of human work</a:t>
            </a:r>
            <a:endParaRPr lang="en-IN" sz="2400" b="1" dirty="0">
              <a:solidFill>
                <a:schemeClr val="tx1"/>
              </a:solidFill>
            </a:endParaRPr>
          </a:p>
          <a:p>
            <a:pPr marL="457200" lvl="1" indent="0">
              <a:buNone/>
            </a:pPr>
            <a:r>
              <a:rPr lang="en-US" sz="2000" dirty="0">
                <a:solidFill>
                  <a:schemeClr val="tx1"/>
                </a:solidFill>
              </a:rPr>
              <a:t>The existing method uses lots of human resources this reduces human efforts.</a:t>
            </a:r>
            <a:endParaRPr lang="en-IN" sz="2000" dirty="0">
              <a:solidFill>
                <a:schemeClr val="tx1"/>
              </a:solidFill>
            </a:endParaRPr>
          </a:p>
        </p:txBody>
      </p:sp>
      <p:cxnSp>
        <p:nvCxnSpPr>
          <p:cNvPr id="5" name="Straight Connector 4">
            <a:extLst>
              <a:ext uri="{FF2B5EF4-FFF2-40B4-BE49-F238E27FC236}">
                <a16:creationId xmlns:a16="http://schemas.microsoft.com/office/drawing/2014/main" id="{B32E6D23-DC48-4250-99D3-5D8E8C82D87E}"/>
              </a:ext>
            </a:extLst>
          </p:cNvPr>
          <p:cNvCxnSpPr/>
          <p:nvPr/>
        </p:nvCxnSpPr>
        <p:spPr>
          <a:xfrm>
            <a:off x="2589212" y="1692875"/>
            <a:ext cx="908792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0841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5E6D-EB6D-40EF-A90A-CC54EBFE9498}"/>
              </a:ext>
            </a:extLst>
          </p:cNvPr>
          <p:cNvSpPr>
            <a:spLocks noGrp="1"/>
          </p:cNvSpPr>
          <p:nvPr>
            <p:ph type="title"/>
          </p:nvPr>
        </p:nvSpPr>
        <p:spPr>
          <a:xfrm>
            <a:off x="6697362" y="784747"/>
            <a:ext cx="4807250" cy="821631"/>
          </a:xfrm>
        </p:spPr>
        <p:txBody>
          <a:bodyPr>
            <a:normAutofit/>
          </a:bodyPr>
          <a:lstStyle/>
          <a:p>
            <a:r>
              <a:rPr lang="en-US" sz="4400" b="1" dirty="0"/>
              <a:t>EXISTING SYSTEM</a:t>
            </a:r>
            <a:endParaRPr lang="en-IN" sz="4400" dirty="0"/>
          </a:p>
        </p:txBody>
      </p:sp>
      <p:sp>
        <p:nvSpPr>
          <p:cNvPr id="3" name="Content Placeholder 2">
            <a:extLst>
              <a:ext uri="{FF2B5EF4-FFF2-40B4-BE49-F238E27FC236}">
                <a16:creationId xmlns:a16="http://schemas.microsoft.com/office/drawing/2014/main" id="{444F8D2D-2135-4102-9D6C-5F65805F28B7}"/>
              </a:ext>
            </a:extLst>
          </p:cNvPr>
          <p:cNvSpPr>
            <a:spLocks noGrp="1"/>
          </p:cNvSpPr>
          <p:nvPr>
            <p:ph idx="1"/>
          </p:nvPr>
        </p:nvSpPr>
        <p:spPr>
          <a:xfrm>
            <a:off x="2589212" y="2133599"/>
            <a:ext cx="8915400" cy="4514336"/>
          </a:xfrm>
        </p:spPr>
        <p:txBody>
          <a:bodyPr>
            <a:normAutofit/>
          </a:bodyPr>
          <a:lstStyle/>
          <a:p>
            <a:pPr lvl="0"/>
            <a:r>
              <a:rPr lang="en-IN" sz="2400" b="1" dirty="0">
                <a:solidFill>
                  <a:schemeClr val="tx1"/>
                </a:solidFill>
              </a:rPr>
              <a:t>Time consuming.</a:t>
            </a:r>
          </a:p>
          <a:p>
            <a:pPr marL="457200" lvl="1" indent="0">
              <a:buNone/>
            </a:pPr>
            <a:r>
              <a:rPr lang="en-IN" sz="2000" dirty="0">
                <a:solidFill>
                  <a:schemeClr val="tx1"/>
                </a:solidFill>
              </a:rPr>
              <a:t>Manual work consumes lot of time as humans are not as fast as machines are. So, this also has an advantage of saving a lot of time.</a:t>
            </a:r>
          </a:p>
          <a:p>
            <a:pPr lvl="0"/>
            <a:r>
              <a:rPr lang="en-IN" sz="2400" b="1" dirty="0">
                <a:solidFill>
                  <a:schemeClr val="tx1"/>
                </a:solidFill>
              </a:rPr>
              <a:t>Consumes large volume of paper work.</a:t>
            </a:r>
          </a:p>
          <a:p>
            <a:pPr marL="457200" lvl="1" indent="0">
              <a:buNone/>
            </a:pPr>
            <a:r>
              <a:rPr lang="en-IN" sz="2000" dirty="0">
                <a:solidFill>
                  <a:schemeClr val="tx1"/>
                </a:solidFill>
              </a:rPr>
              <a:t>This manual and man-made work consumes lot of papers and paper work and it is a tedious process.</a:t>
            </a:r>
          </a:p>
          <a:p>
            <a:pPr lvl="0"/>
            <a:r>
              <a:rPr lang="en-IN" sz="2400" b="1" dirty="0">
                <a:solidFill>
                  <a:schemeClr val="tx1"/>
                </a:solidFill>
              </a:rPr>
              <a:t>Needs manual calculations</a:t>
            </a:r>
            <a:r>
              <a:rPr lang="en-IN" sz="2400" dirty="0">
                <a:solidFill>
                  <a:schemeClr val="tx1"/>
                </a:solidFill>
              </a:rPr>
              <a:t>.</a:t>
            </a:r>
          </a:p>
          <a:p>
            <a:pPr marL="457200" lvl="1" indent="0">
              <a:buNone/>
            </a:pPr>
            <a:r>
              <a:rPr lang="en-IN" sz="2000" dirty="0">
                <a:solidFill>
                  <a:schemeClr val="tx1"/>
                </a:solidFill>
              </a:rPr>
              <a:t>Man may make mistake but machines will not sot all calculations and transactions are made digital which makes it safer and accurate without any calculation’s mistakes. </a:t>
            </a:r>
          </a:p>
        </p:txBody>
      </p:sp>
      <p:cxnSp>
        <p:nvCxnSpPr>
          <p:cNvPr id="5" name="Straight Connector 4">
            <a:extLst>
              <a:ext uri="{FF2B5EF4-FFF2-40B4-BE49-F238E27FC236}">
                <a16:creationId xmlns:a16="http://schemas.microsoft.com/office/drawing/2014/main" id="{79F9F8F2-0572-4B2A-A8DC-F3A017080E01}"/>
              </a:ext>
            </a:extLst>
          </p:cNvPr>
          <p:cNvCxnSpPr/>
          <p:nvPr/>
        </p:nvCxnSpPr>
        <p:spPr>
          <a:xfrm>
            <a:off x="2533607" y="1779373"/>
            <a:ext cx="897100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9371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B485-0766-4D80-9185-E7A860AE79D1}"/>
              </a:ext>
            </a:extLst>
          </p:cNvPr>
          <p:cNvSpPr>
            <a:spLocks noGrp="1"/>
          </p:cNvSpPr>
          <p:nvPr>
            <p:ph type="title"/>
          </p:nvPr>
        </p:nvSpPr>
        <p:spPr>
          <a:xfrm>
            <a:off x="6326659" y="624110"/>
            <a:ext cx="5177953" cy="871058"/>
          </a:xfrm>
        </p:spPr>
        <p:txBody>
          <a:bodyPr>
            <a:normAutofit/>
          </a:bodyPr>
          <a:lstStyle/>
          <a:p>
            <a:r>
              <a:rPr lang="en-US" sz="4400" b="1" dirty="0"/>
              <a:t>PROPOSED SYSTEM</a:t>
            </a:r>
            <a:endParaRPr lang="en-IN" sz="4400" dirty="0"/>
          </a:p>
        </p:txBody>
      </p:sp>
      <p:sp>
        <p:nvSpPr>
          <p:cNvPr id="3" name="Content Placeholder 2">
            <a:extLst>
              <a:ext uri="{FF2B5EF4-FFF2-40B4-BE49-F238E27FC236}">
                <a16:creationId xmlns:a16="http://schemas.microsoft.com/office/drawing/2014/main" id="{086D436D-B4A4-4985-8B71-2432CDFC6AB3}"/>
              </a:ext>
            </a:extLst>
          </p:cNvPr>
          <p:cNvSpPr>
            <a:spLocks noGrp="1"/>
          </p:cNvSpPr>
          <p:nvPr>
            <p:ph idx="1"/>
          </p:nvPr>
        </p:nvSpPr>
        <p:spPr>
          <a:xfrm>
            <a:off x="2589212" y="2133600"/>
            <a:ext cx="8915400" cy="3777622"/>
          </a:xfrm>
        </p:spPr>
        <p:txBody>
          <a:bodyPr>
            <a:normAutofit/>
          </a:bodyPr>
          <a:lstStyle/>
          <a:p>
            <a:pPr marL="0" indent="0">
              <a:buNone/>
            </a:pPr>
            <a:r>
              <a:rPr lang="en-IN" sz="2400" dirty="0">
                <a:solidFill>
                  <a:schemeClr val="tx1"/>
                </a:solidFill>
              </a:rPr>
              <a:t>Proposed system is a website for football freaks and fans booking football ground at any time of their need. The proposed system is fast and more efficient, the system can reach out to lot of people easily further the users can send feedback to the admin and suggestions using the feedback form. W</a:t>
            </a:r>
            <a:r>
              <a:rPr lang="en-US" sz="2400" dirty="0" err="1">
                <a:solidFill>
                  <a:schemeClr val="tx1"/>
                </a:solidFill>
              </a:rPr>
              <a:t>ith</a:t>
            </a:r>
            <a:r>
              <a:rPr lang="en-US" sz="2400" dirty="0">
                <a:solidFill>
                  <a:schemeClr val="tx1"/>
                </a:solidFill>
              </a:rPr>
              <a:t> this admin can add all those new information and pricing and other activities happening in academy and keeps the customer updated. </a:t>
            </a:r>
            <a:endParaRPr lang="en-IN" sz="2400" dirty="0">
              <a:solidFill>
                <a:schemeClr val="tx1"/>
              </a:solidFill>
            </a:endParaRPr>
          </a:p>
        </p:txBody>
      </p:sp>
      <p:cxnSp>
        <p:nvCxnSpPr>
          <p:cNvPr id="5" name="Straight Connector 4">
            <a:extLst>
              <a:ext uri="{FF2B5EF4-FFF2-40B4-BE49-F238E27FC236}">
                <a16:creationId xmlns:a16="http://schemas.microsoft.com/office/drawing/2014/main" id="{D7C9B62E-3B69-4282-98B2-7075EB13F049}"/>
              </a:ext>
            </a:extLst>
          </p:cNvPr>
          <p:cNvCxnSpPr/>
          <p:nvPr/>
        </p:nvCxnSpPr>
        <p:spPr>
          <a:xfrm>
            <a:off x="2589212" y="1692876"/>
            <a:ext cx="874193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4470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A1E3-53FE-45AC-A8C1-5857BA29EE07}"/>
              </a:ext>
            </a:extLst>
          </p:cNvPr>
          <p:cNvSpPr>
            <a:spLocks noGrp="1"/>
          </p:cNvSpPr>
          <p:nvPr>
            <p:ph type="title"/>
          </p:nvPr>
        </p:nvSpPr>
        <p:spPr>
          <a:xfrm>
            <a:off x="6289589" y="624110"/>
            <a:ext cx="5215023" cy="821631"/>
          </a:xfrm>
        </p:spPr>
        <p:txBody>
          <a:bodyPr>
            <a:normAutofit/>
          </a:bodyPr>
          <a:lstStyle/>
          <a:p>
            <a:r>
              <a:rPr lang="en-US" sz="4400" b="1" dirty="0"/>
              <a:t>PROPOSED SYSTEM</a:t>
            </a:r>
            <a:endParaRPr lang="en-IN" sz="4400" dirty="0"/>
          </a:p>
        </p:txBody>
      </p:sp>
      <p:sp>
        <p:nvSpPr>
          <p:cNvPr id="3" name="Content Placeholder 2">
            <a:extLst>
              <a:ext uri="{FF2B5EF4-FFF2-40B4-BE49-F238E27FC236}">
                <a16:creationId xmlns:a16="http://schemas.microsoft.com/office/drawing/2014/main" id="{D5E0260C-5775-4C95-843A-45691674B5B8}"/>
              </a:ext>
            </a:extLst>
          </p:cNvPr>
          <p:cNvSpPr>
            <a:spLocks noGrp="1"/>
          </p:cNvSpPr>
          <p:nvPr>
            <p:ph idx="1"/>
          </p:nvPr>
        </p:nvSpPr>
        <p:spPr>
          <a:xfrm>
            <a:off x="2589212" y="2133600"/>
            <a:ext cx="8915400" cy="4267200"/>
          </a:xfrm>
        </p:spPr>
        <p:txBody>
          <a:bodyPr>
            <a:normAutofit lnSpcReduction="10000"/>
          </a:bodyPr>
          <a:lstStyle/>
          <a:p>
            <a:r>
              <a:rPr lang="en-US" sz="2400" dirty="0">
                <a:solidFill>
                  <a:schemeClr val="tx1"/>
                </a:solidFill>
              </a:rPr>
              <a:t>The manual way of reaching out for the customers and managing their user data and keep them updated is rectified by implementing computerization.</a:t>
            </a:r>
          </a:p>
          <a:p>
            <a:r>
              <a:rPr lang="en-US" sz="2400" dirty="0">
                <a:solidFill>
                  <a:schemeClr val="tx1"/>
                </a:solidFill>
              </a:rPr>
              <a:t>Booking slots becomes extremely easy as websites can be accessed from anywhere and any device. Users get a clear view of booked slots and can book according to the available slots and more over this does not include physical money as user can pay using digital methods like debit, credit cards, Paytm or any other digital wallet. Customers can be up to date with the subscription to the newsletter through the website and can also send feedbacks and review of their thoughts to the admin. </a:t>
            </a:r>
            <a:endParaRPr lang="en-IN" sz="2400" dirty="0">
              <a:solidFill>
                <a:schemeClr val="tx1"/>
              </a:solidFill>
            </a:endParaRPr>
          </a:p>
        </p:txBody>
      </p:sp>
      <p:cxnSp>
        <p:nvCxnSpPr>
          <p:cNvPr id="5" name="Straight Connector 4">
            <a:extLst>
              <a:ext uri="{FF2B5EF4-FFF2-40B4-BE49-F238E27FC236}">
                <a16:creationId xmlns:a16="http://schemas.microsoft.com/office/drawing/2014/main" id="{117FE99F-B3EA-43B2-9339-4D0D73DBCD0B}"/>
              </a:ext>
            </a:extLst>
          </p:cNvPr>
          <p:cNvCxnSpPr/>
          <p:nvPr/>
        </p:nvCxnSpPr>
        <p:spPr>
          <a:xfrm>
            <a:off x="2483708" y="1692878"/>
            <a:ext cx="889686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2533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58D1-BCD1-4425-AF5B-28551A747BD9}"/>
              </a:ext>
            </a:extLst>
          </p:cNvPr>
          <p:cNvSpPr>
            <a:spLocks noGrp="1"/>
          </p:cNvSpPr>
          <p:nvPr>
            <p:ph type="title"/>
          </p:nvPr>
        </p:nvSpPr>
        <p:spPr>
          <a:xfrm>
            <a:off x="6289589" y="701673"/>
            <a:ext cx="5215023" cy="871058"/>
          </a:xfrm>
        </p:spPr>
        <p:txBody>
          <a:bodyPr>
            <a:normAutofit/>
          </a:bodyPr>
          <a:lstStyle/>
          <a:p>
            <a:r>
              <a:rPr lang="en-US" sz="4400" b="1" dirty="0"/>
              <a:t>PROPOSED SYSTEM</a:t>
            </a:r>
            <a:endParaRPr lang="en-IN" sz="4400" dirty="0"/>
          </a:p>
        </p:txBody>
      </p:sp>
      <p:sp>
        <p:nvSpPr>
          <p:cNvPr id="3" name="Content Placeholder 2">
            <a:extLst>
              <a:ext uri="{FF2B5EF4-FFF2-40B4-BE49-F238E27FC236}">
                <a16:creationId xmlns:a16="http://schemas.microsoft.com/office/drawing/2014/main" id="{57B2D4A4-EAEB-444F-A76F-64382CFC20D1}"/>
              </a:ext>
            </a:extLst>
          </p:cNvPr>
          <p:cNvSpPr>
            <a:spLocks noGrp="1"/>
          </p:cNvSpPr>
          <p:nvPr>
            <p:ph idx="1"/>
          </p:nvPr>
        </p:nvSpPr>
        <p:spPr>
          <a:xfrm>
            <a:off x="2589212" y="2452150"/>
            <a:ext cx="8915400" cy="3777622"/>
          </a:xfrm>
        </p:spPr>
        <p:txBody>
          <a:bodyPr/>
          <a:lstStyle/>
          <a:p>
            <a:pPr marL="0" indent="0" algn="ctr">
              <a:buNone/>
            </a:pPr>
            <a:r>
              <a:rPr lang="en-US" sz="2400" i="1" dirty="0">
                <a:solidFill>
                  <a:schemeClr val="tx1"/>
                </a:solidFill>
              </a:rPr>
              <a:t>The advantages are,</a:t>
            </a:r>
            <a:endParaRPr lang="en-IN" sz="2400" i="1" dirty="0">
              <a:solidFill>
                <a:schemeClr val="tx1"/>
              </a:solidFill>
            </a:endParaRPr>
          </a:p>
          <a:p>
            <a:pPr lvl="0"/>
            <a:r>
              <a:rPr lang="en-US" sz="2400" dirty="0">
                <a:solidFill>
                  <a:schemeClr val="tx1"/>
                </a:solidFill>
              </a:rPr>
              <a:t>Fast access of database</a:t>
            </a:r>
            <a:endParaRPr lang="en-IN" sz="2400" dirty="0">
              <a:solidFill>
                <a:schemeClr val="tx1"/>
              </a:solidFill>
            </a:endParaRPr>
          </a:p>
          <a:p>
            <a:pPr lvl="0"/>
            <a:r>
              <a:rPr lang="en-US" sz="2400" dirty="0">
                <a:solidFill>
                  <a:schemeClr val="tx1"/>
                </a:solidFill>
              </a:rPr>
              <a:t>Reaching a wide range of people</a:t>
            </a:r>
            <a:endParaRPr lang="en-IN" sz="2400" dirty="0">
              <a:solidFill>
                <a:schemeClr val="tx1"/>
              </a:solidFill>
            </a:endParaRPr>
          </a:p>
          <a:p>
            <a:pPr lvl="0"/>
            <a:r>
              <a:rPr lang="en-US" sz="2400" dirty="0">
                <a:solidFill>
                  <a:schemeClr val="tx1"/>
                </a:solidFill>
              </a:rPr>
              <a:t>Secured user database without paper works</a:t>
            </a:r>
            <a:endParaRPr lang="en-IN" sz="2400" dirty="0">
              <a:solidFill>
                <a:schemeClr val="tx1"/>
              </a:solidFill>
            </a:endParaRPr>
          </a:p>
          <a:p>
            <a:pPr lvl="0"/>
            <a:r>
              <a:rPr lang="en-US" sz="2400" dirty="0">
                <a:solidFill>
                  <a:schemeClr val="tx1"/>
                </a:solidFill>
              </a:rPr>
              <a:t>Highly efficient than standard way of communicating with users</a:t>
            </a:r>
            <a:r>
              <a:rPr lang="en-US" sz="2000" dirty="0">
                <a:solidFill>
                  <a:schemeClr val="tx1"/>
                </a:solidFill>
              </a:rPr>
              <a:t> </a:t>
            </a:r>
            <a:endParaRPr lang="en-IN" sz="2000" dirty="0">
              <a:solidFill>
                <a:schemeClr val="tx1"/>
              </a:solidFill>
            </a:endParaRPr>
          </a:p>
          <a:p>
            <a:endParaRPr lang="en-IN" dirty="0">
              <a:solidFill>
                <a:schemeClr val="tx1"/>
              </a:solidFill>
            </a:endParaRPr>
          </a:p>
        </p:txBody>
      </p:sp>
      <p:cxnSp>
        <p:nvCxnSpPr>
          <p:cNvPr id="5" name="Straight Connector 4">
            <a:extLst>
              <a:ext uri="{FF2B5EF4-FFF2-40B4-BE49-F238E27FC236}">
                <a16:creationId xmlns:a16="http://schemas.microsoft.com/office/drawing/2014/main" id="{202935F7-9B95-4B8F-A148-5F45A2C48433}"/>
              </a:ext>
            </a:extLst>
          </p:cNvPr>
          <p:cNvCxnSpPr/>
          <p:nvPr/>
        </p:nvCxnSpPr>
        <p:spPr>
          <a:xfrm>
            <a:off x="2298357" y="1865870"/>
            <a:ext cx="92062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0991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AEDE-6CA9-4379-8FD1-080925D3E6F5}"/>
              </a:ext>
            </a:extLst>
          </p:cNvPr>
          <p:cNvSpPr>
            <a:spLocks noGrp="1"/>
          </p:cNvSpPr>
          <p:nvPr>
            <p:ph type="title"/>
          </p:nvPr>
        </p:nvSpPr>
        <p:spPr>
          <a:xfrm>
            <a:off x="3521676" y="361576"/>
            <a:ext cx="6747261" cy="772204"/>
          </a:xfrm>
        </p:spPr>
        <p:txBody>
          <a:bodyPr>
            <a:normAutofit fontScale="90000"/>
          </a:bodyPr>
          <a:lstStyle/>
          <a:p>
            <a:r>
              <a:rPr lang="en-IN" sz="4400" b="1" dirty="0"/>
              <a:t>SYSTEM </a:t>
            </a:r>
            <a:r>
              <a:rPr lang="en-US" sz="4400" b="1" dirty="0"/>
              <a:t>SPECIFICIFICATION</a:t>
            </a:r>
            <a:endParaRPr lang="en-IN" sz="4400" b="1" dirty="0"/>
          </a:p>
        </p:txBody>
      </p:sp>
      <p:sp>
        <p:nvSpPr>
          <p:cNvPr id="3" name="Content Placeholder 2">
            <a:extLst>
              <a:ext uri="{FF2B5EF4-FFF2-40B4-BE49-F238E27FC236}">
                <a16:creationId xmlns:a16="http://schemas.microsoft.com/office/drawing/2014/main" id="{0C9138A4-3125-46A7-BD17-65BDE208C30E}"/>
              </a:ext>
            </a:extLst>
          </p:cNvPr>
          <p:cNvSpPr>
            <a:spLocks noGrp="1"/>
          </p:cNvSpPr>
          <p:nvPr>
            <p:ph idx="1"/>
          </p:nvPr>
        </p:nvSpPr>
        <p:spPr>
          <a:xfrm>
            <a:off x="2286001" y="1643449"/>
            <a:ext cx="9218612" cy="4590441"/>
          </a:xfrm>
        </p:spPr>
        <p:txBody>
          <a:bodyPr>
            <a:normAutofit/>
          </a:bodyPr>
          <a:lstStyle/>
          <a:p>
            <a:pPr marL="0" indent="0" algn="ctr">
              <a:buNone/>
            </a:pPr>
            <a:r>
              <a:rPr lang="en-US" sz="2000" b="1" dirty="0"/>
              <a:t>HARDWARE SPECIFICIFICATION</a:t>
            </a:r>
            <a:endParaRPr lang="en-IN" sz="2000" b="1" dirty="0"/>
          </a:p>
          <a:p>
            <a:pPr lvl="3"/>
            <a:r>
              <a:rPr lang="en-US" sz="2000" dirty="0"/>
              <a:t>PROCESSOR     	     	:	Intel dual core or above</a:t>
            </a:r>
            <a:endParaRPr lang="en-IN" sz="2000" dirty="0"/>
          </a:p>
          <a:p>
            <a:pPr lvl="3"/>
            <a:r>
              <a:rPr lang="en-US" sz="2000" dirty="0"/>
              <a:t>PROCESSOR SPEED 	:	1.0 GHz or above</a:t>
            </a:r>
            <a:endParaRPr lang="en-IN" sz="2000" dirty="0"/>
          </a:p>
          <a:p>
            <a:pPr lvl="3"/>
            <a:r>
              <a:rPr lang="en-US" sz="2000" dirty="0"/>
              <a:t>RAM                		: 	1 GB RAM or above</a:t>
            </a:r>
            <a:endParaRPr lang="en-IN" sz="2000" dirty="0"/>
          </a:p>
          <a:p>
            <a:pPr lvl="3"/>
            <a:r>
              <a:rPr lang="en-US" sz="2000" dirty="0"/>
              <a:t>HARD DISK       	 	: 	20 GB hard disk or above</a:t>
            </a:r>
          </a:p>
          <a:p>
            <a:pPr marL="0" lvl="0" indent="0">
              <a:buNone/>
            </a:pPr>
            <a:endParaRPr lang="en-IN" dirty="0"/>
          </a:p>
          <a:p>
            <a:pPr marL="0" indent="0" algn="ctr">
              <a:buNone/>
            </a:pPr>
            <a:r>
              <a:rPr lang="en-US" sz="2000" b="1" dirty="0"/>
              <a:t>SOFTWARE SPECIFICATION</a:t>
            </a:r>
            <a:endParaRPr lang="en-IN" sz="2000" b="1" dirty="0"/>
          </a:p>
          <a:p>
            <a:pPr lvl="2"/>
            <a:r>
              <a:rPr lang="en-US" sz="2000" dirty="0"/>
              <a:t>FRONT END                   	        :      	HTML, CSS, JavaScript</a:t>
            </a:r>
            <a:endParaRPr lang="en-IN" sz="2000" dirty="0"/>
          </a:p>
          <a:p>
            <a:pPr lvl="2"/>
            <a:r>
              <a:rPr lang="en-US" sz="2000" dirty="0"/>
              <a:t>BACK END                     	        :      	</a:t>
            </a:r>
            <a:r>
              <a:rPr lang="en-US" sz="2000" dirty="0" err="1"/>
              <a:t>MySQLi</a:t>
            </a:r>
            <a:endParaRPr lang="en-IN" sz="2000" dirty="0"/>
          </a:p>
          <a:p>
            <a:pPr lvl="2"/>
            <a:r>
              <a:rPr lang="en-US" sz="2000" dirty="0"/>
              <a:t>SERVER-SIDE SCRIPTING      	 :      	PHP</a:t>
            </a:r>
            <a:endParaRPr lang="en-IN" sz="2000" dirty="0"/>
          </a:p>
        </p:txBody>
      </p:sp>
      <p:cxnSp>
        <p:nvCxnSpPr>
          <p:cNvPr id="5" name="Straight Connector 4">
            <a:extLst>
              <a:ext uri="{FF2B5EF4-FFF2-40B4-BE49-F238E27FC236}">
                <a16:creationId xmlns:a16="http://schemas.microsoft.com/office/drawing/2014/main" id="{6563ED57-0C2B-48C2-93EA-8E4A29FB0D0F}"/>
              </a:ext>
            </a:extLst>
          </p:cNvPr>
          <p:cNvCxnSpPr/>
          <p:nvPr/>
        </p:nvCxnSpPr>
        <p:spPr>
          <a:xfrm>
            <a:off x="1952368" y="1408670"/>
            <a:ext cx="940349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516834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63</TotalTime>
  <Words>907</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Roboto</vt:lpstr>
      <vt:lpstr>Wingdings 3</vt:lpstr>
      <vt:lpstr>Wisp</vt:lpstr>
      <vt:lpstr>TURF FOOTBALL BOOKING WEBSITE</vt:lpstr>
      <vt:lpstr>INTRODUCTION</vt:lpstr>
      <vt:lpstr>EXISTING SYSTEM</vt:lpstr>
      <vt:lpstr>EXISTING SYSTEM</vt:lpstr>
      <vt:lpstr>EXISTING SYSTEM</vt:lpstr>
      <vt:lpstr>PROPOSED SYSTEM</vt:lpstr>
      <vt:lpstr>PROPOSED SYSTEM</vt:lpstr>
      <vt:lpstr>PROPOSED SYSTEM</vt:lpstr>
      <vt:lpstr>SYSTEM SPECIFICIFICATION</vt:lpstr>
      <vt:lpstr>ARCHITECTURE DIAGRAM</vt:lpstr>
      <vt:lpstr>USECASE DIAGRAM</vt:lpstr>
      <vt:lpstr>MODULE DESCRIPTION</vt:lpstr>
      <vt:lpstr>REGISTRATION  &amp; LOGIN MODULE</vt:lpstr>
      <vt:lpstr>BOOKING MODULE</vt:lpstr>
      <vt:lpstr>PAYMENT MODULE</vt:lpstr>
      <vt:lpstr>SUCCESS MODULE</vt:lpstr>
      <vt:lpstr>FEEDBACK MODULE</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TURF FOOTBALL BOOKING WEBSITE</dc:title>
  <dc:creator>Saishankar M</dc:creator>
  <cp:lastModifiedBy>Saishankar M</cp:lastModifiedBy>
  <cp:revision>8</cp:revision>
  <dcterms:created xsi:type="dcterms:W3CDTF">2019-04-04T01:00:21Z</dcterms:created>
  <dcterms:modified xsi:type="dcterms:W3CDTF">2019-04-04T02:04:14Z</dcterms:modified>
</cp:coreProperties>
</file>