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3372-E3A3-46B3-9AD2-C81D97F7020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EA0A-91C4-4868-86B5-433A22CE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9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3372-E3A3-46B3-9AD2-C81D97F7020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EA0A-91C4-4868-86B5-433A22CE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71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3372-E3A3-46B3-9AD2-C81D97F7020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EA0A-91C4-4868-86B5-433A22CE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14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3372-E3A3-46B3-9AD2-C81D97F7020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EA0A-91C4-4868-86B5-433A22CE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51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3372-E3A3-46B3-9AD2-C81D97F7020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EA0A-91C4-4868-86B5-433A22CE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45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3372-E3A3-46B3-9AD2-C81D97F7020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EA0A-91C4-4868-86B5-433A22CE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64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3372-E3A3-46B3-9AD2-C81D97F7020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EA0A-91C4-4868-86B5-433A22CE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19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3372-E3A3-46B3-9AD2-C81D97F7020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EA0A-91C4-4868-86B5-433A22CE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3372-E3A3-46B3-9AD2-C81D97F7020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EA0A-91C4-4868-86B5-433A22CE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50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3372-E3A3-46B3-9AD2-C81D97F7020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EA0A-91C4-4868-86B5-433A22CE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66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3372-E3A3-46B3-9AD2-C81D97F7020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EA0A-91C4-4868-86B5-433A22CE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6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C3372-E3A3-46B3-9AD2-C81D97F7020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0EA0A-91C4-4868-86B5-433A22CE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52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6111595-06A1-AC42-3B01-63CEDC03E2B8}"/>
              </a:ext>
            </a:extLst>
          </p:cNvPr>
          <p:cNvSpPr txBox="1"/>
          <p:nvPr/>
        </p:nvSpPr>
        <p:spPr>
          <a:xfrm>
            <a:off x="838199" y="1320126"/>
            <a:ext cx="5257801" cy="3005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Challenge 8:- Provide Insights to the Product Strategy Team in the Banking Domain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A yellow logo with columns&#10;&#10;Description automatically generated">
            <a:extLst>
              <a:ext uri="{FF2B5EF4-FFF2-40B4-BE49-F238E27FC236}">
                <a16:creationId xmlns:a16="http://schemas.microsoft.com/office/drawing/2014/main" id="{EE89CF57-FDF3-97CB-1505-40234F772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98" y="818822"/>
            <a:ext cx="4296641" cy="4692037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4C4BC784-2004-F0C3-0968-B0F39DBB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6C1E35-1688-6BC2-7D88-7ACF7CBA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93BAA3D-AAB0-C171-D5BB-E93B77ACC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3172D9A-25CC-3351-5807-A401839A86E0}"/>
              </a:ext>
            </a:extLst>
          </p:cNvPr>
          <p:cNvSpPr txBox="1"/>
          <p:nvPr/>
        </p:nvSpPr>
        <p:spPr>
          <a:xfrm>
            <a:off x="8274803" y="6288365"/>
            <a:ext cx="379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Presented By :- David John</a:t>
            </a:r>
          </a:p>
        </p:txBody>
      </p:sp>
    </p:spTree>
    <p:extLst>
      <p:ext uri="{BB962C8B-B14F-4D97-AF65-F5344CB8AC3E}">
        <p14:creationId xmlns:p14="http://schemas.microsoft.com/office/powerpoint/2010/main" val="198630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Stock exchange numbers">
            <a:extLst>
              <a:ext uri="{FF2B5EF4-FFF2-40B4-BE49-F238E27FC236}">
                <a16:creationId xmlns:a16="http://schemas.microsoft.com/office/drawing/2014/main" id="{0C59139C-2E39-0727-313F-7FA67D069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" r="23289" b="843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93217-8AFA-F66B-94B3-3F3D3922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0C79-9A8A-4016-BCBF-BE2A27C33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Mitron Bank</a:t>
            </a:r>
            <a:r>
              <a:rPr lang="en-US" sz="17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is a legacy financial institution headquartered in Hyderabad. </a:t>
            </a:r>
          </a:p>
          <a:p>
            <a:r>
              <a:rPr lang="en-US" sz="17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They want to introduce a </a:t>
            </a:r>
            <a:r>
              <a:rPr lang="en-US" sz="17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new line of credit cards</a:t>
            </a:r>
            <a:r>
              <a:rPr lang="en-US" sz="17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, aiming to broaden its product offerings and reach in the financial market</a:t>
            </a:r>
            <a:endParaRPr lang="en-IN" sz="17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D9D41-856F-473D-B295-11E79B48F792}"/>
              </a:ext>
            </a:extLst>
          </p:cNvPr>
          <p:cNvSpPr txBox="1"/>
          <p:nvPr/>
        </p:nvSpPr>
        <p:spPr>
          <a:xfrm>
            <a:off x="116863" y="6390550"/>
            <a:ext cx="379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Presented By :- David John</a:t>
            </a:r>
          </a:p>
        </p:txBody>
      </p:sp>
      <p:pic>
        <p:nvPicPr>
          <p:cNvPr id="6" name="Picture 5" descr="A yellow logo with columns&#10;&#10;Description automatically generated">
            <a:extLst>
              <a:ext uri="{FF2B5EF4-FFF2-40B4-BE49-F238E27FC236}">
                <a16:creationId xmlns:a16="http://schemas.microsoft.com/office/drawing/2014/main" id="{635AD824-210A-07EF-5639-DDDB546CB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36" y="1441123"/>
            <a:ext cx="971502" cy="10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62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ock exchange numbers">
            <a:extLst>
              <a:ext uri="{FF2B5EF4-FFF2-40B4-BE49-F238E27FC236}">
                <a16:creationId xmlns:a16="http://schemas.microsoft.com/office/drawing/2014/main" id="{72F3A768-FD37-2A4C-0CCB-C81998319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" r="3810" b="-1"/>
          <a:stretch/>
        </p:blipFill>
        <p:spPr>
          <a:xfrm>
            <a:off x="33158" y="10"/>
            <a:ext cx="966964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D0E5B-2DA6-8AC6-8013-22403823E3CA}"/>
              </a:ext>
            </a:extLst>
          </p:cNvPr>
          <p:cNvSpPr txBox="1"/>
          <p:nvPr/>
        </p:nvSpPr>
        <p:spPr>
          <a:xfrm>
            <a:off x="7538720" y="1686560"/>
            <a:ext cx="4434839" cy="4368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AtliQ Data Services operates across various domains.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They decided to explore the banking sector and obtained an internal link. Subsequently, they approached Mitron Bank with a proposal to implement a project.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The Strategy Director of Mitron Bank, Mr. Bashnir Rover, expressed skepticism and requested a sample project involving 4000 customer details before committing to the full project.</a:t>
            </a:r>
          </a:p>
        </p:txBody>
      </p:sp>
      <p:pic>
        <p:nvPicPr>
          <p:cNvPr id="7" name="Picture 6" descr="A black background with a black rectangle and white text&#10;&#10;Description automatically generated">
            <a:extLst>
              <a:ext uri="{FF2B5EF4-FFF2-40B4-BE49-F238E27FC236}">
                <a16:creationId xmlns:a16="http://schemas.microsoft.com/office/drawing/2014/main" id="{C0667257-5B42-2214-2EC4-6C85DFB13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391" y="157322"/>
            <a:ext cx="1432560" cy="955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7903D1-EB4A-2BA4-D0EE-E03BA23872C7}"/>
              </a:ext>
            </a:extLst>
          </p:cNvPr>
          <p:cNvSpPr txBox="1"/>
          <p:nvPr/>
        </p:nvSpPr>
        <p:spPr>
          <a:xfrm>
            <a:off x="9220705" y="6444574"/>
            <a:ext cx="2938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Presented By :- David John</a:t>
            </a:r>
          </a:p>
        </p:txBody>
      </p:sp>
    </p:spTree>
    <p:extLst>
      <p:ext uri="{BB962C8B-B14F-4D97-AF65-F5344CB8AC3E}">
        <p14:creationId xmlns:p14="http://schemas.microsoft.com/office/powerpoint/2010/main" val="147431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F28457-B13E-39B6-BC96-CF0E5EDC700F}"/>
              </a:ext>
            </a:extLst>
          </p:cNvPr>
          <p:cNvSpPr txBox="1"/>
          <p:nvPr/>
        </p:nvSpPr>
        <p:spPr>
          <a:xfrm>
            <a:off x="535805" y="163369"/>
            <a:ext cx="6068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The Provide a 4000 customer Information.</a:t>
            </a:r>
          </a:p>
          <a:p>
            <a:r>
              <a:rPr lang="en-IN"/>
              <a:t>They give Two Excel File</a:t>
            </a:r>
          </a:p>
          <a:p>
            <a:r>
              <a:rPr lang="en-IN"/>
              <a:t>1)dim_customers</a:t>
            </a:r>
          </a:p>
          <a:p>
            <a:r>
              <a:rPr lang="en-IN"/>
              <a:t>2) fact_spends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A75D8-FAB9-A938-68E0-4A6A3A091106}"/>
              </a:ext>
            </a:extLst>
          </p:cNvPr>
          <p:cNvSpPr txBox="1"/>
          <p:nvPr/>
        </p:nvSpPr>
        <p:spPr>
          <a:xfrm>
            <a:off x="442761" y="1502688"/>
            <a:ext cx="55265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dim_customer information:-</a:t>
            </a:r>
          </a:p>
          <a:p>
            <a:r>
              <a:rPr lang="en-IN"/>
              <a:t>A)Customer_id :- In this coloumn unique recorded id is present.</a:t>
            </a:r>
          </a:p>
          <a:p>
            <a:r>
              <a:rPr lang="en-IN"/>
              <a:t>B)Gender :- Have the two-value male, female.</a:t>
            </a:r>
          </a:p>
          <a:p>
            <a:r>
              <a:rPr lang="en-IN"/>
              <a:t>C)Age_group :- In this </a:t>
            </a:r>
            <a:r>
              <a:rPr lang="en-US"/>
              <a:t>column categorizes the customer into different age groups. (21-24, 25-34, 35-45, 45+)</a:t>
            </a:r>
          </a:p>
          <a:p>
            <a:r>
              <a:rPr lang="en-US"/>
              <a:t>D)Marital_status:-This column indicates the marital status of the customer (single, married)</a:t>
            </a:r>
          </a:p>
          <a:p>
            <a:r>
              <a:rPr lang="en-US"/>
              <a:t>E)City:-This column represents the city of residence for the customer. (Mumbai, Delhi-NCR, Chennai, Hyderabad, Bengaluru).</a:t>
            </a:r>
          </a:p>
          <a:p>
            <a:r>
              <a:rPr lang="en-US"/>
              <a:t>F) occupation: This column denotes the occupation or profession of the customer. (Salaried IT Employees, Salaried Other Employees, Business Owners, Freelancers, Government Employees)</a:t>
            </a:r>
          </a:p>
          <a:p>
            <a:r>
              <a:rPr lang="en-US"/>
              <a:t>G)Average_Income: This column indicates the monthly average income of the customer, in INR currency.</a:t>
            </a:r>
          </a:p>
          <a:p>
            <a:endParaRPr lang="en-US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266A6-DB07-E74B-6352-4E945C31C97B}"/>
              </a:ext>
            </a:extLst>
          </p:cNvPr>
          <p:cNvSpPr txBox="1"/>
          <p:nvPr/>
        </p:nvSpPr>
        <p:spPr>
          <a:xfrm>
            <a:off x="6695977" y="1642831"/>
            <a:ext cx="48639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Fact_spends information:-</a:t>
            </a:r>
          </a:p>
          <a:p>
            <a:pPr marL="342900" indent="-342900">
              <a:buAutoNum type="alphaUcParenR"/>
            </a:pPr>
            <a:r>
              <a:rPr lang="en-US"/>
              <a:t>customer_id: This column represents the Unique ID of each customer, linking to the dim_customer table.</a:t>
            </a:r>
          </a:p>
          <a:p>
            <a:pPr marL="342900" indent="-342900">
              <a:buAutoNum type="alphaUcParenR"/>
            </a:pPr>
            <a:r>
              <a:rPr lang="en-US"/>
              <a:t>month: This column indicates the month in which the spending was recorded. (May, June, July, August, September, October)</a:t>
            </a:r>
          </a:p>
          <a:p>
            <a:pPr marL="342900" indent="-342900">
              <a:buAutoNum type="alphaUcParenR"/>
            </a:pPr>
            <a:r>
              <a:rPr lang="en-US"/>
              <a:t>category: This column describes the category of spending (Entertainment, Apparel, Electronics, etc).</a:t>
            </a:r>
          </a:p>
          <a:p>
            <a:pPr marL="342900" indent="-342900">
              <a:buAutoNum type="alphaUcParenR"/>
            </a:pPr>
            <a:r>
              <a:rPr lang="en-US"/>
              <a:t>payment_type: This column specifies the type of payment used by the customer (Debit Card, Credit Card, UPI, Net Banking).</a:t>
            </a:r>
          </a:p>
          <a:p>
            <a:pPr marL="342900" indent="-342900">
              <a:buAutoNum type="alphaUcParenR"/>
            </a:pPr>
            <a:r>
              <a:rPr lang="en-US"/>
              <a:t>spends: This column shows the total amount spent by the customer in the specified month, category and payment_type.</a:t>
            </a:r>
          </a:p>
          <a:p>
            <a:endParaRPr lang="en-IN" dirty="0"/>
          </a:p>
        </p:txBody>
      </p:sp>
      <p:pic>
        <p:nvPicPr>
          <p:cNvPr id="8" name="Picture 7" descr="A black background with a black rectangle and white text&#10;&#10;Description automatically generated">
            <a:extLst>
              <a:ext uri="{FF2B5EF4-FFF2-40B4-BE49-F238E27FC236}">
                <a16:creationId xmlns:a16="http://schemas.microsoft.com/office/drawing/2014/main" id="{9BE26096-7B49-97D8-BD14-7C546E3E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391" y="5974080"/>
            <a:ext cx="1432560" cy="8839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179F74-45A3-468A-30EA-12A25F7EEC2C}"/>
              </a:ext>
            </a:extLst>
          </p:cNvPr>
          <p:cNvSpPr txBox="1"/>
          <p:nvPr/>
        </p:nvSpPr>
        <p:spPr>
          <a:xfrm>
            <a:off x="86628" y="6457890"/>
            <a:ext cx="379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Presented By :- David John</a:t>
            </a:r>
          </a:p>
        </p:txBody>
      </p:sp>
    </p:spTree>
    <p:extLst>
      <p:ext uri="{BB962C8B-B14F-4D97-AF65-F5344CB8AC3E}">
        <p14:creationId xmlns:p14="http://schemas.microsoft.com/office/powerpoint/2010/main" val="120838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9547656E-1AE6-3CF2-8B49-88D7D7377C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9547656E-1AE6-3CF2-8B49-88D7D7377C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000BD4B-7859-FF44-2D7A-BA449126B25A}"/>
              </a:ext>
            </a:extLst>
          </p:cNvPr>
          <p:cNvSpPr txBox="1"/>
          <p:nvPr/>
        </p:nvSpPr>
        <p:spPr>
          <a:xfrm>
            <a:off x="8303679" y="6420591"/>
            <a:ext cx="379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Presented By :- David John</a:t>
            </a:r>
          </a:p>
        </p:txBody>
      </p:sp>
    </p:spTree>
    <p:extLst>
      <p:ext uri="{BB962C8B-B14F-4D97-AF65-F5344CB8AC3E}">
        <p14:creationId xmlns:p14="http://schemas.microsoft.com/office/powerpoint/2010/main" val="235031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C252F0-8D08-0603-B9A7-F77ADF66D8CC}"/>
              </a:ext>
            </a:extLst>
          </p:cNvPr>
          <p:cNvSpPr txBox="1"/>
          <p:nvPr/>
        </p:nvSpPr>
        <p:spPr>
          <a:xfrm>
            <a:off x="385011" y="346510"/>
            <a:ext cx="7815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>
                <a:solidFill>
                  <a:srgbClr val="FFC000"/>
                </a:solidFill>
              </a:rPr>
              <a:t>Top 3 Occupation</a:t>
            </a:r>
          </a:p>
          <a:p>
            <a:pPr algn="l"/>
            <a:r>
              <a:rPr lang="en-IN" dirty="0"/>
              <a:t>It Employee(IT employee),freelancer (FL) ,Other Employee (OE)  they </a:t>
            </a:r>
            <a:r>
              <a:rPr lang="en-IN" b="1" dirty="0"/>
              <a:t>Income Utilisation % is 287.05 %.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84F75-A2E4-693B-B042-D1691691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102" y="67377"/>
            <a:ext cx="3359323" cy="1915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AB06E5-1777-1AF5-4410-B5AE7E0B529B}"/>
              </a:ext>
            </a:extLst>
          </p:cNvPr>
          <p:cNvSpPr txBox="1"/>
          <p:nvPr/>
        </p:nvSpPr>
        <p:spPr>
          <a:xfrm>
            <a:off x="555057" y="231869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Top 3 City</a:t>
            </a:r>
          </a:p>
          <a:p>
            <a:pPr algn="l"/>
            <a:r>
              <a:rPr lang="en-IN" dirty="0"/>
              <a:t>1)Mumbai 0.13 bn,</a:t>
            </a:r>
          </a:p>
          <a:p>
            <a:pPr algn="l"/>
            <a:r>
              <a:rPr lang="en-IN" dirty="0"/>
              <a:t>2)Delhi 0.09bn,</a:t>
            </a:r>
          </a:p>
          <a:p>
            <a:pPr algn="l"/>
            <a:r>
              <a:rPr lang="en-IN" dirty="0"/>
              <a:t>3)Bengulare 0.08bn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1E55E8-D18F-E304-70E4-4260CCE64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277" y="2287757"/>
            <a:ext cx="3372023" cy="514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E16208-E839-8E4F-D5F3-706A1DF50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724" y="2488789"/>
            <a:ext cx="3359323" cy="16222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62CF20-EE5E-C702-A8D8-2CBC054EC86B}"/>
              </a:ext>
            </a:extLst>
          </p:cNvPr>
          <p:cNvCxnSpPr>
            <a:cxnSpLocks/>
          </p:cNvCxnSpPr>
          <p:nvPr/>
        </p:nvCxnSpPr>
        <p:spPr>
          <a:xfrm>
            <a:off x="0" y="214643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FCA740-44ED-D75A-5F68-5D392ECFF5D3}"/>
              </a:ext>
            </a:extLst>
          </p:cNvPr>
          <p:cNvCxnSpPr>
            <a:cxnSpLocks/>
          </p:cNvCxnSpPr>
          <p:nvPr/>
        </p:nvCxnSpPr>
        <p:spPr>
          <a:xfrm>
            <a:off x="-126733" y="4657024"/>
            <a:ext cx="1231873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370BDC08-200E-B76C-7741-29BF47E1F59F}"/>
              </a:ext>
            </a:extLst>
          </p:cNvPr>
          <p:cNvSpPr txBox="1">
            <a:spLocks/>
          </p:cNvSpPr>
          <p:nvPr/>
        </p:nvSpPr>
        <p:spPr>
          <a:xfrm>
            <a:off x="267850" y="4896592"/>
            <a:ext cx="8050033" cy="146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b="1" dirty="0">
                <a:solidFill>
                  <a:srgbClr val="FFC000"/>
                </a:solidFill>
              </a:rPr>
              <a:t>Top 2 Age Group</a:t>
            </a:r>
          </a:p>
          <a:p>
            <a:pPr algn="l"/>
            <a:r>
              <a:rPr lang="en-IN" sz="1800"/>
              <a:t>1)</a:t>
            </a:r>
            <a:r>
              <a:rPr lang="en-US" sz="1800"/>
              <a:t> </a:t>
            </a:r>
            <a:r>
              <a:rPr lang="en-US" sz="1800" dirty="0"/>
              <a:t>The 25 to 34 age Group Shows 144 M </a:t>
            </a:r>
          </a:p>
          <a:p>
            <a:pPr algn="l" fontAlgn="auto"/>
            <a:r>
              <a:rPr lang="en-US" sz="1800" dirty="0"/>
              <a:t>2) The 35 to 45 age Group Shows 131 M</a:t>
            </a:r>
          </a:p>
          <a:p>
            <a:pPr algn="l"/>
            <a:endParaRPr lang="en-IN" sz="1800" dirty="0"/>
          </a:p>
          <a:p>
            <a:endParaRPr lang="en-IN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0FA561-8620-3BFD-FBA1-0740BAC42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0724" y="4935330"/>
            <a:ext cx="3372023" cy="17193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FD96B8-9517-8466-7CA2-5569FFC34271}"/>
              </a:ext>
            </a:extLst>
          </p:cNvPr>
          <p:cNvSpPr txBox="1"/>
          <p:nvPr/>
        </p:nvSpPr>
        <p:spPr>
          <a:xfrm>
            <a:off x="0" y="6400480"/>
            <a:ext cx="379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Presented By :- David John</a:t>
            </a:r>
          </a:p>
        </p:txBody>
      </p:sp>
    </p:spTree>
    <p:extLst>
      <p:ext uri="{BB962C8B-B14F-4D97-AF65-F5344CB8AC3E}">
        <p14:creationId xmlns:p14="http://schemas.microsoft.com/office/powerpoint/2010/main" val="370351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62CF20-EE5E-C702-A8D8-2CBC054EC86B}"/>
              </a:ext>
            </a:extLst>
          </p:cNvPr>
          <p:cNvCxnSpPr>
            <a:cxnSpLocks/>
          </p:cNvCxnSpPr>
          <p:nvPr/>
        </p:nvCxnSpPr>
        <p:spPr>
          <a:xfrm>
            <a:off x="0" y="214643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FCA740-44ED-D75A-5F68-5D392ECFF5D3}"/>
              </a:ext>
            </a:extLst>
          </p:cNvPr>
          <p:cNvCxnSpPr>
            <a:cxnSpLocks/>
          </p:cNvCxnSpPr>
          <p:nvPr/>
        </p:nvCxnSpPr>
        <p:spPr>
          <a:xfrm>
            <a:off x="-126733" y="4657024"/>
            <a:ext cx="1231873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ubtitle 2">
            <a:extLst>
              <a:ext uri="{FF2B5EF4-FFF2-40B4-BE49-F238E27FC236}">
                <a16:creationId xmlns:a16="http://schemas.microsoft.com/office/drawing/2014/main" id="{91950C21-9FCC-0597-F827-0C1397DD5E31}"/>
              </a:ext>
            </a:extLst>
          </p:cNvPr>
          <p:cNvSpPr txBox="1">
            <a:spLocks/>
          </p:cNvSpPr>
          <p:nvPr/>
        </p:nvSpPr>
        <p:spPr>
          <a:xfrm>
            <a:off x="249367" y="283412"/>
            <a:ext cx="7707431" cy="146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57200"/>
            <a:r>
              <a:rPr lang="en-IN" sz="1800" b="1" dirty="0">
                <a:solidFill>
                  <a:srgbClr val="FFC000"/>
                </a:solidFill>
              </a:rPr>
              <a:t>Category Wise </a:t>
            </a:r>
          </a:p>
          <a:p>
            <a:pPr algn="l" defTabSz="457200"/>
            <a:r>
              <a:rPr lang="en-IN" sz="1800" dirty="0"/>
              <a:t>Bills,Groceries,Electronics,Health &amp; Wellness, travel, Food this category   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59DFD-ED77-088D-8DA6-F3723251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240" y="86628"/>
            <a:ext cx="3245588" cy="193467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045944C-CC68-29EF-3749-FC9EFA4E5950}"/>
              </a:ext>
            </a:extLst>
          </p:cNvPr>
          <p:cNvSpPr txBox="1">
            <a:spLocks/>
          </p:cNvSpPr>
          <p:nvPr/>
        </p:nvSpPr>
        <p:spPr>
          <a:xfrm>
            <a:off x="249367" y="2454442"/>
            <a:ext cx="7171712" cy="115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b="1" dirty="0">
                <a:solidFill>
                  <a:srgbClr val="FFC000"/>
                </a:solidFill>
              </a:rPr>
              <a:t>Gender Wise </a:t>
            </a:r>
          </a:p>
          <a:p>
            <a:pPr algn="l" defTabSz="457200"/>
            <a:r>
              <a:rPr lang="en-IN" sz="1800" dirty="0"/>
              <a:t>Male was Spending  in Bills ,Groceries,Electronics,travel,</a:t>
            </a:r>
          </a:p>
          <a:p>
            <a:pPr algn="l" defTabSz="457200"/>
            <a:r>
              <a:rPr lang="en-IN" sz="1800" dirty="0"/>
              <a:t>Entertainment</a:t>
            </a: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302D54-008B-D14B-B6FE-C0D149890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796" y="2271563"/>
            <a:ext cx="5727032" cy="2246518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6F7A9A57-17C4-DEA6-7411-E4EF37CD74F5}"/>
              </a:ext>
            </a:extLst>
          </p:cNvPr>
          <p:cNvSpPr txBox="1">
            <a:spLocks/>
          </p:cNvSpPr>
          <p:nvPr/>
        </p:nvSpPr>
        <p:spPr>
          <a:xfrm>
            <a:off x="249367" y="4992302"/>
            <a:ext cx="7171712" cy="115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b="1" dirty="0">
                <a:solidFill>
                  <a:srgbClr val="FFC000"/>
                </a:solidFill>
              </a:rPr>
              <a:t>Gender Wise </a:t>
            </a:r>
          </a:p>
          <a:p>
            <a:pPr algn="l"/>
            <a:r>
              <a:rPr lang="en-IN" sz="1800" dirty="0"/>
              <a:t>Female</a:t>
            </a:r>
            <a:r>
              <a:rPr lang="en-IN" sz="1800" b="1" dirty="0">
                <a:solidFill>
                  <a:srgbClr val="FFC000"/>
                </a:solidFill>
              </a:rPr>
              <a:t> </a:t>
            </a:r>
            <a:r>
              <a:rPr lang="en-IN" sz="1800" dirty="0"/>
              <a:t> was Spending  in Health &amp; Wellness,Bills,Travel, </a:t>
            </a:r>
          </a:p>
          <a:p>
            <a:pPr algn="l"/>
            <a:r>
              <a:rPr lang="en-IN" sz="1800" dirty="0" err="1"/>
              <a:t>Groceries,Apparel</a:t>
            </a:r>
            <a:endParaRPr lang="en-IN" sz="1800" dirty="0"/>
          </a:p>
          <a:p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39D2964-469A-5802-4CC3-039ACB6AE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280" y="4992302"/>
            <a:ext cx="5948064" cy="1388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9741F7-47D4-7F88-D9FD-0C1A99F37FB1}"/>
              </a:ext>
            </a:extLst>
          </p:cNvPr>
          <p:cNvSpPr txBox="1"/>
          <p:nvPr/>
        </p:nvSpPr>
        <p:spPr>
          <a:xfrm>
            <a:off x="8290509" y="6457890"/>
            <a:ext cx="379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Presented By :- David John</a:t>
            </a:r>
          </a:p>
        </p:txBody>
      </p:sp>
    </p:spTree>
    <p:extLst>
      <p:ext uri="{BB962C8B-B14F-4D97-AF65-F5344CB8AC3E}">
        <p14:creationId xmlns:p14="http://schemas.microsoft.com/office/powerpoint/2010/main" val="45763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2FCFBC8-C868-4BC1-8CD8-47942FE52601}"/>
              </a:ext>
            </a:extLst>
          </p:cNvPr>
          <p:cNvSpPr txBox="1">
            <a:spLocks/>
          </p:cNvSpPr>
          <p:nvPr/>
        </p:nvSpPr>
        <p:spPr>
          <a:xfrm>
            <a:off x="499623" y="324049"/>
            <a:ext cx="11349076" cy="4055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b="1" dirty="0">
                <a:solidFill>
                  <a:srgbClr val="FFC000"/>
                </a:solidFill>
              </a:rPr>
              <a:t>Conclusion</a:t>
            </a:r>
            <a:endParaRPr lang="en-IN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Male are Spending 266.34 % income utilization.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If we offer discounts on groceries, bills, and online payments, there is a chance that 20% more people will use a credit card for these purchases.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Female Are Spending 239.55% income utilization.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If we offer incentives or discounts on health and wellness, groceries, and travel, there's a 15% chance that individuals will opt to use credit for purchases in these categories.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Both married and single individuals tend to spend the most in these three categories</a:t>
            </a:r>
            <a:r>
              <a:rPr lang="en-US" sz="1800"/>
              <a:t>: </a:t>
            </a:r>
            <a:r>
              <a:rPr lang="en-US" sz="1800" dirty="0"/>
              <a:t>We should offer incentives or discounts on electronics, groceries, and dining/food.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/>
              <a:t>The </a:t>
            </a:r>
            <a:r>
              <a:rPr lang="en-US" sz="1800" dirty="0"/>
              <a:t>age 25-34 ,35-45 this two age group are spending in </a:t>
            </a:r>
            <a:r>
              <a:rPr lang="en-US" sz="1800" dirty="0" err="1"/>
              <a:t>groceries,Bills</a:t>
            </a:r>
            <a:r>
              <a:rPr lang="en-US" sz="1800" dirty="0"/>
              <a:t>, electronics.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800" dirty="0"/>
          </a:p>
          <a:p>
            <a:pPr algn="l"/>
            <a:endParaRPr lang="en-IN" sz="1800" dirty="0"/>
          </a:p>
          <a:p>
            <a:pPr algn="l"/>
            <a:endParaRPr lang="en-IN" sz="1800" dirty="0"/>
          </a:p>
          <a:p>
            <a:pPr algn="l"/>
            <a:endParaRPr lang="en-IN" sz="1800" dirty="0"/>
          </a:p>
          <a:p>
            <a:pPr algn="l"/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73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4CC66108-BDC3-4B91-BA37-FB6B4183ECC0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000000&quot;"/>
    <we:property name="bookmark" value="&quot;H4sIAAAAAAAAA+1Z227bOBD9FUPAoi/GghIpkepbcwMC7C6CZpt9KIxgRFKOWlkUKCqNN8i/d0TZ2SZxbNd1HC8QP0kiOZwzczgX+jZQRVOXMP0LJjp4HxwY83UC9usgCoZB9fAb44IJ4LlKaJIwSVLJOM4ytStM1QTvbwMHdqzdRdG0UHYC8ePn0TCAsjyDcfeWQ9noYVBr25gKyuJf3U/GIWdbfTcM9E1dGgudyHMHTndir3E6vqMq4e8UdwTpimt9rqXrv37UtbFu9q65lixmQEXKVBpGVILCNU0/6tVcPR8n5UXpcN/uMZse39QWsdzOTXLiB9NYkDDiudRKE0KkTCjBrdy07uYcovZjYwsJZeBxWd30MG6DPzU0rfXgjh8MnJvWSv1R536ocoWboihVTC5l2zgz6TS6QzOdWYNG9IOnlcTvg0+uKIvGG27wm59zZb4dWo1aIJ74boRfrr2xD03loKhm4IBITUOmkyRXoHKQgsDz+NfAdmjKdlJtBZrs5jyGQjyUpqjG5Yw9niP+6e9evaYspLYdN7Mv6GUPAuWPvcEVOPBY6n6jQvfjRvlh7aHeBn8UCL+XfQFl24l9d4QrlPlWvUOl8DfqVOvJiEp/+YFhfkXjd9m+OXBb/M5CHVPgUcgyJVlCWZYu4e1u/YaH/XJsTVsvcN5w18oYKdvan4ul2nxQ11DhSf7Vs3oEN4P5kkeanNe6UpvwOW+rSpcP+IxLjFXaHky9f48KOw+H0fCRntsHcDd6hvczl063zfwfCdXTn+ZEiBySTPKY5CpNZJqvpP+2fPzr8XgNp0uwakcu3wRPH/0I5FpFaYg5JAopBy1zti9RaIxkxSzwlj+eGGSWQWSMlQ9IzhPOWcgTkqw+QtvzHZYa7rLpIsoTRWuYTnTlLv2e2/YfWqF3zBMX9sAfPl3Ma088YyfWTPyyWbGc4w4L4QyDXhHSBcp/rnR3Er0rK1W4mVFOHxnqJ7zdv3gFlhsOd79n0ufFlPx0dtqxcTTq+ejX7DXD16dNz/JQqSyJ8ohkWCsJKfIwlJsnig/jsdVjmDvx+GX439wXCidtNYvxZMcp5FWR9sQRIs0k8DTjhGaCCh6p1a3JDuo4uB4PCp8V9zyvr4uhN7fCVgIgY3GaciYEEUCyfcnl51fYsQ989/2WzxcapY92QkSZ1OhEngoJJImF2hsfPtPN/z9aMFkiLEzkqjfI4RVY9/qn+NUasgdXEVmkwwRSxjMap4LHwAXdF9JNwBYOykHjwLXNW/B43jAzX4qY0DSKOZUZjXSKL+F+NAVyTuU9DSE7v9javL+9D2YHYPctkg2X7/gS9nuJ6LkekfszB3meZoxyIkjKRRhlsV6dtPfpLmvn1F9aDq4RDbbY3PzM3fN/PQ7d4NQqU7Vul8d1s2vBHVciC4pgxiOSixT7fZLGVLAUpP9rZKl1nb5xmbl5aFp/0yxySjISJjSRYZJgRiRipTTwwA9a5xDYE5GadUpRKiLJdcwZi+PVChYTwJrjiSwiWawyTiFMQyIFqpokm8ny4hYVOaZ1TQ1Sn0GlFxQ7eLQAI6laUfD4/359hO90KbJyVYV0v2B2M/Ud+r75BaweAAA=&quot;"/>
    <we:property name="creatorSessionId" value="&quot;3ed376d3-1135-426f-bd0a-c25c95fc940b&quot;"/>
    <we:property name="creatorTenantId" value="&quot;d67ca3ea-84eb-47d7-a215-13b4eb92f675&quot;"/>
    <we:property name="creatorUserId" value="&quot;100320023E3FC6A4&quot;"/>
    <we:property name="datasetId" value="&quot;19417354-b4ac-4a99-a128-8f9862c2d01e&quot;"/>
    <we:property name="embedUrl" value="&quot;/reportEmbed?reportId=2162348e-ae5a-4e49-b7f2-97eecb72bf2d&amp;groupId=15684312-eda8-431e-96b1-25ea19e48b99&amp;w=2&amp;config=eyJjbHVzdGVyVXJsIjoiaHR0cHM6Ly9XQUJJLUlORElBLUNFTlRSQUwtQS1QUklNQVJZLXJlZGlyZWN0LmFuYWx5c2lzLndpbmRvd3MubmV0IiwiZW1iZWRGZWF0dXJlcyI6eyJ1c2FnZU1ldHJpY3NWTmV4dCI6dHJ1ZSwiZGlzYWJsZUFuZ3VsYXJKU0Jvb3RzdHJhcFJlcG9ydEVtYmVkIjp0cnVlfX0%3D&amp;disableSensitivityBanner=true&quot;"/>
    <we:property name="initialStateBookmark" value="&quot;H4sIAAAAAAAAA+1Z227bOBD9FUPAoi/GghIlkepbrkDQTRsk2+xDYQQjknLUyqJAUWncwP++I8rONolju67jeIH4yeJlOGfmcC7SnSfzuipg/BFGynvv7Wv9bQTmWy/w+l45Hfv06cPp3vmHq497p0c4rCub67L23t95FsxQ2cu8bqBoJeDgl0Hfg6I4g2H7lEFRq75XKVPrEor8h+oW45Q1jZr0PXVbFdpAK/LCglWt2Btcjs94tv8nxRNB2PxGXShhu9FzVWljp8+KKRFGIVCehDLxAypA4p66m3VqLl+Pi7K8sHhu+zcdH91WBrHczWxw7CaTiBM/YJlQUhFChIgpwaPsuGrXHKD2Q21yAYXncBlVdzDuvFMFdWMcuKMHExe6MUKdq8xNlTa3YxQl89GVaGqrR61GEzTTmdFoRDd5Ugoc7322eZHXznC9P9yaa/39wCjUAvFEkwGO3DhjH+jSQl5OwQERivqhiuNMgsxAcALP418B24EumlG5EWiiXfMYCnFQ6rwcFlP2OI64f3936tVFLpRpuZl+RS87ECh/6AwuwYLDUnUH5aqb19JNKwf1zvsrR/id7Esomlbsu0PcIfX38h0qhb9Bq1pHRlT6608Mcztqd8rmzYHH4njoq4gCC/wwlSKMaZgmC3i7Xb/hZb8aGt1Uc5zX37YyWoimcvdioTZ78gZKvMm/e1cP4bY32/JIk4tKlXIdPmdNWariAZ9xizZSmf2x8+9hbmbhMOg/0nPzACaDZ3g/del408z/mVAd/WlGOM8gTgWLSCaTWCTZUvpvyse/H49XcLoAI7fk8nXwdNGPQKZkkPiYQwKfMlAiC3clCg2RrJgF3vLHE4NMM4iIsPIBwVjMWOizmMTLr9DmfIelhr2q24jyRNEKxiNV2it35qb9h1boHPPEhR3wh/8uZ7Un3rFjo0du27Q6zvCEuXD6XqcIaQPlP9eqvYnOlaXM7dQoJ48M9Qve7h6cAosNh6ffM+nLfEp+Pjtp2TgYdHx0e3aa4avTpmO5L2UaB1lAUqyVuOCZ74v1E8XecGjUEGZOPHoZ/tf3hcJxU05jPNlyCnlVpB1xOE9SASxJGaEpp5wFcnlrsoU6Dm6GvdxlxR3P66ti6MwtsZUASMMoSVjIOeFA0l3J5RfX2LH3XPf9ls/nGqWLdpwHqVDoRJZwASSOuNwZHz7Tzf8/WjBRICxM5LIzyME1GPv6t/jVGrIHryLSQPkxJCFLaZRwFgHjdFdINwKTWyh6tQXb1G/B43nDTH3JI0KTIGJUpDRQCT74u9EUiBmVdzSEbP3F1vr97X0w2weza5Gsv/jEl7DfS0TP1Yjc3TnIsiQNKSOcJIz7QRqp5Ul7l95lbZ36C8vBFaLBBpubX3n3/F+PQ9e4tVKXjd3mdV3vteCWK5E5RXDIApLxBPt9kkSUhwkI92lkoXWturWpvn1oWvemmWeUpMSPaSz8OMaMSPhSaeCA7zfWIrAnIlXYKkUpDwRTEQvDKFquYD4CrDmeyCIijGTKKPiJTwRHVeN4PVlO3LwiRze2rkCoMyjVnGIHrxZgJJVLCh737ddF+FaXPC2WVUjtF+H72mgy+RddBMihnB4AAA==&quot;"/>
    <we:property name="isFiltersActionButtonVisible" value="true"/>
    <we:property name="pageDisplayName" value="&quot;Mitron Bank&quot;"/>
    <we:property name="pageName" value="&quot;ReportSectione7ec454a3894d9123cad&quot;"/>
    <we:property name="pptInsertionSessionID" value="&quot;3706355C-AB4B-402E-A616-B0B9A8C5A913&quot;"/>
    <we:property name="reportEmbeddedTime" value="&quot;2024-01-01T15:38:24.312Z&quot;"/>
    <we:property name="reportName" value="&quot;Banking Domain&quot;"/>
    <we:property name="reportState" value="&quot;CONNECTED&quot;"/>
    <we:property name="reportUrl" value="&quot;/links/vXA7U4-cZX?ctid=d67ca3ea-84eb-47d7-a215-13b4eb92f675&amp;bookmarkGuid=64e30159-3705-4b80-9968-f7bad8aa5a65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199</TotalTime>
  <Words>699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Lucifer Star</dc:creator>
  <cp:lastModifiedBy>Lucifer Star</cp:lastModifiedBy>
  <cp:revision>4</cp:revision>
  <dcterms:created xsi:type="dcterms:W3CDTF">2024-01-01T14:23:48Z</dcterms:created>
  <dcterms:modified xsi:type="dcterms:W3CDTF">2024-01-02T03:52:28Z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2024-01-01T15:25:55Z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d67ca3ea-84eb-47d7-a215-13b4eb92f675</vt:lpwstr>
  </property>
  <property fmtid="{D5CDD505-2E9C-101B-9397-08002B2CF9AE}" pid="7" name="MSIP_Label_defa4170-0d19-0005-0004-bc88714345d2_ActionId">
    <vt:lpwstr>972efd19-6a12-4ad7-99f4-f884259066e2</vt:lpwstr>
  </property>
  <property fmtid="{D5CDD505-2E9C-101B-9397-08002B2CF9AE}" pid="8" name="MSIP_Label_defa4170-0d19-0005-0004-bc88714345d2_ContentBits">
    <vt:lpwstr>0</vt:lpwstr>
  </property>
</Properties>
</file>