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71" r:id="rId5"/>
    <p:sldId id="269" r:id="rId6"/>
    <p:sldId id="265" r:id="rId7"/>
    <p:sldId id="266" r:id="rId8"/>
    <p:sldId id="267"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5" d="100"/>
          <a:sy n="75" d="100"/>
        </p:scale>
        <p:origin x="3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2/6/2021</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5835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2/6/2021</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0330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2/6/2021</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3704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2/6/2021</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4040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2/6/2021</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1691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2/6/2021</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0488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2/6/2021</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5495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2/6/2021</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6535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2/6/2021</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677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2/6/2021</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4362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2/6/2021</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0047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2/6/2021</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‹Nº›</a:t>
            </a:fld>
            <a:endParaRPr lang="en-US" dirty="0"/>
          </a:p>
        </p:txBody>
      </p:sp>
    </p:spTree>
    <p:extLst>
      <p:ext uri="{BB962C8B-B14F-4D97-AF65-F5344CB8AC3E}">
        <p14:creationId xmlns:p14="http://schemas.microsoft.com/office/powerpoint/2010/main" val="163969394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89B7BFD-8F45-4093-AD9C-91B15B0503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042BC7E5-76DB-4826-8C07-4A49B6353F7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tx1"/>
          </a:solidFill>
        </p:grpSpPr>
        <p:sp>
          <p:nvSpPr>
            <p:cNvPr id="18" name="Freeform: Shape 17">
              <a:extLst>
                <a:ext uri="{FF2B5EF4-FFF2-40B4-BE49-F238E27FC236}">
                  <a16:creationId xmlns:a16="http://schemas.microsoft.com/office/drawing/2014/main" id="{E16C8D8F-10E9-4498-ABDB-0F923F8B68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1E5A83E3-8A11-4492-BB6E-F5F2240316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1" name="Freeform: Shape 20">
            <a:extLst>
              <a:ext uri="{FF2B5EF4-FFF2-40B4-BE49-F238E27FC236}">
                <a16:creationId xmlns:a16="http://schemas.microsoft.com/office/drawing/2014/main" id="{498F8FF6-43B4-494A-AF8F-123A4983ED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10634"/>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B06059C-C357-4011-82B9-9C01063013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1"/>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5AFEC601-A132-47EE-B0C2-B38ACD9FCE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1"/>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1763B94-2DBB-43AC-B3F6-847BE3D3A32D}"/>
              </a:ext>
            </a:extLst>
          </p:cNvPr>
          <p:cNvSpPr>
            <a:spLocks noGrp="1"/>
          </p:cNvSpPr>
          <p:nvPr>
            <p:ph type="ctrTitle"/>
          </p:nvPr>
        </p:nvSpPr>
        <p:spPr>
          <a:xfrm>
            <a:off x="2242409" y="895483"/>
            <a:ext cx="5786232" cy="3011190"/>
          </a:xfrm>
        </p:spPr>
        <p:txBody>
          <a:bodyPr>
            <a:normAutofit/>
          </a:bodyPr>
          <a:lstStyle/>
          <a:p>
            <a:r>
              <a:rPr lang="es-CO" sz="5400" dirty="0"/>
              <a:t>EJERCICIO</a:t>
            </a:r>
          </a:p>
          <a:p>
            <a:r>
              <a:rPr lang="es-CO" dirty="0">
                <a:solidFill>
                  <a:srgbClr val="FFFFFF"/>
                </a:solidFill>
              </a:rPr>
              <a:t>O</a:t>
            </a:r>
          </a:p>
        </p:txBody>
      </p:sp>
      <p:sp>
        <p:nvSpPr>
          <p:cNvPr id="3" name="Subtítulo 2">
            <a:extLst>
              <a:ext uri="{FF2B5EF4-FFF2-40B4-BE49-F238E27FC236}">
                <a16:creationId xmlns:a16="http://schemas.microsoft.com/office/drawing/2014/main" id="{7744D162-BD38-4C04-9ECB-082DD0F0677E}"/>
              </a:ext>
            </a:extLst>
          </p:cNvPr>
          <p:cNvSpPr>
            <a:spLocks noGrp="1"/>
          </p:cNvSpPr>
          <p:nvPr>
            <p:ph type="subTitle" idx="1"/>
          </p:nvPr>
        </p:nvSpPr>
        <p:spPr>
          <a:xfrm>
            <a:off x="2242409" y="3862332"/>
            <a:ext cx="5786232" cy="1334906"/>
          </a:xfrm>
        </p:spPr>
        <p:txBody>
          <a:bodyPr>
            <a:noAutofit/>
          </a:bodyPr>
          <a:lstStyle/>
          <a:p>
            <a:r>
              <a:rPr lang="es-CO" sz="1800" dirty="0"/>
              <a:t>DIEGO ROJAS</a:t>
            </a:r>
          </a:p>
          <a:p>
            <a:r>
              <a:rPr lang="es-CO" sz="1800" dirty="0"/>
              <a:t>ANA DIAZ</a:t>
            </a:r>
          </a:p>
          <a:p>
            <a:r>
              <a:rPr lang="es-CO" sz="1800" dirty="0"/>
              <a:t>DAVID </a:t>
            </a:r>
            <a:r>
              <a:rPr lang="es-CO" sz="1800" dirty="0" smtClean="0"/>
              <a:t>Hernández</a:t>
            </a:r>
            <a:endParaRPr lang="es-CO" sz="1800" dirty="0"/>
          </a:p>
          <a:p>
            <a:r>
              <a:rPr lang="es-CO" dirty="0">
                <a:solidFill>
                  <a:srgbClr val="FFFFFF"/>
                </a:solidFill>
              </a:rPr>
              <a:t>IEGO ROJAS</a:t>
            </a:r>
          </a:p>
          <a:p>
            <a:r>
              <a:rPr lang="es-CO" dirty="0">
                <a:solidFill>
                  <a:srgbClr val="FFFFFF"/>
                </a:solidFill>
              </a:rPr>
              <a:t>ANA DIAZ</a:t>
            </a:r>
          </a:p>
          <a:p>
            <a:r>
              <a:rPr lang="es-CO" dirty="0">
                <a:solidFill>
                  <a:srgbClr val="FFFFFF"/>
                </a:solidFill>
              </a:rPr>
              <a:t> DAVID JUAJINOY</a:t>
            </a:r>
          </a:p>
        </p:txBody>
      </p:sp>
      <p:sp>
        <p:nvSpPr>
          <p:cNvPr id="27"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1"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tx1"/>
          </a:solidFill>
        </p:grpSpPr>
        <p:sp>
          <p:nvSpPr>
            <p:cNvPr id="32" name="Freeform: Shape 31">
              <a:extLst>
                <a:ext uri="{FF2B5EF4-FFF2-40B4-BE49-F238E27FC236}">
                  <a16:creationId xmlns:a16="http://schemas.microsoft.com/office/drawing/2014/main" id="{104F2BBD-A005-4DCB-9566-F2351050B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B00DEC7-198B-49D1-98FD-018F3ECFCF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14DFC82-B3B3-468E-91B3-1302CFC684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3250EFE-214E-4B8E-AF96-036A514FFB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D058EBE-D4A5-4C43-B170-6A451F87A7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8" name="Oval 37">
            <a:extLst>
              <a:ext uri="{FF2B5EF4-FFF2-40B4-BE49-F238E27FC236}">
                <a16:creationId xmlns:a16="http://schemas.microsoft.com/office/drawing/2014/main" id="{033BC44A-0661-43B4-9C14-FD5963C226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BE8CB2F0-2F5A-4EBD-B214-E0309C31F5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Shape 41">
            <a:extLst>
              <a:ext uri="{FF2B5EF4-FFF2-40B4-BE49-F238E27FC236}">
                <a16:creationId xmlns:a16="http://schemas.microsoft.com/office/drawing/2014/main" id="{FFD3887D-244B-4EC4-9208-E304984C5D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Freeform: Shape 43">
            <a:extLst>
              <a:ext uri="{FF2B5EF4-FFF2-40B4-BE49-F238E27FC236}">
                <a16:creationId xmlns:a16="http://schemas.microsoft.com/office/drawing/2014/main" id="{97224C31-855E-4593-8A58-5B2B0CC4F5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8"/>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311410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p:txBody>
          <a:bodyPr>
            <a:noAutofit/>
          </a:bodyPr>
          <a:lstStyle/>
          <a:p>
            <a:pPr algn="ctr"/>
            <a:r>
              <a:rPr lang="es-CO" sz="3200" dirty="0"/>
              <a:t>Patrón: registro de servicios</a:t>
            </a:r>
          </a:p>
        </p:txBody>
      </p:sp>
      <p:sp>
        <p:nvSpPr>
          <p:cNvPr id="3" name="Marcador de contenido 2">
            <a:extLst>
              <a:ext uri="{FF2B5EF4-FFF2-40B4-BE49-F238E27FC236}">
                <a16:creationId xmlns:a16="http://schemas.microsoft.com/office/drawing/2014/main" id="{5DE6D43E-C2AD-4096-A534-5687E60DD52F}"/>
              </a:ext>
            </a:extLst>
          </p:cNvPr>
          <p:cNvSpPr>
            <a:spLocks noGrp="1"/>
          </p:cNvSpPr>
          <p:nvPr>
            <p:ph idx="1"/>
          </p:nvPr>
        </p:nvSpPr>
        <p:spPr/>
        <p:txBody>
          <a:bodyPr>
            <a:normAutofit/>
          </a:bodyPr>
          <a:lstStyle/>
          <a:p>
            <a:pPr marL="0" indent="0">
              <a:buNone/>
            </a:pPr>
            <a:r>
              <a:rPr lang="es-MX" sz="2000" dirty="0"/>
              <a:t>E</a:t>
            </a:r>
            <a:r>
              <a:rPr lang="es-MX" sz="2000" dirty="0" smtClean="0"/>
              <a:t>s </a:t>
            </a:r>
            <a:r>
              <a:rPr lang="es-MX" sz="2000" dirty="0"/>
              <a:t>una base de datos de servicios, sus instancias y sus ubicaciones. Las instancias de servicio se registran en el registro de servicios al iniciarse y se anulan al apagar. El cliente del servicio y / o los enrutadores consultan el registro del servicio para encontrar las instancias disponibles de un servicio. </a:t>
            </a:r>
            <a:endParaRPr lang="es-MX" sz="2000" dirty="0" smtClean="0"/>
          </a:p>
        </p:txBody>
      </p:sp>
      <p:pic>
        <p:nvPicPr>
          <p:cNvPr id="2054" name="Picture 6" descr="https://docs.aws.amazon.com/es_es/whitepapers/latest/modern-application-development-on-aws/images/imag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75" y="3426942"/>
            <a:ext cx="3222625" cy="2432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02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p:txBody>
          <a:bodyPr>
            <a:noAutofit/>
          </a:bodyPr>
          <a:lstStyle/>
          <a:p>
            <a:pPr algn="ctr"/>
            <a:r>
              <a:rPr lang="es-CO" sz="3200" dirty="0"/>
              <a:t>Patrón: registro de servicios</a:t>
            </a:r>
          </a:p>
        </p:txBody>
      </p:sp>
      <p:sp>
        <p:nvSpPr>
          <p:cNvPr id="3" name="Marcador de contenido 2">
            <a:extLst>
              <a:ext uri="{FF2B5EF4-FFF2-40B4-BE49-F238E27FC236}">
                <a16:creationId xmlns:a16="http://schemas.microsoft.com/office/drawing/2014/main" id="{5DE6D43E-C2AD-4096-A534-5687E60DD52F}"/>
              </a:ext>
            </a:extLst>
          </p:cNvPr>
          <p:cNvSpPr>
            <a:spLocks noGrp="1"/>
          </p:cNvSpPr>
          <p:nvPr>
            <p:ph idx="1"/>
          </p:nvPr>
        </p:nvSpPr>
        <p:spPr/>
        <p:txBody>
          <a:bodyPr>
            <a:noAutofit/>
          </a:bodyPr>
          <a:lstStyle/>
          <a:p>
            <a:r>
              <a:rPr lang="es-CO" sz="2000" b="1" dirty="0" smtClean="0"/>
              <a:t>Autorregistro:</a:t>
            </a:r>
            <a:r>
              <a:rPr lang="es-MX" sz="2000" b="1" dirty="0"/>
              <a:t> </a:t>
            </a:r>
            <a:r>
              <a:rPr lang="es-MX" sz="2000" dirty="0" smtClean="0"/>
              <a:t>Es cuando se obliga a </a:t>
            </a:r>
            <a:r>
              <a:rPr lang="es-MX" sz="2000" dirty="0"/>
              <a:t>los microservicios a interactuar con el registro por sí mismos. Cuando un servicio sube, notifica al registro . Lo mismo sucede cuando el servicio se cae. Cualquier dato adicional requerido por el registro debe ser proporcionado por el propio </a:t>
            </a:r>
            <a:r>
              <a:rPr lang="es-MX" sz="2000" dirty="0" smtClean="0"/>
              <a:t>servicio.</a:t>
            </a:r>
          </a:p>
          <a:p>
            <a:endParaRPr lang="es-MX" sz="2000" dirty="0"/>
          </a:p>
          <a:p>
            <a:pPr marL="0" indent="0">
              <a:buNone/>
            </a:pPr>
            <a:endParaRPr lang="es-CO" sz="2000" dirty="0"/>
          </a:p>
        </p:txBody>
      </p:sp>
      <p:pic>
        <p:nvPicPr>
          <p:cNvPr id="6146" name="Picture 2" descr="Autorregist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175" y="3394014"/>
            <a:ext cx="4873625" cy="2530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734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p:txBody>
          <a:bodyPr>
            <a:noAutofit/>
          </a:bodyPr>
          <a:lstStyle/>
          <a:p>
            <a:pPr algn="ctr"/>
            <a:r>
              <a:rPr lang="es-CO" sz="3200" dirty="0"/>
              <a:t>Patrón: registro de servicios</a:t>
            </a:r>
          </a:p>
        </p:txBody>
      </p:sp>
      <p:sp>
        <p:nvSpPr>
          <p:cNvPr id="3" name="Marcador de contenido 2">
            <a:extLst>
              <a:ext uri="{FF2B5EF4-FFF2-40B4-BE49-F238E27FC236}">
                <a16:creationId xmlns:a16="http://schemas.microsoft.com/office/drawing/2014/main" id="{5DE6D43E-C2AD-4096-A534-5687E60DD52F}"/>
              </a:ext>
            </a:extLst>
          </p:cNvPr>
          <p:cNvSpPr>
            <a:spLocks noGrp="1"/>
          </p:cNvSpPr>
          <p:nvPr>
            <p:ph idx="1"/>
          </p:nvPr>
        </p:nvSpPr>
        <p:spPr/>
        <p:txBody>
          <a:bodyPr>
            <a:noAutofit/>
          </a:bodyPr>
          <a:lstStyle/>
          <a:p>
            <a:r>
              <a:rPr lang="es-CO" sz="2000" b="1" dirty="0"/>
              <a:t>El registro de terceros:</a:t>
            </a:r>
            <a:r>
              <a:rPr lang="es-MX" sz="2000" b="1" dirty="0"/>
              <a:t> </a:t>
            </a:r>
            <a:r>
              <a:rPr lang="es-MX" sz="2000" dirty="0"/>
              <a:t>existe un proceso o servicio que gestiona todos los demás servicios . Este proceso sondea o verifica de alguna manera qué instancias de microservicio se están ejecutando y actualiza automáticamente el registro de </a:t>
            </a:r>
            <a:r>
              <a:rPr lang="es-MX" sz="2000" dirty="0" smtClean="0"/>
              <a:t>servicios.</a:t>
            </a:r>
          </a:p>
          <a:p>
            <a:r>
              <a:rPr lang="es-MX" sz="2000" dirty="0" smtClean="0"/>
              <a:t>Se </a:t>
            </a:r>
            <a:r>
              <a:rPr lang="es-MX" sz="2000" dirty="0"/>
              <a:t>puede configurar un servicio de registro de terceros para proporcionar alternativas seguras para los servicios que fallan. Se pueden implementar otras políticas para otros casos. </a:t>
            </a:r>
          </a:p>
          <a:p>
            <a:pPr marL="0" indent="0">
              <a:buNone/>
            </a:pPr>
            <a:endParaRPr lang="es-CO" sz="2000" dirty="0"/>
          </a:p>
        </p:txBody>
      </p:sp>
      <p:pic>
        <p:nvPicPr>
          <p:cNvPr id="7174" name="Picture 6" descr="Registro de tercer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662" y="3810000"/>
            <a:ext cx="7054964" cy="2655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169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p:txBody>
          <a:bodyPr>
            <a:noAutofit/>
          </a:bodyPr>
          <a:lstStyle/>
          <a:p>
            <a:pPr algn="ctr"/>
            <a:r>
              <a:rPr lang="es-MX" sz="3200" dirty="0" smtClean="0"/>
              <a:t>Realice Un Resumen Del Articulo</a:t>
            </a:r>
            <a:endParaRPr lang="es-CO" sz="3200" dirty="0"/>
          </a:p>
        </p:txBody>
      </p:sp>
      <p:sp>
        <p:nvSpPr>
          <p:cNvPr id="3" name="Marcador de contenido 2">
            <a:extLst>
              <a:ext uri="{FF2B5EF4-FFF2-40B4-BE49-F238E27FC236}">
                <a16:creationId xmlns:a16="http://schemas.microsoft.com/office/drawing/2014/main" id="{5DE6D43E-C2AD-4096-A534-5687E60DD52F}"/>
              </a:ext>
            </a:extLst>
          </p:cNvPr>
          <p:cNvSpPr>
            <a:spLocks noGrp="1"/>
          </p:cNvSpPr>
          <p:nvPr>
            <p:ph idx="1"/>
          </p:nvPr>
        </p:nvSpPr>
        <p:spPr/>
        <p:txBody>
          <a:bodyPr>
            <a:normAutofit fontScale="85000" lnSpcReduction="10000"/>
          </a:bodyPr>
          <a:lstStyle/>
          <a:p>
            <a:pPr marL="0" indent="0">
              <a:buNone/>
            </a:pPr>
            <a:r>
              <a:rPr lang="es-MX" sz="2000" dirty="0"/>
              <a:t>El gigante Netflix inicio como un video club, inicio haciendo domicilios en los estados unidos, llevando sus películas a la puerta de la casa de sus clientes, llegando a convertirse en uno de los mas grandes de la historia, a como avanzaba la tecnología y el internet la visión del creador Reed Hastings, avanzaba de igual forma, fue pionero en streeming en 1999 , Netflix ocupaba el 30 % del internet de los estados unidos en consumo de videos, así fue como dejo sin servicio a los negocios de alquiler en público, con la llegada de la nube Netflix lleva desde el 2010 utilizando los servicios en la nube de Amazon EC2, En el 2012 utilizo su propio </a:t>
            </a:r>
            <a:r>
              <a:rPr lang="es-MX" sz="2000" dirty="0" smtClean="0"/>
              <a:t>CDN llamado </a:t>
            </a:r>
            <a:r>
              <a:rPr lang="es-MX" sz="2000" dirty="0"/>
              <a:t>open connect, esto fue crucial para la excelente calidad en el servicio y alta disponibilidad, también contribuyo a su capa de persistencia Cassandra, por las peticiones que recibía por segundo,  también utilizaron Hadoop para su capa de memoria cache llamada EVCache. Gracias a su compleja lógica y algoritmo Netflix no solo guarda los datos si no que los utiliza, esto le da opción de saber que esta buscando el suscriptor, que temporada quedo de la serie, que recomendaciones enviarle </a:t>
            </a:r>
            <a:r>
              <a:rPr lang="es-MX" sz="2000" dirty="0" smtClean="0"/>
              <a:t>etc., </a:t>
            </a:r>
            <a:r>
              <a:rPr lang="es-MX" sz="2000" dirty="0"/>
              <a:t>para lograr esto se realizo un concurso llamado The Netflix Prize en 2006. A demás este gigante de la tecnología comparte conocimiento y código en muchos de sus repositorios</a:t>
            </a:r>
            <a:r>
              <a:rPr lang="es-MX" sz="2000" dirty="0" smtClean="0"/>
              <a:t>.</a:t>
            </a:r>
          </a:p>
          <a:p>
            <a:pPr marL="0" indent="0">
              <a:buNone/>
            </a:pPr>
            <a:r>
              <a:rPr lang="es-MX" sz="2000" dirty="0" smtClean="0"/>
              <a:t>En </a:t>
            </a:r>
            <a:r>
              <a:rPr lang="es-MX" sz="2000" dirty="0"/>
              <a:t>conclusión, Netflix siempre está a la vanguardia de las nuevas tecnologías sin dejar a un lado las antiguas, ya </a:t>
            </a:r>
            <a:r>
              <a:rPr lang="es-MX" sz="2000" dirty="0" smtClean="0"/>
              <a:t>que </a:t>
            </a:r>
            <a:r>
              <a:rPr lang="es-MX" sz="2000" dirty="0"/>
              <a:t>los desarrolladores no </a:t>
            </a:r>
            <a:r>
              <a:rPr lang="es-MX" sz="2000" dirty="0" smtClean="0"/>
              <a:t>están </a:t>
            </a:r>
            <a:r>
              <a:rPr lang="es-MX" sz="2000" dirty="0"/>
              <a:t>atados a un lenguaje de programación en específico.</a:t>
            </a:r>
            <a:endParaRPr lang="es-CO" sz="2000" dirty="0"/>
          </a:p>
        </p:txBody>
      </p:sp>
    </p:spTree>
    <p:extLst>
      <p:ext uri="{BB962C8B-B14F-4D97-AF65-F5344CB8AC3E}">
        <p14:creationId xmlns:p14="http://schemas.microsoft.com/office/powerpoint/2010/main" val="606371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p:txBody>
          <a:bodyPr>
            <a:noAutofit/>
          </a:bodyPr>
          <a:lstStyle/>
          <a:p>
            <a:pPr algn="ctr"/>
            <a:r>
              <a:rPr lang="es-MX" sz="3200" dirty="0" smtClean="0"/>
              <a:t>¿Cuál Sería La Opinión Del Grupo Con Respecto A Lo Realizado Por Netflix ?</a:t>
            </a:r>
            <a:endParaRPr lang="es-CO" sz="3200" dirty="0"/>
          </a:p>
        </p:txBody>
      </p:sp>
      <p:sp>
        <p:nvSpPr>
          <p:cNvPr id="3" name="Marcador de contenido 2">
            <a:extLst>
              <a:ext uri="{FF2B5EF4-FFF2-40B4-BE49-F238E27FC236}">
                <a16:creationId xmlns:a16="http://schemas.microsoft.com/office/drawing/2014/main" id="{5DE6D43E-C2AD-4096-A534-5687E60DD52F}"/>
              </a:ext>
            </a:extLst>
          </p:cNvPr>
          <p:cNvSpPr>
            <a:spLocks noGrp="1"/>
          </p:cNvSpPr>
          <p:nvPr>
            <p:ph idx="1"/>
          </p:nvPr>
        </p:nvSpPr>
        <p:spPr/>
        <p:txBody>
          <a:bodyPr>
            <a:normAutofit/>
          </a:bodyPr>
          <a:lstStyle/>
          <a:p>
            <a:r>
              <a:rPr lang="es-CO" sz="2000" dirty="0" smtClean="0"/>
              <a:t>Nuestra opinión como grupo es que netflix fue emprendedor y no se dejo derrocar por el sistema y gracias a su visión vanguardista de su creador</a:t>
            </a:r>
            <a:r>
              <a:rPr lang="es-MX" sz="2000" dirty="0"/>
              <a:t> Reed Hastings,</a:t>
            </a:r>
            <a:r>
              <a:rPr lang="es-CO" sz="2000" dirty="0" smtClean="0"/>
              <a:t>  así fue como se convirtió en un servicio de Streaming y al día de hoy con toda la competencia que hay permanece en unos de los mejores puestos de audiencia. </a:t>
            </a:r>
            <a:endParaRPr lang="es-CO" sz="2000" dirty="0"/>
          </a:p>
        </p:txBody>
      </p:sp>
      <p:pic>
        <p:nvPicPr>
          <p:cNvPr id="1030" name="Picture 6" descr="Resultado de imagen para reed hastin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987" y="3366558"/>
            <a:ext cx="4418013" cy="2945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68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p:txBody>
          <a:bodyPr>
            <a:noAutofit/>
          </a:bodyPr>
          <a:lstStyle/>
          <a:p>
            <a:pPr algn="ctr"/>
            <a:r>
              <a:rPr lang="es-MX" sz="3200" dirty="0" smtClean="0"/>
              <a:t>¿Cuál Es La Razón Por La Que Netflix Tomo La Decisión De Moverse De Un Datacenter Monolítico A Una Nube Basada En Arquitectura Microservicios? </a:t>
            </a:r>
            <a:endParaRPr lang="es-CO" sz="3200" dirty="0"/>
          </a:p>
        </p:txBody>
      </p:sp>
      <p:sp>
        <p:nvSpPr>
          <p:cNvPr id="3" name="Marcador de contenido 2">
            <a:extLst>
              <a:ext uri="{FF2B5EF4-FFF2-40B4-BE49-F238E27FC236}">
                <a16:creationId xmlns:a16="http://schemas.microsoft.com/office/drawing/2014/main" id="{5DE6D43E-C2AD-4096-A534-5687E60DD52F}"/>
              </a:ext>
            </a:extLst>
          </p:cNvPr>
          <p:cNvSpPr>
            <a:spLocks noGrp="1"/>
          </p:cNvSpPr>
          <p:nvPr>
            <p:ph idx="1"/>
          </p:nvPr>
        </p:nvSpPr>
        <p:spPr/>
        <p:txBody>
          <a:bodyPr>
            <a:normAutofit/>
          </a:bodyPr>
          <a:lstStyle/>
          <a:p>
            <a:r>
              <a:rPr lang="es-CO" sz="2000" dirty="0" smtClean="0"/>
              <a:t>La razón por la que netflix se cambio de arquitectura fue porque creció tanto que la arquitectura monolítica llego a un limite de escalabilidad y opto por la nube en una arquitectura de microservicios ya </a:t>
            </a:r>
            <a:r>
              <a:rPr lang="es-CO" sz="2000" dirty="0"/>
              <a:t>que </a:t>
            </a:r>
            <a:r>
              <a:rPr lang="es-CO" sz="2000" dirty="0" smtClean="0"/>
              <a:t>Amazon </a:t>
            </a:r>
            <a:r>
              <a:rPr lang="es-CO" sz="2000" dirty="0"/>
              <a:t>Web </a:t>
            </a:r>
            <a:r>
              <a:rPr lang="es-CO" sz="2000" dirty="0" smtClean="0"/>
              <a:t>Services </a:t>
            </a:r>
            <a:r>
              <a:rPr lang="es-MX" sz="2000" dirty="0" smtClean="0"/>
              <a:t>ofreció la </a:t>
            </a:r>
            <a:r>
              <a:rPr lang="es-CO" sz="2000" dirty="0"/>
              <a:t>escala mas alta </a:t>
            </a:r>
            <a:r>
              <a:rPr lang="es-CO" sz="2000" dirty="0" smtClean="0"/>
              <a:t>y </a:t>
            </a:r>
            <a:r>
              <a:rPr lang="es-MX" sz="2000" dirty="0" smtClean="0"/>
              <a:t>gama </a:t>
            </a:r>
            <a:r>
              <a:rPr lang="es-MX" sz="2000" dirty="0"/>
              <a:t>más amplia de servicios y </a:t>
            </a:r>
            <a:r>
              <a:rPr lang="es-MX" sz="2000" dirty="0" smtClean="0"/>
              <a:t>funciones</a:t>
            </a:r>
            <a:r>
              <a:rPr lang="es-CO" sz="2000" dirty="0"/>
              <a:t> </a:t>
            </a:r>
            <a:r>
              <a:rPr lang="es-CO" sz="2000" dirty="0" smtClean="0"/>
              <a:t>además de la</a:t>
            </a:r>
            <a:r>
              <a:rPr lang="es-MX" sz="2000" dirty="0" smtClean="0"/>
              <a:t> </a:t>
            </a:r>
            <a:r>
              <a:rPr lang="es-MX" sz="2000" dirty="0"/>
              <a:t>elasticidad de la nube </a:t>
            </a:r>
            <a:r>
              <a:rPr lang="es-MX" sz="2000" dirty="0" smtClean="0"/>
              <a:t>que permite </a:t>
            </a:r>
            <a:r>
              <a:rPr lang="es-MX" sz="2000" dirty="0"/>
              <a:t>agregar miles de servidores virtuales y petabytes (millones de gigabytes) de espacio de almacenamiento en unos </a:t>
            </a:r>
            <a:r>
              <a:rPr lang="es-MX" sz="2000" dirty="0" smtClean="0"/>
              <a:t>minutos.</a:t>
            </a:r>
          </a:p>
          <a:p>
            <a:r>
              <a:rPr lang="es-MX" sz="2000" dirty="0" smtClean="0"/>
              <a:t>Además que la </a:t>
            </a:r>
            <a:r>
              <a:rPr lang="es-CO" sz="2000" dirty="0" smtClean="0"/>
              <a:t>arquitectura en Microservicios cada servicio es independiente y en el momento de despliegue puede decidir que servicios se instanciaran mas que otros teniendo un mejor rendimiento y lo cual es útil para netflix ya que esta evolucionando constantemente.</a:t>
            </a:r>
            <a:endParaRPr lang="es-CO" sz="2000" dirty="0"/>
          </a:p>
        </p:txBody>
      </p:sp>
    </p:spTree>
    <p:extLst>
      <p:ext uri="{BB962C8B-B14F-4D97-AF65-F5344CB8AC3E}">
        <p14:creationId xmlns:p14="http://schemas.microsoft.com/office/powerpoint/2010/main" val="1441776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p:txBody>
          <a:bodyPr>
            <a:noAutofit/>
          </a:bodyPr>
          <a:lstStyle/>
          <a:p>
            <a:pPr algn="ctr"/>
            <a:r>
              <a:rPr lang="es-MX" sz="3200" dirty="0"/>
              <a:t>Realice un glosario de términos con las palabras desconocidas para el </a:t>
            </a:r>
            <a:r>
              <a:rPr lang="es-MX" sz="3200" dirty="0" smtClean="0"/>
              <a:t>grupo</a:t>
            </a:r>
            <a:endParaRPr lang="es-CO" sz="3200" dirty="0"/>
          </a:p>
        </p:txBody>
      </p:sp>
      <p:sp>
        <p:nvSpPr>
          <p:cNvPr id="3" name="Marcador de contenido 2">
            <a:extLst>
              <a:ext uri="{FF2B5EF4-FFF2-40B4-BE49-F238E27FC236}">
                <a16:creationId xmlns:a16="http://schemas.microsoft.com/office/drawing/2014/main" id="{5DE6D43E-C2AD-4096-A534-5687E60DD52F}"/>
              </a:ext>
            </a:extLst>
          </p:cNvPr>
          <p:cNvSpPr>
            <a:spLocks noGrp="1"/>
          </p:cNvSpPr>
          <p:nvPr>
            <p:ph idx="1"/>
          </p:nvPr>
        </p:nvSpPr>
        <p:spPr/>
        <p:txBody>
          <a:bodyPr>
            <a:normAutofit fontScale="70000" lnSpcReduction="20000"/>
          </a:bodyPr>
          <a:lstStyle/>
          <a:p>
            <a:pPr marL="457200" indent="-457200">
              <a:buFont typeface="+mj-lt"/>
              <a:buAutoNum type="arabicPeriod"/>
            </a:pPr>
            <a:r>
              <a:rPr lang="es-CO" sz="2000" b="1" dirty="0" smtClean="0"/>
              <a:t>Evcache</a:t>
            </a:r>
            <a:r>
              <a:rPr lang="es-CO" sz="2000" b="1" dirty="0"/>
              <a:t>: </a:t>
            </a:r>
            <a:r>
              <a:rPr lang="es-MX" sz="2000" dirty="0"/>
              <a:t>E</a:t>
            </a:r>
            <a:r>
              <a:rPr lang="es-MX" sz="2000" dirty="0" smtClean="0"/>
              <a:t>s </a:t>
            </a:r>
            <a:r>
              <a:rPr lang="es-MX" sz="2000" dirty="0"/>
              <a:t>una solución de almacenamiento en caché basada en memcached y spymemcached que se utiliza principalmente para la infraestructura AWS EC2 para almacenar en caché los datos de uso frecuente.</a:t>
            </a:r>
            <a:endParaRPr lang="es-CO" sz="2000" dirty="0"/>
          </a:p>
          <a:p>
            <a:pPr marL="457200" indent="-457200">
              <a:buFont typeface="+mj-lt"/>
              <a:buAutoNum type="arabicPeriod"/>
            </a:pPr>
            <a:r>
              <a:rPr lang="es-CO" sz="2000" b="1" dirty="0" smtClean="0"/>
              <a:t>Nginx: </a:t>
            </a:r>
            <a:r>
              <a:rPr lang="es-MX" sz="2000" dirty="0"/>
              <a:t>E</a:t>
            </a:r>
            <a:r>
              <a:rPr lang="es-MX" sz="2000" dirty="0" smtClean="0"/>
              <a:t>s </a:t>
            </a:r>
            <a:r>
              <a:rPr lang="es-MX" sz="2000" dirty="0"/>
              <a:t>un servidor web/proxy inverso ligero de alto rendimiento y un proxy para protocolos de correo electrónico</a:t>
            </a:r>
            <a:endParaRPr lang="es-CO" sz="2000" dirty="0"/>
          </a:p>
          <a:p>
            <a:pPr marL="457200" indent="-457200">
              <a:buFont typeface="+mj-lt"/>
              <a:buAutoNum type="arabicPeriod"/>
            </a:pPr>
            <a:r>
              <a:rPr lang="es-CO" sz="2000" b="1" dirty="0" smtClean="0"/>
              <a:t>Cdn:</a:t>
            </a:r>
            <a:r>
              <a:rPr lang="es-MX" sz="2000" b="1" dirty="0"/>
              <a:t> </a:t>
            </a:r>
            <a:r>
              <a:rPr lang="es-MX" sz="2000" dirty="0" smtClean="0"/>
              <a:t>Es un </a:t>
            </a:r>
            <a:r>
              <a:rPr lang="es-MX" sz="2000" dirty="0"/>
              <a:t>conjunto de servidores ubicados en diferentes puntos </a:t>
            </a:r>
            <a:r>
              <a:rPr lang="es-MX" sz="2000" dirty="0" smtClean="0"/>
              <a:t>geográficos que </a:t>
            </a:r>
            <a:r>
              <a:rPr lang="es-MX" sz="2000" dirty="0"/>
              <a:t>contienen copias de contenidos alojados en otros </a:t>
            </a:r>
            <a:r>
              <a:rPr lang="es-MX" sz="2000" dirty="0" smtClean="0"/>
              <a:t>servidores.</a:t>
            </a:r>
            <a:endParaRPr lang="es-CO" sz="2000" dirty="0"/>
          </a:p>
          <a:p>
            <a:pPr marL="457200" indent="-457200">
              <a:buFont typeface="+mj-lt"/>
              <a:buAutoNum type="arabicPeriod"/>
            </a:pPr>
            <a:r>
              <a:rPr lang="es-CO" sz="2000" b="1" dirty="0" smtClean="0"/>
              <a:t>Hadoop: </a:t>
            </a:r>
            <a:r>
              <a:rPr lang="es-MX" sz="2000" dirty="0"/>
              <a:t>E</a:t>
            </a:r>
            <a:r>
              <a:rPr lang="es-MX" sz="2000" dirty="0" smtClean="0"/>
              <a:t>s </a:t>
            </a:r>
            <a:r>
              <a:rPr lang="es-MX" sz="2000" dirty="0"/>
              <a:t>un entorno de trabajo para software, bajo licencia libre, para programar aplicaciones distribuidas que manejen grandes volúmenes de datos.​ Permite a las aplicaciones trabajar con miles de nodos en red y petabytes de </a:t>
            </a:r>
            <a:r>
              <a:rPr lang="es-MX" sz="2000" dirty="0" smtClean="0"/>
              <a:t>datos</a:t>
            </a:r>
            <a:r>
              <a:rPr lang="es-CO" sz="2000" b="1" dirty="0"/>
              <a:t>.</a:t>
            </a:r>
            <a:r>
              <a:rPr lang="es-CO" sz="2000" b="1" dirty="0" smtClean="0"/>
              <a:t> </a:t>
            </a:r>
            <a:endParaRPr lang="es-CO" sz="2000" b="1" dirty="0"/>
          </a:p>
          <a:p>
            <a:pPr marL="457200" indent="-457200">
              <a:buFont typeface="+mj-lt"/>
              <a:buAutoNum type="arabicPeriod"/>
            </a:pPr>
            <a:r>
              <a:rPr lang="es-CO" sz="2000" b="1" dirty="0" smtClean="0"/>
              <a:t>Sketchy: </a:t>
            </a:r>
            <a:r>
              <a:rPr lang="es-MX" sz="2000" dirty="0"/>
              <a:t>E</a:t>
            </a:r>
            <a:r>
              <a:rPr lang="es-MX" sz="2000" dirty="0" smtClean="0"/>
              <a:t>s </a:t>
            </a:r>
            <a:r>
              <a:rPr lang="es-MX" sz="2000" dirty="0"/>
              <a:t>una API basada en tareas para realizar capturas de pantalla y extraer texto de sitios web.</a:t>
            </a:r>
            <a:endParaRPr lang="es-CO" sz="2000" dirty="0"/>
          </a:p>
          <a:p>
            <a:pPr marL="457200" indent="-457200">
              <a:buFont typeface="+mj-lt"/>
              <a:buAutoNum type="arabicPeriod"/>
            </a:pPr>
            <a:r>
              <a:rPr lang="es-CO" sz="2000" b="1" dirty="0" smtClean="0"/>
              <a:t>Asgard: </a:t>
            </a:r>
            <a:r>
              <a:rPr lang="es-MX" sz="2000" dirty="0"/>
              <a:t>E</a:t>
            </a:r>
            <a:r>
              <a:rPr lang="es-MX" sz="2000" dirty="0" smtClean="0"/>
              <a:t>s </a:t>
            </a:r>
            <a:r>
              <a:rPr lang="es-MX" sz="2000" dirty="0"/>
              <a:t>una herramienta basada en web para administrar aplicaciones e infraestructura basadas en la </a:t>
            </a:r>
            <a:r>
              <a:rPr lang="es-MX" sz="2000" dirty="0" smtClean="0"/>
              <a:t>nube.</a:t>
            </a:r>
            <a:endParaRPr lang="es-CO" sz="2000" dirty="0"/>
          </a:p>
          <a:p>
            <a:pPr marL="457200" indent="-457200">
              <a:buFont typeface="+mj-lt"/>
              <a:buAutoNum type="arabicPeriod"/>
            </a:pPr>
            <a:r>
              <a:rPr lang="es-CO" sz="2000" b="1" dirty="0" smtClean="0"/>
              <a:t>Memcached: </a:t>
            </a:r>
            <a:r>
              <a:rPr lang="es-CO" sz="2000" dirty="0" smtClean="0"/>
              <a:t>Es un </a:t>
            </a:r>
            <a:r>
              <a:rPr lang="es-MX" sz="2000" dirty="0"/>
              <a:t>s</a:t>
            </a:r>
            <a:r>
              <a:rPr lang="es-MX" sz="2000" dirty="0" smtClean="0"/>
              <a:t>istema </a:t>
            </a:r>
            <a:r>
              <a:rPr lang="es-MX" sz="2000" dirty="0"/>
              <a:t>de almacenamiento en caché de objetos de memoria distribuida, de código abierto y de alto rendimiento, de naturaleza genérica, pero diseñado para acelerar las aplicaciones web dinámicas aliviando la carga de la base de </a:t>
            </a:r>
            <a:r>
              <a:rPr lang="es-MX" sz="2000" dirty="0" smtClean="0"/>
              <a:t>datos</a:t>
            </a:r>
            <a:r>
              <a:rPr lang="es-MX" sz="2000" b="1" dirty="0" smtClean="0"/>
              <a:t>.</a:t>
            </a:r>
            <a:endParaRPr lang="es-CO" sz="2000" b="1" dirty="0" smtClean="0"/>
          </a:p>
          <a:p>
            <a:pPr marL="457200" indent="-457200">
              <a:buFont typeface="+mj-lt"/>
              <a:buAutoNum type="arabicPeriod"/>
            </a:pPr>
            <a:r>
              <a:rPr lang="es-CO" sz="2000" b="1" dirty="0" smtClean="0"/>
              <a:t>Amazon EC2 : </a:t>
            </a:r>
            <a:r>
              <a:rPr lang="es-MX" sz="2000" dirty="0" smtClean="0"/>
              <a:t>Es </a:t>
            </a:r>
            <a:r>
              <a:rPr lang="es-MX" sz="2000" dirty="0"/>
              <a:t>un servicio web que proporciona capacidad informática en la nube segura y de tamaño modificable. Está diseñado para simplificar el uso de la informática en la nube a escala web para los </a:t>
            </a:r>
            <a:r>
              <a:rPr lang="es-MX" sz="2000" dirty="0" smtClean="0"/>
              <a:t>desarrolladores.</a:t>
            </a:r>
            <a:endParaRPr lang="es-CO" sz="2000" dirty="0" smtClean="0"/>
          </a:p>
          <a:p>
            <a:pPr marL="457200" indent="-457200">
              <a:buFont typeface="+mj-lt"/>
              <a:buAutoNum type="arabicPeriod"/>
            </a:pPr>
            <a:r>
              <a:rPr lang="es-MX" sz="2000" b="1" dirty="0" smtClean="0"/>
              <a:t>Apache Cassandra: </a:t>
            </a:r>
            <a:r>
              <a:rPr lang="es-MX" sz="2000" dirty="0"/>
              <a:t>se trata de un software NoSQL distribuido y basado en un modelo de almacenamiento de «clave-valor», de código abierto que está escrita en Java. Permite grandes volúmenes de datos en forma distribuida.</a:t>
            </a:r>
            <a:endParaRPr lang="es-CO" sz="2000" dirty="0"/>
          </a:p>
        </p:txBody>
      </p:sp>
    </p:spTree>
    <p:extLst>
      <p:ext uri="{BB962C8B-B14F-4D97-AF65-F5344CB8AC3E}">
        <p14:creationId xmlns:p14="http://schemas.microsoft.com/office/powerpoint/2010/main" val="1851187368"/>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618</TotalTime>
  <Words>1007</Words>
  <Application>Microsoft Office PowerPoint</Application>
  <PresentationFormat>Panorámica</PresentationFormat>
  <Paragraphs>33</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Avenir Next LT Pro</vt:lpstr>
      <vt:lpstr>Source Sans Pro SemiBold</vt:lpstr>
      <vt:lpstr>FunkyShapesVTI</vt:lpstr>
      <vt:lpstr>EJERCICIO O</vt:lpstr>
      <vt:lpstr>Patrón: registro de servicios</vt:lpstr>
      <vt:lpstr>Patrón: registro de servicios</vt:lpstr>
      <vt:lpstr>Patrón: registro de servicios</vt:lpstr>
      <vt:lpstr>Realice Un Resumen Del Articulo</vt:lpstr>
      <vt:lpstr>¿Cuál Sería La Opinión Del Grupo Con Respecto A Lo Realizado Por Netflix ?</vt:lpstr>
      <vt:lpstr>¿Cuál Es La Razón Por La Que Netflix Tomo La Decisión De Moverse De Un Datacenter Monolítico A Una Nube Basada En Arquitectura Microservicios? </vt:lpstr>
      <vt:lpstr>Realice un glosario de términos con las palabras desconocidas para el grupo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O</dc:title>
  <dc:creator>Ana yuliza diaz quintero</dc:creator>
  <cp:lastModifiedBy>Hip-Hop</cp:lastModifiedBy>
  <cp:revision>76</cp:revision>
  <dcterms:created xsi:type="dcterms:W3CDTF">2020-12-06T07:18:28Z</dcterms:created>
  <dcterms:modified xsi:type="dcterms:W3CDTF">2021-02-06T22:55:19Z</dcterms:modified>
</cp:coreProperties>
</file>