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71" r:id="rId6"/>
    <p:sldId id="273" r:id="rId7"/>
    <p:sldId id="275" r:id="rId8"/>
    <p:sldId id="274" r:id="rId9"/>
    <p:sldId id="277" r:id="rId10"/>
    <p:sldId id="258" r:id="rId11"/>
    <p:sldId id="278" r:id="rId12"/>
    <p:sldId id="280" r:id="rId13"/>
    <p:sldId id="281" r:id="rId14"/>
    <p:sldId id="282" r:id="rId15"/>
    <p:sldId id="257" r:id="rId16"/>
    <p:sldId id="272"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p:scale>
          <a:sx n="75" d="100"/>
          <a:sy n="75"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2/20/2021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2/20/2021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2/20/2021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2/20/2021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2/20/2021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2/20/2021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2/20/2021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2/20/2021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2/20/2021</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2/20/2021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2/20/2021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2/20/2021</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a:t>
            </a:r>
            <a:r>
              <a:rPr lang="es-CO" sz="1800" dirty="0" smtClean="0"/>
              <a:t>Hernández</a:t>
            </a:r>
            <a:endParaRPr lang="es-CO" sz="1800" dirty="0"/>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smtClean="0"/>
              <a:t>6. Elabore </a:t>
            </a:r>
            <a:r>
              <a:rPr lang="es-CO" dirty="0"/>
              <a:t>una tabla con las características comunes que proporcionan los servidores web más comunes en 2019 según la encuesta </a:t>
            </a:r>
            <a:r>
              <a:rPr lang="es-CO" dirty="0" smtClean="0"/>
              <a:t>revisada</a:t>
            </a:r>
            <a:endParaRPr lang="es-MX" b="0" i="0" dirty="0">
              <a:solidFill>
                <a:srgbClr val="000000"/>
              </a:solidFill>
              <a:effectLst/>
              <a:latin typeface="inherit"/>
            </a:endParaRPr>
          </a:p>
          <a:p>
            <a:pPr marL="0" indent="0">
              <a:buNone/>
            </a:pP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2151237752"/>
              </p:ext>
            </p:extLst>
          </p:nvPr>
        </p:nvGraphicFramePr>
        <p:xfrm>
          <a:off x="723900" y="2136870"/>
          <a:ext cx="10515599" cy="4100322"/>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2555039764"/>
                    </a:ext>
                  </a:extLst>
                </a:gridCol>
                <a:gridCol w="3508004">
                  <a:extLst>
                    <a:ext uri="{9D8B030D-6E8A-4147-A177-3AD203B41FA5}">
                      <a16:colId xmlns:a16="http://schemas.microsoft.com/office/drawing/2014/main" val="3369183481"/>
                    </a:ext>
                  </a:extLst>
                </a:gridCol>
                <a:gridCol w="2969605">
                  <a:extLst>
                    <a:ext uri="{9D8B030D-6E8A-4147-A177-3AD203B41FA5}">
                      <a16:colId xmlns:a16="http://schemas.microsoft.com/office/drawing/2014/main" val="33439938"/>
                    </a:ext>
                  </a:extLst>
                </a:gridCol>
                <a:gridCol w="2929646">
                  <a:extLst>
                    <a:ext uri="{9D8B030D-6E8A-4147-A177-3AD203B41FA5}">
                      <a16:colId xmlns:a16="http://schemas.microsoft.com/office/drawing/2014/main" val="292222399"/>
                    </a:ext>
                  </a:extLst>
                </a:gridCol>
              </a:tblGrid>
              <a:tr h="160020">
                <a:tc>
                  <a:txBody>
                    <a:bodyPr/>
                    <a:lstStyle/>
                    <a:p>
                      <a:pPr algn="ctr">
                        <a:lnSpc>
                          <a:spcPct val="107000"/>
                        </a:lnSpc>
                        <a:spcAft>
                          <a:spcPts val="800"/>
                        </a:spcAft>
                      </a:pPr>
                      <a:r>
                        <a:rPr lang="es-CO" sz="1400">
                          <a:effectLst/>
                        </a:rPr>
                        <a:t>Nombre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Características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400">
                          <a:effectLst/>
                        </a:rPr>
                        <a:t>Desventajas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85425270"/>
                  </a:ext>
                </a:extLst>
              </a:tr>
              <a:tr h="1436370">
                <a:tc>
                  <a:txBody>
                    <a:bodyPr/>
                    <a:lstStyle/>
                    <a:p>
                      <a:pPr>
                        <a:lnSpc>
                          <a:spcPct val="107000"/>
                        </a:lnSpc>
                        <a:spcAft>
                          <a:spcPts val="800"/>
                        </a:spcAft>
                      </a:pPr>
                      <a:r>
                        <a:rPr lang="es-CO" sz="1400" u="sng">
                          <a:effectLst/>
                        </a:rPr>
                        <a:t>Apache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Es el web server de referencia para Internet. Apache HTTP server nació en Abril de 1996 y hasta el día de hoy sigue vigente. Durante los pasados 25 años fue el líder indiscutido de los servidores web, hasta que comenzó a perder popularidad frente a Microsoft IIS y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Entre sus desventajas está su bajo rendimiento cuando se reciben miles de requests simultáneos en procesamiento de pedidos de contenido dinámico o archivos estáticos, quedando rezagado por su arcaica arquitectura versus nuevas y mejores opciones como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Entre sus ventajas encontramos que es código abierto, es además software gratuito, y multiplataforma (Windows, Linux y Unix).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47192925"/>
                  </a:ext>
                </a:extLst>
              </a:tr>
              <a:tr h="1436370">
                <a:tc>
                  <a:txBody>
                    <a:bodyPr/>
                    <a:lstStyle/>
                    <a:p>
                      <a:pPr>
                        <a:lnSpc>
                          <a:spcPct val="107000"/>
                        </a:lnSpc>
                        <a:spcAft>
                          <a:spcPts val="800"/>
                        </a:spcAft>
                      </a:pPr>
                      <a:r>
                        <a:rPr lang="es-CO" sz="1400">
                          <a:effectLst/>
                        </a:rPr>
                        <a:t>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Se le conoce como Nginx, , es un servidor web de open source y gratuito  que se destaca por su alto rendimiento. Incluye además funciones como servidor proxy reverso HTTP, balanceador de carga, así como POP3 y IMAP. Está disponible para Windows, Linux y Unix.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Contras podemos encontrar solo una, y es que no soporta los archivos .</a:t>
                      </a:r>
                      <a:r>
                        <a:rPr lang="es-CO" sz="1400" dirty="0" err="1">
                          <a:effectLst/>
                        </a:rPr>
                        <a:t>htaccess</a:t>
                      </a:r>
                      <a:r>
                        <a:rPr lang="es-CO" sz="1400" dirty="0">
                          <a:effectLst/>
                        </a:rPr>
                        <a:t> del clásico Apache, aunque incluye su propio lenguaje de </a:t>
                      </a:r>
                      <a:r>
                        <a:rPr lang="es-CO" sz="1400" dirty="0" err="1">
                          <a:effectLst/>
                        </a:rPr>
                        <a:t>rewrites</a:t>
                      </a:r>
                      <a:r>
                        <a:rPr lang="es-CO" sz="14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Entre sus beneficios encontramos una configuración simple, pero al mismo tiempo poderosa, permitiendo configurarlo para integrarse nativamente con casi cualquier tecnología y lenguaje de programación moderno.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34997042"/>
                  </a:ext>
                </a:extLst>
              </a:tr>
            </a:tbl>
          </a:graphicData>
        </a:graphic>
      </p:graphicFrame>
    </p:spTree>
    <p:extLst>
      <p:ext uri="{BB962C8B-B14F-4D97-AF65-F5344CB8AC3E}">
        <p14:creationId xmlns:p14="http://schemas.microsoft.com/office/powerpoint/2010/main" val="131764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smtClean="0"/>
              <a:t>6. Elabore </a:t>
            </a:r>
            <a:r>
              <a:rPr lang="es-CO" dirty="0"/>
              <a:t>una tabla con las características comunes que proporcionan los servidores web más comunes en 2019 según la encuesta </a:t>
            </a:r>
            <a:r>
              <a:rPr lang="es-CO" dirty="0" smtClean="0"/>
              <a:t>revisada</a:t>
            </a:r>
            <a:endParaRPr lang="es-MX" b="0" i="0" dirty="0">
              <a:solidFill>
                <a:srgbClr val="000000"/>
              </a:solidFill>
              <a:effectLst/>
              <a:latin typeface="inherit"/>
            </a:endParaRPr>
          </a:p>
          <a:p>
            <a:pPr marL="0" indent="0">
              <a:buNone/>
            </a:pP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2916544736"/>
              </p:ext>
            </p:extLst>
          </p:nvPr>
        </p:nvGraphicFramePr>
        <p:xfrm>
          <a:off x="723900" y="2136870"/>
          <a:ext cx="10515599" cy="4134804"/>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2555039764"/>
                    </a:ext>
                  </a:extLst>
                </a:gridCol>
                <a:gridCol w="3508004">
                  <a:extLst>
                    <a:ext uri="{9D8B030D-6E8A-4147-A177-3AD203B41FA5}">
                      <a16:colId xmlns:a16="http://schemas.microsoft.com/office/drawing/2014/main" val="3369183481"/>
                    </a:ext>
                  </a:extLst>
                </a:gridCol>
                <a:gridCol w="2969605">
                  <a:extLst>
                    <a:ext uri="{9D8B030D-6E8A-4147-A177-3AD203B41FA5}">
                      <a16:colId xmlns:a16="http://schemas.microsoft.com/office/drawing/2014/main" val="33439938"/>
                    </a:ext>
                  </a:extLst>
                </a:gridCol>
                <a:gridCol w="2929646">
                  <a:extLst>
                    <a:ext uri="{9D8B030D-6E8A-4147-A177-3AD203B41FA5}">
                      <a16:colId xmlns:a16="http://schemas.microsoft.com/office/drawing/2014/main" val="292222399"/>
                    </a:ext>
                  </a:extLst>
                </a:gridCol>
              </a:tblGrid>
              <a:tr h="160020">
                <a:tc>
                  <a:txBody>
                    <a:bodyPr/>
                    <a:lstStyle/>
                    <a:p>
                      <a:pPr algn="ctr">
                        <a:lnSpc>
                          <a:spcPct val="107000"/>
                        </a:lnSpc>
                        <a:spcAft>
                          <a:spcPts val="800"/>
                        </a:spcAft>
                      </a:pPr>
                      <a:r>
                        <a:rPr lang="es-CO" sz="1400">
                          <a:effectLst/>
                        </a:rPr>
                        <a:t>Nombre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Características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400">
                          <a:effectLst/>
                        </a:rPr>
                        <a:t>Desventajas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85425270"/>
                  </a:ext>
                </a:extLst>
              </a:tr>
              <a:tr h="1436370">
                <a:tc>
                  <a:txBody>
                    <a:bodyPr/>
                    <a:lstStyle/>
                    <a:p>
                      <a:pPr>
                        <a:lnSpc>
                          <a:spcPct val="107000"/>
                        </a:lnSpc>
                        <a:spcAft>
                          <a:spcPts val="800"/>
                        </a:spcAft>
                      </a:pPr>
                      <a:r>
                        <a:rPr lang="es-CO" sz="1400" u="sng">
                          <a:effectLst/>
                        </a:rPr>
                        <a:t>Apache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Es el web server de referencia para Internet. Apache HTTP server nació en Abril de 1996 y hasta el día de hoy sigue vigente. Durante los pasados 25 años fue el líder indiscutido de los servidores web, hasta que </a:t>
                      </a:r>
                      <a:r>
                        <a:rPr lang="es-CO" sz="1400" dirty="0" err="1" smtClean="0">
                          <a:effectLst/>
                        </a:rPr>
                        <a:t>comenó</a:t>
                      </a:r>
                      <a:r>
                        <a:rPr lang="es-CO" sz="1400" dirty="0" smtClean="0">
                          <a:effectLst/>
                        </a:rPr>
                        <a:t> </a:t>
                      </a:r>
                      <a:r>
                        <a:rPr lang="es-CO" sz="1400" dirty="0">
                          <a:effectLst/>
                        </a:rPr>
                        <a:t>a perder popularidad frente a Microsoft IIS y Nginx</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Entre sus desventajas está su bajo rendimiento cuando se reciben miles de requests simultáneos en procesamiento de pedidos de contenido dinámico o archivos estáticos, quedando rezagado por su arcaica arquitectura versus nuevas y mejores opciones como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Entre sus ventajas encontramos que es código abierto, es además software gratuito, y multiplataforma (Windows, Linux y Unix).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47192925"/>
                  </a:ext>
                </a:extLst>
              </a:tr>
              <a:tr h="1436370">
                <a:tc>
                  <a:txBody>
                    <a:bodyPr/>
                    <a:lstStyle/>
                    <a:p>
                      <a:pPr>
                        <a:lnSpc>
                          <a:spcPct val="107000"/>
                        </a:lnSpc>
                        <a:spcAft>
                          <a:spcPts val="800"/>
                        </a:spcAft>
                      </a:pPr>
                      <a:r>
                        <a:rPr lang="es-CO" sz="1400">
                          <a:effectLst/>
                        </a:rPr>
                        <a:t>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Se le conoce como Nginx, , es un servidor web de open source y gratuito  que se destaca por su alto rendimiento. Incluye además funciones como servidor proxy reverso HTTP, balanceador de carga, así como POP3 y IMAP. Está disponible para Windows, Linux y Unix.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Contras podemos encontrar solo una, y es que no soporta los archivos .</a:t>
                      </a:r>
                      <a:r>
                        <a:rPr lang="es-CO" sz="1400" dirty="0" err="1">
                          <a:effectLst/>
                        </a:rPr>
                        <a:t>htaccess</a:t>
                      </a:r>
                      <a:r>
                        <a:rPr lang="es-CO" sz="1400" dirty="0">
                          <a:effectLst/>
                        </a:rPr>
                        <a:t> del clásico Apache, aunque incluye su propio lenguaje de </a:t>
                      </a:r>
                      <a:r>
                        <a:rPr lang="es-CO" sz="1400" dirty="0" err="1">
                          <a:effectLst/>
                        </a:rPr>
                        <a:t>rewrites</a:t>
                      </a:r>
                      <a:r>
                        <a:rPr lang="es-CO" sz="14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Entre sus beneficios encontramos una configuración simple, pero al mismo tiempo poderosa, permitiendo configurarlo para integrarse nativamente con casi cualquier tecnología y lenguaje de programación moderno.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34997042"/>
                  </a:ext>
                </a:extLst>
              </a:tr>
            </a:tbl>
          </a:graphicData>
        </a:graphic>
      </p:graphicFrame>
    </p:spTree>
    <p:extLst>
      <p:ext uri="{BB962C8B-B14F-4D97-AF65-F5344CB8AC3E}">
        <p14:creationId xmlns:p14="http://schemas.microsoft.com/office/powerpoint/2010/main" val="367689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smtClean="0"/>
              <a:t>6. Elabore </a:t>
            </a:r>
            <a:r>
              <a:rPr lang="es-CO" dirty="0"/>
              <a:t>una tabla con las características comunes que proporcionan los servidores web más comunes en 2019 según la encuesta </a:t>
            </a:r>
            <a:r>
              <a:rPr lang="es-CO" dirty="0" smtClean="0"/>
              <a:t>revisada</a:t>
            </a:r>
            <a:endParaRPr lang="es-MX" b="0" i="0" dirty="0">
              <a:solidFill>
                <a:srgbClr val="000000"/>
              </a:solidFill>
              <a:effectLst/>
              <a:latin typeface="inherit"/>
            </a:endParaRPr>
          </a:p>
          <a:p>
            <a:pPr marL="0" indent="0">
              <a:buNone/>
            </a:pP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609429989"/>
              </p:ext>
            </p:extLst>
          </p:nvPr>
        </p:nvGraphicFramePr>
        <p:xfrm>
          <a:off x="723901" y="1981200"/>
          <a:ext cx="10515599" cy="4568381"/>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1537636239"/>
                    </a:ext>
                  </a:extLst>
                </a:gridCol>
                <a:gridCol w="3508004">
                  <a:extLst>
                    <a:ext uri="{9D8B030D-6E8A-4147-A177-3AD203B41FA5}">
                      <a16:colId xmlns:a16="http://schemas.microsoft.com/office/drawing/2014/main" val="323514032"/>
                    </a:ext>
                  </a:extLst>
                </a:gridCol>
                <a:gridCol w="2969605">
                  <a:extLst>
                    <a:ext uri="{9D8B030D-6E8A-4147-A177-3AD203B41FA5}">
                      <a16:colId xmlns:a16="http://schemas.microsoft.com/office/drawing/2014/main" val="25047528"/>
                    </a:ext>
                  </a:extLst>
                </a:gridCol>
                <a:gridCol w="2929646">
                  <a:extLst>
                    <a:ext uri="{9D8B030D-6E8A-4147-A177-3AD203B41FA5}">
                      <a16:colId xmlns:a16="http://schemas.microsoft.com/office/drawing/2014/main" val="1405017907"/>
                    </a:ext>
                  </a:extLst>
                </a:gridCol>
              </a:tblGrid>
              <a:tr h="1436370">
                <a:tc>
                  <a:txBody>
                    <a:bodyPr/>
                    <a:lstStyle/>
                    <a:p>
                      <a:pPr>
                        <a:lnSpc>
                          <a:spcPct val="107000"/>
                        </a:lnSpc>
                        <a:spcAft>
                          <a:spcPts val="800"/>
                        </a:spcAft>
                      </a:pPr>
                      <a:r>
                        <a:rPr lang="es-CO" sz="1400">
                          <a:effectLst/>
                        </a:rPr>
                        <a:t>LiteSpeed</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El servidor LiteSpeed es un software de despacho Soporta grandes cantidades de conexiones simultáneas con un consumo de recursos realmente bajo, incluso con aplicaciones demandantes como las que utilizan PHP. A nivel de archivos estáticos también está a la altura de Nginx.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Una de sus pocas contras es que la versión full es comercial, es decir, debes pagar por él, pero salvo eso es una de las mejores opciones, aunque no tan popular como Nginx entre la comunidad de webmasters y desarrolladores.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Incluye también un sistema de cache nativo para aplicaciones como WordPress y Magento, que lo hacen aún más rápido al despachar información desde estos populares CMS. Y lo mejor es que a diferencia de Nginx, soporta lectura de datos desde archivos .htaccess.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094780892"/>
                  </a:ext>
                </a:extLst>
              </a:tr>
              <a:tr h="1436370">
                <a:tc>
                  <a:txBody>
                    <a:bodyPr/>
                    <a:lstStyle/>
                    <a:p>
                      <a:pPr>
                        <a:lnSpc>
                          <a:spcPct val="107000"/>
                        </a:lnSpc>
                        <a:spcAft>
                          <a:spcPts val="800"/>
                        </a:spcAft>
                      </a:pPr>
                      <a:r>
                        <a:rPr lang="es-CO" sz="1400">
                          <a:effectLst/>
                        </a:rPr>
                        <a:t>Microsoft IIS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Internet Information Services, también conocido como IIS, es un tipo de servidor web creado por Microsoft específicamente para su plataforma de sistemas operativos Windows. Tuvo su origen en el viejo «Option Pack» que corría en Windows NT, pero luego dada su creciente popularidad se integraría con Windows Server 2003, Windows Server 2008 y en posteriores ediciones.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Tiene como gran desventaja que es un servidor web propietario exclusivo de Windows, y por lógica carece de integración para tantas tecnologías y lenguajes como otros servidores. Salvo uses ASP o ASP.NET con MSSQL, siempre será mejor ir por Linux + Nginx o LiteSpeed.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Permite el procesamiento y despacho de páginas desarrolladas en tecnología ASP / ASP.NET, aunque también vale aclarar que sirve para interpretar páginas programadas en Perl o PHP.</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124227122"/>
                  </a:ext>
                </a:extLst>
              </a:tr>
            </a:tbl>
          </a:graphicData>
        </a:graphic>
      </p:graphicFrame>
    </p:spTree>
    <p:extLst>
      <p:ext uri="{BB962C8B-B14F-4D97-AF65-F5344CB8AC3E}">
        <p14:creationId xmlns:p14="http://schemas.microsoft.com/office/powerpoint/2010/main" val="240682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smtClean="0"/>
              <a:t>6. Elabore </a:t>
            </a:r>
            <a:r>
              <a:rPr lang="es-CO" dirty="0"/>
              <a:t>una tabla con las características comunes que proporcionan los servidores web más comunes en 2019 según la encuesta </a:t>
            </a:r>
            <a:r>
              <a:rPr lang="es-CO" dirty="0" smtClean="0"/>
              <a:t>revisada</a:t>
            </a:r>
            <a:endParaRPr lang="es-MX" b="0" i="0" dirty="0">
              <a:solidFill>
                <a:srgbClr val="000000"/>
              </a:solidFill>
              <a:effectLst/>
              <a:latin typeface="inherit"/>
            </a:endParaRPr>
          </a:p>
          <a:p>
            <a:pPr marL="0" indent="0">
              <a:buNone/>
            </a:pPr>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1919338199"/>
              </p:ext>
            </p:extLst>
          </p:nvPr>
        </p:nvGraphicFramePr>
        <p:xfrm>
          <a:off x="1003300" y="2396712"/>
          <a:ext cx="10515599" cy="2277428"/>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559759937"/>
                    </a:ext>
                  </a:extLst>
                </a:gridCol>
                <a:gridCol w="3508004">
                  <a:extLst>
                    <a:ext uri="{9D8B030D-6E8A-4147-A177-3AD203B41FA5}">
                      <a16:colId xmlns:a16="http://schemas.microsoft.com/office/drawing/2014/main" val="4187084994"/>
                    </a:ext>
                  </a:extLst>
                </a:gridCol>
                <a:gridCol w="2969605">
                  <a:extLst>
                    <a:ext uri="{9D8B030D-6E8A-4147-A177-3AD203B41FA5}">
                      <a16:colId xmlns:a16="http://schemas.microsoft.com/office/drawing/2014/main" val="55548065"/>
                    </a:ext>
                  </a:extLst>
                </a:gridCol>
                <a:gridCol w="2929646">
                  <a:extLst>
                    <a:ext uri="{9D8B030D-6E8A-4147-A177-3AD203B41FA5}">
                      <a16:colId xmlns:a16="http://schemas.microsoft.com/office/drawing/2014/main" val="187340617"/>
                    </a:ext>
                  </a:extLst>
                </a:gridCol>
              </a:tblGrid>
              <a:tr h="1436370">
                <a:tc>
                  <a:txBody>
                    <a:bodyPr/>
                    <a:lstStyle/>
                    <a:p>
                      <a:pPr>
                        <a:lnSpc>
                          <a:spcPct val="107000"/>
                        </a:lnSpc>
                        <a:spcAft>
                          <a:spcPts val="800"/>
                        </a:spcAft>
                      </a:pPr>
                      <a:r>
                        <a:rPr lang="es-CO" sz="1200">
                          <a:effectLst/>
                        </a:rPr>
                        <a:t>Lighttpd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200">
                          <a:effectLst/>
                        </a:rPr>
                        <a:t>Lighttpd es un software escrito en C por Jan Kneschke, se distribuye bajo la licencia BSD y está disponible para Unix y Linux.</a:t>
                      </a:r>
                      <a:endParaRPr lang="es-CO" sz="1100">
                        <a:effectLst/>
                      </a:endParaRPr>
                    </a:p>
                    <a:p>
                      <a:pPr>
                        <a:lnSpc>
                          <a:spcPct val="107000"/>
                        </a:lnSpc>
                        <a:spcAft>
                          <a:spcPts val="800"/>
                        </a:spcAft>
                      </a:pPr>
                      <a:r>
                        <a:rPr lang="es-CO" sz="1200">
                          <a:effectLst/>
                        </a:rPr>
                        <a:t> </a:t>
                      </a:r>
                      <a:endParaRPr lang="es-CO" sz="1100">
                        <a:effectLst/>
                      </a:endParaRPr>
                    </a:p>
                    <a:p>
                      <a:pPr>
                        <a:lnSpc>
                          <a:spcPct val="107000"/>
                        </a:lnSpc>
                        <a:spcAft>
                          <a:spcPts val="800"/>
                        </a:spcAft>
                      </a:pPr>
                      <a:r>
                        <a:rPr lang="es-CO" sz="1200">
                          <a:effectLst/>
                        </a:rPr>
                        <a:t>Una de las características del servidor web es que consume realmente pocos recursos a nivel de RAM y CPU, haciéndolo especialmente útil para VPS o Dedicados de bajos recursos, además de que es ideal para balancear cargas por RRDNS.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200">
                          <a:effectLst/>
                        </a:rPr>
                        <a:t>Una de las desventajas de lighttpd es que no soporta .htaccess, así como que carece de documentación extensiva y una comunidad que lo haya adoptado masivamente, a diferencia de sus rivales Apache y Nginx.</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2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31862950"/>
                  </a:ext>
                </a:extLst>
              </a:tr>
            </a:tbl>
          </a:graphicData>
        </a:graphic>
      </p:graphicFrame>
    </p:spTree>
    <p:extLst>
      <p:ext uri="{BB962C8B-B14F-4D97-AF65-F5344CB8AC3E}">
        <p14:creationId xmlns:p14="http://schemas.microsoft.com/office/powerpoint/2010/main" val="127565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a:bodyPr>
          <a:lstStyle/>
          <a:p>
            <a:r>
              <a:rPr lang="es-CO" dirty="0"/>
              <a:t>7</a:t>
            </a:r>
            <a:r>
              <a:rPr lang="es-CO" dirty="0" smtClean="0"/>
              <a:t>. </a:t>
            </a:r>
            <a:r>
              <a:rPr lang="es-CO" dirty="0"/>
              <a:t>Encuentre en Internet al menos un sitio web que use cada uno de los servidores web vistos en la guía. </a:t>
            </a:r>
          </a:p>
          <a:p>
            <a:pPr marL="0" indent="0">
              <a:buNone/>
            </a:pPr>
            <a:endParaRPr lang="es-CO" dirty="0"/>
          </a:p>
        </p:txBody>
      </p:sp>
      <p:sp>
        <p:nvSpPr>
          <p:cNvPr id="4" name="Rectángulo 3"/>
          <p:cNvSpPr/>
          <p:nvPr/>
        </p:nvSpPr>
        <p:spPr>
          <a:xfrm>
            <a:off x="1351634" y="2228334"/>
            <a:ext cx="4916731" cy="369332"/>
          </a:xfrm>
          <a:prstGeom prst="rect">
            <a:avLst/>
          </a:prstGeom>
        </p:spPr>
        <p:txBody>
          <a:bodyPr wrap="none">
            <a:spAutoFit/>
          </a:bodyPr>
          <a:lstStyle/>
          <a:p>
            <a:r>
              <a:rPr lang="es-CO" dirty="0"/>
              <a:t>https://es.wikipedia.org/wiki/Wikipedia:Portada</a:t>
            </a:r>
          </a:p>
        </p:txBody>
      </p:sp>
      <p:pic>
        <p:nvPicPr>
          <p:cNvPr id="19466" name="Picture 10" descr="Resultado de imagen para apache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5089" y="1764506"/>
            <a:ext cx="1050004" cy="1854994"/>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descr="Resultado de imagen para iis serv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678" y="3079234"/>
            <a:ext cx="3148263" cy="314826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933279" y="5072465"/>
            <a:ext cx="2172454" cy="369332"/>
          </a:xfrm>
          <a:prstGeom prst="rect">
            <a:avLst/>
          </a:prstGeom>
        </p:spPr>
        <p:txBody>
          <a:bodyPr wrap="none">
            <a:spAutoFit/>
          </a:bodyPr>
          <a:lstStyle/>
          <a:p>
            <a:r>
              <a:rPr lang="es-CO" dirty="0"/>
              <a:t>www.facebook.com</a:t>
            </a:r>
          </a:p>
        </p:txBody>
      </p:sp>
      <p:sp>
        <p:nvSpPr>
          <p:cNvPr id="7" name="Rectángulo 6"/>
          <p:cNvSpPr/>
          <p:nvPr/>
        </p:nvSpPr>
        <p:spPr>
          <a:xfrm>
            <a:off x="7857512" y="3079234"/>
            <a:ext cx="2877775" cy="369332"/>
          </a:xfrm>
          <a:prstGeom prst="rect">
            <a:avLst/>
          </a:prstGeom>
        </p:spPr>
        <p:txBody>
          <a:bodyPr wrap="none">
            <a:spAutoFit/>
          </a:bodyPr>
          <a:lstStyle/>
          <a:p>
            <a:r>
              <a:rPr lang="es-CO" dirty="0"/>
              <a:t>https://www.brazzers.com/</a:t>
            </a:r>
          </a:p>
        </p:txBody>
      </p:sp>
      <p:sp>
        <p:nvSpPr>
          <p:cNvPr id="8" name="Rectángulo 7"/>
          <p:cNvSpPr/>
          <p:nvPr/>
        </p:nvSpPr>
        <p:spPr>
          <a:xfrm>
            <a:off x="7857512" y="3448566"/>
            <a:ext cx="2223750" cy="369332"/>
          </a:xfrm>
          <a:prstGeom prst="rect">
            <a:avLst/>
          </a:prstGeom>
        </p:spPr>
        <p:txBody>
          <a:bodyPr wrap="none">
            <a:spAutoFit/>
          </a:bodyPr>
          <a:lstStyle/>
          <a:p>
            <a:r>
              <a:rPr lang="es-CO" dirty="0"/>
              <a:t>https://www.olx.com</a:t>
            </a:r>
          </a:p>
        </p:txBody>
      </p:sp>
      <p:pic>
        <p:nvPicPr>
          <p:cNvPr id="19472" name="Picture 16" descr="Resultado de imagen para nginx"/>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284720" y="1764506"/>
            <a:ext cx="4459715" cy="1497405"/>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351634" y="2609117"/>
            <a:ext cx="2899127" cy="369332"/>
          </a:xfrm>
          <a:prstGeom prst="rect">
            <a:avLst/>
          </a:prstGeom>
        </p:spPr>
        <p:txBody>
          <a:bodyPr wrap="none">
            <a:spAutoFit/>
          </a:bodyPr>
          <a:lstStyle/>
          <a:p>
            <a:r>
              <a:rPr lang="es-CO" dirty="0"/>
              <a:t>https://www.caracoltv.com/</a:t>
            </a:r>
          </a:p>
        </p:txBody>
      </p:sp>
      <p:sp>
        <p:nvSpPr>
          <p:cNvPr id="10" name="Rectángulo 9"/>
          <p:cNvSpPr/>
          <p:nvPr/>
        </p:nvSpPr>
        <p:spPr>
          <a:xfrm>
            <a:off x="7857512" y="3802465"/>
            <a:ext cx="2864951" cy="369332"/>
          </a:xfrm>
          <a:prstGeom prst="rect">
            <a:avLst/>
          </a:prstGeom>
        </p:spPr>
        <p:txBody>
          <a:bodyPr wrap="none">
            <a:spAutoFit/>
          </a:bodyPr>
          <a:lstStyle/>
          <a:p>
            <a:r>
              <a:rPr lang="es-CO" dirty="0"/>
              <a:t>https://www.canalrcn.com/</a:t>
            </a:r>
          </a:p>
        </p:txBody>
      </p:sp>
      <p:sp>
        <p:nvSpPr>
          <p:cNvPr id="11" name="Rectángulo 10"/>
          <p:cNvSpPr/>
          <p:nvPr/>
        </p:nvSpPr>
        <p:spPr>
          <a:xfrm>
            <a:off x="7857512" y="4117912"/>
            <a:ext cx="2428870" cy="369332"/>
          </a:xfrm>
          <a:prstGeom prst="rect">
            <a:avLst/>
          </a:prstGeom>
        </p:spPr>
        <p:txBody>
          <a:bodyPr wrap="none">
            <a:spAutoFit/>
          </a:bodyPr>
          <a:lstStyle/>
          <a:p>
            <a:r>
              <a:rPr lang="es-CO" dirty="0"/>
              <a:t>https://canal1.com.co/</a:t>
            </a:r>
          </a:p>
        </p:txBody>
      </p:sp>
      <p:sp>
        <p:nvSpPr>
          <p:cNvPr id="12" name="Rectángulo 11"/>
          <p:cNvSpPr/>
          <p:nvPr/>
        </p:nvSpPr>
        <p:spPr>
          <a:xfrm>
            <a:off x="1348971" y="2951383"/>
            <a:ext cx="2582758" cy="369332"/>
          </a:xfrm>
          <a:prstGeom prst="rect">
            <a:avLst/>
          </a:prstGeom>
        </p:spPr>
        <p:txBody>
          <a:bodyPr wrap="none">
            <a:spAutoFit/>
          </a:bodyPr>
          <a:lstStyle/>
          <a:p>
            <a:r>
              <a:rPr lang="es-CO" dirty="0"/>
              <a:t>https://primestone.com/</a:t>
            </a:r>
          </a:p>
        </p:txBody>
      </p:sp>
      <p:sp>
        <p:nvSpPr>
          <p:cNvPr id="13" name="Rectángulo 12"/>
          <p:cNvSpPr/>
          <p:nvPr/>
        </p:nvSpPr>
        <p:spPr>
          <a:xfrm>
            <a:off x="6475167" y="5652769"/>
            <a:ext cx="3621197" cy="369332"/>
          </a:xfrm>
          <a:prstGeom prst="rect">
            <a:avLst/>
          </a:prstGeom>
        </p:spPr>
        <p:txBody>
          <a:bodyPr wrap="square">
            <a:spAutoFit/>
          </a:bodyPr>
          <a:lstStyle/>
          <a:p>
            <a:r>
              <a:rPr lang="es-CO" dirty="0"/>
              <a:t>https://www.google.com.co/maps/</a:t>
            </a:r>
          </a:p>
        </p:txBody>
      </p:sp>
      <p:pic>
        <p:nvPicPr>
          <p:cNvPr id="19474" name="Picture 18" descr="Resultado de imagen para google logo"/>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123020" y="3640098"/>
            <a:ext cx="2163472" cy="216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8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lstStyle/>
          <a:p>
            <a:r>
              <a:rPr lang="es-MX" dirty="0" smtClean="0"/>
              <a:t>PROPUESTA ECONÓMICA DE UN SERVIDOR FÍSICO MONOLITICO</a:t>
            </a:r>
            <a:endParaRPr lang="es-CO" dirty="0"/>
          </a:p>
        </p:txBody>
      </p:sp>
      <p:pic>
        <p:nvPicPr>
          <p:cNvPr id="6" name="Imagen 5"/>
          <p:cNvPicPr>
            <a:picLocks noChangeAspect="1"/>
          </p:cNvPicPr>
          <p:nvPr/>
        </p:nvPicPr>
        <p:blipFill>
          <a:blip r:embed="rId2"/>
          <a:stretch>
            <a:fillRect/>
          </a:stretch>
        </p:blipFill>
        <p:spPr>
          <a:xfrm>
            <a:off x="838200" y="2177861"/>
            <a:ext cx="10879068" cy="2705478"/>
          </a:xfrm>
          <a:prstGeom prst="rect">
            <a:avLst/>
          </a:prstGeom>
        </p:spPr>
      </p:pic>
    </p:spTree>
    <p:extLst>
      <p:ext uri="{BB962C8B-B14F-4D97-AF65-F5344CB8AC3E}">
        <p14:creationId xmlns:p14="http://schemas.microsoft.com/office/powerpoint/2010/main" val="42320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lstStyle/>
          <a:p>
            <a:r>
              <a:rPr lang="es-MX" dirty="0" smtClean="0"/>
              <a:t>PROPUESTA ECONÓMICA DE UN SERVIDOR NUBE MONOLITICO</a:t>
            </a:r>
            <a:endParaRPr lang="es-CO" dirty="0"/>
          </a:p>
        </p:txBody>
      </p:sp>
      <p:pic>
        <p:nvPicPr>
          <p:cNvPr id="4" name="Imagen 3"/>
          <p:cNvPicPr>
            <a:picLocks noChangeAspect="1"/>
          </p:cNvPicPr>
          <p:nvPr/>
        </p:nvPicPr>
        <p:blipFill>
          <a:blip r:embed="rId2"/>
          <a:stretch>
            <a:fillRect/>
          </a:stretch>
        </p:blipFill>
        <p:spPr>
          <a:xfrm>
            <a:off x="838200" y="1881188"/>
            <a:ext cx="10290175" cy="4484174"/>
          </a:xfrm>
          <a:prstGeom prst="rect">
            <a:avLst/>
          </a:prstGeom>
        </p:spPr>
      </p:pic>
    </p:spTree>
    <p:extLst>
      <p:ext uri="{BB962C8B-B14F-4D97-AF65-F5344CB8AC3E}">
        <p14:creationId xmlns:p14="http://schemas.microsoft.com/office/powerpoint/2010/main" val="68281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711200" y="466725"/>
            <a:ext cx="10998200" cy="3051175"/>
          </a:xfrm>
        </p:spPr>
        <p:txBody>
          <a:bodyPr>
            <a:noAutofit/>
          </a:bodyPr>
          <a:lstStyle/>
          <a:p>
            <a:r>
              <a:rPr lang="es-MX" sz="3200" dirty="0" smtClean="0"/>
              <a:t>1. Si Se Quiere Montar Uno Con Una Carga De 5000 Peticiones Simultáneas, En El Que Cada Petición Tiene Un Consumo De 120 KB Y, Además, Existe Acceso A Una Base De Datos Donde Cada Conexión Consume 50 KB, ¿Cuánta Memoria Se Necesitaría Para Un Rendimiento Óptimo Del Servidor?</a:t>
            </a:r>
            <a:endParaRPr lang="es-CO" sz="3200" dirty="0"/>
          </a:p>
        </p:txBody>
      </p:sp>
      <p:pic>
        <p:nvPicPr>
          <p:cNvPr id="7" name="Imagen 6"/>
          <p:cNvPicPr>
            <a:picLocks noChangeAspect="1"/>
          </p:cNvPicPr>
          <p:nvPr/>
        </p:nvPicPr>
        <p:blipFill rotWithShape="1">
          <a:blip r:embed="rId2"/>
          <a:srcRect t="38141"/>
          <a:stretch/>
        </p:blipFill>
        <p:spPr>
          <a:xfrm>
            <a:off x="1895474" y="3517900"/>
            <a:ext cx="8175625" cy="1853759"/>
          </a:xfrm>
          <a:prstGeom prst="rect">
            <a:avLst/>
          </a:prstGeom>
        </p:spPr>
      </p:pic>
    </p:spTree>
    <p:extLst>
      <p:ext uri="{BB962C8B-B14F-4D97-AF65-F5344CB8AC3E}">
        <p14:creationId xmlns:p14="http://schemas.microsoft.com/office/powerpoint/2010/main" val="46917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762000" y="390525"/>
            <a:ext cx="10998200" cy="3051175"/>
          </a:xfrm>
        </p:spPr>
        <p:txBody>
          <a:bodyPr>
            <a:noAutofit/>
          </a:bodyPr>
          <a:lstStyle/>
          <a:p>
            <a:r>
              <a:rPr lang="es-MX" sz="3200" dirty="0" smtClean="0"/>
              <a:t>2. Necesita </a:t>
            </a:r>
            <a:r>
              <a:rPr lang="es-MX" sz="3200" dirty="0"/>
              <a:t>montar un servidor web con acceso a base de datos y autorización SSL para las transacciones más delicadas. Además, se desea poder utilizar el script en </a:t>
            </a:r>
            <a:r>
              <a:rPr lang="es-MX" sz="3200" dirty="0" smtClean="0"/>
              <a:t>Python </a:t>
            </a:r>
            <a:r>
              <a:rPr lang="es-MX" sz="3200" dirty="0"/>
              <a:t>para el desarrollo de páginas dinámicas. ¿Cuáles serán los módulos que se deben configurar en un servidor Apache? </a:t>
            </a:r>
            <a:endParaRPr lang="es-CO" sz="3200" dirty="0"/>
          </a:p>
        </p:txBody>
      </p:sp>
      <p:sp>
        <p:nvSpPr>
          <p:cNvPr id="3" name="Rectángulo 2"/>
          <p:cNvSpPr/>
          <p:nvPr/>
        </p:nvSpPr>
        <p:spPr>
          <a:xfrm>
            <a:off x="1025071" y="3441700"/>
            <a:ext cx="5384800" cy="2858539"/>
          </a:xfrm>
          <a:prstGeom prst="rect">
            <a:avLst/>
          </a:prstGeom>
        </p:spPr>
        <p:txBody>
          <a:bodyPr wrap="square">
            <a:spAutoFit/>
          </a:bodyPr>
          <a:lstStyle/>
          <a:p>
            <a:pPr lvl="0">
              <a:lnSpc>
                <a:spcPct val="107000"/>
              </a:lnSpc>
              <a:spcAft>
                <a:spcPts val="800"/>
              </a:spcAft>
            </a:pPr>
            <a:r>
              <a:rPr lang="es-CO" sz="2400" dirty="0">
                <a:latin typeface="inherit"/>
                <a:ea typeface="Calibri" panose="020F0502020204030204" pitchFamily="34" charset="0"/>
                <a:cs typeface="Times New Roman" panose="02020603050405020304" pitchFamily="18" charset="0"/>
              </a:rPr>
              <a:t>Se utilizará Mod_SSL para proporcionar comunicaciones seguras vía SSL y TLL, para poder realizar accesos a bases de datos, se configura mod_php y mod_phyton para el desarrollo de sitios dinámicos en </a:t>
            </a:r>
            <a:r>
              <a:rPr lang="es-CO" sz="2400" dirty="0" smtClean="0">
                <a:latin typeface="inherit"/>
                <a:ea typeface="Calibri" panose="020F0502020204030204" pitchFamily="34" charset="0"/>
                <a:cs typeface="Times New Roman" panose="02020603050405020304" pitchFamily="18" charset="0"/>
              </a:rPr>
              <a:t>Python.</a:t>
            </a:r>
            <a:endParaRPr lang="es-CO" sz="2000" dirty="0">
              <a:effectLst/>
              <a:latin typeface="inherit"/>
              <a:ea typeface="Calibri" panose="020F0502020204030204" pitchFamily="34" charset="0"/>
              <a:cs typeface="Times New Roman" panose="02020603050405020304" pitchFamily="18" charset="0"/>
            </a:endParaRPr>
          </a:p>
        </p:txBody>
      </p:sp>
      <p:pic>
        <p:nvPicPr>
          <p:cNvPr id="6146" name="Picture 2" descr="Resultado de imagen para S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3856906"/>
            <a:ext cx="4730290" cy="171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8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98200" cy="1374775"/>
          </a:xfrm>
        </p:spPr>
        <p:txBody>
          <a:bodyPr>
            <a:noAutofit/>
          </a:bodyPr>
          <a:lstStyle/>
          <a:p>
            <a:r>
              <a:rPr lang="es-MX" sz="3200" dirty="0" smtClean="0"/>
              <a:t>3. Explique </a:t>
            </a:r>
            <a:r>
              <a:rPr lang="es-MX" sz="3200" dirty="0"/>
              <a:t>las diferencias entre las aplicaciones del lado del cliente y las del lado del servidor</a:t>
            </a:r>
            <a:endParaRPr lang="es-CO" sz="3200" dirty="0"/>
          </a:p>
        </p:txBody>
      </p:sp>
      <p:sp>
        <p:nvSpPr>
          <p:cNvPr id="3" name="Rectángulo 2"/>
          <p:cNvSpPr/>
          <p:nvPr/>
        </p:nvSpPr>
        <p:spPr>
          <a:xfrm>
            <a:off x="508000" y="1739900"/>
            <a:ext cx="4699000" cy="4241418"/>
          </a:xfrm>
          <a:prstGeom prst="rect">
            <a:avLst/>
          </a:prstGeom>
        </p:spPr>
        <p:txBody>
          <a:bodyPr wrap="square">
            <a:spAutoFit/>
          </a:bodyPr>
          <a:lstStyle/>
          <a:p>
            <a:pPr lvl="0">
              <a:lnSpc>
                <a:spcPct val="107000"/>
              </a:lnSpc>
              <a:spcAft>
                <a:spcPts val="0"/>
              </a:spcAft>
            </a:pPr>
            <a:r>
              <a:rPr lang="es-CO"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CLIENTE</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Al escribir una URL en la barra de direcciones del navegador, el ordenador actúa como un cliente que solicita información de un servidor web remoto. Todos los códigos, archivos, datos e imágenes que se ven en las páginas Web provienen de servidores remotos que envían a los navegadores. Un navegador reúne recursos que recibe y genera la página Web que se ve. páginas Web simples sólo podrán contener declaraciones HTML, texto e imágenes, mientras que otros más complejos pueden ejecutar código que reside en el navegador del cliente o en el servidor Web.</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5718172" y="1727200"/>
            <a:ext cx="5203828" cy="4537781"/>
          </a:xfrm>
          <a:prstGeom prst="rect">
            <a:avLst/>
          </a:prstGeom>
        </p:spPr>
        <p:txBody>
          <a:bodyPr wrap="square">
            <a:spAutoFit/>
          </a:bodyPr>
          <a:lstStyle/>
          <a:p>
            <a:pPr>
              <a:lnSpc>
                <a:spcPct val="107000"/>
              </a:lnSpc>
              <a:spcAft>
                <a:spcPts val="0"/>
              </a:spcAft>
            </a:pPr>
            <a:r>
              <a:rPr lang="es-CO"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SERVIDOR</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Las </a:t>
            </a:r>
            <a:r>
              <a:rPr lang="es-CO"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tecnologías del lado del servidor incluyen PHP y ASP.NET de Microsoft. El código de servidor se ejecuta en el servidor web de un sitio en lugar de en el navegador de un visitante del sitio. Si usted visita una página Web que utiliza la programación del lado del servidor, nunca se puede saber que el servidor está ocupado ejecutar instrucciones mientras ve la página Web. Un buen ejemplo de procesamiento del lado del servidor es una página ASP.NET que le permiten cambiar el tamaño de una imagen. Después de hacer clic en un botón para subir una imagen a un servidor Web, el código en el servidor cambia el tamaño de la imagen y envía la nueva imagen de nuevo a su navegador</a:t>
            </a:r>
            <a:r>
              <a:rPr lang="es-CO"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endParaRPr lang="es-CO"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2285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796925"/>
            <a:ext cx="10971214" cy="1323975"/>
          </a:xfrm>
        </p:spPr>
        <p:txBody>
          <a:bodyPr>
            <a:noAutofit/>
          </a:bodyPr>
          <a:lstStyle/>
          <a:p>
            <a:r>
              <a:rPr lang="es-MX" sz="3200" dirty="0" smtClean="0"/>
              <a:t>4. Imagine </a:t>
            </a:r>
            <a:r>
              <a:rPr lang="es-MX" sz="3200" dirty="0"/>
              <a:t>que se necesita montar un servidor web con autorización SSL para algunas transacciones. ¿Es independiente el servidor web que se debe escoger? Justifique la respuesta</a:t>
            </a:r>
            <a:endParaRPr lang="es-CO" sz="3200" dirty="0"/>
          </a:p>
        </p:txBody>
      </p:sp>
      <p:sp>
        <p:nvSpPr>
          <p:cNvPr id="4" name="Rectángulo 3"/>
          <p:cNvSpPr/>
          <p:nvPr/>
        </p:nvSpPr>
        <p:spPr>
          <a:xfrm>
            <a:off x="716754" y="2584450"/>
            <a:ext cx="9928228" cy="388696"/>
          </a:xfrm>
          <a:prstGeom prst="rect">
            <a:avLst/>
          </a:prstGeom>
        </p:spPr>
        <p:txBody>
          <a:bodyPr wrap="square">
            <a:spAutoFit/>
          </a:bodyPr>
          <a:lstStyle/>
          <a:p>
            <a:pPr lvl="0">
              <a:lnSpc>
                <a:spcPct val="107000"/>
              </a:lnSpc>
            </a:pPr>
            <a:r>
              <a:rPr lang="es-CO" dirty="0" smtClean="0"/>
              <a:t>Si el SSL puede ser adquirido por un proveedor externo.</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3702842" y="3481684"/>
            <a:ext cx="3282157" cy="3015657"/>
          </a:xfrm>
          <a:prstGeom prst="rect">
            <a:avLst/>
          </a:prstGeom>
        </p:spPr>
      </p:pic>
    </p:spTree>
    <p:extLst>
      <p:ext uri="{BB962C8B-B14F-4D97-AF65-F5344CB8AC3E}">
        <p14:creationId xmlns:p14="http://schemas.microsoft.com/office/powerpoint/2010/main" val="66935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smtClean="0"/>
              <a:t>5. ¿Cuáles debería ser las características preferibles para un servidor web? </a:t>
            </a:r>
            <a:endParaRPr lang="es-CO" sz="3200" dirty="0"/>
          </a:p>
        </p:txBody>
      </p:sp>
      <p:sp>
        <p:nvSpPr>
          <p:cNvPr id="4" name="Rectángulo 3"/>
          <p:cNvSpPr/>
          <p:nvPr/>
        </p:nvSpPr>
        <p:spPr>
          <a:xfrm>
            <a:off x="661986" y="1689100"/>
            <a:ext cx="9928228" cy="1729063"/>
          </a:xfrm>
          <a:prstGeom prst="rect">
            <a:avLst/>
          </a:prstGeom>
        </p:spPr>
        <p:txBody>
          <a:bodyPr wrap="square">
            <a:spAutoFit/>
          </a:bodyPr>
          <a:lstStyle/>
          <a:p>
            <a:pPr lvl="0"/>
            <a:r>
              <a:rPr lang="es-CO" dirty="0"/>
              <a:t>Las características que se consultaron para el servidor son las siguientes: </a:t>
            </a:r>
          </a:p>
          <a:p>
            <a:pPr marL="285750" lvl="0" indent="-285750">
              <a:buFont typeface="Arial" panose="020B0604020202020204" pitchFamily="34" charset="0"/>
              <a:buChar char="•"/>
            </a:pPr>
            <a:r>
              <a:rPr lang="es-CO" dirty="0"/>
              <a:t>Sistema Operativo (Linux, Unix, Windows)</a:t>
            </a:r>
          </a:p>
          <a:p>
            <a:pPr marL="285750" lvl="0" indent="-285750">
              <a:buFont typeface="Arial" panose="020B0604020202020204" pitchFamily="34" charset="0"/>
              <a:buChar char="•"/>
            </a:pPr>
            <a:r>
              <a:rPr lang="es-CO" dirty="0"/>
              <a:t>Sistema de archivos (NFS, REFS Windows o Fat32 HFS, EXT4 en Linux)</a:t>
            </a:r>
          </a:p>
          <a:p>
            <a:pPr marL="285750" lvl="0" indent="-285750">
              <a:buFont typeface="Arial" panose="020B0604020202020204" pitchFamily="34" charset="0"/>
              <a:buChar char="•"/>
            </a:pPr>
            <a:r>
              <a:rPr lang="es-CO" dirty="0"/>
              <a:t>Software Servidor Http o Https, A continuación, se listan los siguientes programas para servidores web:</a:t>
            </a:r>
          </a:p>
          <a:p>
            <a:pPr>
              <a:lnSpc>
                <a:spcPct val="107000"/>
              </a:lnSpc>
              <a:spcAft>
                <a:spcPts val="0"/>
              </a:spcAft>
            </a:pP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952500" y="3140075"/>
            <a:ext cx="12103100" cy="2916183"/>
          </a:xfrm>
          <a:prstGeom prst="rect">
            <a:avLst/>
          </a:prstGeom>
        </p:spPr>
        <p:txBody>
          <a:bodyPr wrap="square">
            <a:spAutoFit/>
          </a:bodyPr>
          <a:lstStyle/>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Servidor IIS</a:t>
            </a:r>
            <a:r>
              <a:rPr lang="es-CO" sz="1600" dirty="0">
                <a:solidFill>
                  <a:srgbClr val="000000"/>
                </a:solidFill>
                <a:latin typeface="Calibri Light" panose="020F0302020204030204" pitchFamily="34" charset="0"/>
                <a:ea typeface="Calibri" panose="020F0502020204030204" pitchFamily="34" charset="0"/>
              </a:rPr>
              <a:t>: Este tipo de servidores tienen como objetivo el trabajar administrando redes o controlando grandes sistemas desde un servidor central a una computadora, pero más concretamente para tecnologías puntuales del sistema operativo de Microsoft para servidores y sus sistemas “ASP” y “ASP.NET”.</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Apache:</a:t>
            </a:r>
            <a:r>
              <a:rPr lang="es-CO" sz="1600" dirty="0">
                <a:solidFill>
                  <a:srgbClr val="000000"/>
                </a:solidFill>
                <a:latin typeface="Calibri Light" panose="020F0302020204030204" pitchFamily="34" charset="0"/>
                <a:ea typeface="Calibri" panose="020F0502020204030204" pitchFamily="34" charset="0"/>
              </a:rPr>
              <a:t> De código abierto y de paso software libre, este es el sistema para servidores más famoso en todo el mundo, también el más usado, está diseñado para correr en cualquier sistema y para cualquier uso, lo cual le ha valido su fama absoluta.</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LiteSpeed:</a:t>
            </a:r>
            <a:r>
              <a:rPr lang="es-CO" sz="1600" dirty="0">
                <a:solidFill>
                  <a:srgbClr val="000000"/>
                </a:solidFill>
                <a:latin typeface="Calibri Light" panose="020F0302020204030204" pitchFamily="34" charset="0"/>
                <a:ea typeface="Calibri" panose="020F0502020204030204" pitchFamily="34" charset="0"/>
              </a:rPr>
              <a:t> Un servicio de servidor web que si bien es cierto no funciona en todas las plataformas, también tiene una buena cuota de mercado, se usa para “virtual hosting”, y ofrece los mismos servicios que Apache, pero más rápidos, sin embargo, no es gratuito.</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Nginx:</a:t>
            </a:r>
            <a:r>
              <a:rPr lang="es-CO" sz="1600" dirty="0">
                <a:solidFill>
                  <a:srgbClr val="000000"/>
                </a:solidFill>
                <a:latin typeface="Calibri Light" panose="020F0302020204030204" pitchFamily="34" charset="0"/>
                <a:ea typeface="Calibri" panose="020F0502020204030204" pitchFamily="34" charset="0"/>
              </a:rPr>
              <a:t> También se erige y populariza como un programa para usar distinto a Apache, es igual de veloz y ligero que este último y también es gratuito, por lo que si lo deseas puedes darle una oportunidad.</a:t>
            </a:r>
            <a:endParaRPr lang="es-CO" sz="16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16293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esultado de imagen para virtual h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575" y="3140075"/>
            <a:ext cx="4762500" cy="29908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smtClean="0"/>
              <a:t>5. ¿Cuáles debería ser las características preferibles para un servidor web? </a:t>
            </a:r>
            <a:endParaRPr lang="es-CO" sz="3200" dirty="0"/>
          </a:p>
        </p:txBody>
      </p:sp>
      <p:sp>
        <p:nvSpPr>
          <p:cNvPr id="4" name="Rectángulo 3"/>
          <p:cNvSpPr/>
          <p:nvPr/>
        </p:nvSpPr>
        <p:spPr>
          <a:xfrm>
            <a:off x="661986" y="1689100"/>
            <a:ext cx="7199314" cy="4222053"/>
          </a:xfrm>
          <a:prstGeom prst="rect">
            <a:avLst/>
          </a:prstGeom>
        </p:spPr>
        <p:txBody>
          <a:bodyPr wrap="square">
            <a:spAutoFit/>
          </a:bodyPr>
          <a:lstStyle/>
          <a:p>
            <a:pPr marL="285750" lvl="0" indent="-285750">
              <a:buFont typeface="Arial" panose="020B0604020202020204" pitchFamily="34" charset="0"/>
              <a:buChar char="•"/>
            </a:pPr>
            <a:r>
              <a:rPr lang="es-CO" dirty="0"/>
              <a:t>Proxy inverso y CDN</a:t>
            </a:r>
          </a:p>
          <a:p>
            <a:pPr marL="285750" lvl="0" indent="-285750">
              <a:buFont typeface="Arial" panose="020B0604020202020204" pitchFamily="34" charset="0"/>
              <a:buChar char="•"/>
            </a:pPr>
            <a:r>
              <a:rPr lang="es-CO" dirty="0"/>
              <a:t>Virtual Hosting</a:t>
            </a:r>
          </a:p>
          <a:p>
            <a:pPr marL="285750" lvl="0" indent="-285750">
              <a:buFont typeface="Arial" panose="020B0604020202020204" pitchFamily="34" charset="0"/>
              <a:buChar char="•"/>
            </a:pPr>
            <a:r>
              <a:rPr lang="es-CO" dirty="0"/>
              <a:t>Panel de Control</a:t>
            </a:r>
          </a:p>
          <a:p>
            <a:pPr marL="285750" lvl="0" indent="-285750">
              <a:buFont typeface="Arial" panose="020B0604020202020204" pitchFamily="34" charset="0"/>
              <a:buChar char="•"/>
            </a:pPr>
            <a:r>
              <a:rPr lang="es-CO" dirty="0"/>
              <a:t>Despacho de ficheros estáticos en los que se listan los siguientes: </a:t>
            </a:r>
          </a:p>
          <a:p>
            <a:pPr marL="800100" lvl="1" indent="-342900">
              <a:buFont typeface="Arial" panose="020B0604020202020204" pitchFamily="34" charset="0"/>
              <a:buChar char="•"/>
            </a:pPr>
            <a:r>
              <a:rPr lang="es-CO" dirty="0"/>
              <a:t>MP4</a:t>
            </a:r>
          </a:p>
          <a:p>
            <a:pPr marL="800100" lvl="1" indent="-342900">
              <a:buFont typeface="Arial" panose="020B0604020202020204" pitchFamily="34" charset="0"/>
              <a:buChar char="•"/>
            </a:pPr>
            <a:r>
              <a:rPr lang="es-CO" dirty="0"/>
              <a:t>JPG</a:t>
            </a:r>
          </a:p>
          <a:p>
            <a:pPr marL="800100" lvl="1" indent="-342900">
              <a:buFont typeface="Arial" panose="020B0604020202020204" pitchFamily="34" charset="0"/>
              <a:buChar char="•"/>
            </a:pPr>
            <a:r>
              <a:rPr lang="es-CO" dirty="0"/>
              <a:t>MP3</a:t>
            </a:r>
          </a:p>
          <a:p>
            <a:pPr marL="800100" lvl="1" indent="-342900">
              <a:buFont typeface="Arial" panose="020B0604020202020204" pitchFamily="34" charset="0"/>
              <a:buChar char="•"/>
            </a:pPr>
            <a:r>
              <a:rPr lang="es-CO" dirty="0"/>
              <a:t>GIF</a:t>
            </a:r>
          </a:p>
          <a:p>
            <a:pPr marL="800100" lvl="1" indent="-342900">
              <a:buFont typeface="Arial" panose="020B0604020202020204" pitchFamily="34" charset="0"/>
              <a:buChar char="•"/>
            </a:pPr>
            <a:r>
              <a:rPr lang="es-CO" dirty="0" smtClean="0"/>
              <a:t>JavaScript</a:t>
            </a:r>
            <a:endParaRPr lang="es-CO" dirty="0"/>
          </a:p>
          <a:p>
            <a:pPr marL="800100" lvl="1" indent="-342900">
              <a:buFont typeface="Arial" panose="020B0604020202020204" pitchFamily="34" charset="0"/>
              <a:buChar char="•"/>
            </a:pPr>
            <a:r>
              <a:rPr lang="es-CO" dirty="0"/>
              <a:t>PNG</a:t>
            </a:r>
          </a:p>
          <a:p>
            <a:pPr marL="800100" lvl="1" indent="-342900">
              <a:buFont typeface="Arial" panose="020B0604020202020204" pitchFamily="34" charset="0"/>
              <a:buChar char="•"/>
            </a:pPr>
            <a:r>
              <a:rPr lang="es-CO" dirty="0"/>
              <a:t>HTML</a:t>
            </a:r>
          </a:p>
          <a:p>
            <a:pPr marL="800100" lvl="1" indent="-342900">
              <a:buFont typeface="Arial" panose="020B0604020202020204" pitchFamily="34" charset="0"/>
              <a:buChar char="•"/>
            </a:pPr>
            <a:r>
              <a:rPr lang="es-CO" dirty="0"/>
              <a:t>BMP</a:t>
            </a:r>
          </a:p>
          <a:p>
            <a:pPr marL="800100" lvl="1" indent="-342900">
              <a:buFont typeface="Arial" panose="020B0604020202020204" pitchFamily="34" charset="0"/>
              <a:buChar char="•"/>
            </a:pPr>
            <a:r>
              <a:rPr lang="es-CO" dirty="0"/>
              <a:t>TXT</a:t>
            </a:r>
          </a:p>
          <a:p>
            <a:pPr marL="800100" lvl="1" indent="-342900">
              <a:buFont typeface="Arial" panose="020B0604020202020204" pitchFamily="34" charset="0"/>
              <a:buChar char="•"/>
            </a:pPr>
            <a:r>
              <a:rPr lang="es-CO" dirty="0"/>
              <a:t>CSS</a:t>
            </a:r>
          </a:p>
          <a:p>
            <a:pPr>
              <a:lnSpc>
                <a:spcPct val="107000"/>
              </a:lnSpc>
              <a:spcAft>
                <a:spcPts val="0"/>
              </a:spcAft>
            </a:pP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268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Resultado de imagen para BALANCE DE CARG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575" y="3880951"/>
            <a:ext cx="3908425" cy="243354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smtClean="0"/>
              <a:t>5. ¿Cuáles debería ser las características preferibles para un servidor web? </a:t>
            </a:r>
            <a:endParaRPr lang="es-CO" sz="3200" dirty="0"/>
          </a:p>
        </p:txBody>
      </p:sp>
      <p:sp>
        <p:nvSpPr>
          <p:cNvPr id="3" name="Rectángulo 2"/>
          <p:cNvSpPr/>
          <p:nvPr/>
        </p:nvSpPr>
        <p:spPr>
          <a:xfrm>
            <a:off x="661986" y="1689100"/>
            <a:ext cx="10971214" cy="3408625"/>
          </a:xfrm>
          <a:prstGeom prst="rect">
            <a:avLst/>
          </a:prstGeom>
        </p:spPr>
        <p:txBody>
          <a:bodyPr wrap="square">
            <a:spAutoFit/>
          </a:bodyPr>
          <a:lstStyle/>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Despacho de contenido dinámico, permite interactuar a las páginas web con los lenguajes de programación Go, PHP, Ruby, ASP y Python.</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Monitoreo de Red y límites (Debe tener en cuenta las características como Disco Duro, espacio de almacenamiento, Velocidad de red, Consumo de </a:t>
            </a:r>
            <a:r>
              <a:rPr lang="es-CO" dirty="0" smtClean="0">
                <a:solidFill>
                  <a:srgbClr val="000000"/>
                </a:solidFill>
                <a:ea typeface="Calibri" panose="020F0502020204030204" pitchFamily="34" charset="0"/>
              </a:rPr>
              <a:t>RAM, </a:t>
            </a:r>
            <a:r>
              <a:rPr lang="es-CO" dirty="0">
                <a:solidFill>
                  <a:srgbClr val="000000"/>
                </a:solidFill>
                <a:ea typeface="Calibri" panose="020F0502020204030204" pitchFamily="34" charset="0"/>
              </a:rPr>
              <a:t>uso del CPU). </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Seguridad del sistema. (certificados de seguridad para que la información que se transmita este cifrada (HTTPS))</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Balance de Carga</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Soporte para FastCGI con opciones de caché.</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Servidores Virtuales basados en nombre y/o en la dirección IP</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Compatibilidad con IPV6</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Compresión de </a:t>
            </a:r>
            <a:r>
              <a:rPr lang="es-CO" dirty="0" smtClean="0">
                <a:solidFill>
                  <a:srgbClr val="000000"/>
                </a:solidFill>
                <a:ea typeface="Calibri" panose="020F0502020204030204" pitchFamily="34" charset="0"/>
              </a:rPr>
              <a:t>gzip</a:t>
            </a:r>
            <a:endParaRPr lang="es-CO" dirty="0">
              <a:solidFill>
                <a:srgbClr val="000000"/>
              </a:solidFill>
              <a:ea typeface="Calibri" panose="020F0502020204030204" pitchFamily="34" charset="0"/>
            </a:endParaRPr>
          </a:p>
        </p:txBody>
      </p:sp>
    </p:spTree>
    <p:extLst>
      <p:ext uri="{BB962C8B-B14F-4D97-AF65-F5344CB8AC3E}">
        <p14:creationId xmlns:p14="http://schemas.microsoft.com/office/powerpoint/2010/main" val="154174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smtClean="0"/>
              <a:t>5. ¿Cuáles debería ser las características preferibles para un servidor web? </a:t>
            </a:r>
            <a:endParaRPr lang="es-CO" sz="3200" dirty="0"/>
          </a:p>
        </p:txBody>
      </p:sp>
      <p:sp>
        <p:nvSpPr>
          <p:cNvPr id="4" name="Rectángulo 3"/>
          <p:cNvSpPr/>
          <p:nvPr/>
        </p:nvSpPr>
        <p:spPr>
          <a:xfrm>
            <a:off x="661986" y="1689100"/>
            <a:ext cx="6096000" cy="2893100"/>
          </a:xfrm>
          <a:prstGeom prst="rect">
            <a:avLst/>
          </a:prstGeom>
        </p:spPr>
        <p:txBody>
          <a:bodyPr>
            <a:spAutoFit/>
          </a:bodyPr>
          <a:lstStyle/>
          <a:p>
            <a:pPr>
              <a:spcAft>
                <a:spcPts val="265"/>
              </a:spcAft>
            </a:pPr>
            <a:r>
              <a:rPr lang="es-CO" dirty="0">
                <a:solidFill>
                  <a:srgbClr val="000000"/>
                </a:solidFill>
                <a:ea typeface="Calibri" panose="020F0502020204030204" pitchFamily="34" charset="0"/>
              </a:rPr>
              <a:t>Características a Nivel Hardware.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Rack</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Gabinete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CPU</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Memora RAM</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Placa Madre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Unidades de disco óptico</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Unidades de almacenamiento</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Puestos de Red.</a:t>
            </a:r>
            <a:endParaRPr lang="es-CO" dirty="0">
              <a:solidFill>
                <a:srgbClr val="000000"/>
              </a:solidFill>
              <a:ea typeface="Calibri" panose="020F0502020204030204" pitchFamily="34" charset="0"/>
            </a:endParaRPr>
          </a:p>
        </p:txBody>
      </p:sp>
      <p:pic>
        <p:nvPicPr>
          <p:cNvPr id="5" name="Picture 4" descr="Resultado de imagen para RAM, CPU,GPU"/>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b="10067"/>
          <a:stretch/>
        </p:blipFill>
        <p:spPr bwMode="auto">
          <a:xfrm>
            <a:off x="6280560" y="1953147"/>
            <a:ext cx="3511140" cy="336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35296"/>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449</TotalTime>
  <Words>1874</Words>
  <Application>Microsoft Office PowerPoint</Application>
  <PresentationFormat>Panorámica</PresentationFormat>
  <Paragraphs>115</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Avenir Next LT Pro</vt:lpstr>
      <vt:lpstr>Calibri</vt:lpstr>
      <vt:lpstr>Calibri Light</vt:lpstr>
      <vt:lpstr>inherit</vt:lpstr>
      <vt:lpstr>Source Sans Pro SemiBold</vt:lpstr>
      <vt:lpstr>Symbol</vt:lpstr>
      <vt:lpstr>Times New Roman</vt:lpstr>
      <vt:lpstr>FunkyShapesVTI</vt:lpstr>
      <vt:lpstr>EJERCICIO O</vt:lpstr>
      <vt:lpstr>1. Si Se Quiere Montar Uno Con Una Carga De 5000 Peticiones Simultáneas, En El Que Cada Petición Tiene Un Consumo De 120 KB Y, Además, Existe Acceso A Una Base De Datos Donde Cada Conexión Consume 50 KB, ¿Cuánta Memoria Se Necesitaría Para Un Rendimiento Óptimo Del Servidor?</vt:lpstr>
      <vt:lpstr>2. Necesita montar un servidor web con acceso a base de datos y autorización SSL para las transacciones más delicadas. Además, se desea poder utilizar el script en Python para el desarrollo de páginas dinámicas. ¿Cuáles serán los módulos que se deben configurar en un servidor Apache? </vt:lpstr>
      <vt:lpstr>3. Explique las diferencias entre las aplicaciones del lado del cliente y las del lado del servidor</vt:lpstr>
      <vt:lpstr>4. Imagine que se necesita montar un servidor web con autorización SSL para algunas transacciones. ¿Es independiente el servidor web que se debe escoger? Justifique la respuesta</vt:lpstr>
      <vt:lpstr>5. ¿Cuáles debería ser las características preferibles para un servidor web? </vt:lpstr>
      <vt:lpstr>5. ¿Cuáles debería ser las características preferibles para un servidor web? </vt:lpstr>
      <vt:lpstr>5. ¿Cuáles debería ser las características preferibles para un servidor web? </vt:lpstr>
      <vt:lpstr>5. ¿Cuáles debería ser las características preferibles para un servidor web? </vt:lpstr>
      <vt:lpstr>Presentación de PowerPoint</vt:lpstr>
      <vt:lpstr>Presentación de PowerPoint</vt:lpstr>
      <vt:lpstr>Presentación de PowerPoint</vt:lpstr>
      <vt:lpstr>Presentación de PowerPoint</vt:lpstr>
      <vt:lpstr>Presentación de PowerPoint</vt:lpstr>
      <vt:lpstr>PROPUESTA ECONÓMICA DE UN SERVIDOR FÍSICO MONOLITICO</vt:lpstr>
      <vt:lpstr>PROPUESTA ECONÓMICA DE UN SERVIDOR NUBE MONOLITICO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Hip-Hop</cp:lastModifiedBy>
  <cp:revision>46</cp:revision>
  <dcterms:created xsi:type="dcterms:W3CDTF">2020-12-06T07:18:28Z</dcterms:created>
  <dcterms:modified xsi:type="dcterms:W3CDTF">2021-02-21T05:34:45Z</dcterms:modified>
</cp:coreProperties>
</file>