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3" autoAdjust="0"/>
    <p:restoredTop sz="94660"/>
  </p:normalViewPr>
  <p:slideViewPr>
    <p:cSldViewPr snapToGrid="0">
      <p:cViewPr varScale="1">
        <p:scale>
          <a:sx n="69" d="100"/>
          <a:sy n="69" d="100"/>
        </p:scale>
        <p:origin x="60"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12/10/2020</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85835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12/10/2020</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703308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12/10/2020</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37048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12/10/2020</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40406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12/10/2020</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916910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12/10/2020</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04881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12/10/2020</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54951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12/10/2020</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65354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12/10/2020</a:t>
            </a:fld>
            <a:endParaRPr lang="en-US" dirty="0"/>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0677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12/10/2020</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43626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12/10/2020</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00475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12/10/2020</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‹Nº›</a:t>
            </a:fld>
            <a:endParaRPr lang="en-US" dirty="0"/>
          </a:p>
        </p:txBody>
      </p:sp>
    </p:spTree>
    <p:extLst>
      <p:ext uri="{BB962C8B-B14F-4D97-AF65-F5344CB8AC3E}">
        <p14:creationId xmlns:p14="http://schemas.microsoft.com/office/powerpoint/2010/main" val="163969394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042BC7E5-76DB-4826-8C07-4A49B6353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861854" cy="717514"/>
            <a:chOff x="0" y="1479558"/>
            <a:chExt cx="1861854" cy="717514"/>
          </a:xfrm>
          <a:solidFill>
            <a:schemeClr val="tx1"/>
          </a:solidFill>
        </p:grpSpPr>
        <p:sp>
          <p:nvSpPr>
            <p:cNvPr id="18" name="Freeform: Shape 17">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9" name="Freeform: Shape 18">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21" name="Freeform: Shape 20">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8992" y="-10634"/>
            <a:ext cx="6655405"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B06059C-C357-4011-82B9-9C0106301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5194" y="-1"/>
            <a:ext cx="6705251"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24">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6886" y="-1"/>
            <a:ext cx="6705251"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1763B94-2DBB-43AC-B3F6-847BE3D3A32D}"/>
              </a:ext>
            </a:extLst>
          </p:cNvPr>
          <p:cNvSpPr>
            <a:spLocks noGrp="1"/>
          </p:cNvSpPr>
          <p:nvPr>
            <p:ph type="ctrTitle"/>
          </p:nvPr>
        </p:nvSpPr>
        <p:spPr>
          <a:xfrm>
            <a:off x="2242409" y="895483"/>
            <a:ext cx="5786232" cy="3011190"/>
          </a:xfrm>
        </p:spPr>
        <p:txBody>
          <a:bodyPr>
            <a:normAutofit/>
          </a:bodyPr>
          <a:lstStyle/>
          <a:p>
            <a:r>
              <a:rPr lang="es-CO" sz="5400" dirty="0"/>
              <a:t>EJERCICIO</a:t>
            </a:r>
          </a:p>
          <a:p>
            <a:r>
              <a:rPr lang="es-CO" dirty="0">
                <a:solidFill>
                  <a:srgbClr val="FFFFFF"/>
                </a:solidFill>
              </a:rPr>
              <a:t>O</a:t>
            </a:r>
          </a:p>
        </p:txBody>
      </p:sp>
      <p:sp>
        <p:nvSpPr>
          <p:cNvPr id="3" name="Subtítulo 2">
            <a:extLst>
              <a:ext uri="{FF2B5EF4-FFF2-40B4-BE49-F238E27FC236}">
                <a16:creationId xmlns:a16="http://schemas.microsoft.com/office/drawing/2014/main" id="{7744D162-BD38-4C04-9ECB-082DD0F0677E}"/>
              </a:ext>
            </a:extLst>
          </p:cNvPr>
          <p:cNvSpPr>
            <a:spLocks noGrp="1"/>
          </p:cNvSpPr>
          <p:nvPr>
            <p:ph type="subTitle" idx="1"/>
          </p:nvPr>
        </p:nvSpPr>
        <p:spPr>
          <a:xfrm>
            <a:off x="2242409" y="3862332"/>
            <a:ext cx="5786232" cy="1334906"/>
          </a:xfrm>
        </p:spPr>
        <p:txBody>
          <a:bodyPr>
            <a:noAutofit/>
          </a:bodyPr>
          <a:lstStyle/>
          <a:p>
            <a:r>
              <a:rPr lang="es-CO" sz="1800" dirty="0"/>
              <a:t>DIEGO ROJAS</a:t>
            </a:r>
          </a:p>
          <a:p>
            <a:r>
              <a:rPr lang="es-CO" sz="1800" dirty="0"/>
              <a:t>ANA DIAZ</a:t>
            </a:r>
          </a:p>
          <a:p>
            <a:r>
              <a:rPr lang="es-CO" sz="1800" dirty="0"/>
              <a:t>DAVID JUAJINOY</a:t>
            </a:r>
          </a:p>
          <a:p>
            <a:r>
              <a:rPr lang="es-CO" dirty="0">
                <a:solidFill>
                  <a:srgbClr val="FFFFFF"/>
                </a:solidFill>
              </a:rPr>
              <a:t>IEGO ROJAS</a:t>
            </a:r>
          </a:p>
          <a:p>
            <a:r>
              <a:rPr lang="es-CO" dirty="0">
                <a:solidFill>
                  <a:srgbClr val="FFFFFF"/>
                </a:solidFill>
              </a:rPr>
              <a:t>ANA DIAZ</a:t>
            </a:r>
          </a:p>
          <a:p>
            <a:r>
              <a:rPr lang="es-CO" dirty="0">
                <a:solidFill>
                  <a:srgbClr val="FFFFFF"/>
                </a:solidFill>
              </a:rPr>
              <a:t> DAVID JUAJINOY</a:t>
            </a:r>
          </a:p>
        </p:txBody>
      </p:sp>
      <p:sp>
        <p:nvSpPr>
          <p:cNvPr id="27"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Graphic 212">
            <a:extLst>
              <a:ext uri="{FF2B5EF4-FFF2-40B4-BE49-F238E27FC236}">
                <a16:creationId xmlns:a16="http://schemas.microsoft.com/office/drawing/2014/main" id="{218E095B-4870-4AD5-9C41-C16D5952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1"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83101" y="3578317"/>
            <a:ext cx="1054466" cy="469689"/>
            <a:chOff x="9841624" y="4115729"/>
            <a:chExt cx="602169" cy="268223"/>
          </a:xfrm>
          <a:solidFill>
            <a:schemeClr val="tx1"/>
          </a:solidFill>
        </p:grpSpPr>
        <p:sp>
          <p:nvSpPr>
            <p:cNvPr id="32" name="Freeform: Shape 31">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8" name="Oval 37">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Oval 39">
            <a:extLst>
              <a:ext uri="{FF2B5EF4-FFF2-40B4-BE49-F238E27FC236}">
                <a16:creationId xmlns:a16="http://schemas.microsoft.com/office/drawing/2014/main" id="{BE8CB2F0-2F5A-4EBD-B214-E0309C31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Freeform: Shape 41">
            <a:extLst>
              <a:ext uri="{FF2B5EF4-FFF2-40B4-BE49-F238E27FC236}">
                <a16:creationId xmlns:a16="http://schemas.microsoft.com/office/drawing/2014/main" id="{FFD3887D-244B-4EC4-9208-E304984C5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4" name="Freeform: Shape 43">
            <a:extLst>
              <a:ext uri="{FF2B5EF4-FFF2-40B4-BE49-F238E27FC236}">
                <a16:creationId xmlns:a16="http://schemas.microsoft.com/office/drawing/2014/main" id="{97224C31-855E-4593-8A58-5B2B0CC4F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8"/>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2311410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869FB6-5646-46C0-9B29-F32FBF4333E1}"/>
              </a:ext>
            </a:extLst>
          </p:cNvPr>
          <p:cNvSpPr>
            <a:spLocks noGrp="1"/>
          </p:cNvSpPr>
          <p:nvPr>
            <p:ph type="title"/>
          </p:nvPr>
        </p:nvSpPr>
        <p:spPr/>
        <p:txBody>
          <a:bodyPr/>
          <a:lstStyle/>
          <a:p>
            <a:r>
              <a:rPr lang="es-CO" dirty="0"/>
              <a:t>ESCALAMIENTO VERTICAL</a:t>
            </a:r>
          </a:p>
        </p:txBody>
      </p:sp>
      <p:sp>
        <p:nvSpPr>
          <p:cNvPr id="3" name="Marcador de contenido 2">
            <a:extLst>
              <a:ext uri="{FF2B5EF4-FFF2-40B4-BE49-F238E27FC236}">
                <a16:creationId xmlns:a16="http://schemas.microsoft.com/office/drawing/2014/main" id="{5DE6D43E-C2AD-4096-A534-5687E60DD52F}"/>
              </a:ext>
            </a:extLst>
          </p:cNvPr>
          <p:cNvSpPr>
            <a:spLocks noGrp="1"/>
          </p:cNvSpPr>
          <p:nvPr>
            <p:ph idx="1"/>
          </p:nvPr>
        </p:nvSpPr>
        <p:spPr/>
        <p:txBody>
          <a:bodyPr>
            <a:normAutofit/>
          </a:bodyPr>
          <a:lstStyle/>
          <a:p>
            <a:r>
              <a:rPr lang="es-MX" sz="2000" dirty="0"/>
              <a:t>Es aumentar el hardware por uno más potente, como disco duro, memoria, procesador, etc. pero también puede ser la migración completa del hardware por uno más potente. El esfuerzo de este crecimiento es mínimo, pues no tiene repercusiones en el software, ya que solo será respaldar y migrar los sistemas al nuevo hardware.</a:t>
            </a:r>
            <a:endParaRPr lang="es-CO" sz="2000" dirty="0"/>
          </a:p>
        </p:txBody>
      </p:sp>
      <p:pic>
        <p:nvPicPr>
          <p:cNvPr id="5" name="Imagen 4">
            <a:extLst>
              <a:ext uri="{FF2B5EF4-FFF2-40B4-BE49-F238E27FC236}">
                <a16:creationId xmlns:a16="http://schemas.microsoft.com/office/drawing/2014/main" id="{AACF301D-229E-40C1-B831-19AB80922BC7}"/>
              </a:ext>
            </a:extLst>
          </p:cNvPr>
          <p:cNvPicPr>
            <a:picLocks noChangeAspect="1"/>
          </p:cNvPicPr>
          <p:nvPr/>
        </p:nvPicPr>
        <p:blipFill>
          <a:blip r:embed="rId2"/>
          <a:stretch>
            <a:fillRect/>
          </a:stretch>
        </p:blipFill>
        <p:spPr>
          <a:xfrm>
            <a:off x="838201" y="3323359"/>
            <a:ext cx="4717182" cy="1969077"/>
          </a:xfrm>
          <a:prstGeom prst="rect">
            <a:avLst/>
          </a:prstGeom>
        </p:spPr>
      </p:pic>
    </p:spTree>
    <p:extLst>
      <p:ext uri="{BB962C8B-B14F-4D97-AF65-F5344CB8AC3E}">
        <p14:creationId xmlns:p14="http://schemas.microsoft.com/office/powerpoint/2010/main" val="423202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19A8A0C-57DE-4F75-8C0C-4A0AA7D90F5C}"/>
              </a:ext>
            </a:extLst>
          </p:cNvPr>
          <p:cNvSpPr>
            <a:spLocks noGrp="1"/>
          </p:cNvSpPr>
          <p:nvPr>
            <p:ph idx="1"/>
          </p:nvPr>
        </p:nvSpPr>
        <p:spPr>
          <a:xfrm>
            <a:off x="990600" y="1136073"/>
            <a:ext cx="10515600" cy="4375872"/>
          </a:xfrm>
        </p:spPr>
        <p:txBody>
          <a:bodyPr>
            <a:normAutofit/>
          </a:bodyPr>
          <a:lstStyle/>
          <a:p>
            <a:pPr fontAlgn="t">
              <a:buFont typeface="Wingdings" panose="05000000000000000000" pitchFamily="2" charset="2"/>
              <a:buChar char="§"/>
            </a:pPr>
            <a:r>
              <a:rPr lang="es-MX" sz="3200" b="1" i="0" dirty="0">
                <a:solidFill>
                  <a:srgbClr val="000000"/>
                </a:solidFill>
                <a:effectLst/>
                <a:latin typeface="inherit"/>
              </a:rPr>
              <a:t>Ventajas</a:t>
            </a:r>
            <a:r>
              <a:rPr lang="es-MX" sz="5200" b="1" i="0" dirty="0">
                <a:solidFill>
                  <a:srgbClr val="000000"/>
                </a:solidFill>
                <a:effectLst/>
                <a:latin typeface="inherit"/>
              </a:rPr>
              <a:t>:</a:t>
            </a:r>
            <a:endParaRPr lang="es-MX" sz="5200" b="1" i="0" dirty="0">
              <a:solidFill>
                <a:srgbClr val="000000"/>
              </a:solidFill>
              <a:effectLst/>
              <a:latin typeface="os"/>
            </a:endParaRPr>
          </a:p>
          <a:p>
            <a:pPr lvl="1" fontAlgn="t"/>
            <a:r>
              <a:rPr lang="es-MX" b="0" i="0" dirty="0">
                <a:solidFill>
                  <a:srgbClr val="000000"/>
                </a:solidFill>
                <a:effectLst/>
                <a:latin typeface="inherit"/>
              </a:rPr>
              <a:t>Facilidad de implementación y configuración.</a:t>
            </a:r>
          </a:p>
          <a:p>
            <a:pPr lvl="1" fontAlgn="t"/>
            <a:r>
              <a:rPr lang="es-MX" b="0" i="0" dirty="0">
                <a:solidFill>
                  <a:srgbClr val="000000"/>
                </a:solidFill>
                <a:effectLst/>
                <a:latin typeface="inherit"/>
              </a:rPr>
              <a:t>No requiere un diseño específico en la aplicación y su arquitectura para funcionar.</a:t>
            </a:r>
          </a:p>
          <a:p>
            <a:pPr lvl="1" fontAlgn="t"/>
            <a:r>
              <a:rPr lang="es-MX" b="0" i="0" dirty="0">
                <a:solidFill>
                  <a:srgbClr val="000000"/>
                </a:solidFill>
                <a:effectLst/>
                <a:latin typeface="inherit"/>
              </a:rPr>
              <a:t>Puede ser más económico.</a:t>
            </a:r>
          </a:p>
          <a:p>
            <a:pPr fontAlgn="t">
              <a:buFont typeface="Wingdings" panose="05000000000000000000" pitchFamily="2" charset="2"/>
              <a:buChar char="§"/>
            </a:pPr>
            <a:r>
              <a:rPr lang="es-MX" sz="3200" b="1" i="0" dirty="0">
                <a:solidFill>
                  <a:srgbClr val="000000"/>
                </a:solidFill>
                <a:effectLst/>
                <a:latin typeface="inherit"/>
              </a:rPr>
              <a:t>Desventajas:</a:t>
            </a:r>
            <a:endParaRPr lang="es-MX" sz="3200" b="1" i="0" dirty="0">
              <a:solidFill>
                <a:srgbClr val="000000"/>
              </a:solidFill>
              <a:effectLst/>
              <a:latin typeface="os"/>
            </a:endParaRPr>
          </a:p>
          <a:p>
            <a:pPr lvl="1" fontAlgn="t"/>
            <a:r>
              <a:rPr lang="es-MX" b="0" i="0" dirty="0">
                <a:solidFill>
                  <a:srgbClr val="000000"/>
                </a:solidFill>
                <a:effectLst/>
                <a:latin typeface="inherit"/>
              </a:rPr>
              <a:t>Está limitado a la capacidad de un único servidor.</a:t>
            </a:r>
          </a:p>
          <a:p>
            <a:pPr lvl="1" fontAlgn="t"/>
            <a:r>
              <a:rPr lang="es-MX" b="0" i="0" dirty="0">
                <a:solidFill>
                  <a:srgbClr val="000000"/>
                </a:solidFill>
                <a:effectLst/>
                <a:latin typeface="inherit"/>
              </a:rPr>
              <a:t>No aporta beneficios en relación a la alta disponibilidad.</a:t>
            </a:r>
          </a:p>
          <a:p>
            <a:endParaRPr lang="es-CO" dirty="0"/>
          </a:p>
        </p:txBody>
      </p:sp>
    </p:spTree>
    <p:extLst>
      <p:ext uri="{BB962C8B-B14F-4D97-AF65-F5344CB8AC3E}">
        <p14:creationId xmlns:p14="http://schemas.microsoft.com/office/powerpoint/2010/main" val="1317648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75D9E0-2E8A-453E-8571-780CFCFB9F22}"/>
              </a:ext>
            </a:extLst>
          </p:cNvPr>
          <p:cNvSpPr>
            <a:spLocks noGrp="1"/>
          </p:cNvSpPr>
          <p:nvPr>
            <p:ph type="title"/>
          </p:nvPr>
        </p:nvSpPr>
        <p:spPr/>
        <p:txBody>
          <a:bodyPr/>
          <a:lstStyle/>
          <a:p>
            <a:r>
              <a:rPr lang="es-CO" dirty="0"/>
              <a:t> ESCALAMIENTO HORIZONTAL </a:t>
            </a:r>
          </a:p>
        </p:txBody>
      </p:sp>
      <p:sp>
        <p:nvSpPr>
          <p:cNvPr id="3" name="Marcador de contenido 2">
            <a:extLst>
              <a:ext uri="{FF2B5EF4-FFF2-40B4-BE49-F238E27FC236}">
                <a16:creationId xmlns:a16="http://schemas.microsoft.com/office/drawing/2014/main" id="{095E5232-86F8-4512-801D-4169867B32D1}"/>
              </a:ext>
            </a:extLst>
          </p:cNvPr>
          <p:cNvSpPr>
            <a:spLocks noGrp="1"/>
          </p:cNvSpPr>
          <p:nvPr>
            <p:ph idx="1"/>
          </p:nvPr>
        </p:nvSpPr>
        <p:spPr/>
        <p:txBody>
          <a:bodyPr>
            <a:normAutofit/>
          </a:bodyPr>
          <a:lstStyle/>
          <a:p>
            <a:r>
              <a:rPr lang="es-MX" sz="2000" dirty="0"/>
              <a:t> Este modelo implica tener varios servidores (conocidos como Nodos) trabajando como un todo. Se crea una red de servidores conocida como Cluster, con la finalidad de repartirse el trabajo entre todos nodos del cluster, cuando el performance del cluster se ve afectada con el incremento de usuarios, se añaden nuevos nodos al cluster, de esta forma a medida que es requeridos, más y más nodos son agregados al cluster.</a:t>
            </a:r>
          </a:p>
          <a:p>
            <a:endParaRPr lang="es-MX" sz="2000" dirty="0"/>
          </a:p>
          <a:p>
            <a:endParaRPr lang="es-CO" sz="2000" dirty="0"/>
          </a:p>
        </p:txBody>
      </p:sp>
      <p:pic>
        <p:nvPicPr>
          <p:cNvPr id="4" name="Imagen 3">
            <a:extLst>
              <a:ext uri="{FF2B5EF4-FFF2-40B4-BE49-F238E27FC236}">
                <a16:creationId xmlns:a16="http://schemas.microsoft.com/office/drawing/2014/main" id="{74EE6F64-97DD-4FA9-85C1-E2D1D7FC472D}"/>
              </a:ext>
            </a:extLst>
          </p:cNvPr>
          <p:cNvPicPr>
            <a:picLocks noChangeAspect="1"/>
          </p:cNvPicPr>
          <p:nvPr/>
        </p:nvPicPr>
        <p:blipFill>
          <a:blip r:embed="rId2"/>
          <a:stretch>
            <a:fillRect/>
          </a:stretch>
        </p:blipFill>
        <p:spPr>
          <a:xfrm>
            <a:off x="5327074" y="4408199"/>
            <a:ext cx="4982022" cy="2084676"/>
          </a:xfrm>
          <a:prstGeom prst="rect">
            <a:avLst/>
          </a:prstGeom>
        </p:spPr>
      </p:pic>
    </p:spTree>
    <p:extLst>
      <p:ext uri="{BB962C8B-B14F-4D97-AF65-F5344CB8AC3E}">
        <p14:creationId xmlns:p14="http://schemas.microsoft.com/office/powerpoint/2010/main" val="3829046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D4013D9-2BDE-420E-8789-798951609D2A}"/>
              </a:ext>
            </a:extLst>
          </p:cNvPr>
          <p:cNvSpPr>
            <a:spLocks noGrp="1"/>
          </p:cNvSpPr>
          <p:nvPr>
            <p:ph idx="1"/>
          </p:nvPr>
        </p:nvSpPr>
        <p:spPr>
          <a:xfrm>
            <a:off x="838200" y="869661"/>
            <a:ext cx="10515600" cy="4351338"/>
          </a:xfrm>
        </p:spPr>
        <p:txBody>
          <a:bodyPr>
            <a:normAutofit fontScale="62500" lnSpcReduction="20000"/>
          </a:bodyPr>
          <a:lstStyle/>
          <a:p>
            <a:pPr algn="l">
              <a:buFont typeface="Wingdings" panose="05000000000000000000" pitchFamily="2" charset="2"/>
              <a:buChar char="§"/>
            </a:pPr>
            <a:r>
              <a:rPr lang="es-MX" sz="5100" b="1" i="0" dirty="0">
                <a:effectLst/>
                <a:latin typeface="+mj-lt"/>
              </a:rPr>
              <a:t>Ventajas:</a:t>
            </a:r>
            <a:endParaRPr lang="es-MX" sz="5100" b="0" i="0" dirty="0">
              <a:effectLst/>
              <a:latin typeface="+mj-lt"/>
            </a:endParaRPr>
          </a:p>
          <a:p>
            <a:pPr algn="l">
              <a:buFont typeface="Arial" panose="020B0604020202020204" pitchFamily="34" charset="0"/>
              <a:buChar char="•"/>
            </a:pPr>
            <a:r>
              <a:rPr lang="es-MX" b="0" i="0" dirty="0">
                <a:effectLst/>
                <a:latin typeface="+mj-lt"/>
              </a:rPr>
              <a:t>El crecimiento es prácticamente infinito, podríamos agregar cuantos servidores sean necesarios</a:t>
            </a:r>
          </a:p>
          <a:p>
            <a:pPr algn="l">
              <a:buFont typeface="Arial" panose="020B0604020202020204" pitchFamily="34" charset="0"/>
              <a:buChar char="•"/>
            </a:pPr>
            <a:r>
              <a:rPr lang="es-MX" b="0" i="0" dirty="0">
                <a:effectLst/>
                <a:latin typeface="+mj-lt"/>
              </a:rPr>
              <a:t>Es posible combinarse con el escalamiento vertical.</a:t>
            </a:r>
          </a:p>
          <a:p>
            <a:pPr algn="l">
              <a:buFont typeface="Arial" panose="020B0604020202020204" pitchFamily="34" charset="0"/>
              <a:buChar char="•"/>
            </a:pPr>
            <a:r>
              <a:rPr lang="es-MX" b="0" i="0" dirty="0">
                <a:effectLst/>
                <a:latin typeface="+mj-lt"/>
              </a:rPr>
              <a:t>Soporta la alta disponibilidad</a:t>
            </a:r>
          </a:p>
          <a:p>
            <a:pPr algn="l"/>
            <a:r>
              <a:rPr lang="es-MX" b="0" i="0" dirty="0">
                <a:effectLst/>
                <a:latin typeface="+mj-lt"/>
              </a:rPr>
              <a:t> </a:t>
            </a:r>
          </a:p>
          <a:p>
            <a:pPr algn="l">
              <a:buFont typeface="Wingdings" panose="05000000000000000000" pitchFamily="2" charset="2"/>
              <a:buChar char="§"/>
            </a:pPr>
            <a:r>
              <a:rPr lang="es-MX" sz="5100" b="1" i="0" dirty="0">
                <a:effectLst/>
                <a:latin typeface="+mj-lt"/>
              </a:rPr>
              <a:t>Desventajas</a:t>
            </a:r>
            <a:r>
              <a:rPr lang="es-MX" sz="5100" b="0" i="0" dirty="0">
                <a:effectLst/>
                <a:latin typeface="+mj-lt"/>
              </a:rPr>
              <a:t>:</a:t>
            </a:r>
          </a:p>
          <a:p>
            <a:pPr algn="l">
              <a:buFont typeface="Arial" panose="020B0604020202020204" pitchFamily="34" charset="0"/>
              <a:buChar char="•"/>
            </a:pPr>
            <a:r>
              <a:rPr lang="es-MX" b="0" i="0" dirty="0">
                <a:effectLst/>
                <a:latin typeface="+mj-lt"/>
              </a:rPr>
              <a:t>Requiere de mucho mantenimiento</a:t>
            </a:r>
          </a:p>
          <a:p>
            <a:pPr algn="l">
              <a:buFont typeface="Arial" panose="020B0604020202020204" pitchFamily="34" charset="0"/>
              <a:buChar char="•"/>
            </a:pPr>
            <a:r>
              <a:rPr lang="es-MX" b="0" i="0" dirty="0">
                <a:effectLst/>
                <a:latin typeface="+mj-lt"/>
              </a:rPr>
              <a:t>Es difícil de configurar</a:t>
            </a:r>
          </a:p>
          <a:p>
            <a:pPr algn="l">
              <a:buFont typeface="Arial" panose="020B0604020202020204" pitchFamily="34" charset="0"/>
              <a:buChar char="•"/>
            </a:pPr>
            <a:r>
              <a:rPr lang="es-MX" b="0" i="0" dirty="0">
                <a:effectLst/>
                <a:latin typeface="+mj-lt"/>
              </a:rPr>
              <a:t>Requiere de grandes cambios en las aplicaciones (si no fueron diseñadas para trabajar en cluster)</a:t>
            </a:r>
          </a:p>
          <a:p>
            <a:endParaRPr lang="es-CO" dirty="0"/>
          </a:p>
        </p:txBody>
      </p:sp>
    </p:spTree>
    <p:extLst>
      <p:ext uri="{BB962C8B-B14F-4D97-AF65-F5344CB8AC3E}">
        <p14:creationId xmlns:p14="http://schemas.microsoft.com/office/powerpoint/2010/main" val="2560630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95CC3-8C50-4995-B95B-C9FDA5D87B4E}"/>
              </a:ext>
            </a:extLst>
          </p:cNvPr>
          <p:cNvSpPr>
            <a:spLocks noGrp="1"/>
          </p:cNvSpPr>
          <p:nvPr>
            <p:ph type="title"/>
          </p:nvPr>
        </p:nvSpPr>
        <p:spPr>
          <a:xfrm>
            <a:off x="838200" y="365125"/>
            <a:ext cx="10515600" cy="1602220"/>
          </a:xfrm>
        </p:spPr>
        <p:txBody>
          <a:bodyPr>
            <a:normAutofit/>
          </a:bodyPr>
          <a:lstStyle/>
          <a:p>
            <a:pPr algn="ctr"/>
            <a:r>
              <a:rPr lang="es-MX" sz="4000" dirty="0"/>
              <a:t>LOAD BALANCER EN UNA APLICACIÓN MONOLÍTICA</a:t>
            </a:r>
            <a:endParaRPr lang="es-CO" sz="4000" dirty="0"/>
          </a:p>
        </p:txBody>
      </p:sp>
      <p:sp>
        <p:nvSpPr>
          <p:cNvPr id="3" name="Marcador de contenido 2">
            <a:extLst>
              <a:ext uri="{FF2B5EF4-FFF2-40B4-BE49-F238E27FC236}">
                <a16:creationId xmlns:a16="http://schemas.microsoft.com/office/drawing/2014/main" id="{88A308D4-A414-4C1A-9A3D-EDAE70548204}"/>
              </a:ext>
            </a:extLst>
          </p:cNvPr>
          <p:cNvSpPr>
            <a:spLocks noGrp="1"/>
          </p:cNvSpPr>
          <p:nvPr>
            <p:ph idx="1"/>
          </p:nvPr>
        </p:nvSpPr>
        <p:spPr>
          <a:xfrm>
            <a:off x="838200" y="3075709"/>
            <a:ext cx="10515600" cy="3101254"/>
          </a:xfrm>
        </p:spPr>
        <p:txBody>
          <a:bodyPr>
            <a:normAutofit/>
          </a:bodyPr>
          <a:lstStyle/>
          <a:p>
            <a:r>
              <a:rPr lang="es-MX" sz="2000" b="0" i="0" dirty="0">
                <a:solidFill>
                  <a:srgbClr val="212529"/>
                </a:solidFill>
                <a:effectLst/>
                <a:latin typeface="Roboto"/>
              </a:rPr>
              <a:t>Cualquier aplicación diseñada para ser escalable requiere implementar mecanismos que le ayuden a agregar más poder de procesamiento de una forma fácil y que no afecta la operación. Por otro lado, las aplicaciones deben de estar diseñadas para ser robustas y con una alta disponibilidad, lo que quiere decir que si un servidor falla no debería de comprometer la operación. </a:t>
            </a:r>
            <a:endParaRPr lang="es-CO" sz="2000" dirty="0"/>
          </a:p>
        </p:txBody>
      </p:sp>
    </p:spTree>
    <p:extLst>
      <p:ext uri="{BB962C8B-B14F-4D97-AF65-F5344CB8AC3E}">
        <p14:creationId xmlns:p14="http://schemas.microsoft.com/office/powerpoint/2010/main" val="3558209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BF08EC-9ECD-490D-91F6-B31DB513FB43}"/>
              </a:ext>
            </a:extLst>
          </p:cNvPr>
          <p:cNvSpPr>
            <a:spLocks noGrp="1"/>
          </p:cNvSpPr>
          <p:nvPr>
            <p:ph type="title"/>
          </p:nvPr>
        </p:nvSpPr>
        <p:spPr/>
        <p:txBody>
          <a:bodyPr/>
          <a:lstStyle/>
          <a:p>
            <a:r>
              <a:rPr lang="es-CO" dirty="0"/>
              <a:t>ESCALAR UNA APLICACIÓN MONOLÍTICA</a:t>
            </a:r>
          </a:p>
        </p:txBody>
      </p:sp>
      <p:sp>
        <p:nvSpPr>
          <p:cNvPr id="3" name="Marcador de contenido 2">
            <a:extLst>
              <a:ext uri="{FF2B5EF4-FFF2-40B4-BE49-F238E27FC236}">
                <a16:creationId xmlns:a16="http://schemas.microsoft.com/office/drawing/2014/main" id="{6A4A95DD-DDD7-4D64-8EE8-F42DD98B4986}"/>
              </a:ext>
            </a:extLst>
          </p:cNvPr>
          <p:cNvSpPr>
            <a:spLocks noGrp="1"/>
          </p:cNvSpPr>
          <p:nvPr>
            <p:ph idx="1"/>
          </p:nvPr>
        </p:nvSpPr>
        <p:spPr/>
        <p:txBody>
          <a:bodyPr>
            <a:normAutofit/>
          </a:bodyPr>
          <a:lstStyle/>
          <a:p>
            <a:endParaRPr lang="es-CO" sz="1700" dirty="0"/>
          </a:p>
        </p:txBody>
      </p:sp>
      <p:pic>
        <p:nvPicPr>
          <p:cNvPr id="4" name="Imagen 3">
            <a:extLst>
              <a:ext uri="{FF2B5EF4-FFF2-40B4-BE49-F238E27FC236}">
                <a16:creationId xmlns:a16="http://schemas.microsoft.com/office/drawing/2014/main" id="{2AF8BBB6-EC00-49B9-AA2E-4322579A1E29}"/>
              </a:ext>
            </a:extLst>
          </p:cNvPr>
          <p:cNvPicPr>
            <a:picLocks noChangeAspect="1"/>
          </p:cNvPicPr>
          <p:nvPr/>
        </p:nvPicPr>
        <p:blipFill>
          <a:blip r:embed="rId2"/>
          <a:stretch>
            <a:fillRect/>
          </a:stretch>
        </p:blipFill>
        <p:spPr>
          <a:xfrm>
            <a:off x="3020290" y="1690688"/>
            <a:ext cx="5832764" cy="4372333"/>
          </a:xfrm>
          <a:prstGeom prst="rect">
            <a:avLst/>
          </a:prstGeom>
        </p:spPr>
      </p:pic>
    </p:spTree>
    <p:extLst>
      <p:ext uri="{BB962C8B-B14F-4D97-AF65-F5344CB8AC3E}">
        <p14:creationId xmlns:p14="http://schemas.microsoft.com/office/powerpoint/2010/main" val="3940147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E1621F-3047-41A5-9815-507EF1E60FFE}"/>
              </a:ext>
            </a:extLst>
          </p:cNvPr>
          <p:cNvSpPr>
            <a:spLocks noGrp="1"/>
          </p:cNvSpPr>
          <p:nvPr>
            <p:ph type="title"/>
          </p:nvPr>
        </p:nvSpPr>
        <p:spPr/>
        <p:txBody>
          <a:bodyPr/>
          <a:lstStyle/>
          <a:p>
            <a:r>
              <a:rPr lang="es-CO" dirty="0"/>
              <a:t>ESCALAR UNA APLICACIÓN MONOLÍTICA</a:t>
            </a:r>
          </a:p>
        </p:txBody>
      </p:sp>
      <p:sp>
        <p:nvSpPr>
          <p:cNvPr id="3" name="Marcador de texto 2">
            <a:extLst>
              <a:ext uri="{FF2B5EF4-FFF2-40B4-BE49-F238E27FC236}">
                <a16:creationId xmlns:a16="http://schemas.microsoft.com/office/drawing/2014/main" id="{441C26EE-5F12-40F1-AD89-249EAA76A401}"/>
              </a:ext>
            </a:extLst>
          </p:cNvPr>
          <p:cNvSpPr>
            <a:spLocks noGrp="1"/>
          </p:cNvSpPr>
          <p:nvPr>
            <p:ph type="body" idx="1"/>
          </p:nvPr>
        </p:nvSpPr>
        <p:spPr/>
        <p:txBody>
          <a:bodyPr/>
          <a:lstStyle/>
          <a:p>
            <a:r>
              <a:rPr lang="es-MX" sz="2400" i="0" u="sng" dirty="0">
                <a:effectLst/>
                <a:latin typeface="verdana" panose="020B0604030504040204" pitchFamily="34" charset="0"/>
              </a:rPr>
              <a:t>Escalamiento en eje X</a:t>
            </a:r>
            <a:endParaRPr lang="es-CO" dirty="0"/>
          </a:p>
        </p:txBody>
      </p:sp>
      <p:sp>
        <p:nvSpPr>
          <p:cNvPr id="4" name="Marcador de contenido 3">
            <a:extLst>
              <a:ext uri="{FF2B5EF4-FFF2-40B4-BE49-F238E27FC236}">
                <a16:creationId xmlns:a16="http://schemas.microsoft.com/office/drawing/2014/main" id="{E2AB064A-114E-4FDD-98C2-09A2631BDF8B}"/>
              </a:ext>
            </a:extLst>
          </p:cNvPr>
          <p:cNvSpPr>
            <a:spLocks noGrp="1"/>
          </p:cNvSpPr>
          <p:nvPr>
            <p:ph sz="half" idx="2"/>
          </p:nvPr>
        </p:nvSpPr>
        <p:spPr/>
        <p:txBody>
          <a:bodyPr>
            <a:normAutofit/>
          </a:bodyPr>
          <a:lstStyle/>
          <a:p>
            <a:r>
              <a:rPr lang="es-MX" sz="1800" b="0" i="0" dirty="0">
                <a:effectLst/>
                <a:latin typeface="verdana" panose="020B0604030504040204" pitchFamily="34" charset="0"/>
              </a:rPr>
              <a:t> </a:t>
            </a:r>
            <a:r>
              <a:rPr lang="es-MX" sz="1800" b="0" i="0" dirty="0">
                <a:effectLst/>
                <a:latin typeface="Arial" panose="020B0604020202020204" pitchFamily="34" charset="0"/>
                <a:cs typeface="Arial" panose="020B0604020202020204" pitchFamily="34" charset="0"/>
              </a:rPr>
              <a:t>es también conocido como escalamiento horizontal (</a:t>
            </a:r>
            <a:r>
              <a:rPr lang="es-MX" sz="1800" b="0" i="0" dirty="0" err="1">
                <a:effectLst/>
                <a:latin typeface="Arial" panose="020B0604020202020204" pitchFamily="34" charset="0"/>
                <a:cs typeface="Arial" panose="020B0604020202020204" pitchFamily="34" charset="0"/>
              </a:rPr>
              <a:t>scale</a:t>
            </a:r>
            <a:r>
              <a:rPr lang="es-MX" sz="1800" b="0" i="0" dirty="0">
                <a:effectLst/>
                <a:latin typeface="Arial" panose="020B0604020202020204" pitchFamily="34" charset="0"/>
                <a:cs typeface="Arial" panose="020B0604020202020204" pitchFamily="34" charset="0"/>
              </a:rPr>
              <a:t> </a:t>
            </a:r>
            <a:r>
              <a:rPr lang="es-MX" sz="1800" b="0" i="0" dirty="0" err="1">
                <a:effectLst/>
                <a:latin typeface="Arial" panose="020B0604020202020204" pitchFamily="34" charset="0"/>
                <a:cs typeface="Arial" panose="020B0604020202020204" pitchFamily="34" charset="0"/>
              </a:rPr>
              <a:t>out</a:t>
            </a:r>
            <a:r>
              <a:rPr lang="es-MX" sz="1800" b="0" i="0" dirty="0">
                <a:effectLst/>
                <a:latin typeface="Arial" panose="020B0604020202020204" pitchFamily="34" charset="0"/>
                <a:cs typeface="Arial" panose="020B0604020202020204" pitchFamily="34" charset="0"/>
              </a:rPr>
              <a:t>) y consiste en ejecutar varias copias de una aplicación detrás de un balanceador de carga. Si hay N copias entonces cada copia se encarga de 1/N de la carga. Este es un método sencillo para escalar una aplicación, de uso general y común en servidores de aplicación o servidores web. Sin embargo, este tipo de escalamiento presenta algunos inconvenientes</a:t>
            </a:r>
            <a:endParaRPr lang="es-CO" sz="1800" dirty="0">
              <a:latin typeface="Arial" panose="020B0604020202020204" pitchFamily="34" charset="0"/>
              <a:cs typeface="Arial" panose="020B0604020202020204" pitchFamily="34" charset="0"/>
            </a:endParaRPr>
          </a:p>
        </p:txBody>
      </p:sp>
      <p:sp>
        <p:nvSpPr>
          <p:cNvPr id="5" name="Marcador de texto 4">
            <a:extLst>
              <a:ext uri="{FF2B5EF4-FFF2-40B4-BE49-F238E27FC236}">
                <a16:creationId xmlns:a16="http://schemas.microsoft.com/office/drawing/2014/main" id="{47F055B7-2448-48CE-8E19-5A629BE49814}"/>
              </a:ext>
            </a:extLst>
          </p:cNvPr>
          <p:cNvSpPr>
            <a:spLocks noGrp="1"/>
          </p:cNvSpPr>
          <p:nvPr>
            <p:ph type="body" sz="quarter" idx="3"/>
          </p:nvPr>
        </p:nvSpPr>
        <p:spPr/>
        <p:txBody>
          <a:bodyPr/>
          <a:lstStyle/>
          <a:p>
            <a:r>
              <a:rPr lang="es-CO" i="0" u="sng" dirty="0">
                <a:solidFill>
                  <a:srgbClr val="333333"/>
                </a:solidFill>
                <a:effectLst/>
                <a:latin typeface="verdana" panose="020B0604030504040204" pitchFamily="34" charset="0"/>
              </a:rPr>
              <a:t>Escalamiento en eje Z</a:t>
            </a:r>
            <a:endParaRPr lang="es-CO" dirty="0"/>
          </a:p>
        </p:txBody>
      </p:sp>
      <p:sp>
        <p:nvSpPr>
          <p:cNvPr id="6" name="Marcador de contenido 5">
            <a:extLst>
              <a:ext uri="{FF2B5EF4-FFF2-40B4-BE49-F238E27FC236}">
                <a16:creationId xmlns:a16="http://schemas.microsoft.com/office/drawing/2014/main" id="{547DC388-95ED-42DB-9FF5-2FFC7BC12525}"/>
              </a:ext>
            </a:extLst>
          </p:cNvPr>
          <p:cNvSpPr>
            <a:spLocks noGrp="1"/>
          </p:cNvSpPr>
          <p:nvPr>
            <p:ph sz="quarter" idx="4"/>
          </p:nvPr>
        </p:nvSpPr>
        <p:spPr/>
        <p:txBody>
          <a:bodyPr>
            <a:normAutofit/>
          </a:bodyPr>
          <a:lstStyle/>
          <a:p>
            <a:r>
              <a:rPr lang="es-MX" sz="1800" b="0" i="0" dirty="0">
                <a:effectLst/>
                <a:latin typeface="Arial" panose="020B0604020202020204" pitchFamily="34" charset="0"/>
                <a:cs typeface="Arial" panose="020B0604020202020204" pitchFamily="34" charset="0"/>
              </a:rPr>
              <a:t>de manera similar al eje X, cada servidor ejecuta una copia idéntica del código. La gran diferencia es que cada servidor es responsable sólo por un subconjunto de los datos. Algún componente del sistema es responsable de encaminar cada pedido al servidor apropiado. Uno de los criterios de enrutamiento de uso común es un atributo de la solicitud, tal como la clave primaria de la entidad que se quiere acceder.</a:t>
            </a:r>
            <a:endParaRPr lang="es-CO"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6380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1F0828-72BD-4056-8BE5-A85715CC8D15}"/>
              </a:ext>
            </a:extLst>
          </p:cNvPr>
          <p:cNvSpPr>
            <a:spLocks noGrp="1"/>
          </p:cNvSpPr>
          <p:nvPr>
            <p:ph type="title"/>
          </p:nvPr>
        </p:nvSpPr>
        <p:spPr/>
        <p:txBody>
          <a:bodyPr/>
          <a:lstStyle/>
          <a:p>
            <a:r>
              <a:rPr lang="es-CO" dirty="0"/>
              <a:t>ESCALAR UNA APLICACIÓN MONOLÍTICA</a:t>
            </a:r>
          </a:p>
        </p:txBody>
      </p:sp>
      <p:sp>
        <p:nvSpPr>
          <p:cNvPr id="3" name="Marcador de contenido 2">
            <a:extLst>
              <a:ext uri="{FF2B5EF4-FFF2-40B4-BE49-F238E27FC236}">
                <a16:creationId xmlns:a16="http://schemas.microsoft.com/office/drawing/2014/main" id="{E54AECD5-20A3-4FA3-BADB-94CFDC0262CF}"/>
              </a:ext>
            </a:extLst>
          </p:cNvPr>
          <p:cNvSpPr>
            <a:spLocks noGrp="1"/>
          </p:cNvSpPr>
          <p:nvPr>
            <p:ph sz="half" idx="1"/>
          </p:nvPr>
        </p:nvSpPr>
        <p:spPr/>
        <p:txBody>
          <a:bodyPr>
            <a:normAutofit fontScale="62500" lnSpcReduction="20000"/>
          </a:bodyPr>
          <a:lstStyle/>
          <a:p>
            <a:pPr algn="just"/>
            <a:r>
              <a:rPr lang="es-MX" b="0" i="0" dirty="0">
                <a:effectLst/>
                <a:latin typeface="Arial" panose="020B0604020202020204" pitchFamily="34" charset="0"/>
                <a:cs typeface="Arial" panose="020B0604020202020204" pitchFamily="34" charset="0"/>
              </a:rPr>
              <a:t>Cada servicio es responsable de una o más funciones estrechamente relacionadas.</a:t>
            </a:r>
            <a:br>
              <a:rPr lang="es-MX" b="0" i="0" dirty="0">
                <a:effectLst/>
                <a:latin typeface="Arial" panose="020B0604020202020204" pitchFamily="34" charset="0"/>
                <a:cs typeface="Arial" panose="020B0604020202020204" pitchFamily="34" charset="0"/>
              </a:rPr>
            </a:br>
            <a:br>
              <a:rPr lang="es-MX" b="0" i="0" dirty="0">
                <a:effectLst/>
                <a:latin typeface="Arial" panose="020B0604020202020204" pitchFamily="34" charset="0"/>
                <a:cs typeface="Arial" panose="020B0604020202020204" pitchFamily="34" charset="0"/>
              </a:rPr>
            </a:br>
            <a:endParaRPr lang="es-MX" b="0" i="0" dirty="0">
              <a:effectLst/>
              <a:latin typeface="Arial" panose="020B0604020202020204" pitchFamily="34" charset="0"/>
              <a:cs typeface="Arial" panose="020B0604020202020204" pitchFamily="34" charset="0"/>
            </a:endParaRPr>
          </a:p>
          <a:p>
            <a:pPr algn="just"/>
            <a:r>
              <a:rPr lang="es-MX" b="0" i="0" dirty="0">
                <a:effectLst/>
                <a:latin typeface="Arial" panose="020B0604020202020204" pitchFamily="34" charset="0"/>
                <a:cs typeface="Arial" panose="020B0604020202020204" pitchFamily="34" charset="0"/>
              </a:rPr>
              <a:t>Hay un par de maneras diferentes de descomponer una aplicación en servicios. Un enfoque consiste en utilizar la descomposición basada en verbos, y definir los servicios que implementan un único caso de uso, como por ej. "</a:t>
            </a:r>
            <a:r>
              <a:rPr lang="es-MX" b="0" i="1" dirty="0" err="1">
                <a:effectLst/>
                <a:latin typeface="Arial" panose="020B0604020202020204" pitchFamily="34" charset="0"/>
                <a:cs typeface="Arial" panose="020B0604020202020204" pitchFamily="34" charset="0"/>
              </a:rPr>
              <a:t>login</a:t>
            </a:r>
            <a:r>
              <a:rPr lang="es-MX" b="0" i="0" dirty="0">
                <a:effectLst/>
                <a:latin typeface="Arial" panose="020B0604020202020204" pitchFamily="34" charset="0"/>
                <a:cs typeface="Arial" panose="020B0604020202020204" pitchFamily="34" charset="0"/>
              </a:rPr>
              <a:t>" o "</a:t>
            </a:r>
            <a:r>
              <a:rPr lang="es-MX" b="0" i="1" u="sng" dirty="0">
                <a:effectLst/>
                <a:latin typeface="Arial" panose="020B0604020202020204" pitchFamily="34" charset="0"/>
                <a:cs typeface="Arial" panose="020B0604020202020204" pitchFamily="34" charset="0"/>
              </a:rPr>
              <a:t>buscar</a:t>
            </a:r>
            <a:r>
              <a:rPr lang="es-MX" b="0" i="0" dirty="0">
                <a:effectLst/>
                <a:latin typeface="Arial" panose="020B0604020202020204" pitchFamily="34" charset="0"/>
                <a:cs typeface="Arial" panose="020B0604020202020204" pitchFamily="34" charset="0"/>
              </a:rPr>
              <a:t>". La otra opción es descomponer la aplicación por sustantivos, y crear servicios responsables por todas las operaciones relacionadas con una entidad particular, como por ej. "</a:t>
            </a:r>
            <a:r>
              <a:rPr lang="es-MX" b="0" i="1" u="sng" dirty="0">
                <a:effectLst/>
                <a:latin typeface="Arial" panose="020B0604020202020204" pitchFamily="34" charset="0"/>
                <a:cs typeface="Arial" panose="020B0604020202020204" pitchFamily="34" charset="0"/>
              </a:rPr>
              <a:t>clientes</a:t>
            </a:r>
            <a:r>
              <a:rPr lang="es-MX" b="0" i="0" dirty="0">
                <a:effectLst/>
                <a:latin typeface="Arial" panose="020B0604020202020204" pitchFamily="34" charset="0"/>
                <a:cs typeface="Arial" panose="020B0604020202020204" pitchFamily="34" charset="0"/>
              </a:rPr>
              <a:t>" u "'</a:t>
            </a:r>
            <a:r>
              <a:rPr lang="es-MX" b="0" i="1" u="sng" dirty="0">
                <a:effectLst/>
                <a:latin typeface="Arial" panose="020B0604020202020204" pitchFamily="34" charset="0"/>
                <a:cs typeface="Arial" panose="020B0604020202020204" pitchFamily="34" charset="0"/>
              </a:rPr>
              <a:t>ordenes</a:t>
            </a:r>
            <a:r>
              <a:rPr lang="es-MX" b="0" i="0" dirty="0">
                <a:effectLst/>
                <a:latin typeface="Arial" panose="020B0604020202020204" pitchFamily="34" charset="0"/>
                <a:cs typeface="Arial" panose="020B0604020202020204" pitchFamily="34" charset="0"/>
              </a:rPr>
              <a:t>".</a:t>
            </a:r>
          </a:p>
          <a:p>
            <a:endParaRPr lang="es-CO" dirty="0"/>
          </a:p>
        </p:txBody>
      </p:sp>
      <p:pic>
        <p:nvPicPr>
          <p:cNvPr id="5" name="Marcador de contenido 4">
            <a:extLst>
              <a:ext uri="{FF2B5EF4-FFF2-40B4-BE49-F238E27FC236}">
                <a16:creationId xmlns:a16="http://schemas.microsoft.com/office/drawing/2014/main" id="{3EC9E05E-DD2A-4F3A-8364-B76E3ABA700A}"/>
              </a:ext>
            </a:extLst>
          </p:cNvPr>
          <p:cNvPicPr>
            <a:picLocks noGrp="1" noChangeAspect="1"/>
          </p:cNvPicPr>
          <p:nvPr>
            <p:ph sz="half" idx="2"/>
          </p:nvPr>
        </p:nvPicPr>
        <p:blipFill>
          <a:blip r:embed="rId2"/>
          <a:stretch>
            <a:fillRect/>
          </a:stretch>
        </p:blipFill>
        <p:spPr>
          <a:xfrm>
            <a:off x="6172200" y="2058194"/>
            <a:ext cx="5181600" cy="3886200"/>
          </a:xfrm>
          <a:prstGeom prst="rect">
            <a:avLst/>
          </a:prstGeom>
        </p:spPr>
      </p:pic>
    </p:spTree>
    <p:extLst>
      <p:ext uri="{BB962C8B-B14F-4D97-AF65-F5344CB8AC3E}">
        <p14:creationId xmlns:p14="http://schemas.microsoft.com/office/powerpoint/2010/main" val="2197758240"/>
      </p:ext>
    </p:extLst>
  </p:cSld>
  <p:clrMapOvr>
    <a:masterClrMapping/>
  </p:clrMapOvr>
</p:sld>
</file>

<file path=ppt/theme/theme1.xml><?xml version="1.0" encoding="utf-8"?>
<a:theme xmlns:a="http://schemas.openxmlformats.org/drawingml/2006/main" name="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docProps/app.xml><?xml version="1.0" encoding="utf-8"?>
<Properties xmlns="http://schemas.openxmlformats.org/officeDocument/2006/extended-properties" xmlns:vt="http://schemas.openxmlformats.org/officeDocument/2006/docPropsVTypes">
  <TotalTime>360</TotalTime>
  <Words>603</Words>
  <Application>Microsoft Office PowerPoint</Application>
  <PresentationFormat>Panorámica</PresentationFormat>
  <Paragraphs>39</Paragraphs>
  <Slides>9</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9</vt:i4>
      </vt:variant>
    </vt:vector>
  </HeadingPairs>
  <TitlesOfParts>
    <vt:vector size="17" baseType="lpstr">
      <vt:lpstr>Arial</vt:lpstr>
      <vt:lpstr>Avenir Next LT Pro</vt:lpstr>
      <vt:lpstr>inherit</vt:lpstr>
      <vt:lpstr>os</vt:lpstr>
      <vt:lpstr>Roboto</vt:lpstr>
      <vt:lpstr>verdana</vt:lpstr>
      <vt:lpstr>Wingdings</vt:lpstr>
      <vt:lpstr>FunkyShapesVTI</vt:lpstr>
      <vt:lpstr>EJERCICIO O</vt:lpstr>
      <vt:lpstr>ESCALAMIENTO VERTICAL</vt:lpstr>
      <vt:lpstr>Presentación de PowerPoint</vt:lpstr>
      <vt:lpstr> ESCALAMIENTO HORIZONTAL </vt:lpstr>
      <vt:lpstr>Presentación de PowerPoint</vt:lpstr>
      <vt:lpstr>LOAD BALANCER EN UNA APLICACIÓN MONOLÍTICA</vt:lpstr>
      <vt:lpstr>ESCALAR UNA APLICACIÓN MONOLÍTICA</vt:lpstr>
      <vt:lpstr>ESCALAR UNA APLICACIÓN MONOLÍTICA</vt:lpstr>
      <vt:lpstr>ESCALAR UNA APLICACIÓN MONOLÍTICA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EJERCICIO O</dc:title>
  <dc:creator>Ana yuliza diaz quintero</dc:creator>
  <cp:lastModifiedBy>Ana yuliza diaz quintero</cp:lastModifiedBy>
  <cp:revision>8</cp:revision>
  <dcterms:created xsi:type="dcterms:W3CDTF">2020-12-06T07:18:28Z</dcterms:created>
  <dcterms:modified xsi:type="dcterms:W3CDTF">2020-12-10T23:21:46Z</dcterms:modified>
</cp:coreProperties>
</file>