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75" d="100"/>
          <a:sy n="75" d="100"/>
        </p:scale>
        <p:origin x="3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3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0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4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0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1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8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5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5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7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2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7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9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10634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1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1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763B94-2DBB-43AC-B3F6-847BE3D3A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es-CO" sz="5400" dirty="0"/>
              <a:t>EJERCICIO</a:t>
            </a:r>
          </a:p>
          <a:p>
            <a:r>
              <a:rPr lang="es-CO" dirty="0">
                <a:solidFill>
                  <a:srgbClr val="FFFFFF"/>
                </a:solidFill>
              </a:rPr>
              <a:t>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44D162-BD38-4C04-9ECB-082DD0F06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2409" y="3862332"/>
            <a:ext cx="5786232" cy="1334906"/>
          </a:xfrm>
        </p:spPr>
        <p:txBody>
          <a:bodyPr>
            <a:noAutofit/>
          </a:bodyPr>
          <a:lstStyle/>
          <a:p>
            <a:r>
              <a:rPr lang="es-CO" sz="1800" dirty="0"/>
              <a:t>DIEGO ROJAS</a:t>
            </a:r>
          </a:p>
          <a:p>
            <a:r>
              <a:rPr lang="es-CO" sz="1800" dirty="0"/>
              <a:t>ANA DIAZ</a:t>
            </a:r>
          </a:p>
          <a:p>
            <a:r>
              <a:rPr lang="es-CO" sz="1800" dirty="0"/>
              <a:t>DAVID JUAJINOY</a:t>
            </a:r>
          </a:p>
          <a:p>
            <a:r>
              <a:rPr lang="es-CO" dirty="0">
                <a:solidFill>
                  <a:srgbClr val="FFFFFF"/>
                </a:solidFill>
              </a:rPr>
              <a:t>IEGO ROJAS</a:t>
            </a:r>
          </a:p>
          <a:p>
            <a:r>
              <a:rPr lang="es-CO" dirty="0">
                <a:solidFill>
                  <a:srgbClr val="FFFFFF"/>
                </a:solidFill>
              </a:rPr>
              <a:t>ANA DIAZ</a:t>
            </a:r>
          </a:p>
          <a:p>
            <a:r>
              <a:rPr lang="es-CO" dirty="0">
                <a:solidFill>
                  <a:srgbClr val="FFFFFF"/>
                </a:solidFill>
              </a:rPr>
              <a:t> DAVID JUAJINOY</a:t>
            </a:r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9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1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8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10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F0828-72BD-4056-8BE5-A85715CC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2038"/>
            <a:ext cx="11163300" cy="1325563"/>
          </a:xfrm>
        </p:spPr>
        <p:txBody>
          <a:bodyPr>
            <a:noAutofit/>
          </a:bodyPr>
          <a:lstStyle/>
          <a:p>
            <a:r>
              <a:rPr lang="es-MX" sz="4000" dirty="0" smtClean="0"/>
              <a:t>9. CONSUMO DEL ENDPOINT DE CADA GRUPO CON LOS 4 MÉTODOS VISTOS EN CLASE.</a:t>
            </a:r>
            <a:endParaRPr lang="es-CO" sz="40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838200" y="2282825"/>
            <a:ext cx="3013972" cy="4351338"/>
          </a:xfrm>
        </p:spPr>
        <p:txBody>
          <a:bodyPr/>
          <a:lstStyle/>
          <a:p>
            <a:r>
              <a:rPr lang="es-CO" dirty="0" smtClean="0"/>
              <a:t>GET este método nos consulta todos los datos del endpoint en formato Json(Opcional). 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172" y="1770823"/>
            <a:ext cx="7895328" cy="48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42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F0828-72BD-4056-8BE5-A85715CC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2038"/>
            <a:ext cx="11163300" cy="1325563"/>
          </a:xfrm>
        </p:spPr>
        <p:txBody>
          <a:bodyPr>
            <a:noAutofit/>
          </a:bodyPr>
          <a:lstStyle/>
          <a:p>
            <a:r>
              <a:rPr lang="es-MX" sz="4000" dirty="0" smtClean="0"/>
              <a:t>CONSUMO DEL ENDPOINT DE CADA GRUPO CON LOS 4 MÉTODOS VISTOS EN CLASE.</a:t>
            </a:r>
            <a:endParaRPr lang="es-CO" sz="40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314325" y="2010919"/>
            <a:ext cx="2171700" cy="4351338"/>
          </a:xfrm>
        </p:spPr>
        <p:txBody>
          <a:bodyPr/>
          <a:lstStyle/>
          <a:p>
            <a:r>
              <a:rPr lang="es-CO" dirty="0" smtClean="0"/>
              <a:t>POST este método nos crea un nuevo registro a partir de un json enviado.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1571625"/>
            <a:ext cx="95154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20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F0828-72BD-4056-8BE5-A85715CC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2038"/>
            <a:ext cx="11163300" cy="1325563"/>
          </a:xfrm>
        </p:spPr>
        <p:txBody>
          <a:bodyPr>
            <a:noAutofit/>
          </a:bodyPr>
          <a:lstStyle/>
          <a:p>
            <a:r>
              <a:rPr lang="es-MX" sz="4000" dirty="0" smtClean="0"/>
              <a:t>CONSUMO DEL ENDPOINT DE CADA GRUPO CON LOS 4 MÉTODOS VISTOS EN CLASE.</a:t>
            </a:r>
            <a:endParaRPr lang="es-CO" sz="40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427038" y="2384425"/>
            <a:ext cx="3594100" cy="4351338"/>
          </a:xfrm>
        </p:spPr>
        <p:txBody>
          <a:bodyPr/>
          <a:lstStyle/>
          <a:p>
            <a:r>
              <a:rPr lang="es-CO" dirty="0" smtClean="0"/>
              <a:t>PUT este método nos actualiza un registro a partir de un id y los datos enviados en un JSON.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5" y="1681163"/>
            <a:ext cx="83915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75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F0828-72BD-4056-8BE5-A85715CC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2038"/>
            <a:ext cx="11163300" cy="1325563"/>
          </a:xfrm>
        </p:spPr>
        <p:txBody>
          <a:bodyPr>
            <a:noAutofit/>
          </a:bodyPr>
          <a:lstStyle/>
          <a:p>
            <a:r>
              <a:rPr lang="es-MX" sz="4000" dirty="0" smtClean="0"/>
              <a:t>CONSUMO DEL ENDPOINT DE CADA GRUPO CON LOS 4 MÉTODOS VISTOS EN CLASE.</a:t>
            </a:r>
            <a:endParaRPr lang="es-CO" sz="40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490538" y="2384425"/>
            <a:ext cx="3179762" cy="4351338"/>
          </a:xfrm>
        </p:spPr>
        <p:txBody>
          <a:bodyPr/>
          <a:lstStyle/>
          <a:p>
            <a:r>
              <a:rPr lang="es-CO" dirty="0" smtClean="0"/>
              <a:t>DELETE este método nos elimina un registro a partir de un id.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25" y="1687513"/>
            <a:ext cx="82200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5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69FB6-5646-46C0-9B29-F32FBF43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1. ESCALAMIENTO </a:t>
            </a:r>
            <a:r>
              <a:rPr lang="es-CO" dirty="0"/>
              <a:t>VERTICAL </a:t>
            </a:r>
            <a:r>
              <a:rPr lang="es-CO" dirty="0" smtClean="0"/>
              <a:t> EN REST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E6D43E-C2AD-4096-A534-5687E60DD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 smtClean="0"/>
              <a:t>Se aplicaría aumentando el hardware por </a:t>
            </a:r>
            <a:r>
              <a:rPr lang="es-MX" sz="2000" dirty="0"/>
              <a:t>uno más potente, como disco duro, memoria, procesador, </a:t>
            </a:r>
            <a:r>
              <a:rPr lang="es-MX" sz="2000" dirty="0" smtClean="0"/>
              <a:t>etc.</a:t>
            </a:r>
          </a:p>
          <a:p>
            <a:r>
              <a:rPr lang="es-MX" sz="2000" dirty="0" smtClean="0"/>
              <a:t>Se necesitaría un servidor, hosting y un dominio.</a:t>
            </a:r>
            <a:endParaRPr lang="es-CO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CF301D-229E-40C1-B831-19AB80922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1" y="3270755"/>
            <a:ext cx="4717182" cy="196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5D9E0-2E8A-453E-8571-780CFCFB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2. ESCALAMIENTO HORIZONTAL EN REST</a:t>
            </a:r>
            <a:endParaRPr lang="es-CO" dirty="0"/>
          </a:p>
        </p:txBody>
      </p:sp>
      <p:pic>
        <p:nvPicPr>
          <p:cNvPr id="1026" name="Picture 2" descr="Load Balancing Node JS. While deploying a NodeJS app in… | by Subhajit  Dutta | Techintoo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2949574"/>
            <a:ext cx="636270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5E5232-86F8-4512-801D-4169867B3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 smtClean="0"/>
              <a:t>Se realizaría un load balancer que redistribuya las peticiones a uno de los servidores rest que tenga menos carga.  </a:t>
            </a:r>
          </a:p>
          <a:p>
            <a:r>
              <a:rPr lang="es-MX" sz="2000" dirty="0" smtClean="0"/>
              <a:t>Se necesita integrar más servidores lo suficientes para que la app no se congestione y un load balancer. </a:t>
            </a:r>
            <a:endParaRPr lang="es-MX" sz="2000" dirty="0"/>
          </a:p>
          <a:p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82904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95CC3-8C50-4995-B95B-C9FDA5D8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02220"/>
          </a:xfrm>
        </p:spPr>
        <p:txBody>
          <a:bodyPr>
            <a:normAutofit/>
          </a:bodyPr>
          <a:lstStyle/>
          <a:p>
            <a:pPr algn="ctr"/>
            <a:r>
              <a:rPr lang="es-MX" sz="4000" dirty="0" smtClean="0"/>
              <a:t>3. LOAD </a:t>
            </a:r>
            <a:r>
              <a:rPr lang="es-MX" sz="4000" dirty="0"/>
              <a:t>BALANCER EN UNA APLICACIÓN </a:t>
            </a:r>
            <a:r>
              <a:rPr lang="es-MX" sz="4000" dirty="0" smtClean="0"/>
              <a:t>REST</a:t>
            </a:r>
            <a:endParaRPr lang="es-CO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A308D4-A414-4C1A-9A3D-EDAE70548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2409"/>
            <a:ext cx="10515600" cy="3101254"/>
          </a:xfrm>
        </p:spPr>
        <p:txBody>
          <a:bodyPr>
            <a:normAutofit/>
          </a:bodyPr>
          <a:lstStyle/>
          <a:p>
            <a:r>
              <a:rPr lang="es-MX" sz="2000" b="0" i="0" dirty="0" smtClean="0">
                <a:solidFill>
                  <a:srgbClr val="212529"/>
                </a:solidFill>
                <a:effectLst/>
                <a:latin typeface="Roboto"/>
              </a:rPr>
              <a:t>Para utilizar el Load Balancer en una app Rest se podría implementar dependiendo de las REQUEST que el cliente envíe a los servidore</a:t>
            </a:r>
            <a:r>
              <a:rPr lang="es-MX" sz="2000" dirty="0" smtClean="0">
                <a:solidFill>
                  <a:srgbClr val="212529"/>
                </a:solidFill>
                <a:latin typeface="Roboto"/>
              </a:rPr>
              <a:t>s y el load balancer a un nodo que este disponible </a:t>
            </a:r>
            <a:r>
              <a:rPr lang="es-MX" sz="2000" dirty="0">
                <a:solidFill>
                  <a:srgbClr val="212529"/>
                </a:solidFill>
                <a:latin typeface="Roboto"/>
              </a:rPr>
              <a:t>este a su vez retornara un </a:t>
            </a:r>
            <a:r>
              <a:rPr lang="es-MX" sz="2000" dirty="0" smtClean="0">
                <a:solidFill>
                  <a:srgbClr val="212529"/>
                </a:solidFill>
                <a:latin typeface="Roboto"/>
              </a:rPr>
              <a:t>RESPONSE que es enviado a el cliente. </a:t>
            </a:r>
            <a:r>
              <a:rPr lang="es-MX" sz="2000" b="0" i="0" dirty="0" smtClean="0">
                <a:solidFill>
                  <a:srgbClr val="212529"/>
                </a:solidFill>
                <a:effectLst/>
                <a:latin typeface="Roboto"/>
              </a:rPr>
              <a:t> 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55820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F08EC-9ECD-490D-91F6-B31DB513F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91800" cy="1439863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4.¿PUEDO IMPLEMENTAR ALGÚN ESTILO ARQUITECTÓNICO VISTO CON REST? ¿CUAL Y POR QUÉ?</a:t>
            </a:r>
            <a:endParaRPr lang="es-CO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8A308D4-A414-4C1A-9A3D-EDAE70548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2409"/>
            <a:ext cx="10515600" cy="3101254"/>
          </a:xfrm>
        </p:spPr>
        <p:txBody>
          <a:bodyPr>
            <a:normAutofit/>
          </a:bodyPr>
          <a:lstStyle/>
          <a:p>
            <a:r>
              <a:rPr lang="es-MX" sz="2000" dirty="0" smtClean="0"/>
              <a:t>Se puede implementar una arquitectura monolítica ya que la arquitectura monolítica es que todo este junto y sea autosuficiente y la arquitectura rest no contradice ninguno de estas características entonces si se podría.</a:t>
            </a:r>
          </a:p>
          <a:p>
            <a:r>
              <a:rPr lang="es-MX" sz="2000" dirty="0" smtClean="0"/>
              <a:t>Se puede implementar la arquitectura en capas.</a:t>
            </a:r>
          </a:p>
        </p:txBody>
      </p:sp>
    </p:spTree>
    <p:extLst>
      <p:ext uri="{BB962C8B-B14F-4D97-AF65-F5344CB8AC3E}">
        <p14:creationId xmlns:p14="http://schemas.microsoft.com/office/powerpoint/2010/main" val="394014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F08EC-9ECD-490D-91F6-B31DB513F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0"/>
            <a:ext cx="11137900" cy="1984375"/>
          </a:xfrm>
        </p:spPr>
        <p:txBody>
          <a:bodyPr>
            <a:normAutofit/>
          </a:bodyPr>
          <a:lstStyle/>
          <a:p>
            <a:pPr algn="ctr"/>
            <a:r>
              <a:rPr lang="es-MX" sz="4000" dirty="0" smtClean="0"/>
              <a:t>5. ENDPOINT EN UN MISMO SERVIDOR PARA QUE EL BACKEND TENGA ALTA DISPONIBILIDAD</a:t>
            </a:r>
            <a:endParaRPr lang="es-CO" sz="40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8A308D4-A414-4C1A-9A3D-EDAE70548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175" y="1793008"/>
            <a:ext cx="11474450" cy="4849091"/>
          </a:xfrm>
        </p:spPr>
        <p:txBody>
          <a:bodyPr>
            <a:noAutofit/>
          </a:bodyPr>
          <a:lstStyle/>
          <a:p>
            <a:r>
              <a:rPr lang="es-MX" dirty="0"/>
              <a:t>Con el reflejo de </a:t>
            </a:r>
            <a:r>
              <a:rPr lang="es-MX" dirty="0" smtClean="0"/>
              <a:t>DB, </a:t>
            </a:r>
            <a:r>
              <a:rPr lang="es-MX" dirty="0"/>
              <a:t>el modo de recuperación de </a:t>
            </a:r>
            <a:r>
              <a:rPr lang="es-MX" dirty="0" smtClean="0"/>
              <a:t>DB está </a:t>
            </a:r>
            <a:r>
              <a:rPr lang="es-MX" dirty="0"/>
              <a:t>configurado como Completa. </a:t>
            </a:r>
            <a:r>
              <a:rPr lang="es-MX" dirty="0" smtClean="0"/>
              <a:t>Esto </a:t>
            </a:r>
            <a:r>
              <a:rPr lang="es-MX" dirty="0"/>
              <a:t>significa que es preciso controlar atentamente el tamaño del registro de transacciones y crear copias de seguridad de los registros de transacciones periódicamente para evitar que los servidores </a:t>
            </a:r>
            <a:r>
              <a:rPr lang="es-MX" dirty="0" smtClean="0"/>
              <a:t>backend </a:t>
            </a:r>
            <a:r>
              <a:rPr lang="es-MX" dirty="0"/>
              <a:t>el reflejo de </a:t>
            </a:r>
            <a:r>
              <a:rPr lang="es-MX" dirty="0" smtClean="0"/>
              <a:t>DB, </a:t>
            </a:r>
            <a:r>
              <a:rPr lang="es-MX" dirty="0"/>
              <a:t>el modo de recuperación de </a:t>
            </a:r>
            <a:r>
              <a:rPr lang="es-MX" dirty="0" smtClean="0"/>
              <a:t>DB </a:t>
            </a:r>
            <a:r>
              <a:rPr lang="es-MX" dirty="0"/>
              <a:t>siempre está configurado como Completa. Esto significa que es preciso controlar </a:t>
            </a:r>
            <a:r>
              <a:rPr lang="es-MX" dirty="0" smtClean="0"/>
              <a:t>el </a:t>
            </a:r>
            <a:r>
              <a:rPr lang="es-MX" dirty="0"/>
              <a:t>tamaño del registro </a:t>
            </a:r>
            <a:r>
              <a:rPr lang="es-MX" dirty="0" smtClean="0"/>
              <a:t>de transacciones </a:t>
            </a:r>
            <a:r>
              <a:rPr lang="es-MX" dirty="0"/>
              <a:t>y crear copias de seguridad de los registros de transacciones periódicamente para evitar que los servidores </a:t>
            </a:r>
            <a:r>
              <a:rPr lang="es-MX" dirty="0" smtClean="0"/>
              <a:t>backend </a:t>
            </a:r>
            <a:r>
              <a:rPr lang="es-MX" dirty="0"/>
              <a:t>se queden sin espacio en </a:t>
            </a:r>
            <a:r>
              <a:rPr lang="es-MX" dirty="0" smtClean="0"/>
              <a:t>el SDD</a:t>
            </a:r>
            <a:endParaRPr lang="es-MX" sz="2000" dirty="0" smtClean="0"/>
          </a:p>
        </p:txBody>
      </p:sp>
    </p:spTree>
    <p:extLst>
      <p:ext uri="{BB962C8B-B14F-4D97-AF65-F5344CB8AC3E}">
        <p14:creationId xmlns:p14="http://schemas.microsoft.com/office/powerpoint/2010/main" val="333479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i.stack.imgur.com/G0i8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3"/>
          <a:stretch/>
        </p:blipFill>
        <p:spPr bwMode="auto">
          <a:xfrm>
            <a:off x="4140200" y="1366837"/>
            <a:ext cx="7464024" cy="549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F1F0828-72BD-4056-8BE5-A85715CC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 smtClean="0"/>
              <a:t>6. DIFERENCIAS ENTRE UN SERVICIO WEB SOAP Y RESTFUL</a:t>
            </a:r>
            <a:endParaRPr lang="es-CO" sz="40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933700" cy="4351338"/>
          </a:xfrm>
        </p:spPr>
        <p:txBody>
          <a:bodyPr>
            <a:normAutofit/>
          </a:bodyPr>
          <a:lstStyle/>
          <a:p>
            <a:r>
              <a:rPr lang="es-CO" sz="2000" dirty="0" smtClean="0"/>
              <a:t>La diferencia es el formato de datos que restful permite JSON,XML,HTML,ETC y soap solo permite XML.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197758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F0828-72BD-4056-8BE5-A85715CC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 smtClean="0"/>
              <a:t>7. CONSUMIR UN SERVICIO RESTFULL EN JAVASCRIPT, ANGULAR, VUE O REACT</a:t>
            </a:r>
            <a:endParaRPr lang="es-CO" sz="40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60000" cy="4351338"/>
          </a:xfrm>
        </p:spPr>
        <p:txBody>
          <a:bodyPr/>
          <a:lstStyle/>
          <a:p>
            <a:r>
              <a:rPr lang="es-CO" dirty="0" smtClean="0"/>
              <a:t>Se realiza la petición del endpoint por medio de librerías (axios) o la api de fetch</a:t>
            </a:r>
            <a:r>
              <a:rPr lang="es-CO" dirty="0"/>
              <a:t>, XmlHttpRequest </a:t>
            </a:r>
            <a:r>
              <a:rPr lang="es-CO" dirty="0" smtClean="0"/>
              <a:t>y por respuesta se obtiene los datos por Formato JSON.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12" y="3311106"/>
            <a:ext cx="4481888" cy="249875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3311106"/>
            <a:ext cx="4737100" cy="25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68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F0828-72BD-4056-8BE5-A85715CC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438"/>
            <a:ext cx="11163300" cy="1325563"/>
          </a:xfrm>
        </p:spPr>
        <p:txBody>
          <a:bodyPr>
            <a:noAutofit/>
          </a:bodyPr>
          <a:lstStyle/>
          <a:p>
            <a:r>
              <a:rPr lang="es-MX" sz="4000" dirty="0" smtClean="0"/>
              <a:t>8. CONSUMIR UN SERVICIO RESTFULL EN ANDROID, SWIFT, REACT NATIVE, IONIC O FLUTTER</a:t>
            </a:r>
            <a:endParaRPr lang="es-CO" sz="40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838200" y="2282825"/>
            <a:ext cx="10160000" cy="4351338"/>
          </a:xfrm>
        </p:spPr>
        <p:txBody>
          <a:bodyPr/>
          <a:lstStyle/>
          <a:p>
            <a:r>
              <a:rPr lang="es-CO" dirty="0"/>
              <a:t>Se realiza la petición del endpoint por medio de librerías </a:t>
            </a:r>
            <a:r>
              <a:rPr lang="es-CO" dirty="0" smtClean="0"/>
              <a:t>y </a:t>
            </a:r>
            <a:r>
              <a:rPr lang="es-CO" dirty="0"/>
              <a:t>por respuesta se obtiene los datos por Formato JSON.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47" y="3943257"/>
            <a:ext cx="6163535" cy="133368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928" y="3473357"/>
            <a:ext cx="4248743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93070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554</Words>
  <Application>Microsoft Office PowerPoint</Application>
  <PresentationFormat>Panorámica</PresentationFormat>
  <Paragraphs>35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Roboto</vt:lpstr>
      <vt:lpstr>Source Sans Pro SemiBold</vt:lpstr>
      <vt:lpstr>FunkyShapesVTI</vt:lpstr>
      <vt:lpstr>EJERCICIO O</vt:lpstr>
      <vt:lpstr>1. ESCALAMIENTO VERTICAL  EN REST</vt:lpstr>
      <vt:lpstr>2. ESCALAMIENTO HORIZONTAL EN REST</vt:lpstr>
      <vt:lpstr>3. LOAD BALANCER EN UNA APLICACIÓN REST</vt:lpstr>
      <vt:lpstr>4.¿PUEDO IMPLEMENTAR ALGÚN ESTILO ARQUITECTÓNICO VISTO CON REST? ¿CUAL Y POR QUÉ?</vt:lpstr>
      <vt:lpstr>5. ENDPOINT EN UN MISMO SERVIDOR PARA QUE EL BACKEND TENGA ALTA DISPONIBILIDAD</vt:lpstr>
      <vt:lpstr>6. DIFERENCIAS ENTRE UN SERVICIO WEB SOAP Y RESTFUL</vt:lpstr>
      <vt:lpstr>7. CONSUMIR UN SERVICIO RESTFULL EN JAVASCRIPT, ANGULAR, VUE O REACT</vt:lpstr>
      <vt:lpstr>8. CONSUMIR UN SERVICIO RESTFULL EN ANDROID, SWIFT, REACT NATIVE, IONIC O FLUTTER</vt:lpstr>
      <vt:lpstr>9. CONSUMO DEL ENDPOINT DE CADA GRUPO CON LOS 4 MÉTODOS VISTOS EN CLASE.</vt:lpstr>
      <vt:lpstr>CONSUMO DEL ENDPOINT DE CADA GRUPO CON LOS 4 MÉTODOS VISTOS EN CLASE.</vt:lpstr>
      <vt:lpstr>CONSUMO DEL ENDPOINT DE CADA GRUPO CON LOS 4 MÉTODOS VISTOS EN CLASE.</vt:lpstr>
      <vt:lpstr>CONSUMO DEL ENDPOINT DE CADA GRUPO CON LOS 4 MÉTODOS VISTOS EN CLASE.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O</dc:title>
  <dc:creator>Ana yuliza diaz quintero</dc:creator>
  <cp:lastModifiedBy>Hip-Hop</cp:lastModifiedBy>
  <cp:revision>76</cp:revision>
  <dcterms:created xsi:type="dcterms:W3CDTF">2020-12-06T07:18:28Z</dcterms:created>
  <dcterms:modified xsi:type="dcterms:W3CDTF">2020-12-13T02:15:19Z</dcterms:modified>
</cp:coreProperties>
</file>