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7"/>
  </p:notesMasterIdLst>
  <p:sldIdLst>
    <p:sldId id="286" r:id="rId2"/>
    <p:sldId id="266" r:id="rId3"/>
    <p:sldId id="288" r:id="rId4"/>
    <p:sldId id="289" r:id="rId5"/>
    <p:sldId id="256" r:id="rId6"/>
    <p:sldId id="257" r:id="rId7"/>
    <p:sldId id="265" r:id="rId8"/>
    <p:sldId id="258" r:id="rId9"/>
    <p:sldId id="259" r:id="rId10"/>
    <p:sldId id="261" r:id="rId11"/>
    <p:sldId id="263" r:id="rId12"/>
    <p:sldId id="264" r:id="rId13"/>
    <p:sldId id="262" r:id="rId14"/>
    <p:sldId id="290" r:id="rId15"/>
    <p:sldId id="29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4D01B3-AFAB-45AD-AA1E-11F835B01308}" v="504" dt="2024-08-23T17:08:42.3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631311515748028"/>
          <c:y val="0.15428905300879348"/>
          <c:w val="0.54174889271653548"/>
          <c:h val="0.81262328908567361"/>
        </c:manualLayout>
      </c:layout>
      <c:pieChart>
        <c:varyColors val="1"/>
        <c:ser>
          <c:idx val="0"/>
          <c:order val="0"/>
          <c:tx>
            <c:strRef>
              <c:f>Sheet1!$B$1</c:f>
              <c:strCache>
                <c:ptCount val="1"/>
                <c:pt idx="0">
                  <c:v>Reviews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A46-40CD-BB82-E0E592AE31F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A46-40CD-BB82-E0E592AE31F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A46-40CD-BB82-E0E592AE31F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A46-40CD-BB82-E0E592AE31F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A46-40CD-BB82-E0E592AE31F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A46-40CD-BB82-E0E592AE31F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Sheet1!$A$2:$A$7</c:f>
              <c:numCache>
                <c:formatCode>General</c:formatCode>
                <c:ptCount val="6"/>
                <c:pt idx="0">
                  <c:v>1</c:v>
                </c:pt>
                <c:pt idx="1">
                  <c:v>2</c:v>
                </c:pt>
                <c:pt idx="2">
                  <c:v>3</c:v>
                </c:pt>
                <c:pt idx="3">
                  <c:v>4</c:v>
                </c:pt>
                <c:pt idx="4">
                  <c:v>5</c:v>
                </c:pt>
              </c:numCache>
            </c:numRef>
          </c:cat>
          <c:val>
            <c:numRef>
              <c:f>Sheet1!$B$2:$B$7</c:f>
              <c:numCache>
                <c:formatCode>General</c:formatCode>
                <c:ptCount val="6"/>
                <c:pt idx="0">
                  <c:v>43</c:v>
                </c:pt>
                <c:pt idx="1">
                  <c:v>55</c:v>
                </c:pt>
                <c:pt idx="2">
                  <c:v>53</c:v>
                </c:pt>
                <c:pt idx="3">
                  <c:v>143</c:v>
                </c:pt>
                <c:pt idx="4">
                  <c:v>272</c:v>
                </c:pt>
              </c:numCache>
            </c:numRef>
          </c:val>
          <c:extLst>
            <c:ext xmlns:c16="http://schemas.microsoft.com/office/drawing/2014/chart" uri="{C3380CC4-5D6E-409C-BE32-E72D297353CC}">
              <c16:uniqueId val="{00000000-8F18-48E4-AAD3-20369134EEF2}"/>
            </c:ext>
          </c:extLst>
        </c:ser>
        <c:dLbls>
          <c:showLegendKey val="0"/>
          <c:showVal val="0"/>
          <c:showCatName val="0"/>
          <c:showSerName val="0"/>
          <c:showPercent val="0"/>
          <c:showBubbleSize val="0"/>
          <c:showLeaderLines val="1"/>
        </c:dLbls>
        <c:firstSliceAng val="0"/>
      </c:pieChart>
      <c:spPr>
        <a:noFill/>
        <a:ln>
          <a:noFill/>
        </a:ln>
        <a:effectLst/>
      </c:spPr>
    </c:plotArea>
    <c:legend>
      <c:legendPos val="tr"/>
      <c:legendEntry>
        <c:idx val="5"/>
        <c:delete val="1"/>
      </c:legendEntry>
      <c:layout>
        <c:manualLayout>
          <c:xMode val="edge"/>
          <c:yMode val="edge"/>
          <c:x val="0.82392213678500259"/>
          <c:y val="4.0476613259391801E-2"/>
          <c:w val="4.860555403103721E-2"/>
          <c:h val="0.49898125509372454"/>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0.40667</cdr:x>
      <cdr:y>0.03004</cdr:y>
    </cdr:from>
    <cdr:to>
      <cdr:x>0.72167</cdr:x>
      <cdr:y>0.13247</cdr:y>
    </cdr:to>
    <cdr:sp macro="" textlink="">
      <cdr:nvSpPr>
        <cdr:cNvPr id="2" name="TextBox 1">
          <a:extLst xmlns:a="http://schemas.openxmlformats.org/drawingml/2006/main">
            <a:ext uri="{FF2B5EF4-FFF2-40B4-BE49-F238E27FC236}">
              <a16:creationId xmlns:a16="http://schemas.microsoft.com/office/drawing/2014/main" id="{D9B67BFD-B04E-2804-4D3F-6ECC3A7F0EBF}"/>
            </a:ext>
          </a:extLst>
        </cdr:cNvPr>
        <cdr:cNvSpPr txBox="1"/>
      </cdr:nvSpPr>
      <cdr:spPr>
        <a:xfrm xmlns:a="http://schemas.openxmlformats.org/drawingml/2006/main">
          <a:off x="2253673" y="131934"/>
          <a:ext cx="1745673" cy="44995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400" b="1" dirty="0">
              <a:solidFill>
                <a:schemeClr val="tx1">
                  <a:lumMod val="85000"/>
                </a:schemeClr>
              </a:solidFill>
            </a:rPr>
            <a:t>   Ratings</a:t>
          </a:r>
        </a:p>
      </cdr:txBody>
    </cdr:sp>
  </cdr:relSizeAnchor>
  <cdr:relSizeAnchor xmlns:cdr="http://schemas.openxmlformats.org/drawingml/2006/chartDrawing">
    <cdr:from>
      <cdr:x>0.835</cdr:x>
      <cdr:y>0.08475</cdr:y>
    </cdr:from>
    <cdr:to>
      <cdr:x>1</cdr:x>
      <cdr:y>0.29291</cdr:y>
    </cdr:to>
    <cdr:sp macro="" textlink="">
      <cdr:nvSpPr>
        <cdr:cNvPr id="3" name="TextBox 2">
          <a:extLst xmlns:a="http://schemas.openxmlformats.org/drawingml/2006/main">
            <a:ext uri="{FF2B5EF4-FFF2-40B4-BE49-F238E27FC236}">
              <a16:creationId xmlns:a16="http://schemas.microsoft.com/office/drawing/2014/main" id="{FAF8DF47-7230-DBD2-3F8F-A5E5DED945AE}"/>
            </a:ext>
          </a:extLst>
        </cdr:cNvPr>
        <cdr:cNvSpPr txBox="1"/>
      </cdr:nvSpPr>
      <cdr:spPr>
        <a:xfrm xmlns:a="http://schemas.openxmlformats.org/drawingml/2006/main">
          <a:off x="5091548" y="37227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0.85471</cdr:x>
      <cdr:y>0.05274</cdr:y>
    </cdr:from>
    <cdr:to>
      <cdr:x>0.97221</cdr:x>
      <cdr:y>0.81449</cdr:y>
    </cdr:to>
    <cdr:sp macro="" textlink="">
      <cdr:nvSpPr>
        <cdr:cNvPr id="4" name="TextBox 3">
          <a:extLst xmlns:a="http://schemas.openxmlformats.org/drawingml/2006/main">
            <a:ext uri="{FF2B5EF4-FFF2-40B4-BE49-F238E27FC236}">
              <a16:creationId xmlns:a16="http://schemas.microsoft.com/office/drawing/2014/main" id="{26EC1B07-E79A-CB25-5965-B9838F9212C9}"/>
            </a:ext>
          </a:extLst>
        </cdr:cNvPr>
        <cdr:cNvSpPr txBox="1"/>
      </cdr:nvSpPr>
      <cdr:spPr>
        <a:xfrm xmlns:a="http://schemas.openxmlformats.org/drawingml/2006/main">
          <a:off x="6534629" y="231660"/>
          <a:ext cx="898336" cy="334611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solidFill>
              <a:schemeClr val="tx1"/>
            </a:solidFill>
          </a:endParaRPr>
        </a:p>
      </cdr:txBody>
    </cdr:sp>
  </cdr:relSizeAnchor>
</c:userShape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4T08:54:21.576"/>
    </inkml:context>
    <inkml:brush xml:id="br0">
      <inkml:brushProperty name="width" value="0.035" units="cm"/>
      <inkml:brushProperty name="height" value="0.03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71179A-91ED-48BD-8DD6-FB38EB33E228}" type="datetimeFigureOut">
              <a:rPr lang="en-US" smtClean="0"/>
              <a:t>9/3/2024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0AB00-74F6-4F39-B535-93E603D11BFB}" type="slidenum">
              <a:rPr lang="en-US" smtClean="0"/>
              <a:t>‹#›</a:t>
            </a:fld>
            <a:endParaRPr lang="en-US" dirty="0"/>
          </a:p>
        </p:txBody>
      </p:sp>
    </p:spTree>
    <p:extLst>
      <p:ext uri="{BB962C8B-B14F-4D97-AF65-F5344CB8AC3E}">
        <p14:creationId xmlns:p14="http://schemas.microsoft.com/office/powerpoint/2010/main" val="318763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958A4E-A19A-4303-BD00-0232711EE9E2}" type="datetimeFigureOut">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CBDE8-56E5-4C90-87C5-C41FB6D80C3F}" type="slidenum">
              <a:rPr lang="en-US" smtClean="0"/>
              <a:t>‹#›</a:t>
            </a:fld>
            <a:endParaRPr lang="en-US" dirty="0"/>
          </a:p>
        </p:txBody>
      </p:sp>
    </p:spTree>
    <p:extLst>
      <p:ext uri="{BB962C8B-B14F-4D97-AF65-F5344CB8AC3E}">
        <p14:creationId xmlns:p14="http://schemas.microsoft.com/office/powerpoint/2010/main" val="1520239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58A4E-A19A-4303-BD00-0232711EE9E2}" type="datetimeFigureOut">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CBDE8-56E5-4C90-87C5-C41FB6D80C3F}" type="slidenum">
              <a:rPr lang="en-US" smtClean="0"/>
              <a:t>‹#›</a:t>
            </a:fld>
            <a:endParaRPr lang="en-US" dirty="0"/>
          </a:p>
        </p:txBody>
      </p:sp>
    </p:spTree>
    <p:extLst>
      <p:ext uri="{BB962C8B-B14F-4D97-AF65-F5344CB8AC3E}">
        <p14:creationId xmlns:p14="http://schemas.microsoft.com/office/powerpoint/2010/main" val="252666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58A4E-A19A-4303-BD00-0232711EE9E2}" type="datetimeFigureOut">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CBDE8-56E5-4C90-87C5-C41FB6D80C3F}"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3631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58A4E-A19A-4303-BD00-0232711EE9E2}" type="datetimeFigureOut">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CBDE8-56E5-4C90-87C5-C41FB6D80C3F}" type="slidenum">
              <a:rPr lang="en-US" smtClean="0"/>
              <a:t>‹#›</a:t>
            </a:fld>
            <a:endParaRPr lang="en-US" dirty="0"/>
          </a:p>
        </p:txBody>
      </p:sp>
    </p:spTree>
    <p:extLst>
      <p:ext uri="{BB962C8B-B14F-4D97-AF65-F5344CB8AC3E}">
        <p14:creationId xmlns:p14="http://schemas.microsoft.com/office/powerpoint/2010/main" val="1445861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58A4E-A19A-4303-BD00-0232711EE9E2}" type="datetimeFigureOut">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CBDE8-56E5-4C90-87C5-C41FB6D80C3F}"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7701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58A4E-A19A-4303-BD00-0232711EE9E2}" type="datetimeFigureOut">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CBDE8-56E5-4C90-87C5-C41FB6D80C3F}" type="slidenum">
              <a:rPr lang="en-US" smtClean="0"/>
              <a:t>‹#›</a:t>
            </a:fld>
            <a:endParaRPr lang="en-US" dirty="0"/>
          </a:p>
        </p:txBody>
      </p:sp>
    </p:spTree>
    <p:extLst>
      <p:ext uri="{BB962C8B-B14F-4D97-AF65-F5344CB8AC3E}">
        <p14:creationId xmlns:p14="http://schemas.microsoft.com/office/powerpoint/2010/main" val="136862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58A4E-A19A-4303-BD00-0232711EE9E2}" type="datetimeFigureOut">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CBDE8-56E5-4C90-87C5-C41FB6D80C3F}" type="slidenum">
              <a:rPr lang="en-US" smtClean="0"/>
              <a:t>‹#›</a:t>
            </a:fld>
            <a:endParaRPr lang="en-US" dirty="0"/>
          </a:p>
        </p:txBody>
      </p:sp>
    </p:spTree>
    <p:extLst>
      <p:ext uri="{BB962C8B-B14F-4D97-AF65-F5344CB8AC3E}">
        <p14:creationId xmlns:p14="http://schemas.microsoft.com/office/powerpoint/2010/main" val="1455458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58A4E-A19A-4303-BD00-0232711EE9E2}" type="datetimeFigureOut">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CBDE8-56E5-4C90-87C5-C41FB6D80C3F}" type="slidenum">
              <a:rPr lang="en-US" smtClean="0"/>
              <a:t>‹#›</a:t>
            </a:fld>
            <a:endParaRPr lang="en-US" dirty="0"/>
          </a:p>
        </p:txBody>
      </p:sp>
    </p:spTree>
    <p:extLst>
      <p:ext uri="{BB962C8B-B14F-4D97-AF65-F5344CB8AC3E}">
        <p14:creationId xmlns:p14="http://schemas.microsoft.com/office/powerpoint/2010/main" val="158361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58A4E-A19A-4303-BD00-0232711EE9E2}" type="datetimeFigureOut">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CBDE8-56E5-4C90-87C5-C41FB6D80C3F}" type="slidenum">
              <a:rPr lang="en-US" smtClean="0"/>
              <a:t>‹#›</a:t>
            </a:fld>
            <a:endParaRPr lang="en-US" dirty="0"/>
          </a:p>
        </p:txBody>
      </p:sp>
    </p:spTree>
    <p:extLst>
      <p:ext uri="{BB962C8B-B14F-4D97-AF65-F5344CB8AC3E}">
        <p14:creationId xmlns:p14="http://schemas.microsoft.com/office/powerpoint/2010/main" val="150768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958A4E-A19A-4303-BD00-0232711EE9E2}" type="datetimeFigureOut">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5CBDE8-56E5-4C90-87C5-C41FB6D80C3F}" type="slidenum">
              <a:rPr lang="en-US" smtClean="0"/>
              <a:t>‹#›</a:t>
            </a:fld>
            <a:endParaRPr lang="en-US" dirty="0"/>
          </a:p>
        </p:txBody>
      </p:sp>
    </p:spTree>
    <p:extLst>
      <p:ext uri="{BB962C8B-B14F-4D97-AF65-F5344CB8AC3E}">
        <p14:creationId xmlns:p14="http://schemas.microsoft.com/office/powerpoint/2010/main" val="61709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958A4E-A19A-4303-BD00-0232711EE9E2}" type="datetimeFigureOut">
              <a:rPr lang="en-US" smtClean="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5CBDE8-56E5-4C90-87C5-C41FB6D80C3F}" type="slidenum">
              <a:rPr lang="en-US" smtClean="0"/>
              <a:t>‹#›</a:t>
            </a:fld>
            <a:endParaRPr lang="en-US" dirty="0"/>
          </a:p>
        </p:txBody>
      </p:sp>
    </p:spTree>
    <p:extLst>
      <p:ext uri="{BB962C8B-B14F-4D97-AF65-F5344CB8AC3E}">
        <p14:creationId xmlns:p14="http://schemas.microsoft.com/office/powerpoint/2010/main" val="392421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958A4E-A19A-4303-BD00-0232711EE9E2}" type="datetimeFigureOut">
              <a:rPr lang="en-US" smtClean="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5CBDE8-56E5-4C90-87C5-C41FB6D80C3F}" type="slidenum">
              <a:rPr lang="en-US" smtClean="0"/>
              <a:t>‹#›</a:t>
            </a:fld>
            <a:endParaRPr lang="en-US" dirty="0"/>
          </a:p>
        </p:txBody>
      </p:sp>
    </p:spTree>
    <p:extLst>
      <p:ext uri="{BB962C8B-B14F-4D97-AF65-F5344CB8AC3E}">
        <p14:creationId xmlns:p14="http://schemas.microsoft.com/office/powerpoint/2010/main" val="397616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958A4E-A19A-4303-BD00-0232711EE9E2}" type="datetimeFigureOut">
              <a:rPr lang="en-US" smtClean="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5CBDE8-56E5-4C90-87C5-C41FB6D80C3F}" type="slidenum">
              <a:rPr lang="en-US" smtClean="0"/>
              <a:t>‹#›</a:t>
            </a:fld>
            <a:endParaRPr lang="en-US" dirty="0"/>
          </a:p>
        </p:txBody>
      </p:sp>
    </p:spTree>
    <p:extLst>
      <p:ext uri="{BB962C8B-B14F-4D97-AF65-F5344CB8AC3E}">
        <p14:creationId xmlns:p14="http://schemas.microsoft.com/office/powerpoint/2010/main" val="235850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58A4E-A19A-4303-BD00-0232711EE9E2}" type="datetimeFigureOut">
              <a:rPr lang="en-US" smtClean="0"/>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75CBDE8-56E5-4C90-87C5-C41FB6D80C3F}" type="slidenum">
              <a:rPr lang="en-US" smtClean="0"/>
              <a:t>‹#›</a:t>
            </a:fld>
            <a:endParaRPr lang="en-US" dirty="0"/>
          </a:p>
        </p:txBody>
      </p:sp>
    </p:spTree>
    <p:extLst>
      <p:ext uri="{BB962C8B-B14F-4D97-AF65-F5344CB8AC3E}">
        <p14:creationId xmlns:p14="http://schemas.microsoft.com/office/powerpoint/2010/main" val="121729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958A4E-A19A-4303-BD00-0232711EE9E2}" type="datetimeFigureOut">
              <a:rPr lang="en-US" smtClean="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5CBDE8-56E5-4C90-87C5-C41FB6D80C3F}" type="slidenum">
              <a:rPr lang="en-US" smtClean="0"/>
              <a:t>‹#›</a:t>
            </a:fld>
            <a:endParaRPr lang="en-US" dirty="0"/>
          </a:p>
        </p:txBody>
      </p:sp>
    </p:spTree>
    <p:extLst>
      <p:ext uri="{BB962C8B-B14F-4D97-AF65-F5344CB8AC3E}">
        <p14:creationId xmlns:p14="http://schemas.microsoft.com/office/powerpoint/2010/main" val="286457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5CBDE8-56E5-4C90-87C5-C41FB6D80C3F}" type="slidenum">
              <a:rPr lang="en-US" smtClean="0"/>
              <a:t>‹#›</a:t>
            </a:fld>
            <a:endParaRPr lang="en-US" dirty="0"/>
          </a:p>
        </p:txBody>
      </p:sp>
      <p:sp>
        <p:nvSpPr>
          <p:cNvPr id="5" name="Date Placeholder 4"/>
          <p:cNvSpPr>
            <a:spLocks noGrp="1"/>
          </p:cNvSpPr>
          <p:nvPr>
            <p:ph type="dt" sz="half" idx="10"/>
          </p:nvPr>
        </p:nvSpPr>
        <p:spPr/>
        <p:txBody>
          <a:bodyPr/>
          <a:lstStyle/>
          <a:p>
            <a:fld id="{A1958A4E-A19A-4303-BD00-0232711EE9E2}" type="datetimeFigureOut">
              <a:rPr lang="en-US" smtClean="0"/>
              <a:t>9/3/2024</a:t>
            </a:fld>
            <a:endParaRPr lang="en-US" dirty="0"/>
          </a:p>
        </p:txBody>
      </p:sp>
    </p:spTree>
    <p:extLst>
      <p:ext uri="{BB962C8B-B14F-4D97-AF65-F5344CB8AC3E}">
        <p14:creationId xmlns:p14="http://schemas.microsoft.com/office/powerpoint/2010/main" val="176826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958A4E-A19A-4303-BD00-0232711EE9E2}" type="datetimeFigureOut">
              <a:rPr lang="en-US" smtClean="0"/>
              <a:t>9/3/2024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5CBDE8-56E5-4C90-87C5-C41FB6D80C3F}" type="slidenum">
              <a:rPr lang="en-US" smtClean="0"/>
              <a:t>‹#›</a:t>
            </a:fld>
            <a:endParaRPr lang="en-US" dirty="0"/>
          </a:p>
        </p:txBody>
      </p:sp>
    </p:spTree>
    <p:extLst>
      <p:ext uri="{BB962C8B-B14F-4D97-AF65-F5344CB8AC3E}">
        <p14:creationId xmlns:p14="http://schemas.microsoft.com/office/powerpoint/2010/main" val="205497549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245350" y="1019322"/>
            <a:ext cx="6762946" cy="327718"/>
          </a:xfrm>
          <a:prstGeom prst="rect">
            <a:avLst/>
          </a:prstGeom>
        </p:spPr>
        <p:txBody>
          <a:bodyPr wrap="square" lIns="0" tIns="0" rIns="0" bIns="0" rtlCol="0" anchor="t">
            <a:spAutoFit/>
          </a:bodyPr>
          <a:lstStyle/>
          <a:p>
            <a:pPr indent="-241289">
              <a:lnSpc>
                <a:spcPts val="2799"/>
              </a:lnSpc>
              <a:buAutoNum type="arabicPeriod"/>
            </a:pPr>
            <a:r>
              <a:rPr lang="en-US" sz="1999" dirty="0">
                <a:latin typeface="Public Sans"/>
                <a:ea typeface="Public Sans"/>
                <a:cs typeface="Public Sans"/>
                <a:sym typeface="Public Sans"/>
              </a:rPr>
              <a:t> Introduction </a:t>
            </a:r>
          </a:p>
        </p:txBody>
      </p:sp>
      <p:sp>
        <p:nvSpPr>
          <p:cNvPr id="5" name="TextBox 5"/>
          <p:cNvSpPr txBox="1"/>
          <p:nvPr/>
        </p:nvSpPr>
        <p:spPr>
          <a:xfrm>
            <a:off x="6245351" y="2699537"/>
            <a:ext cx="5694555" cy="327718"/>
          </a:xfrm>
          <a:prstGeom prst="rect">
            <a:avLst/>
          </a:prstGeom>
        </p:spPr>
        <p:txBody>
          <a:bodyPr lIns="0" tIns="0" rIns="0" bIns="0" rtlCol="0" anchor="t">
            <a:spAutoFit/>
          </a:bodyPr>
          <a:lstStyle/>
          <a:p>
            <a:pPr>
              <a:lnSpc>
                <a:spcPts val="2799"/>
              </a:lnSpc>
            </a:pPr>
            <a:r>
              <a:rPr lang="en-US" sz="1999" dirty="0">
                <a:latin typeface="Public Sans"/>
                <a:ea typeface="Public Sans"/>
                <a:cs typeface="Public Sans"/>
                <a:sym typeface="Public Sans"/>
              </a:rPr>
              <a:t>4. Problems</a:t>
            </a:r>
          </a:p>
        </p:txBody>
      </p:sp>
      <p:sp>
        <p:nvSpPr>
          <p:cNvPr id="6" name="TextBox 6"/>
          <p:cNvSpPr txBox="1"/>
          <p:nvPr/>
        </p:nvSpPr>
        <p:spPr>
          <a:xfrm>
            <a:off x="6245350" y="3265141"/>
            <a:ext cx="5694555" cy="327718"/>
          </a:xfrm>
          <a:prstGeom prst="rect">
            <a:avLst/>
          </a:prstGeom>
        </p:spPr>
        <p:txBody>
          <a:bodyPr lIns="0" tIns="0" rIns="0" bIns="0" rtlCol="0" anchor="t">
            <a:spAutoFit/>
          </a:bodyPr>
          <a:lstStyle/>
          <a:p>
            <a:pPr>
              <a:lnSpc>
                <a:spcPts val="2799"/>
              </a:lnSpc>
            </a:pPr>
            <a:r>
              <a:rPr lang="en-US" sz="1999" dirty="0">
                <a:latin typeface="Public Sans"/>
                <a:ea typeface="Public Sans"/>
                <a:cs typeface="Public Sans"/>
                <a:sym typeface="Public Sans"/>
              </a:rPr>
              <a:t>5 Data Analysis</a:t>
            </a:r>
          </a:p>
        </p:txBody>
      </p:sp>
      <p:sp>
        <p:nvSpPr>
          <p:cNvPr id="7" name="TextBox 7"/>
          <p:cNvSpPr txBox="1"/>
          <p:nvPr/>
        </p:nvSpPr>
        <p:spPr>
          <a:xfrm>
            <a:off x="1062891" y="1517046"/>
            <a:ext cx="3585887" cy="1795363"/>
          </a:xfrm>
          <a:prstGeom prst="rect">
            <a:avLst/>
          </a:prstGeom>
        </p:spPr>
        <p:txBody>
          <a:bodyPr lIns="0" tIns="0" rIns="0" bIns="0" rtlCol="0" anchor="t">
            <a:spAutoFit/>
          </a:bodyPr>
          <a:lstStyle/>
          <a:p>
            <a:pPr>
              <a:lnSpc>
                <a:spcPts val="7040"/>
              </a:lnSpc>
              <a:spcBef>
                <a:spcPct val="0"/>
              </a:spcBef>
            </a:pPr>
            <a:r>
              <a:rPr lang="en-US" sz="5867" dirty="0">
                <a:latin typeface="HK Grotesk Bold"/>
                <a:ea typeface="HK Grotesk Bold"/>
                <a:cs typeface="HK Grotesk Bold"/>
                <a:sym typeface="HK Grotesk Bold"/>
              </a:rPr>
              <a:t>Content Table</a:t>
            </a:r>
          </a:p>
        </p:txBody>
      </p:sp>
      <p:sp>
        <p:nvSpPr>
          <p:cNvPr id="8" name="TextBox 8"/>
          <p:cNvSpPr txBox="1"/>
          <p:nvPr/>
        </p:nvSpPr>
        <p:spPr>
          <a:xfrm>
            <a:off x="6245353" y="1584926"/>
            <a:ext cx="5694555" cy="327718"/>
          </a:xfrm>
          <a:prstGeom prst="rect">
            <a:avLst/>
          </a:prstGeom>
        </p:spPr>
        <p:txBody>
          <a:bodyPr lIns="0" tIns="0" rIns="0" bIns="0" rtlCol="0" anchor="t">
            <a:spAutoFit/>
          </a:bodyPr>
          <a:lstStyle/>
          <a:p>
            <a:pPr>
              <a:lnSpc>
                <a:spcPts val="2799"/>
              </a:lnSpc>
            </a:pPr>
            <a:r>
              <a:rPr lang="en-US" sz="1999" dirty="0">
                <a:latin typeface="Public Sans"/>
                <a:ea typeface="Public Sans"/>
                <a:cs typeface="Public Sans"/>
                <a:sym typeface="Public Sans"/>
              </a:rPr>
              <a:t>2. Objectives and Scope </a:t>
            </a:r>
          </a:p>
        </p:txBody>
      </p:sp>
      <p:sp>
        <p:nvSpPr>
          <p:cNvPr id="9" name="TextBox 9"/>
          <p:cNvSpPr txBox="1"/>
          <p:nvPr/>
        </p:nvSpPr>
        <p:spPr>
          <a:xfrm>
            <a:off x="6245351" y="2144406"/>
            <a:ext cx="5694555" cy="327718"/>
          </a:xfrm>
          <a:prstGeom prst="rect">
            <a:avLst/>
          </a:prstGeom>
        </p:spPr>
        <p:txBody>
          <a:bodyPr lIns="0" tIns="0" rIns="0" bIns="0" rtlCol="0" anchor="t">
            <a:spAutoFit/>
          </a:bodyPr>
          <a:lstStyle/>
          <a:p>
            <a:pPr>
              <a:lnSpc>
                <a:spcPts val="2799"/>
              </a:lnSpc>
            </a:pPr>
            <a:r>
              <a:rPr lang="en-US" sz="1999" dirty="0">
                <a:latin typeface="Public Sans"/>
                <a:ea typeface="Public Sans"/>
                <a:cs typeface="Public Sans"/>
                <a:sym typeface="Public Sans"/>
              </a:rPr>
              <a:t>3. Workflow	</a:t>
            </a:r>
          </a:p>
        </p:txBody>
      </p:sp>
      <p:sp>
        <p:nvSpPr>
          <p:cNvPr id="10" name="TextBox 10"/>
          <p:cNvSpPr txBox="1"/>
          <p:nvPr/>
        </p:nvSpPr>
        <p:spPr>
          <a:xfrm>
            <a:off x="6245350" y="3820272"/>
            <a:ext cx="5694555" cy="327718"/>
          </a:xfrm>
          <a:prstGeom prst="rect">
            <a:avLst/>
          </a:prstGeom>
        </p:spPr>
        <p:txBody>
          <a:bodyPr lIns="0" tIns="0" rIns="0" bIns="0" rtlCol="0" anchor="t">
            <a:spAutoFit/>
          </a:bodyPr>
          <a:lstStyle/>
          <a:p>
            <a:pPr>
              <a:lnSpc>
                <a:spcPts val="2799"/>
              </a:lnSpc>
            </a:pPr>
            <a:r>
              <a:rPr lang="en-US" sz="1999" dirty="0">
                <a:latin typeface="Public Sans"/>
                <a:ea typeface="Public Sans"/>
                <a:cs typeface="Public Sans"/>
                <a:sym typeface="Public Sans"/>
              </a:rPr>
              <a:t>6. Insights and Results</a:t>
            </a:r>
          </a:p>
        </p:txBody>
      </p:sp>
    </p:spTree>
    <p:extLst>
      <p:ext uri="{BB962C8B-B14F-4D97-AF65-F5344CB8AC3E}">
        <p14:creationId xmlns:p14="http://schemas.microsoft.com/office/powerpoint/2010/main" val="4122284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E20DE-70B0-0EEB-A518-A739FE6548EC}"/>
              </a:ext>
            </a:extLst>
          </p:cNvPr>
          <p:cNvSpPr>
            <a:spLocks noGrp="1"/>
          </p:cNvSpPr>
          <p:nvPr>
            <p:ph type="title"/>
          </p:nvPr>
        </p:nvSpPr>
        <p:spPr>
          <a:xfrm>
            <a:off x="1205345" y="468809"/>
            <a:ext cx="8610600" cy="1293028"/>
          </a:xfrm>
        </p:spPr>
        <p:txBody>
          <a:bodyPr/>
          <a:lstStyle/>
          <a:p>
            <a:r>
              <a:rPr lang="en-US" b="1" dirty="0"/>
              <a:t>Review Analysis</a:t>
            </a:r>
          </a:p>
        </p:txBody>
      </p:sp>
      <p:sp>
        <p:nvSpPr>
          <p:cNvPr id="3" name="Content Placeholder 2">
            <a:extLst>
              <a:ext uri="{FF2B5EF4-FFF2-40B4-BE49-F238E27FC236}">
                <a16:creationId xmlns:a16="http://schemas.microsoft.com/office/drawing/2014/main" id="{AA518E96-FD09-A5FC-1BC8-3FD5BE5500C1}"/>
              </a:ext>
            </a:extLst>
          </p:cNvPr>
          <p:cNvSpPr>
            <a:spLocks noGrp="1"/>
          </p:cNvSpPr>
          <p:nvPr>
            <p:ph idx="1"/>
          </p:nvPr>
        </p:nvSpPr>
        <p:spPr>
          <a:xfrm>
            <a:off x="6437744" y="1902692"/>
            <a:ext cx="5068455" cy="4315994"/>
          </a:xfrm>
        </p:spPr>
        <p:txBody>
          <a:bodyPr>
            <a:normAutofit/>
          </a:bodyPr>
          <a:lstStyle/>
          <a:p>
            <a:pPr marL="0" indent="0">
              <a:buNone/>
            </a:pPr>
            <a:endParaRPr lang="en-US" dirty="0"/>
          </a:p>
          <a:p>
            <a:pPr marL="0" indent="0">
              <a:buNone/>
            </a:pPr>
            <a:r>
              <a:rPr lang="en-US" b="1" u="sng" dirty="0"/>
              <a:t>4 Star Rating- (25%)</a:t>
            </a:r>
          </a:p>
          <a:p>
            <a:pPr marL="0" indent="0" algn="r">
              <a:buNone/>
            </a:pPr>
            <a:r>
              <a:rPr lang="en-US" sz="1800" b="1" dirty="0"/>
              <a:t>          </a:t>
            </a:r>
            <a:r>
              <a:rPr lang="en-US" sz="1800" dirty="0"/>
              <a:t>- in 4 star rating we have received the positive reviews with some very few reviews about the infrastructure that mentions </a:t>
            </a:r>
            <a:r>
              <a:rPr lang="en-US" sz="1800" i="1" dirty="0"/>
              <a:t>“</a:t>
            </a:r>
            <a:r>
              <a:rPr lang="en-US" sz="1800" i="1" u="sng" dirty="0"/>
              <a:t>The place have less seats only 10 tables it would bee better if there are more seats</a:t>
            </a:r>
            <a:r>
              <a:rPr lang="en-US" sz="1800" i="1" dirty="0"/>
              <a:t>” that shows people loves to dine in rather that take away which is good for our outlets reputation and publicity.</a:t>
            </a:r>
          </a:p>
          <a:p>
            <a:pPr marL="0" indent="0">
              <a:buNone/>
            </a:pPr>
            <a:endParaRPr lang="en-US" b="1" i="1" dirty="0"/>
          </a:p>
        </p:txBody>
      </p:sp>
      <p:sp>
        <p:nvSpPr>
          <p:cNvPr id="4" name="TextBox 3">
            <a:extLst>
              <a:ext uri="{FF2B5EF4-FFF2-40B4-BE49-F238E27FC236}">
                <a16:creationId xmlns:a16="http://schemas.microsoft.com/office/drawing/2014/main" id="{416E28C2-2978-A735-4B57-C763EE4A04E7}"/>
              </a:ext>
            </a:extLst>
          </p:cNvPr>
          <p:cNvSpPr txBox="1"/>
          <p:nvPr/>
        </p:nvSpPr>
        <p:spPr>
          <a:xfrm>
            <a:off x="443345" y="2287828"/>
            <a:ext cx="5551055" cy="3170099"/>
          </a:xfrm>
          <a:prstGeom prst="rect">
            <a:avLst/>
          </a:prstGeom>
          <a:noFill/>
        </p:spPr>
        <p:txBody>
          <a:bodyPr wrap="square" rtlCol="0">
            <a:spAutoFit/>
          </a:bodyPr>
          <a:lstStyle/>
          <a:p>
            <a:pPr marL="0" indent="0">
              <a:buNone/>
            </a:pPr>
            <a:r>
              <a:rPr lang="en-US" sz="2200" b="1" u="sng" dirty="0"/>
              <a:t>5 Star Ratings- (48%)</a:t>
            </a:r>
          </a:p>
          <a:p>
            <a:pPr marL="0" indent="0" algn="r">
              <a:buNone/>
            </a:pPr>
            <a:r>
              <a:rPr lang="en-US" b="1" dirty="0"/>
              <a:t>          </a:t>
            </a:r>
            <a:r>
              <a:rPr lang="en-US" dirty="0"/>
              <a:t>- as we have seen there are 48-82% in favor reviews which indicates that the services provided are good but, we couldn’t make it to 100% and in behalf of that there are the other reviews which can help us to improve and achieve our goal of 100% positive rating. The 5 star ratings we have received mention that the received, and food taste is perfect and percentage of this rating is 48% which shows a positive effect on the website about the resto.</a:t>
            </a:r>
          </a:p>
        </p:txBody>
      </p:sp>
    </p:spTree>
    <p:extLst>
      <p:ext uri="{BB962C8B-B14F-4D97-AF65-F5344CB8AC3E}">
        <p14:creationId xmlns:p14="http://schemas.microsoft.com/office/powerpoint/2010/main" val="310032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DA082-1760-8AAA-96E1-1FA61C05A4E7}"/>
              </a:ext>
            </a:extLst>
          </p:cNvPr>
          <p:cNvSpPr>
            <a:spLocks noGrp="1"/>
          </p:cNvSpPr>
          <p:nvPr>
            <p:ph idx="1"/>
          </p:nvPr>
        </p:nvSpPr>
        <p:spPr>
          <a:xfrm>
            <a:off x="5772728" y="3131412"/>
            <a:ext cx="6065981" cy="4024125"/>
          </a:xfrm>
        </p:spPr>
        <p:txBody>
          <a:bodyPr>
            <a:normAutofit/>
          </a:bodyPr>
          <a:lstStyle/>
          <a:p>
            <a:pPr marL="0" indent="0">
              <a:buNone/>
            </a:pPr>
            <a:r>
              <a:rPr lang="en-US" b="1" u="sng" dirty="0">
                <a:solidFill>
                  <a:schemeClr val="tx1"/>
                </a:solidFill>
              </a:rPr>
              <a:t>1 Star Rating (8%)</a:t>
            </a:r>
          </a:p>
          <a:p>
            <a:pPr marL="0" indent="0">
              <a:buNone/>
            </a:pPr>
            <a:r>
              <a:rPr lang="en-US" sz="1800" b="1" dirty="0"/>
              <a:t>            - all  1 star ratings clearly show an negative as mentioned in reviews </a:t>
            </a:r>
            <a:r>
              <a:rPr lang="en-US" sz="1800" b="1" i="1" u="sng" dirty="0"/>
              <a:t>“change in taste, slow service, less space to dine in, takeaways are bad". Even</a:t>
            </a:r>
            <a:r>
              <a:rPr lang="en-US" sz="1800" b="1" dirty="0"/>
              <a:t> though lots of customers are satisfied with quantity and quality of food but because of the slow service they have raised an negative review.</a:t>
            </a:r>
          </a:p>
        </p:txBody>
      </p:sp>
      <p:sp>
        <p:nvSpPr>
          <p:cNvPr id="4" name="TextBox 3">
            <a:extLst>
              <a:ext uri="{FF2B5EF4-FFF2-40B4-BE49-F238E27FC236}">
                <a16:creationId xmlns:a16="http://schemas.microsoft.com/office/drawing/2014/main" id="{EA52CC1D-71C2-A685-A8A1-FA254EDF116E}"/>
              </a:ext>
            </a:extLst>
          </p:cNvPr>
          <p:cNvSpPr txBox="1"/>
          <p:nvPr/>
        </p:nvSpPr>
        <p:spPr>
          <a:xfrm>
            <a:off x="461817" y="1669474"/>
            <a:ext cx="4636656" cy="2369880"/>
          </a:xfrm>
          <a:prstGeom prst="rect">
            <a:avLst/>
          </a:prstGeom>
          <a:noFill/>
        </p:spPr>
        <p:txBody>
          <a:bodyPr wrap="square" rtlCol="0">
            <a:spAutoFit/>
          </a:bodyPr>
          <a:lstStyle/>
          <a:p>
            <a:pPr marL="0" indent="0">
              <a:buNone/>
            </a:pPr>
            <a:r>
              <a:rPr lang="en-US" sz="2200" b="1" u="sng" dirty="0"/>
              <a:t>3 Star Rating (9%)</a:t>
            </a:r>
          </a:p>
          <a:p>
            <a:pPr marL="0" indent="0" algn="r">
              <a:buNone/>
            </a:pPr>
            <a:r>
              <a:rPr lang="en-US" b="1" dirty="0">
                <a:solidFill>
                  <a:schemeClr val="tx1">
                    <a:lumMod val="75000"/>
                    <a:lumOff val="25000"/>
                  </a:schemeClr>
                </a:solidFill>
              </a:rPr>
              <a:t>            - in 3 star rating we have noticed that most of the reviews are positive but still there are some issues mention like </a:t>
            </a:r>
            <a:r>
              <a:rPr lang="en-US" b="1" i="1" dirty="0">
                <a:solidFill>
                  <a:schemeClr val="tx1">
                    <a:lumMod val="75000"/>
                    <a:lumOff val="25000"/>
                  </a:schemeClr>
                </a:solidFill>
              </a:rPr>
              <a:t>“slow service” , “change in taste” </a:t>
            </a:r>
            <a:r>
              <a:rPr lang="en-US" b="1" dirty="0">
                <a:solidFill>
                  <a:schemeClr val="tx1">
                    <a:lumMod val="75000"/>
                    <a:lumOff val="25000"/>
                  </a:schemeClr>
                </a:solidFill>
              </a:rPr>
              <a:t>and “</a:t>
            </a:r>
            <a:r>
              <a:rPr lang="en-US" b="1" i="1" dirty="0">
                <a:solidFill>
                  <a:schemeClr val="tx1">
                    <a:lumMod val="75000"/>
                    <a:lumOff val="25000"/>
                  </a:schemeClr>
                </a:solidFill>
              </a:rPr>
              <a:t>less space for dine in</a:t>
            </a:r>
            <a:r>
              <a:rPr lang="en-US" b="1" dirty="0">
                <a:solidFill>
                  <a:schemeClr val="tx1">
                    <a:lumMod val="75000"/>
                    <a:lumOff val="25000"/>
                  </a:schemeClr>
                </a:solidFill>
              </a:rPr>
              <a:t>”. Which indicates the part where improvement is required.</a:t>
            </a:r>
          </a:p>
          <a:p>
            <a:endParaRPr lang="en-US" dirty="0"/>
          </a:p>
        </p:txBody>
      </p:sp>
      <p:sp>
        <p:nvSpPr>
          <p:cNvPr id="5" name="TextBox 4">
            <a:extLst>
              <a:ext uri="{FF2B5EF4-FFF2-40B4-BE49-F238E27FC236}">
                <a16:creationId xmlns:a16="http://schemas.microsoft.com/office/drawing/2014/main" id="{A600A8D9-F25F-6703-E73C-5FC8001D286F}"/>
              </a:ext>
            </a:extLst>
          </p:cNvPr>
          <p:cNvSpPr txBox="1"/>
          <p:nvPr/>
        </p:nvSpPr>
        <p:spPr>
          <a:xfrm>
            <a:off x="6647872" y="1121659"/>
            <a:ext cx="4858328" cy="1261884"/>
          </a:xfrm>
          <a:prstGeom prst="rect">
            <a:avLst/>
          </a:prstGeom>
          <a:noFill/>
        </p:spPr>
        <p:txBody>
          <a:bodyPr wrap="square" rtlCol="0">
            <a:spAutoFit/>
          </a:bodyPr>
          <a:lstStyle/>
          <a:p>
            <a:pPr marL="0" indent="0">
              <a:buNone/>
            </a:pPr>
            <a:r>
              <a:rPr lang="en-US" sz="2200" b="1" u="sng" dirty="0"/>
              <a:t>2 Star Rating (10%)</a:t>
            </a:r>
          </a:p>
          <a:p>
            <a:pPr marL="0" indent="0">
              <a:buNone/>
            </a:pPr>
            <a:r>
              <a:rPr lang="en-US" b="1" dirty="0"/>
              <a:t>            - </a:t>
            </a:r>
            <a:r>
              <a:rPr lang="en-US" b="1" dirty="0">
                <a:solidFill>
                  <a:schemeClr val="tx1">
                    <a:lumMod val="75000"/>
                    <a:lumOff val="25000"/>
                  </a:schemeClr>
                </a:solidFill>
              </a:rPr>
              <a:t>most of the 2 star ratings mention “</a:t>
            </a:r>
            <a:r>
              <a:rPr lang="en-US" b="1" i="1" dirty="0">
                <a:solidFill>
                  <a:schemeClr val="tx1">
                    <a:lumMod val="75000"/>
                    <a:lumOff val="25000"/>
                  </a:schemeClr>
                </a:solidFill>
              </a:rPr>
              <a:t>food quality”</a:t>
            </a:r>
            <a:r>
              <a:rPr lang="en-US" b="1" dirty="0">
                <a:solidFill>
                  <a:schemeClr val="tx1">
                    <a:lumMod val="75000"/>
                    <a:lumOff val="25000"/>
                  </a:schemeClr>
                </a:solidFill>
              </a:rPr>
              <a:t>,  “</a:t>
            </a:r>
            <a:r>
              <a:rPr lang="en-US" b="1" i="1" dirty="0">
                <a:solidFill>
                  <a:schemeClr val="tx1">
                    <a:lumMod val="75000"/>
                    <a:lumOff val="25000"/>
                  </a:schemeClr>
                </a:solidFill>
              </a:rPr>
              <a:t>Change In Taste”</a:t>
            </a:r>
            <a:r>
              <a:rPr lang="en-US" b="1" dirty="0">
                <a:solidFill>
                  <a:schemeClr val="tx1">
                    <a:lumMod val="75000"/>
                    <a:lumOff val="25000"/>
                  </a:schemeClr>
                </a:solidFill>
              </a:rPr>
              <a:t> which was considered under Cheff Head.</a:t>
            </a:r>
          </a:p>
        </p:txBody>
      </p:sp>
    </p:spTree>
    <p:extLst>
      <p:ext uri="{BB962C8B-B14F-4D97-AF65-F5344CB8AC3E}">
        <p14:creationId xmlns:p14="http://schemas.microsoft.com/office/powerpoint/2010/main" val="3624193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952C-70CB-D992-DB86-CA4704E9F7BE}"/>
              </a:ext>
            </a:extLst>
          </p:cNvPr>
          <p:cNvSpPr>
            <a:spLocks noGrp="1"/>
          </p:cNvSpPr>
          <p:nvPr>
            <p:ph type="title"/>
          </p:nvPr>
        </p:nvSpPr>
        <p:spPr>
          <a:xfrm>
            <a:off x="677334" y="609599"/>
            <a:ext cx="8596668" cy="785091"/>
          </a:xfrm>
        </p:spPr>
        <p:txBody>
          <a:bodyPr>
            <a:normAutofit fontScale="90000"/>
          </a:bodyPr>
          <a:lstStyle/>
          <a:p>
            <a:r>
              <a:rPr lang="en-US" sz="4900" dirty="0"/>
              <a:t>Solutions</a:t>
            </a:r>
            <a:r>
              <a:rPr lang="en-US" dirty="0"/>
              <a:t>: </a:t>
            </a:r>
            <a:br>
              <a:rPr lang="en-US" dirty="0"/>
            </a:br>
            <a:endParaRPr lang="en-US" dirty="0"/>
          </a:p>
        </p:txBody>
      </p:sp>
      <p:sp>
        <p:nvSpPr>
          <p:cNvPr id="3" name="Content Placeholder 2">
            <a:extLst>
              <a:ext uri="{FF2B5EF4-FFF2-40B4-BE49-F238E27FC236}">
                <a16:creationId xmlns:a16="http://schemas.microsoft.com/office/drawing/2014/main" id="{613D008E-5FB2-DBE3-092D-1275A589A7A9}"/>
              </a:ext>
            </a:extLst>
          </p:cNvPr>
          <p:cNvSpPr>
            <a:spLocks noGrp="1"/>
          </p:cNvSpPr>
          <p:nvPr>
            <p:ph idx="1"/>
          </p:nvPr>
        </p:nvSpPr>
        <p:spPr>
          <a:xfrm>
            <a:off x="1000607" y="1870363"/>
            <a:ext cx="9953720" cy="4987637"/>
          </a:xfrm>
        </p:spPr>
        <p:txBody>
          <a:bodyPr/>
          <a:lstStyle/>
          <a:p>
            <a:pPr marL="0" indent="0">
              <a:buNone/>
            </a:pPr>
            <a:r>
              <a:rPr lang="en-US" sz="2800" b="1" dirty="0"/>
              <a:t>1-Packaging :-</a:t>
            </a:r>
          </a:p>
          <a:p>
            <a:pPr marL="0" indent="0">
              <a:buNone/>
            </a:pPr>
            <a:r>
              <a:rPr lang="en-US" b="1" dirty="0"/>
              <a:t> </a:t>
            </a:r>
            <a:r>
              <a:rPr lang="en-US" dirty="0"/>
              <a:t>it was notices that the packaging were not good and customers didn’t like it neither in takeaways or the packed leftovers, to solve this </a:t>
            </a:r>
            <a:r>
              <a:rPr lang="en-US" b="1" u="sng" dirty="0"/>
              <a:t>we need better packaging </a:t>
            </a:r>
            <a:r>
              <a:rPr lang="en-US" dirty="0"/>
              <a:t>which keeps food fresh and warm for enough time customers can enjoy the food at there home when they reach.</a:t>
            </a:r>
          </a:p>
          <a:p>
            <a:pPr marL="0" indent="0">
              <a:buNone/>
            </a:pPr>
            <a:r>
              <a:rPr lang="en-US" sz="2800" b="1" dirty="0"/>
              <a:t>2-Time Management :-</a:t>
            </a:r>
          </a:p>
          <a:p>
            <a:pPr marL="0" indent="0">
              <a:buNone/>
            </a:pPr>
            <a:r>
              <a:rPr lang="en-US" dirty="0"/>
              <a:t>It was noticed from the recent reviews that the serving staff is taking long that they are supposed to this might be because of there personal work or may be because of there laziness or there might be </a:t>
            </a:r>
            <a:r>
              <a:rPr lang="en-US" dirty="0" err="1"/>
              <a:t>athoer</a:t>
            </a:r>
            <a:r>
              <a:rPr lang="en-US" dirty="0"/>
              <a:t> reasons,</a:t>
            </a:r>
          </a:p>
          <a:p>
            <a:pPr marL="0" indent="0">
              <a:buNone/>
            </a:pPr>
            <a:r>
              <a:rPr lang="en-US" dirty="0"/>
              <a:t>For that we need </a:t>
            </a:r>
            <a:r>
              <a:rPr lang="en-US" b="1" u="sng" dirty="0"/>
              <a:t>a better inspection in the kitchen and the training of the staff.</a:t>
            </a:r>
          </a:p>
          <a:p>
            <a:pPr marL="0" indent="0">
              <a:buNone/>
            </a:pPr>
            <a:endParaRPr lang="en-US" b="1" u="sng"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1282939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56C71B-4679-23F8-5687-1FD65C20EBCB}"/>
              </a:ext>
            </a:extLst>
          </p:cNvPr>
          <p:cNvSpPr>
            <a:spLocks noGrp="1"/>
          </p:cNvSpPr>
          <p:nvPr>
            <p:ph idx="1"/>
          </p:nvPr>
        </p:nvSpPr>
        <p:spPr>
          <a:xfrm>
            <a:off x="908242" y="488807"/>
            <a:ext cx="9750521" cy="6226029"/>
          </a:xfrm>
        </p:spPr>
        <p:txBody>
          <a:bodyPr>
            <a:normAutofit/>
          </a:bodyPr>
          <a:lstStyle/>
          <a:p>
            <a:pPr marL="0" indent="0">
              <a:buNone/>
            </a:pPr>
            <a:r>
              <a:rPr lang="en-US" sz="2800" b="1" dirty="0"/>
              <a:t>3-Taste:-</a:t>
            </a:r>
          </a:p>
          <a:p>
            <a:pPr marL="0" indent="0">
              <a:buNone/>
            </a:pPr>
            <a:r>
              <a:rPr lang="en-US" sz="2800" dirty="0"/>
              <a:t> </a:t>
            </a:r>
            <a:r>
              <a:rPr lang="en-US" dirty="0"/>
              <a:t>it was noticed that the taste of the food has changed (</a:t>
            </a:r>
            <a:r>
              <a:rPr lang="en-US" i="1" dirty="0"/>
              <a:t>according to the reviews</a:t>
            </a:r>
            <a:r>
              <a:rPr lang="en-US" dirty="0"/>
              <a:t>) the </a:t>
            </a:r>
            <a:r>
              <a:rPr lang="en-US" dirty="0" err="1"/>
              <a:t>Restaurents</a:t>
            </a:r>
            <a:r>
              <a:rPr lang="en-US" dirty="0"/>
              <a:t> are mostly judged by the </a:t>
            </a:r>
            <a:r>
              <a:rPr lang="en-US" dirty="0" err="1"/>
              <a:t>tatse</a:t>
            </a:r>
            <a:r>
              <a:rPr lang="en-US" dirty="0"/>
              <a:t> of there food and the change in the taste </a:t>
            </a:r>
            <a:r>
              <a:rPr lang="en-US" dirty="0" err="1"/>
              <a:t>is’nt</a:t>
            </a:r>
            <a:r>
              <a:rPr lang="en-US" dirty="0"/>
              <a:t> good, to keep our authentic taste</a:t>
            </a:r>
            <a:r>
              <a:rPr lang="en-US" u="sng" dirty="0"/>
              <a:t> </a:t>
            </a:r>
            <a:r>
              <a:rPr lang="en-US" b="1" u="sng" dirty="0"/>
              <a:t>we need better training of the </a:t>
            </a:r>
            <a:r>
              <a:rPr lang="en-US" b="1" u="sng" dirty="0" err="1"/>
              <a:t>cheffs</a:t>
            </a:r>
            <a:r>
              <a:rPr lang="en-US" b="1" u="sng" dirty="0"/>
              <a:t> who prepare food at the restaurant.</a:t>
            </a:r>
          </a:p>
          <a:p>
            <a:pPr marL="0" indent="0">
              <a:buNone/>
            </a:pPr>
            <a:endParaRPr lang="en-US" sz="2800" b="1" dirty="0"/>
          </a:p>
          <a:p>
            <a:pPr marL="0" indent="0">
              <a:buNone/>
            </a:pPr>
            <a:r>
              <a:rPr lang="en-US" sz="2800" b="1" dirty="0"/>
              <a:t>4- Infrastructure:-</a:t>
            </a:r>
          </a:p>
          <a:p>
            <a:pPr marL="0" indent="0">
              <a:buNone/>
            </a:pPr>
            <a:r>
              <a:rPr lang="en-US" sz="2800" b="1" dirty="0"/>
              <a:t> </a:t>
            </a:r>
            <a:r>
              <a:rPr lang="en-US" dirty="0"/>
              <a:t>according to reviews our place is </a:t>
            </a:r>
            <a:r>
              <a:rPr lang="en-US" dirty="0" err="1"/>
              <a:t>conjusted</a:t>
            </a:r>
            <a:r>
              <a:rPr lang="en-US" dirty="0"/>
              <a:t> and have very small place for dine in which troubles people while </a:t>
            </a:r>
            <a:r>
              <a:rPr lang="en-US" dirty="0" err="1"/>
              <a:t>throughing</a:t>
            </a:r>
            <a:r>
              <a:rPr lang="en-US" dirty="0"/>
              <a:t> parties to there mates, to solve this problem we may </a:t>
            </a:r>
            <a:r>
              <a:rPr lang="en-US" b="1" u="sng" dirty="0"/>
              <a:t>increase numbers of tables we have and we should increase size of the </a:t>
            </a:r>
            <a:r>
              <a:rPr lang="en-US" b="1" u="sng" dirty="0" err="1"/>
              <a:t>reastaurent</a:t>
            </a:r>
            <a:r>
              <a:rPr lang="en-US" b="1" u="sng" dirty="0"/>
              <a:t> </a:t>
            </a:r>
          </a:p>
          <a:p>
            <a:pPr marL="0" indent="0">
              <a:buNone/>
            </a:pPr>
            <a:endParaRPr lang="en-US" sz="2800" b="1" dirty="0"/>
          </a:p>
        </p:txBody>
      </p:sp>
    </p:spTree>
    <p:extLst>
      <p:ext uri="{BB962C8B-B14F-4D97-AF65-F5344CB8AC3E}">
        <p14:creationId xmlns:p14="http://schemas.microsoft.com/office/powerpoint/2010/main" val="2728160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BF3151-A9A7-E271-04FE-0EE3DE2AA2FB}"/>
              </a:ext>
            </a:extLst>
          </p:cNvPr>
          <p:cNvSpPr>
            <a:spLocks noGrp="1"/>
          </p:cNvSpPr>
          <p:nvPr>
            <p:ph idx="1"/>
          </p:nvPr>
        </p:nvSpPr>
        <p:spPr>
          <a:xfrm>
            <a:off x="760461" y="728952"/>
            <a:ext cx="9334884" cy="5856575"/>
          </a:xfrm>
        </p:spPr>
        <p:txBody>
          <a:bodyPr/>
          <a:lstStyle/>
          <a:p>
            <a:pPr marL="0" indent="0">
              <a:buNone/>
            </a:pPr>
            <a:r>
              <a:rPr lang="en-US" sz="2800" b="1" dirty="0"/>
              <a:t>5-Cheff:-</a:t>
            </a:r>
          </a:p>
          <a:p>
            <a:pPr marL="0" indent="0">
              <a:buNone/>
            </a:pPr>
            <a:r>
              <a:rPr lang="en-US" sz="2800" b="1" dirty="0"/>
              <a:t>  </a:t>
            </a:r>
            <a:r>
              <a:rPr lang="en-US" dirty="0"/>
              <a:t>As mentioned above the reviews say that the taste has change from the time, and the time they re taking to prepare food should be less there might be </a:t>
            </a:r>
            <a:r>
              <a:rPr lang="en-US" dirty="0" err="1"/>
              <a:t>som</a:t>
            </a:r>
            <a:r>
              <a:rPr lang="en-US" dirty="0"/>
              <a:t> </a:t>
            </a:r>
            <a:r>
              <a:rPr lang="en-US" dirty="0" err="1"/>
              <a:t>edishes</a:t>
            </a:r>
            <a:r>
              <a:rPr lang="en-US" dirty="0"/>
              <a:t> which take time to prepare apart from them other should be served in time and should not get delayed </a:t>
            </a:r>
            <a:r>
              <a:rPr lang="en-US" dirty="0" err="1"/>
              <a:t>fro</a:t>
            </a:r>
            <a:r>
              <a:rPr lang="en-US" dirty="0"/>
              <a:t> that </a:t>
            </a:r>
            <a:r>
              <a:rPr lang="en-US" b="1" u="sng" dirty="0"/>
              <a:t>we need to train our </a:t>
            </a:r>
            <a:r>
              <a:rPr lang="en-US" b="1" u="sng" dirty="0" err="1"/>
              <a:t>cheffs</a:t>
            </a:r>
            <a:r>
              <a:rPr lang="en-US" b="1" u="sng" dirty="0"/>
              <a:t> </a:t>
            </a:r>
            <a:r>
              <a:rPr lang="en-US" b="1" u="sng" dirty="0" err="1"/>
              <a:t>fot</a:t>
            </a:r>
            <a:r>
              <a:rPr lang="en-US" b="1" u="sng" dirty="0"/>
              <a:t> better quality and better time management.</a:t>
            </a:r>
          </a:p>
          <a:p>
            <a:pPr marL="0" indent="0">
              <a:buNone/>
            </a:pPr>
            <a:endParaRPr lang="en-US" b="1" u="sng" dirty="0"/>
          </a:p>
          <a:p>
            <a:pPr marL="0" indent="0">
              <a:buNone/>
            </a:pPr>
            <a:r>
              <a:rPr lang="en-US" sz="2800" b="1" dirty="0"/>
              <a:t>6-Staff:-</a:t>
            </a:r>
          </a:p>
          <a:p>
            <a:pPr marL="0" indent="0">
              <a:buNone/>
            </a:pPr>
            <a:r>
              <a:rPr lang="en-US" sz="2800" b="1" dirty="0"/>
              <a:t> </a:t>
            </a:r>
            <a:r>
              <a:rPr lang="en-US" dirty="0"/>
              <a:t>As mentioned in recent reviews that the staff is rude to customers this is a serious issue to look into, this might be because of the customers </a:t>
            </a:r>
            <a:r>
              <a:rPr lang="en-US" dirty="0" err="1"/>
              <a:t>behaviour</a:t>
            </a:r>
            <a:r>
              <a:rPr lang="en-US" dirty="0"/>
              <a:t> or might be the staff fault but </a:t>
            </a:r>
            <a:r>
              <a:rPr lang="en-US" b="1" dirty="0"/>
              <a:t>we need to train our staff for serving with respectfully and lovingly </a:t>
            </a:r>
            <a:r>
              <a:rPr lang="en-US" dirty="0"/>
              <a:t>which will reflect positive effect on the customers </a:t>
            </a:r>
            <a:endParaRPr lang="en-US" sz="2800" dirty="0"/>
          </a:p>
        </p:txBody>
      </p:sp>
    </p:spTree>
    <p:extLst>
      <p:ext uri="{BB962C8B-B14F-4D97-AF65-F5344CB8AC3E}">
        <p14:creationId xmlns:p14="http://schemas.microsoft.com/office/powerpoint/2010/main" val="3814965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2813C9-F5B7-CFDA-30C6-9590C216318E}"/>
              </a:ext>
            </a:extLst>
          </p:cNvPr>
          <p:cNvSpPr>
            <a:spLocks noGrp="1"/>
          </p:cNvSpPr>
          <p:nvPr>
            <p:ph idx="1"/>
          </p:nvPr>
        </p:nvSpPr>
        <p:spPr>
          <a:xfrm>
            <a:off x="1797666" y="2558461"/>
            <a:ext cx="8596668" cy="3880773"/>
          </a:xfrm>
        </p:spPr>
        <p:txBody>
          <a:bodyPr>
            <a:normAutofit/>
          </a:bodyPr>
          <a:lstStyle/>
          <a:p>
            <a:pPr marL="0" indent="0" algn="ctr">
              <a:buNone/>
            </a:pPr>
            <a:r>
              <a:rPr lang="en-US" sz="7200"/>
              <a:t>THANK YOU ! </a:t>
            </a:r>
            <a:endParaRPr lang="en-US" sz="7200" dirty="0"/>
          </a:p>
        </p:txBody>
      </p:sp>
    </p:spTree>
    <p:extLst>
      <p:ext uri="{BB962C8B-B14F-4D97-AF65-F5344CB8AC3E}">
        <p14:creationId xmlns:p14="http://schemas.microsoft.com/office/powerpoint/2010/main" val="1362592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8825-A4A0-2FD7-468E-EA652613B0D9}"/>
              </a:ext>
            </a:extLst>
          </p:cNvPr>
          <p:cNvSpPr>
            <a:spLocks noGrp="1"/>
          </p:cNvSpPr>
          <p:nvPr>
            <p:ph type="title"/>
          </p:nvPr>
        </p:nvSpPr>
        <p:spPr>
          <a:xfrm>
            <a:off x="613326" y="156238"/>
            <a:ext cx="8596668" cy="1320800"/>
          </a:xfrm>
        </p:spPr>
        <p:txBody>
          <a:bodyPr>
            <a:normAutofit/>
          </a:bodyPr>
          <a:lstStyle/>
          <a:p>
            <a:r>
              <a:rPr lang="en-US" sz="4400" dirty="0"/>
              <a:t>Introduction</a:t>
            </a:r>
          </a:p>
        </p:txBody>
      </p:sp>
      <p:sp>
        <p:nvSpPr>
          <p:cNvPr id="3" name="Content Placeholder 2">
            <a:extLst>
              <a:ext uri="{FF2B5EF4-FFF2-40B4-BE49-F238E27FC236}">
                <a16:creationId xmlns:a16="http://schemas.microsoft.com/office/drawing/2014/main" id="{7C67AFDE-1DFC-E2C9-060C-AB1AA494C122}"/>
              </a:ext>
            </a:extLst>
          </p:cNvPr>
          <p:cNvSpPr>
            <a:spLocks noGrp="1"/>
          </p:cNvSpPr>
          <p:nvPr>
            <p:ph idx="1"/>
          </p:nvPr>
        </p:nvSpPr>
        <p:spPr>
          <a:xfrm>
            <a:off x="860214" y="1477038"/>
            <a:ext cx="5531442" cy="3880773"/>
          </a:xfrm>
        </p:spPr>
        <p:txBody>
          <a:bodyPr>
            <a:normAutofit fontScale="85000" lnSpcReduction="10000"/>
          </a:bodyPr>
          <a:lstStyle/>
          <a:p>
            <a:pPr algn="l">
              <a:lnSpc>
                <a:spcPts val="4200"/>
              </a:lnSpc>
              <a:buFont typeface="Arial" panose="020B0604020202020204" pitchFamily="34" charset="0"/>
              <a:buChar char="•"/>
            </a:pPr>
            <a:r>
              <a:rPr lang="en-US" sz="1800" dirty="0">
                <a:solidFill>
                  <a:schemeClr val="tx1"/>
                </a:solidFill>
                <a:latin typeface="Public Sans"/>
                <a:ea typeface="Public Sans"/>
                <a:cs typeface="Public Sans"/>
                <a:sym typeface="Public Sans"/>
              </a:rPr>
              <a:t>This project focuses on analyzing Restaurant</a:t>
            </a:r>
          </a:p>
          <a:p>
            <a:pPr marL="0" indent="0" algn="l">
              <a:lnSpc>
                <a:spcPct val="110000"/>
              </a:lnSpc>
              <a:buNone/>
            </a:pPr>
            <a:r>
              <a:rPr lang="en-US" sz="1800" dirty="0">
                <a:solidFill>
                  <a:schemeClr val="tx1"/>
                </a:solidFill>
                <a:latin typeface="Public Sans"/>
                <a:ea typeface="Public Sans"/>
                <a:cs typeface="Public Sans"/>
                <a:sym typeface="Public Sans"/>
              </a:rPr>
              <a:t>       ( Saffron Grill ) data to uncover reviews of customer. </a:t>
            </a:r>
          </a:p>
          <a:p>
            <a:pPr lvl="0" algn="l">
              <a:lnSpc>
                <a:spcPts val="4200"/>
              </a:lnSpc>
              <a:spcBef>
                <a:spcPct val="0"/>
              </a:spcBef>
              <a:buFont typeface="Arial" panose="020B0604020202020204" pitchFamily="34" charset="0"/>
              <a:buChar char="•"/>
            </a:pPr>
            <a:r>
              <a:rPr lang="en-US" sz="1800" dirty="0">
                <a:solidFill>
                  <a:schemeClr val="tx1"/>
                </a:solidFill>
                <a:latin typeface="Public Sans"/>
                <a:ea typeface="Public Sans"/>
                <a:cs typeface="Public Sans"/>
                <a:sym typeface="Public Sans"/>
              </a:rPr>
              <a:t>By collecting reviews from the website, and collecting the data in the different measures, the analysis aims to provide actionable insights for optimizing strategies and providing a better service to the customers.</a:t>
            </a:r>
          </a:p>
          <a:p>
            <a:endParaRPr lang="en-US" dirty="0">
              <a:solidFill>
                <a:schemeClr val="tx1"/>
              </a:solidFill>
            </a:endParaRPr>
          </a:p>
        </p:txBody>
      </p:sp>
    </p:spTree>
    <p:extLst>
      <p:ext uri="{BB962C8B-B14F-4D97-AF65-F5344CB8AC3E}">
        <p14:creationId xmlns:p14="http://schemas.microsoft.com/office/powerpoint/2010/main" val="279813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252728" y="1646684"/>
            <a:ext cx="9849130" cy="1404936"/>
          </a:xfrm>
          <a:prstGeom prst="rect">
            <a:avLst/>
          </a:prstGeom>
        </p:spPr>
        <p:txBody>
          <a:bodyPr lIns="0" tIns="0" rIns="0" bIns="0" rtlCol="0" anchor="t">
            <a:spAutoFit/>
          </a:bodyPr>
          <a:lstStyle/>
          <a:p>
            <a:pPr marL="431824" lvl="1" indent="-215912">
              <a:lnSpc>
                <a:spcPts val="2800"/>
              </a:lnSpc>
              <a:buFont typeface="Arial"/>
              <a:buChar char="•"/>
            </a:pPr>
            <a:r>
              <a:rPr lang="en-US" sz="2000" dirty="0">
                <a:latin typeface="Public Sans"/>
                <a:ea typeface="Public Sans"/>
                <a:cs typeface="Public Sans"/>
                <a:sym typeface="Public Sans"/>
              </a:rPr>
              <a:t>Collecting data</a:t>
            </a:r>
          </a:p>
          <a:p>
            <a:pPr marL="431824" lvl="1" indent="-215912">
              <a:lnSpc>
                <a:spcPts val="2800"/>
              </a:lnSpc>
              <a:buFont typeface="Arial"/>
              <a:buChar char="•"/>
            </a:pPr>
            <a:r>
              <a:rPr lang="en-US" sz="2000" dirty="0">
                <a:latin typeface="Public Sans"/>
                <a:ea typeface="Public Sans"/>
                <a:cs typeface="Public Sans"/>
                <a:sym typeface="Public Sans"/>
              </a:rPr>
              <a:t>Deepen Understanding of Customer Reviews </a:t>
            </a:r>
          </a:p>
          <a:p>
            <a:pPr marL="431824" lvl="1" indent="-215912">
              <a:lnSpc>
                <a:spcPts val="2800"/>
              </a:lnSpc>
              <a:buFont typeface="Arial"/>
              <a:buChar char="•"/>
            </a:pPr>
            <a:r>
              <a:rPr lang="en-US" sz="2000" dirty="0">
                <a:latin typeface="Public Sans"/>
                <a:ea typeface="Public Sans"/>
                <a:cs typeface="Public Sans"/>
                <a:sym typeface="Public Sans"/>
              </a:rPr>
              <a:t>Analyzing The Problems </a:t>
            </a:r>
          </a:p>
          <a:p>
            <a:pPr marL="431824" lvl="1" indent="-215912">
              <a:lnSpc>
                <a:spcPts val="2800"/>
              </a:lnSpc>
              <a:buFont typeface="Arial"/>
              <a:buChar char="•"/>
            </a:pPr>
            <a:r>
              <a:rPr lang="en-US" sz="2000" dirty="0">
                <a:latin typeface="Public Sans"/>
                <a:ea typeface="Public Sans"/>
                <a:cs typeface="Public Sans"/>
                <a:sym typeface="Public Sans"/>
              </a:rPr>
              <a:t>Drive Strategic Decision-Making</a:t>
            </a:r>
          </a:p>
        </p:txBody>
      </p:sp>
      <p:sp>
        <p:nvSpPr>
          <p:cNvPr id="6" name="TextBox 6"/>
          <p:cNvSpPr txBox="1"/>
          <p:nvPr/>
        </p:nvSpPr>
        <p:spPr>
          <a:xfrm>
            <a:off x="685801" y="679451"/>
            <a:ext cx="9933295" cy="641201"/>
          </a:xfrm>
          <a:prstGeom prst="rect">
            <a:avLst/>
          </a:prstGeom>
        </p:spPr>
        <p:txBody>
          <a:bodyPr lIns="0" tIns="0" rIns="0" bIns="0" rtlCol="0" anchor="t">
            <a:spAutoFit/>
          </a:bodyPr>
          <a:lstStyle/>
          <a:p>
            <a:pPr>
              <a:lnSpc>
                <a:spcPts val="5040"/>
              </a:lnSpc>
            </a:pPr>
            <a:r>
              <a:rPr lang="en-US" sz="4200" dirty="0">
                <a:solidFill>
                  <a:schemeClr val="accent1">
                    <a:lumMod val="75000"/>
                  </a:schemeClr>
                </a:solidFill>
                <a:latin typeface="HK Grotesk Bold"/>
                <a:ea typeface="HK Grotesk Bold"/>
                <a:cs typeface="HK Grotesk Bold"/>
                <a:sym typeface="HK Grotesk Bold"/>
              </a:rPr>
              <a:t>Objectives</a:t>
            </a:r>
          </a:p>
        </p:txBody>
      </p:sp>
      <p:sp>
        <p:nvSpPr>
          <p:cNvPr id="7" name="TextBox 7"/>
          <p:cNvSpPr txBox="1"/>
          <p:nvPr/>
        </p:nvSpPr>
        <p:spPr>
          <a:xfrm>
            <a:off x="601635" y="3556661"/>
            <a:ext cx="9933295" cy="641201"/>
          </a:xfrm>
          <a:prstGeom prst="rect">
            <a:avLst/>
          </a:prstGeom>
        </p:spPr>
        <p:txBody>
          <a:bodyPr lIns="0" tIns="0" rIns="0" bIns="0" rtlCol="0" anchor="t">
            <a:spAutoFit/>
          </a:bodyPr>
          <a:lstStyle/>
          <a:p>
            <a:pPr>
              <a:lnSpc>
                <a:spcPts val="5040"/>
              </a:lnSpc>
            </a:pPr>
            <a:r>
              <a:rPr lang="en-US" sz="4200" dirty="0">
                <a:solidFill>
                  <a:schemeClr val="accent1">
                    <a:lumMod val="75000"/>
                  </a:schemeClr>
                </a:solidFill>
                <a:latin typeface="HK Grotesk Bold"/>
                <a:ea typeface="HK Grotesk Bold"/>
                <a:cs typeface="HK Grotesk Bold"/>
                <a:sym typeface="HK Grotesk Bold"/>
              </a:rPr>
              <a:t>Scope</a:t>
            </a:r>
          </a:p>
        </p:txBody>
      </p:sp>
      <p:sp>
        <p:nvSpPr>
          <p:cNvPr id="9" name="TextBox 8">
            <a:extLst>
              <a:ext uri="{FF2B5EF4-FFF2-40B4-BE49-F238E27FC236}">
                <a16:creationId xmlns:a16="http://schemas.microsoft.com/office/drawing/2014/main" id="{4AD65DAD-7332-9FEC-D75C-517043696EE5}"/>
              </a:ext>
            </a:extLst>
          </p:cNvPr>
          <p:cNvSpPr txBox="1"/>
          <p:nvPr/>
        </p:nvSpPr>
        <p:spPr>
          <a:xfrm>
            <a:off x="1136073" y="4682836"/>
            <a:ext cx="8552872" cy="1626023"/>
          </a:xfrm>
          <a:prstGeom prst="rect">
            <a:avLst/>
          </a:prstGeom>
          <a:noFill/>
        </p:spPr>
        <p:txBody>
          <a:bodyPr wrap="square" rtlCol="0">
            <a:spAutoFit/>
          </a:bodyPr>
          <a:lstStyle/>
          <a:p>
            <a:pPr marL="647703" lvl="1" indent="-323852" algn="l">
              <a:lnSpc>
                <a:spcPts val="4200"/>
              </a:lnSpc>
              <a:buFont typeface="Arial"/>
              <a:buChar char="•"/>
            </a:pPr>
            <a:r>
              <a:rPr lang="en-US" sz="1800" dirty="0" err="1">
                <a:latin typeface="Public Sans"/>
                <a:ea typeface="Public Sans"/>
                <a:cs typeface="Public Sans"/>
                <a:sym typeface="Public Sans"/>
              </a:rPr>
              <a:t>Enhanceing</a:t>
            </a:r>
            <a:r>
              <a:rPr lang="en-US" sz="1800" dirty="0">
                <a:latin typeface="Public Sans"/>
                <a:ea typeface="Public Sans"/>
                <a:cs typeface="Public Sans"/>
                <a:sym typeface="Public Sans"/>
              </a:rPr>
              <a:t> Product Quality and </a:t>
            </a:r>
            <a:r>
              <a:rPr lang="en-US" sz="1800" dirty="0" err="1">
                <a:latin typeface="Public Sans"/>
                <a:ea typeface="Public Sans"/>
                <a:cs typeface="Public Sans"/>
                <a:sym typeface="Public Sans"/>
              </a:rPr>
              <a:t>Cutomer</a:t>
            </a:r>
            <a:r>
              <a:rPr lang="en-US" sz="1800" dirty="0">
                <a:latin typeface="Public Sans"/>
                <a:ea typeface="Public Sans"/>
                <a:cs typeface="Public Sans"/>
                <a:sym typeface="Public Sans"/>
              </a:rPr>
              <a:t> Experience Deepen Understanding of </a:t>
            </a:r>
            <a:r>
              <a:rPr lang="en-US" sz="1800" dirty="0" err="1">
                <a:latin typeface="Public Sans"/>
                <a:ea typeface="Public Sans"/>
                <a:cs typeface="Public Sans"/>
                <a:sym typeface="Public Sans"/>
              </a:rPr>
              <a:t>Cutomers</a:t>
            </a:r>
            <a:r>
              <a:rPr lang="en-US" sz="1800" dirty="0">
                <a:latin typeface="Public Sans"/>
                <a:ea typeface="Public Sans"/>
                <a:cs typeface="Public Sans"/>
                <a:sym typeface="Public Sans"/>
              </a:rPr>
              <a:t> Preferences Optimize Operational Efficiency Drive Strategic Decision-Making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87229F-D6BC-CCED-D0E7-71E7B78A1EAB}"/>
              </a:ext>
            </a:extLst>
          </p:cNvPr>
          <p:cNvSpPr txBox="1"/>
          <p:nvPr/>
        </p:nvSpPr>
        <p:spPr>
          <a:xfrm>
            <a:off x="748144" y="1557553"/>
            <a:ext cx="10160553" cy="3960058"/>
          </a:xfrm>
          <a:prstGeom prst="rect">
            <a:avLst/>
          </a:prstGeom>
          <a:noFill/>
          <a:ln>
            <a:solidFill>
              <a:schemeClr val="tx1"/>
            </a:solidFill>
          </a:ln>
        </p:spPr>
        <p:txBody>
          <a:bodyPr wrap="square" rtlCol="0">
            <a:spAutoFit/>
          </a:bodyPr>
          <a:lstStyle/>
          <a:p>
            <a:pPr marL="342900" indent="-342900">
              <a:lnSpc>
                <a:spcPts val="2800"/>
              </a:lnSpc>
              <a:buFont typeface="Arial" panose="020B0604020202020204" pitchFamily="34" charset="0"/>
              <a:buChar char="•"/>
            </a:pPr>
            <a:r>
              <a:rPr lang="en-US" sz="1800" dirty="0">
                <a:latin typeface="Public Sans"/>
                <a:ea typeface="Public Sans"/>
                <a:cs typeface="Public Sans"/>
                <a:sym typeface="Public Sans"/>
              </a:rPr>
              <a:t>Collecting Customers revives and ratings from the website and making and spreadsheet with all the heads dimensions and measures.</a:t>
            </a:r>
          </a:p>
          <a:p>
            <a:pPr marL="342900" indent="-342900">
              <a:lnSpc>
                <a:spcPts val="2800"/>
              </a:lnSpc>
              <a:buFont typeface="Arial" panose="020B0604020202020204" pitchFamily="34" charset="0"/>
              <a:buChar char="•"/>
            </a:pPr>
            <a:r>
              <a:rPr lang="en-US" sz="1800" dirty="0">
                <a:latin typeface="Public Sans"/>
                <a:ea typeface="Public Sans"/>
                <a:cs typeface="Public Sans"/>
                <a:sym typeface="Public Sans"/>
              </a:rPr>
              <a:t>Reviews are mentioned under diff heads and majors </a:t>
            </a:r>
            <a:r>
              <a:rPr lang="en-US" sz="1800" dirty="0" err="1">
                <a:latin typeface="Public Sans"/>
                <a:ea typeface="Public Sans"/>
                <a:cs typeface="Public Sans"/>
                <a:sym typeface="Public Sans"/>
              </a:rPr>
              <a:t>e.g</a:t>
            </a:r>
            <a:r>
              <a:rPr lang="en-US" sz="1800" dirty="0">
                <a:latin typeface="Public Sans"/>
                <a:ea typeface="Public Sans"/>
                <a:cs typeface="Public Sans"/>
                <a:sym typeface="Public Sans"/>
              </a:rPr>
              <a:t> if </a:t>
            </a:r>
            <a:r>
              <a:rPr lang="en-US" sz="1800" dirty="0" err="1">
                <a:latin typeface="Public Sans"/>
                <a:ea typeface="Public Sans"/>
                <a:cs typeface="Public Sans"/>
                <a:sym typeface="Public Sans"/>
              </a:rPr>
              <a:t>theres</a:t>
            </a:r>
            <a:r>
              <a:rPr lang="en-US" sz="1800" dirty="0">
                <a:latin typeface="Public Sans"/>
                <a:ea typeface="Public Sans"/>
                <a:cs typeface="Public Sans"/>
                <a:sym typeface="Public Sans"/>
              </a:rPr>
              <a:t> any serving related issue it will be under staff head.</a:t>
            </a:r>
          </a:p>
          <a:p>
            <a:pPr marL="342900" indent="-342900">
              <a:lnSpc>
                <a:spcPts val="2800"/>
              </a:lnSpc>
              <a:buFont typeface="Arial" panose="020B0604020202020204" pitchFamily="34" charset="0"/>
              <a:buChar char="•"/>
            </a:pPr>
            <a:r>
              <a:rPr lang="en-US" sz="1800" dirty="0">
                <a:latin typeface="Public Sans"/>
                <a:ea typeface="Public Sans"/>
                <a:cs typeface="Public Sans"/>
                <a:sym typeface="Public Sans"/>
              </a:rPr>
              <a:t>Heads used in the excel sheet are as follows : </a:t>
            </a:r>
          </a:p>
          <a:p>
            <a:pPr>
              <a:lnSpc>
                <a:spcPts val="2800"/>
              </a:lnSpc>
            </a:pPr>
            <a:r>
              <a:rPr lang="en-US" sz="1800" dirty="0">
                <a:latin typeface="Public Sans"/>
                <a:ea typeface="Public Sans"/>
                <a:cs typeface="Public Sans"/>
                <a:sym typeface="Public Sans"/>
              </a:rPr>
              <a:t>                              1.Customer name </a:t>
            </a:r>
          </a:p>
          <a:p>
            <a:pPr>
              <a:lnSpc>
                <a:spcPts val="2800"/>
              </a:lnSpc>
            </a:pPr>
            <a:r>
              <a:rPr lang="en-US" sz="1800" dirty="0">
                <a:latin typeface="Public Sans"/>
                <a:ea typeface="Public Sans"/>
                <a:cs typeface="Public Sans"/>
                <a:sym typeface="Public Sans"/>
              </a:rPr>
              <a:t>                              2.Revi</a:t>
            </a:r>
            <a:r>
              <a:rPr lang="en-US" dirty="0">
                <a:latin typeface="Public Sans"/>
                <a:ea typeface="Public Sans"/>
                <a:cs typeface="Public Sans"/>
                <a:sym typeface="Public Sans"/>
              </a:rPr>
              <a:t>ew</a:t>
            </a:r>
          </a:p>
          <a:p>
            <a:pPr>
              <a:lnSpc>
                <a:spcPts val="2800"/>
              </a:lnSpc>
            </a:pPr>
            <a:r>
              <a:rPr lang="en-US" dirty="0">
                <a:latin typeface="Public Sans"/>
                <a:ea typeface="Public Sans"/>
                <a:cs typeface="Public Sans"/>
                <a:sym typeface="Public Sans"/>
              </a:rPr>
              <a:t>                              3.Remark</a:t>
            </a:r>
          </a:p>
          <a:p>
            <a:pPr>
              <a:lnSpc>
                <a:spcPts val="2800"/>
              </a:lnSpc>
            </a:pPr>
            <a:r>
              <a:rPr lang="en-US" sz="1800" dirty="0">
                <a:latin typeface="Public Sans"/>
                <a:ea typeface="Public Sans"/>
                <a:cs typeface="Public Sans"/>
                <a:sym typeface="Public Sans"/>
              </a:rPr>
              <a:t>                              4.Rating</a:t>
            </a:r>
          </a:p>
          <a:p>
            <a:pPr>
              <a:lnSpc>
                <a:spcPts val="2800"/>
              </a:lnSpc>
            </a:pPr>
            <a:endParaRPr lang="en-US" sz="1800" dirty="0">
              <a:latin typeface="Public Sans"/>
              <a:ea typeface="Public Sans"/>
              <a:cs typeface="Public Sans"/>
              <a:sym typeface="Public Sans"/>
            </a:endParaRPr>
          </a:p>
          <a:p>
            <a:endParaRPr lang="en-US" dirty="0"/>
          </a:p>
        </p:txBody>
      </p:sp>
      <p:sp>
        <p:nvSpPr>
          <p:cNvPr id="14" name="TextBox 13">
            <a:extLst>
              <a:ext uri="{FF2B5EF4-FFF2-40B4-BE49-F238E27FC236}">
                <a16:creationId xmlns:a16="http://schemas.microsoft.com/office/drawing/2014/main" id="{A980D1D3-B5F5-A8E6-FD54-05B4384CBB6B}"/>
              </a:ext>
            </a:extLst>
          </p:cNvPr>
          <p:cNvSpPr txBox="1"/>
          <p:nvPr/>
        </p:nvSpPr>
        <p:spPr>
          <a:xfrm>
            <a:off x="489526" y="147782"/>
            <a:ext cx="6724073" cy="923330"/>
          </a:xfrm>
          <a:prstGeom prst="rect">
            <a:avLst/>
          </a:prstGeom>
          <a:noFill/>
          <a:ln>
            <a:solidFill>
              <a:schemeClr val="tx1"/>
            </a:solidFill>
          </a:ln>
        </p:spPr>
        <p:txBody>
          <a:bodyPr wrap="square" rtlCol="0">
            <a:spAutoFit/>
          </a:bodyPr>
          <a:lstStyle/>
          <a:p>
            <a:r>
              <a:rPr lang="en-US" sz="5400" dirty="0">
                <a:solidFill>
                  <a:schemeClr val="accent1">
                    <a:lumMod val="75000"/>
                  </a:schemeClr>
                </a:solidFill>
              </a:rPr>
              <a:t>WORKFLOW</a:t>
            </a:r>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5E674469-1D79-D596-6E75-812D833E6B18}"/>
                  </a:ext>
                </a:extLst>
              </p14:cNvPr>
              <p14:cNvContentPartPr/>
              <p14:nvPr/>
            </p14:nvContentPartPr>
            <p14:xfrm>
              <a:off x="3851549" y="2013513"/>
              <a:ext cx="360" cy="360"/>
            </p14:xfrm>
          </p:contentPart>
        </mc:Choice>
        <mc:Fallback xmlns="">
          <p:pic>
            <p:nvPicPr>
              <p:cNvPr id="21" name="Ink 20">
                <a:extLst>
                  <a:ext uri="{FF2B5EF4-FFF2-40B4-BE49-F238E27FC236}">
                    <a16:creationId xmlns:a16="http://schemas.microsoft.com/office/drawing/2014/main" id="{5E674469-1D79-D596-6E75-812D833E6B18}"/>
                  </a:ext>
                </a:extLst>
              </p:cNvPr>
              <p:cNvPicPr/>
              <p:nvPr/>
            </p:nvPicPr>
            <p:blipFill>
              <a:blip r:embed="rId3"/>
              <a:stretch>
                <a:fillRect/>
              </a:stretch>
            </p:blipFill>
            <p:spPr>
              <a:xfrm>
                <a:off x="3845429" y="2007393"/>
                <a:ext cx="12600" cy="12600"/>
              </a:xfrm>
              <a:prstGeom prst="rect">
                <a:avLst/>
              </a:prstGeom>
            </p:spPr>
          </p:pic>
        </mc:Fallback>
      </mc:AlternateContent>
    </p:spTree>
    <p:extLst>
      <p:ext uri="{BB962C8B-B14F-4D97-AF65-F5344CB8AC3E}">
        <p14:creationId xmlns:p14="http://schemas.microsoft.com/office/powerpoint/2010/main" val="1294537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F9E1-D1B4-4E73-DD97-0C86497F0D44}"/>
              </a:ext>
            </a:extLst>
          </p:cNvPr>
          <p:cNvSpPr>
            <a:spLocks noGrp="1"/>
          </p:cNvSpPr>
          <p:nvPr>
            <p:ph type="ctrTitle"/>
          </p:nvPr>
        </p:nvSpPr>
        <p:spPr>
          <a:xfrm>
            <a:off x="1139952" y="0"/>
            <a:ext cx="9144000" cy="958787"/>
          </a:xfrm>
          <a:ln>
            <a:solidFill>
              <a:schemeClr val="tx1"/>
            </a:solidFill>
          </a:ln>
        </p:spPr>
        <p:txBody>
          <a:bodyPr/>
          <a:lstStyle/>
          <a:p>
            <a:pPr algn="l"/>
            <a:r>
              <a:rPr lang="en-US" b="1" dirty="0">
                <a:solidFill>
                  <a:schemeClr val="accent1">
                    <a:lumMod val="75000"/>
                  </a:schemeClr>
                </a:solidFill>
                <a:latin typeface="+mn-lt"/>
              </a:rPr>
              <a:t>Problems</a:t>
            </a:r>
            <a:r>
              <a:rPr lang="en-US" b="1" dirty="0">
                <a:solidFill>
                  <a:schemeClr val="tx1"/>
                </a:solidFill>
                <a:latin typeface="+mn-lt"/>
              </a:rPr>
              <a:t>;</a:t>
            </a:r>
          </a:p>
        </p:txBody>
      </p:sp>
      <p:sp>
        <p:nvSpPr>
          <p:cNvPr id="3" name="Subtitle 2">
            <a:extLst>
              <a:ext uri="{FF2B5EF4-FFF2-40B4-BE49-F238E27FC236}">
                <a16:creationId xmlns:a16="http://schemas.microsoft.com/office/drawing/2014/main" id="{A6B86608-4BD8-4951-E1F4-67245995A462}"/>
              </a:ext>
            </a:extLst>
          </p:cNvPr>
          <p:cNvSpPr>
            <a:spLocks noGrp="1"/>
          </p:cNvSpPr>
          <p:nvPr>
            <p:ph type="subTitle" idx="1"/>
          </p:nvPr>
        </p:nvSpPr>
        <p:spPr>
          <a:xfrm>
            <a:off x="748145" y="1179801"/>
            <a:ext cx="10303903" cy="4325071"/>
          </a:xfrm>
        </p:spPr>
        <p:txBody>
          <a:bodyPr>
            <a:normAutofit/>
          </a:bodyPr>
          <a:lstStyle/>
          <a:p>
            <a:pPr algn="l"/>
            <a:r>
              <a:rPr lang="en-US" sz="2000" dirty="0">
                <a:solidFill>
                  <a:schemeClr val="tx1"/>
                </a:solidFill>
              </a:rPr>
              <a:t>After consideration of the reviews there are several things which are highlighted that takeaways have some issues </a:t>
            </a:r>
            <a:r>
              <a:rPr lang="en-US" sz="2000" i="1" u="sng" dirty="0">
                <a:solidFill>
                  <a:schemeClr val="tx1"/>
                </a:solidFill>
              </a:rPr>
              <a:t>mentioned below</a:t>
            </a:r>
            <a:r>
              <a:rPr lang="en-US" sz="2000" dirty="0">
                <a:solidFill>
                  <a:schemeClr val="tx1"/>
                </a:solidFill>
              </a:rPr>
              <a:t>;</a:t>
            </a:r>
          </a:p>
          <a:p>
            <a:pPr marL="457200" indent="-457200" algn="l">
              <a:buFont typeface="+mj-lt"/>
              <a:buAutoNum type="arabicPeriod"/>
            </a:pPr>
            <a:r>
              <a:rPr lang="en-US" sz="2000" b="1" dirty="0">
                <a:solidFill>
                  <a:schemeClr val="tx1"/>
                </a:solidFill>
              </a:rPr>
              <a:t>packaging</a:t>
            </a:r>
          </a:p>
          <a:p>
            <a:pPr marL="457200" indent="-457200" algn="l">
              <a:buFont typeface="+mj-lt"/>
              <a:buAutoNum type="arabicPeriod"/>
            </a:pPr>
            <a:r>
              <a:rPr lang="en-US" sz="2000" b="1" dirty="0">
                <a:solidFill>
                  <a:schemeClr val="tx1"/>
                </a:solidFill>
              </a:rPr>
              <a:t>Time </a:t>
            </a:r>
            <a:r>
              <a:rPr lang="en-US" b="1" dirty="0">
                <a:solidFill>
                  <a:schemeClr val="tx1"/>
                </a:solidFill>
              </a:rPr>
              <a:t>management</a:t>
            </a:r>
            <a:endParaRPr lang="en-US" sz="2000" b="1" dirty="0">
              <a:solidFill>
                <a:schemeClr val="tx1"/>
              </a:solidFill>
            </a:endParaRPr>
          </a:p>
          <a:p>
            <a:pPr marL="457200" indent="-457200" algn="l">
              <a:buFont typeface="+mj-lt"/>
              <a:buAutoNum type="arabicPeriod"/>
            </a:pPr>
            <a:r>
              <a:rPr lang="en-US" sz="2000" b="1" dirty="0">
                <a:solidFill>
                  <a:schemeClr val="tx1"/>
                </a:solidFill>
              </a:rPr>
              <a:t>Taste</a:t>
            </a:r>
          </a:p>
          <a:p>
            <a:pPr marL="457200" indent="-457200" algn="l">
              <a:buFont typeface="+mj-lt"/>
              <a:buAutoNum type="arabicPeriod"/>
            </a:pPr>
            <a:r>
              <a:rPr lang="en-US" sz="2000" b="1" dirty="0">
                <a:solidFill>
                  <a:schemeClr val="tx1"/>
                </a:solidFill>
              </a:rPr>
              <a:t>infrastructure</a:t>
            </a:r>
          </a:p>
          <a:p>
            <a:pPr marL="457200" indent="-457200" algn="l">
              <a:buFont typeface="+mj-lt"/>
              <a:buAutoNum type="arabicPeriod"/>
            </a:pPr>
            <a:r>
              <a:rPr lang="en-US" b="1" dirty="0">
                <a:solidFill>
                  <a:schemeClr val="tx1"/>
                </a:solidFill>
              </a:rPr>
              <a:t>Cheff </a:t>
            </a:r>
          </a:p>
          <a:p>
            <a:pPr marL="457200" indent="-457200" algn="l">
              <a:buFont typeface="+mj-lt"/>
              <a:buAutoNum type="arabicPeriod"/>
            </a:pPr>
            <a:r>
              <a:rPr lang="en-US" sz="2000" b="1" dirty="0">
                <a:solidFill>
                  <a:schemeClr val="tx1"/>
                </a:solidFill>
              </a:rPr>
              <a:t>Staff</a:t>
            </a:r>
          </a:p>
          <a:p>
            <a:pPr algn="l"/>
            <a:endParaRPr lang="en-US" dirty="0"/>
          </a:p>
        </p:txBody>
      </p:sp>
      <p:sp>
        <p:nvSpPr>
          <p:cNvPr id="5" name="TextBox 4">
            <a:extLst>
              <a:ext uri="{FF2B5EF4-FFF2-40B4-BE49-F238E27FC236}">
                <a16:creationId xmlns:a16="http://schemas.microsoft.com/office/drawing/2014/main" id="{2BBDC536-1386-86C7-0B94-2F7ABB846C7C}"/>
              </a:ext>
            </a:extLst>
          </p:cNvPr>
          <p:cNvSpPr txBox="1"/>
          <p:nvPr/>
        </p:nvSpPr>
        <p:spPr>
          <a:xfrm>
            <a:off x="1139952" y="5212080"/>
            <a:ext cx="9549384"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720760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81B8-6559-52C1-D970-1457481FC346}"/>
              </a:ext>
            </a:extLst>
          </p:cNvPr>
          <p:cNvSpPr>
            <a:spLocks noGrp="1"/>
          </p:cNvSpPr>
          <p:nvPr>
            <p:ph type="title"/>
          </p:nvPr>
        </p:nvSpPr>
        <p:spPr>
          <a:xfrm>
            <a:off x="274782" y="54933"/>
            <a:ext cx="10515600" cy="881784"/>
          </a:xfrm>
        </p:spPr>
        <p:txBody>
          <a:bodyPr>
            <a:normAutofit fontScale="90000"/>
          </a:bodyPr>
          <a:lstStyle/>
          <a:p>
            <a:r>
              <a:rPr lang="en-US" sz="4400" b="1" dirty="0"/>
              <a:t>Brief details about the fields need improvement</a:t>
            </a:r>
            <a:br>
              <a:rPr lang="en-US" sz="4400" b="1" dirty="0"/>
            </a:br>
            <a:r>
              <a:rPr lang="en-US" sz="4400" b="1" dirty="0"/>
              <a:t> </a:t>
            </a:r>
            <a:endParaRPr lang="en-US" dirty="0"/>
          </a:p>
        </p:txBody>
      </p:sp>
      <p:sp>
        <p:nvSpPr>
          <p:cNvPr id="3" name="Content Placeholder 2">
            <a:extLst>
              <a:ext uri="{FF2B5EF4-FFF2-40B4-BE49-F238E27FC236}">
                <a16:creationId xmlns:a16="http://schemas.microsoft.com/office/drawing/2014/main" id="{3170E572-5E25-54DF-73D1-56ACAA71408F}"/>
              </a:ext>
            </a:extLst>
          </p:cNvPr>
          <p:cNvSpPr>
            <a:spLocks noGrp="1"/>
          </p:cNvSpPr>
          <p:nvPr>
            <p:ph idx="1"/>
          </p:nvPr>
        </p:nvSpPr>
        <p:spPr>
          <a:xfrm>
            <a:off x="570345" y="1516163"/>
            <a:ext cx="10515600" cy="670646"/>
          </a:xfrm>
        </p:spPr>
        <p:txBody>
          <a:bodyPr/>
          <a:lstStyle/>
          <a:p>
            <a:pPr marL="0" indent="0">
              <a:buNone/>
            </a:pPr>
            <a:r>
              <a:rPr lang="en-US" sz="2800" b="1" dirty="0">
                <a:solidFill>
                  <a:schemeClr val="tx1"/>
                </a:solidFill>
              </a:rPr>
              <a:t>1-Packaging</a:t>
            </a:r>
          </a:p>
          <a:p>
            <a:pPr marL="0" indent="0">
              <a:buNone/>
            </a:pPr>
            <a:endParaRPr lang="en-US" b="1" dirty="0"/>
          </a:p>
        </p:txBody>
      </p:sp>
      <p:sp>
        <p:nvSpPr>
          <p:cNvPr id="4" name="TextBox 3">
            <a:extLst>
              <a:ext uri="{FF2B5EF4-FFF2-40B4-BE49-F238E27FC236}">
                <a16:creationId xmlns:a16="http://schemas.microsoft.com/office/drawing/2014/main" id="{F256AB07-080B-5808-E950-67E031EDB359}"/>
              </a:ext>
            </a:extLst>
          </p:cNvPr>
          <p:cNvSpPr txBox="1"/>
          <p:nvPr/>
        </p:nvSpPr>
        <p:spPr>
          <a:xfrm>
            <a:off x="1025237" y="2096014"/>
            <a:ext cx="9966036"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Take a way -</a:t>
            </a:r>
            <a:r>
              <a:rPr lang="en-US" dirty="0"/>
              <a:t> based on the reviews packaging of the food for take aways isn't good we should try something new good and better.</a:t>
            </a:r>
            <a:endParaRPr lang="en-US" b="1" dirty="0"/>
          </a:p>
          <a:p>
            <a:pPr marL="285750" indent="-285750">
              <a:buFont typeface="Arial" panose="020B0604020202020204" pitchFamily="34" charset="0"/>
              <a:buChar char="•"/>
            </a:pPr>
            <a:r>
              <a:rPr lang="en-US" b="1" dirty="0"/>
              <a:t>Leftovers -</a:t>
            </a:r>
            <a:r>
              <a:rPr lang="en-US" dirty="0"/>
              <a:t> there are customers which fails to finish the food they are served with and ask to pack the leftovers to have them. </a:t>
            </a:r>
          </a:p>
          <a:p>
            <a:pPr marL="285750" indent="-285750">
              <a:buFont typeface="Arial" panose="020B0604020202020204" pitchFamily="34" charset="0"/>
              <a:buChar char="•"/>
            </a:pPr>
            <a:r>
              <a:rPr lang="en-US" b="1" dirty="0"/>
              <a:t>Online orders – </a:t>
            </a:r>
            <a:r>
              <a:rPr lang="en-US" dirty="0"/>
              <a:t>there are customers who tries to avoid public and there are more reasons people order food online, while delivery might me any where so the taste of food should  not ruin taking care of this point we have to pack food.</a:t>
            </a:r>
          </a:p>
        </p:txBody>
      </p:sp>
      <p:sp>
        <p:nvSpPr>
          <p:cNvPr id="10" name="TextBox 9">
            <a:extLst>
              <a:ext uri="{FF2B5EF4-FFF2-40B4-BE49-F238E27FC236}">
                <a16:creationId xmlns:a16="http://schemas.microsoft.com/office/drawing/2014/main" id="{8446EF89-824B-2722-BCD4-01CACDDC01BA}"/>
              </a:ext>
            </a:extLst>
          </p:cNvPr>
          <p:cNvSpPr txBox="1"/>
          <p:nvPr/>
        </p:nvSpPr>
        <p:spPr>
          <a:xfrm>
            <a:off x="570345" y="4183970"/>
            <a:ext cx="5357091" cy="523220"/>
          </a:xfrm>
          <a:prstGeom prst="rect">
            <a:avLst/>
          </a:prstGeom>
          <a:noFill/>
        </p:spPr>
        <p:txBody>
          <a:bodyPr wrap="square" rtlCol="0">
            <a:spAutoFit/>
          </a:bodyPr>
          <a:lstStyle/>
          <a:p>
            <a:r>
              <a:rPr lang="en-US" sz="2800" b="1" dirty="0"/>
              <a:t>2-Time management</a:t>
            </a:r>
            <a:endParaRPr lang="en-US" sz="2800" dirty="0"/>
          </a:p>
        </p:txBody>
      </p:sp>
      <p:sp>
        <p:nvSpPr>
          <p:cNvPr id="12" name="TextBox 11">
            <a:extLst>
              <a:ext uri="{FF2B5EF4-FFF2-40B4-BE49-F238E27FC236}">
                <a16:creationId xmlns:a16="http://schemas.microsoft.com/office/drawing/2014/main" id="{99792641-C093-46CD-42A3-D4381366E72C}"/>
              </a:ext>
            </a:extLst>
          </p:cNvPr>
          <p:cNvSpPr txBox="1"/>
          <p:nvPr/>
        </p:nvSpPr>
        <p:spPr>
          <a:xfrm>
            <a:off x="1149926" y="4879277"/>
            <a:ext cx="9356438" cy="1231106"/>
          </a:xfrm>
          <a:prstGeom prst="rect">
            <a:avLst/>
          </a:prstGeom>
          <a:noFill/>
        </p:spPr>
        <p:txBody>
          <a:bodyPr wrap="square" rtlCol="0">
            <a:spAutoFit/>
          </a:bodyPr>
          <a:lstStyle/>
          <a:p>
            <a:pPr marL="285750" indent="-285750">
              <a:buFont typeface="Arial" panose="020B0604020202020204" pitchFamily="34" charset="0"/>
              <a:buChar char="•"/>
            </a:pPr>
            <a:r>
              <a:rPr lang="en-US" sz="2000" b="1" dirty="0"/>
              <a:t>Packaging;</a:t>
            </a:r>
          </a:p>
          <a:p>
            <a:r>
              <a:rPr lang="en-US" dirty="0"/>
              <a:t>            - it is mentioned in the reviews that the staff is slow and takes time to pack food  and never give it on time they delay the order by at least 20-50 minutes or some time more than that</a:t>
            </a:r>
            <a:endParaRPr lang="en-US" b="1" dirty="0"/>
          </a:p>
        </p:txBody>
      </p:sp>
    </p:spTree>
    <p:extLst>
      <p:ext uri="{BB962C8B-B14F-4D97-AF65-F5344CB8AC3E}">
        <p14:creationId xmlns:p14="http://schemas.microsoft.com/office/powerpoint/2010/main" val="357756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1E52E4-4D7D-3B81-B03F-84AC557FCE0A}"/>
              </a:ext>
            </a:extLst>
          </p:cNvPr>
          <p:cNvSpPr>
            <a:spLocks noGrp="1"/>
          </p:cNvSpPr>
          <p:nvPr>
            <p:ph idx="1"/>
          </p:nvPr>
        </p:nvSpPr>
        <p:spPr>
          <a:xfrm>
            <a:off x="1085502" y="335279"/>
            <a:ext cx="10076873" cy="2718704"/>
          </a:xfrm>
        </p:spPr>
        <p:txBody>
          <a:bodyPr/>
          <a:lstStyle/>
          <a:p>
            <a:pPr marL="285750" indent="-285750">
              <a:buFont typeface="Arial" panose="020B0604020202020204" pitchFamily="34" charset="0"/>
              <a:buChar char="•"/>
            </a:pPr>
            <a:r>
              <a:rPr lang="en-US" b="1" dirty="0"/>
              <a:t> </a:t>
            </a:r>
            <a:r>
              <a:rPr lang="en-US" sz="2000" b="1" dirty="0">
                <a:solidFill>
                  <a:schemeClr val="tx1"/>
                </a:solidFill>
                <a:latin typeface="+mj-lt"/>
              </a:rPr>
              <a:t>Serving</a:t>
            </a:r>
            <a:r>
              <a:rPr lang="en-US" b="1" dirty="0">
                <a:solidFill>
                  <a:schemeClr val="tx1"/>
                </a:solidFill>
              </a:rPr>
              <a:t>:</a:t>
            </a:r>
          </a:p>
          <a:p>
            <a:pPr marL="0" indent="0">
              <a:buNone/>
            </a:pPr>
            <a:r>
              <a:rPr lang="en-US" sz="2000" b="1" dirty="0"/>
              <a:t>           </a:t>
            </a:r>
            <a:r>
              <a:rPr lang="en-US" sz="2000" dirty="0"/>
              <a:t>- its is mentioned that the serving time tan by the waiters is long and even in the takeaways they are taking more time than expected and costumers have to wait.</a:t>
            </a:r>
          </a:p>
          <a:p>
            <a:pPr>
              <a:buFont typeface="Arial" panose="020B0604020202020204" pitchFamily="34" charset="0"/>
              <a:buChar char="•"/>
            </a:pPr>
            <a:r>
              <a:rPr lang="en-US" b="1" dirty="0">
                <a:solidFill>
                  <a:schemeClr val="tx1"/>
                </a:solidFill>
              </a:rPr>
              <a:t>Food preparing</a:t>
            </a:r>
          </a:p>
          <a:p>
            <a:pPr marL="0" indent="0">
              <a:buNone/>
            </a:pPr>
            <a:r>
              <a:rPr lang="en-US" sz="2000" b="1" dirty="0"/>
              <a:t>           </a:t>
            </a:r>
            <a:r>
              <a:rPr lang="en-US" sz="2000" dirty="0"/>
              <a:t> - serving issue might be related to this as customers cant see in kitchens, this might be chef's mistake for taking time to prepare food </a:t>
            </a:r>
          </a:p>
        </p:txBody>
      </p:sp>
      <p:sp>
        <p:nvSpPr>
          <p:cNvPr id="5" name="TextBox 4">
            <a:extLst>
              <a:ext uri="{FF2B5EF4-FFF2-40B4-BE49-F238E27FC236}">
                <a16:creationId xmlns:a16="http://schemas.microsoft.com/office/drawing/2014/main" id="{F125BFA7-7783-3B77-8BD2-EC092760A20D}"/>
              </a:ext>
            </a:extLst>
          </p:cNvPr>
          <p:cNvSpPr txBox="1"/>
          <p:nvPr/>
        </p:nvSpPr>
        <p:spPr>
          <a:xfrm>
            <a:off x="1085502" y="4451928"/>
            <a:ext cx="10409382" cy="923330"/>
          </a:xfrm>
          <a:prstGeom prst="rect">
            <a:avLst/>
          </a:prstGeom>
          <a:noFill/>
        </p:spPr>
        <p:txBody>
          <a:bodyPr wrap="square" rtlCol="0">
            <a:spAutoFit/>
          </a:bodyPr>
          <a:lstStyle/>
          <a:p>
            <a:r>
              <a:rPr lang="en-US" dirty="0"/>
              <a:t>- This issue is raised by the old costumers who are costumers to this restaurant for long, they have mentioned that the taste has changed, changing Cheff might be the reason for change in taste.</a:t>
            </a:r>
          </a:p>
        </p:txBody>
      </p:sp>
      <p:sp>
        <p:nvSpPr>
          <p:cNvPr id="6" name="TextBox 5">
            <a:extLst>
              <a:ext uri="{FF2B5EF4-FFF2-40B4-BE49-F238E27FC236}">
                <a16:creationId xmlns:a16="http://schemas.microsoft.com/office/drawing/2014/main" id="{C0E98CD5-7445-5C00-7E5D-0D32A58CE3F6}"/>
              </a:ext>
            </a:extLst>
          </p:cNvPr>
          <p:cNvSpPr txBox="1"/>
          <p:nvPr/>
        </p:nvSpPr>
        <p:spPr>
          <a:xfrm>
            <a:off x="411247" y="3629891"/>
            <a:ext cx="7583054" cy="523220"/>
          </a:xfrm>
          <a:prstGeom prst="rect">
            <a:avLst/>
          </a:prstGeom>
          <a:noFill/>
        </p:spPr>
        <p:txBody>
          <a:bodyPr wrap="square" rtlCol="0">
            <a:spAutoFit/>
          </a:bodyPr>
          <a:lstStyle/>
          <a:p>
            <a:r>
              <a:rPr lang="en-US" sz="2800" b="1" dirty="0">
                <a:latin typeface="+mn-lt"/>
              </a:rPr>
              <a:t>3-Taste</a:t>
            </a:r>
            <a:endParaRPr lang="en-US" sz="2800" dirty="0"/>
          </a:p>
        </p:txBody>
      </p:sp>
    </p:spTree>
    <p:extLst>
      <p:ext uri="{BB962C8B-B14F-4D97-AF65-F5344CB8AC3E}">
        <p14:creationId xmlns:p14="http://schemas.microsoft.com/office/powerpoint/2010/main" val="1742895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D49B-4DBE-AAF6-BD7A-FCB7B504CF93}"/>
              </a:ext>
            </a:extLst>
          </p:cNvPr>
          <p:cNvSpPr>
            <a:spLocks noGrp="1"/>
          </p:cNvSpPr>
          <p:nvPr>
            <p:ph type="title"/>
          </p:nvPr>
        </p:nvSpPr>
        <p:spPr>
          <a:xfrm>
            <a:off x="838200" y="365125"/>
            <a:ext cx="10515600" cy="743239"/>
          </a:xfrm>
        </p:spPr>
        <p:txBody>
          <a:bodyPr>
            <a:noAutofit/>
          </a:bodyPr>
          <a:lstStyle/>
          <a:p>
            <a:br>
              <a:rPr lang="en-US" sz="2800" b="1" dirty="0">
                <a:latin typeface="+mn-lt"/>
              </a:rPr>
            </a:br>
            <a:endParaRPr lang="en-US" sz="2800" b="1" dirty="0">
              <a:latin typeface="+mn-lt"/>
            </a:endParaRPr>
          </a:p>
        </p:txBody>
      </p:sp>
      <p:sp>
        <p:nvSpPr>
          <p:cNvPr id="5" name="Content Placeholder 4">
            <a:extLst>
              <a:ext uri="{FF2B5EF4-FFF2-40B4-BE49-F238E27FC236}">
                <a16:creationId xmlns:a16="http://schemas.microsoft.com/office/drawing/2014/main" id="{B1774FF5-A4BD-0097-43FF-0DF2F544FA6B}"/>
              </a:ext>
            </a:extLst>
          </p:cNvPr>
          <p:cNvSpPr>
            <a:spLocks noGrp="1"/>
          </p:cNvSpPr>
          <p:nvPr>
            <p:ph idx="1"/>
          </p:nvPr>
        </p:nvSpPr>
        <p:spPr>
          <a:xfrm>
            <a:off x="969819" y="902300"/>
            <a:ext cx="9227125" cy="1221696"/>
          </a:xfrm>
        </p:spPr>
        <p:txBody>
          <a:bodyPr>
            <a:normAutofit/>
          </a:bodyPr>
          <a:lstStyle/>
          <a:p>
            <a:pPr marL="0" indent="0">
              <a:buNone/>
            </a:pPr>
            <a:r>
              <a:rPr lang="en-US" sz="1800" dirty="0"/>
              <a:t>            - There are customer who wants to visit the resto but cant at a time because the space isn’t enough, as mentioned in reviews there are only 10 tables which make it quit congested and suffocating for customers.</a:t>
            </a:r>
          </a:p>
        </p:txBody>
      </p:sp>
      <p:sp>
        <p:nvSpPr>
          <p:cNvPr id="6" name="TextBox 5">
            <a:extLst>
              <a:ext uri="{FF2B5EF4-FFF2-40B4-BE49-F238E27FC236}">
                <a16:creationId xmlns:a16="http://schemas.microsoft.com/office/drawing/2014/main" id="{BB8F8A7E-1C74-2142-B19E-C28AD32955E7}"/>
              </a:ext>
            </a:extLst>
          </p:cNvPr>
          <p:cNvSpPr txBox="1"/>
          <p:nvPr/>
        </p:nvSpPr>
        <p:spPr>
          <a:xfrm>
            <a:off x="766619" y="2177182"/>
            <a:ext cx="8896927" cy="954107"/>
          </a:xfrm>
          <a:prstGeom prst="rect">
            <a:avLst/>
          </a:prstGeom>
          <a:noFill/>
        </p:spPr>
        <p:txBody>
          <a:bodyPr wrap="square" rtlCol="0">
            <a:spAutoFit/>
          </a:bodyPr>
          <a:lstStyle/>
          <a:p>
            <a:r>
              <a:rPr lang="en-US" sz="2800" b="1" dirty="0"/>
              <a:t>5-Cheff </a:t>
            </a:r>
          </a:p>
          <a:p>
            <a:endParaRPr lang="en-US" sz="2800" b="1" i="1" dirty="0"/>
          </a:p>
        </p:txBody>
      </p:sp>
      <p:sp>
        <p:nvSpPr>
          <p:cNvPr id="7" name="TextBox 6">
            <a:extLst>
              <a:ext uri="{FF2B5EF4-FFF2-40B4-BE49-F238E27FC236}">
                <a16:creationId xmlns:a16="http://schemas.microsoft.com/office/drawing/2014/main" id="{E50978A8-E3F9-B06B-C341-8D930C4DDEB9}"/>
              </a:ext>
            </a:extLst>
          </p:cNvPr>
          <p:cNvSpPr txBox="1"/>
          <p:nvPr/>
        </p:nvSpPr>
        <p:spPr>
          <a:xfrm>
            <a:off x="766619" y="272973"/>
            <a:ext cx="4922981" cy="523220"/>
          </a:xfrm>
          <a:prstGeom prst="rect">
            <a:avLst/>
          </a:prstGeom>
          <a:noFill/>
        </p:spPr>
        <p:txBody>
          <a:bodyPr wrap="square" rtlCol="0">
            <a:spAutoFit/>
          </a:bodyPr>
          <a:lstStyle/>
          <a:p>
            <a:r>
              <a:rPr lang="en-US" sz="2800" b="1" dirty="0"/>
              <a:t>4-Infrastructure</a:t>
            </a:r>
          </a:p>
        </p:txBody>
      </p:sp>
      <p:sp>
        <p:nvSpPr>
          <p:cNvPr id="9" name="TextBox 8">
            <a:extLst>
              <a:ext uri="{FF2B5EF4-FFF2-40B4-BE49-F238E27FC236}">
                <a16:creationId xmlns:a16="http://schemas.microsoft.com/office/drawing/2014/main" id="{8D8055B1-670B-915D-675A-A75461DAFE29}"/>
              </a:ext>
            </a:extLst>
          </p:cNvPr>
          <p:cNvSpPr txBox="1"/>
          <p:nvPr/>
        </p:nvSpPr>
        <p:spPr>
          <a:xfrm>
            <a:off x="976746" y="2803544"/>
            <a:ext cx="9220198" cy="923330"/>
          </a:xfrm>
          <a:prstGeom prst="rect">
            <a:avLst/>
          </a:prstGeom>
          <a:noFill/>
        </p:spPr>
        <p:txBody>
          <a:bodyPr wrap="square" rtlCol="0">
            <a:spAutoFit/>
          </a:bodyPr>
          <a:lstStyle/>
          <a:p>
            <a:r>
              <a:rPr lang="en-US" dirty="0"/>
              <a:t>             - As mentioned in the reviews we added this to subject of concern as there are lots of reviews mentioning about the change in taste and the time take to serv or prepare food. </a:t>
            </a:r>
          </a:p>
        </p:txBody>
      </p:sp>
      <p:sp>
        <p:nvSpPr>
          <p:cNvPr id="10" name="TextBox 9">
            <a:extLst>
              <a:ext uri="{FF2B5EF4-FFF2-40B4-BE49-F238E27FC236}">
                <a16:creationId xmlns:a16="http://schemas.microsoft.com/office/drawing/2014/main" id="{DF44232C-04C1-BF9B-F896-FB1865F4E941}"/>
              </a:ext>
            </a:extLst>
          </p:cNvPr>
          <p:cNvSpPr txBox="1"/>
          <p:nvPr/>
        </p:nvSpPr>
        <p:spPr>
          <a:xfrm>
            <a:off x="766619" y="4035224"/>
            <a:ext cx="4962236" cy="954107"/>
          </a:xfrm>
          <a:prstGeom prst="rect">
            <a:avLst/>
          </a:prstGeom>
          <a:noFill/>
        </p:spPr>
        <p:txBody>
          <a:bodyPr wrap="square" rtlCol="0">
            <a:spAutoFit/>
          </a:bodyPr>
          <a:lstStyle/>
          <a:p>
            <a:r>
              <a:rPr lang="en-US" sz="2800" b="1" dirty="0"/>
              <a:t>6-Staff</a:t>
            </a:r>
          </a:p>
          <a:p>
            <a:endParaRPr lang="en-US" sz="2800" dirty="0"/>
          </a:p>
        </p:txBody>
      </p:sp>
      <p:sp>
        <p:nvSpPr>
          <p:cNvPr id="12" name="TextBox 11">
            <a:extLst>
              <a:ext uri="{FF2B5EF4-FFF2-40B4-BE49-F238E27FC236}">
                <a16:creationId xmlns:a16="http://schemas.microsoft.com/office/drawing/2014/main" id="{A1C2E8BB-3EC9-4757-ECC7-37581DAD7B67}"/>
              </a:ext>
            </a:extLst>
          </p:cNvPr>
          <p:cNvSpPr txBox="1"/>
          <p:nvPr/>
        </p:nvSpPr>
        <p:spPr>
          <a:xfrm>
            <a:off x="976746" y="4734005"/>
            <a:ext cx="9220199" cy="646331"/>
          </a:xfrm>
          <a:prstGeom prst="rect">
            <a:avLst/>
          </a:prstGeom>
          <a:noFill/>
        </p:spPr>
        <p:txBody>
          <a:bodyPr wrap="square" rtlCol="0">
            <a:spAutoFit/>
          </a:bodyPr>
          <a:lstStyle/>
          <a:p>
            <a:r>
              <a:rPr lang="en-US" dirty="0"/>
              <a:t>           - Mentioned in the reviews its noticed that the staff is rude to customers, and it reflecting an negative effect on the restaurant resputation</a:t>
            </a:r>
          </a:p>
        </p:txBody>
      </p:sp>
    </p:spTree>
    <p:extLst>
      <p:ext uri="{BB962C8B-B14F-4D97-AF65-F5344CB8AC3E}">
        <p14:creationId xmlns:p14="http://schemas.microsoft.com/office/powerpoint/2010/main" val="3928008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A782F-2A11-A28A-8C9B-B21E48C7AD4A}"/>
              </a:ext>
            </a:extLst>
          </p:cNvPr>
          <p:cNvSpPr>
            <a:spLocks noGrp="1"/>
          </p:cNvSpPr>
          <p:nvPr>
            <p:ph type="title"/>
          </p:nvPr>
        </p:nvSpPr>
        <p:spPr>
          <a:xfrm>
            <a:off x="284018" y="636457"/>
            <a:ext cx="10515600" cy="715530"/>
          </a:xfrm>
        </p:spPr>
        <p:txBody>
          <a:bodyPr>
            <a:normAutofit/>
          </a:bodyPr>
          <a:lstStyle/>
          <a:p>
            <a:pPr algn="l"/>
            <a:r>
              <a:rPr lang="en-US" sz="3600" b="1" dirty="0">
                <a:latin typeface="+mn-lt"/>
              </a:rPr>
              <a:t>ANALYSIS;</a:t>
            </a:r>
          </a:p>
        </p:txBody>
      </p:sp>
      <p:sp>
        <p:nvSpPr>
          <p:cNvPr id="4" name="TextBox 3">
            <a:extLst>
              <a:ext uri="{FF2B5EF4-FFF2-40B4-BE49-F238E27FC236}">
                <a16:creationId xmlns:a16="http://schemas.microsoft.com/office/drawing/2014/main" id="{D17FB008-84FE-5F27-B3A2-8D98BAB38849}"/>
              </a:ext>
            </a:extLst>
          </p:cNvPr>
          <p:cNvSpPr txBox="1"/>
          <p:nvPr/>
        </p:nvSpPr>
        <p:spPr>
          <a:xfrm>
            <a:off x="387927" y="2601349"/>
            <a:ext cx="4378036" cy="2554545"/>
          </a:xfrm>
          <a:prstGeom prst="rect">
            <a:avLst/>
          </a:prstGeom>
          <a:noFill/>
        </p:spPr>
        <p:txBody>
          <a:bodyPr wrap="square" rtlCol="0">
            <a:spAutoFit/>
          </a:bodyPr>
          <a:lstStyle/>
          <a:p>
            <a:r>
              <a:rPr lang="en-US" sz="2000" b="1" i="1" u="sng" dirty="0"/>
              <a:t>Rating Review; </a:t>
            </a:r>
          </a:p>
          <a:p>
            <a:r>
              <a:rPr lang="en-US" sz="2000" b="1" i="1" dirty="0"/>
              <a:t>As we can see the most of the comments and the reviews are in the favor that indicates almost 48-82% reviews shows that the service is good and rest show some aspects which needs to be improved.</a:t>
            </a:r>
          </a:p>
        </p:txBody>
      </p:sp>
      <p:graphicFrame>
        <p:nvGraphicFramePr>
          <p:cNvPr id="11" name="Chart 10">
            <a:extLst>
              <a:ext uri="{FF2B5EF4-FFF2-40B4-BE49-F238E27FC236}">
                <a16:creationId xmlns:a16="http://schemas.microsoft.com/office/drawing/2014/main" id="{E7D423F5-A191-5150-AF9F-5227D50E62AB}"/>
              </a:ext>
            </a:extLst>
          </p:cNvPr>
          <p:cNvGraphicFramePr/>
          <p:nvPr>
            <p:extLst>
              <p:ext uri="{D42A27DB-BD31-4B8C-83A1-F6EECF244321}">
                <p14:modId xmlns:p14="http://schemas.microsoft.com/office/powerpoint/2010/main" val="3478278195"/>
              </p:ext>
            </p:extLst>
          </p:nvPr>
        </p:nvGraphicFramePr>
        <p:xfrm>
          <a:off x="2939471" y="1529931"/>
          <a:ext cx="7645402" cy="43926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48826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19769</TotalTime>
  <Words>1298</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HK Grotesk Bold</vt:lpstr>
      <vt:lpstr>Public Sans</vt:lpstr>
      <vt:lpstr>Trebuchet MS</vt:lpstr>
      <vt:lpstr>Wingdings 3</vt:lpstr>
      <vt:lpstr>Facet</vt:lpstr>
      <vt:lpstr>PowerPoint Presentation</vt:lpstr>
      <vt:lpstr>Introduction</vt:lpstr>
      <vt:lpstr>PowerPoint Presentation</vt:lpstr>
      <vt:lpstr>PowerPoint Presentation</vt:lpstr>
      <vt:lpstr>Problems;</vt:lpstr>
      <vt:lpstr>Brief details about the fields need improvement  </vt:lpstr>
      <vt:lpstr>PowerPoint Presentation</vt:lpstr>
      <vt:lpstr> </vt:lpstr>
      <vt:lpstr>ANALYSIS;</vt:lpstr>
      <vt:lpstr>Review Analysis</vt:lpstr>
      <vt:lpstr>PowerPoint Presentation</vt:lpstr>
      <vt:lpstr>Solutions: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Ashish Medhe</dc:creator>
  <cp:lastModifiedBy>Ashish Medhe</cp:lastModifiedBy>
  <cp:revision>2</cp:revision>
  <dcterms:created xsi:type="dcterms:W3CDTF">2024-08-06T21:02:48Z</dcterms:created>
  <dcterms:modified xsi:type="dcterms:W3CDTF">2024-09-03T05:27:01Z</dcterms:modified>
</cp:coreProperties>
</file>