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66" r:id="rId5"/>
    <p:sldId id="270" r:id="rId6"/>
    <p:sldId id="274" r:id="rId7"/>
    <p:sldId id="272" r:id="rId8"/>
    <p:sldId id="27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4BA"/>
    <a:srgbClr val="C1F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660"/>
  </p:normalViewPr>
  <p:slideViewPr>
    <p:cSldViewPr>
      <p:cViewPr varScale="1">
        <p:scale>
          <a:sx n="83" d="100"/>
          <a:sy n="83" d="100"/>
        </p:scale>
        <p:origin x="129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7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9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6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4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44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58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900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5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I2P </a:t>
            </a:r>
            <a:r>
              <a:rPr lang="en-US" altLang="zh-TW" dirty="0" smtClean="0"/>
              <a:t>final </a:t>
            </a:r>
            <a:r>
              <a:rPr lang="en-US" altLang="zh-TW" dirty="0"/>
              <a:t>practice – </a:t>
            </a:r>
            <a:r>
              <a:rPr lang="en-US" altLang="zh-TW" dirty="0" smtClean="0"/>
              <a:t>Mouse Maze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368"/>
            <a:ext cx="8458200" cy="385480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Write a program to count the steps taken by the mouse from the starting point to the final point. </a:t>
            </a:r>
          </a:p>
          <a:p>
            <a:pPr eaLnBrk="1" hangingPunct="1"/>
            <a:r>
              <a:rPr lang="en-US" altLang="zh-TW" dirty="0" smtClean="0"/>
              <a:t>The mouse can move in the four directions: up, down, left and right.</a:t>
            </a:r>
          </a:p>
          <a:p>
            <a:pPr eaLnBrk="1" hangingPunct="1"/>
            <a:r>
              <a:rPr lang="en-US" altLang="zh-TW" dirty="0" smtClean="0"/>
              <a:t>The maze consists of </a:t>
            </a:r>
            <a:r>
              <a:rPr lang="en-US" altLang="zh-TW" b="1" dirty="0" smtClean="0"/>
              <a:t>S</a:t>
            </a:r>
            <a:r>
              <a:rPr lang="en-US" altLang="zh-TW" dirty="0" smtClean="0"/>
              <a:t>(starting point), </a:t>
            </a:r>
            <a:r>
              <a:rPr lang="en-US" altLang="zh-TW" b="1" dirty="0" smtClean="0"/>
              <a:t>#</a:t>
            </a:r>
            <a:r>
              <a:rPr lang="en-US" altLang="zh-TW" dirty="0" smtClean="0"/>
              <a:t>(walls), </a:t>
            </a:r>
            <a:r>
              <a:rPr lang="en-US" altLang="zh-TW" b="1" dirty="0" smtClean="0"/>
              <a:t>$</a:t>
            </a:r>
            <a:r>
              <a:rPr lang="en-US" altLang="zh-TW" dirty="0" smtClean="0"/>
              <a:t>(road) and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(final point).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4" name="1"/>
          <p:cNvSpPr txBox="1"/>
          <p:nvPr/>
        </p:nvSpPr>
        <p:spPr>
          <a:xfrm>
            <a:off x="827584" y="4941168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5" name="2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2" name="2-1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1" name="2-2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3" name="2-3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9" name="2-4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0" name="2-5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$F</a:t>
            </a:r>
            <a:endParaRPr lang="zh-TW" altLang="en-US" sz="2800" dirty="0"/>
          </a:p>
        </p:txBody>
      </p:sp>
      <p:sp>
        <p:nvSpPr>
          <p:cNvPr id="15" name="2-6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sp>
        <p:nvSpPr>
          <p:cNvPr id="14" name="2-7"/>
          <p:cNvSpPr txBox="1"/>
          <p:nvPr/>
        </p:nvSpPr>
        <p:spPr>
          <a:xfrm>
            <a:off x="2339752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3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 smtClean="0"/>
          </a:p>
        </p:txBody>
      </p:sp>
      <p:sp>
        <p:nvSpPr>
          <p:cNvPr id="16" name="3-1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7" name="3-2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8" name="3-3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19" name="3-4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0" name="3-5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$F</a:t>
            </a:r>
            <a:endParaRPr lang="zh-TW" altLang="en-US" sz="2800" dirty="0"/>
          </a:p>
        </p:txBody>
      </p:sp>
      <p:sp>
        <p:nvSpPr>
          <p:cNvPr id="21" name="3-6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sp>
        <p:nvSpPr>
          <p:cNvPr id="22" name="3-7"/>
          <p:cNvSpPr txBox="1"/>
          <p:nvPr/>
        </p:nvSpPr>
        <p:spPr>
          <a:xfrm>
            <a:off x="3851920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4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3" name="4-1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4" name="4-2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5" name="4-3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6" name="4-4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27" name="4-5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4-6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sp>
        <p:nvSpPr>
          <p:cNvPr id="29" name="4-7"/>
          <p:cNvSpPr txBox="1"/>
          <p:nvPr/>
        </p:nvSpPr>
        <p:spPr>
          <a:xfrm>
            <a:off x="5364088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5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0" name="5-1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1" name="5-2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2" name="5-3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3" name="5-4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4" name="5-5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5" name="5-6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36" name="5-7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$F</a:t>
            </a:r>
            <a:endParaRPr lang="zh-TW" altLang="en-US" sz="2800" dirty="0"/>
          </a:p>
        </p:txBody>
      </p:sp>
      <p:sp>
        <p:nvSpPr>
          <p:cNvPr id="37" name="5-8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sp>
        <p:nvSpPr>
          <p:cNvPr id="38" name="5-9"/>
          <p:cNvSpPr txBox="1"/>
          <p:nvPr/>
        </p:nvSpPr>
        <p:spPr>
          <a:xfrm>
            <a:off x="6876256" y="4925486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###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</a:t>
            </a:r>
            <a:r>
              <a:rPr lang="en-US" altLang="zh-TW" sz="2800" dirty="0" smtClean="0"/>
              <a:t>#$$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$$$</a:t>
            </a:r>
            <a:r>
              <a:rPr lang="en-US" altLang="zh-TW" sz="2800" dirty="0" smtClean="0"/>
              <a:t>##</a:t>
            </a:r>
          </a:p>
          <a:p>
            <a:r>
              <a:rPr lang="en-US" altLang="zh-TW" sz="2800" dirty="0" smtClean="0"/>
              <a:t>##</a:t>
            </a:r>
            <a:r>
              <a:rPr lang="en-US" altLang="zh-TW" sz="2800" dirty="0" smtClean="0">
                <a:solidFill>
                  <a:srgbClr val="FF0000"/>
                </a:solidFill>
              </a:rPr>
              <a:t>$$F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12" grpId="0"/>
      <p:bldP spid="12" grpId="1"/>
      <p:bldP spid="11" grpId="0"/>
      <p:bldP spid="11" grpId="1"/>
      <p:bldP spid="13" grpId="0"/>
      <p:bldP spid="13" grpId="1"/>
      <p:bldP spid="9" grpId="0"/>
      <p:bldP spid="9" grpId="1"/>
      <p:bldP spid="10" grpId="0"/>
      <p:bldP spid="10" grpId="1"/>
      <p:bldP spid="15" grpId="0"/>
      <p:bldP spid="15" grpId="1"/>
      <p:bldP spid="14" grpId="0"/>
      <p:bldP spid="8" grpId="0"/>
      <p:bldP spid="8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7" grpId="0"/>
      <p:bldP spid="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6" grpId="0"/>
      <p:bldP spid="6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I2P </a:t>
            </a:r>
            <a:r>
              <a:rPr lang="en-US" altLang="zh-TW" dirty="0" smtClean="0"/>
              <a:t>final </a:t>
            </a:r>
            <a:r>
              <a:rPr lang="en-US" altLang="zh-TW" dirty="0"/>
              <a:t>practice – </a:t>
            </a:r>
            <a:r>
              <a:rPr lang="en-US" altLang="zh-TW" dirty="0" smtClean="0"/>
              <a:t>Mouse Maze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368"/>
            <a:ext cx="8458200" cy="529496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Input</a:t>
            </a:r>
          </a:p>
          <a:p>
            <a:pPr lvl="1" eaLnBrk="1" hangingPunct="1"/>
            <a:r>
              <a:rPr lang="en-US" altLang="zh-TW" sz="2600" dirty="0" smtClean="0"/>
              <a:t>The first line is an integer </a:t>
            </a:r>
            <a:r>
              <a:rPr lang="en-US" altLang="zh-TW" sz="2600" b="1" i="1" dirty="0" smtClean="0"/>
              <a:t>N</a:t>
            </a:r>
            <a:r>
              <a:rPr lang="en-US" altLang="zh-TW" sz="2600" dirty="0" smtClean="0"/>
              <a:t>(1&lt;=N&lt;=10</a:t>
            </a:r>
            <a:r>
              <a:rPr lang="en-US" altLang="zh-TW" sz="2600" baseline="30000" dirty="0" smtClean="0"/>
              <a:t>6</a:t>
            </a:r>
            <a:r>
              <a:rPr lang="en-US" altLang="zh-TW" sz="2600" dirty="0" smtClean="0"/>
              <a:t>), which means the number of the test cases. </a:t>
            </a:r>
          </a:p>
          <a:p>
            <a:pPr lvl="1" eaLnBrk="1" hangingPunct="1"/>
            <a:r>
              <a:rPr lang="en-US" altLang="zh-TW" sz="2600" dirty="0" smtClean="0"/>
              <a:t>For each case, given two integers </a:t>
            </a:r>
            <a:r>
              <a:rPr lang="en-US" altLang="zh-TW" sz="2600" b="1" i="1" dirty="0" smtClean="0"/>
              <a:t>R</a:t>
            </a:r>
            <a:r>
              <a:rPr lang="en-US" altLang="zh-TW" sz="2600" dirty="0" smtClean="0"/>
              <a:t> and </a:t>
            </a:r>
            <a:r>
              <a:rPr lang="en-US" altLang="zh-TW" sz="2600" b="1" i="1" dirty="0" smtClean="0"/>
              <a:t>C</a:t>
            </a:r>
            <a:r>
              <a:rPr lang="en-US" altLang="zh-TW" sz="2600" dirty="0" smtClean="0"/>
              <a:t>(3&lt;=R,C&lt;=500), which mean the size of the maze. For the following </a:t>
            </a:r>
            <a:r>
              <a:rPr lang="en-US" altLang="zh-TW" sz="2600" b="1" i="1" dirty="0" smtClean="0"/>
              <a:t>R</a:t>
            </a:r>
            <a:r>
              <a:rPr lang="en-US" altLang="zh-TW" sz="2600" dirty="0" smtClean="0"/>
              <a:t> lines, each contains </a:t>
            </a:r>
            <a:r>
              <a:rPr lang="en-US" altLang="zh-TW" sz="2600" b="1" i="1" dirty="0" smtClean="0"/>
              <a:t>C</a:t>
            </a:r>
            <a:r>
              <a:rPr lang="en-US" altLang="zh-TW" sz="2600" dirty="0" smtClean="0"/>
              <a:t> characters, specifying the elements of the maze.</a:t>
            </a:r>
          </a:p>
          <a:p>
            <a:pPr eaLnBrk="1" hangingPunct="1"/>
            <a:r>
              <a:rPr lang="en-US" altLang="zh-TW" dirty="0" smtClean="0"/>
              <a:t>Output</a:t>
            </a:r>
          </a:p>
          <a:p>
            <a:pPr lvl="1" eaLnBrk="1" hangingPunct="1"/>
            <a:r>
              <a:rPr lang="en-US" altLang="zh-TW" sz="2600" dirty="0" smtClean="0"/>
              <a:t>Print out the least steps for each case from the starting point(</a:t>
            </a:r>
            <a:r>
              <a:rPr lang="en-US" altLang="zh-TW" sz="2600" b="1" dirty="0" smtClean="0"/>
              <a:t>S</a:t>
            </a:r>
            <a:r>
              <a:rPr lang="en-US" altLang="zh-TW" sz="2600" dirty="0" smtClean="0"/>
              <a:t>) to the final point(</a:t>
            </a:r>
            <a:r>
              <a:rPr lang="en-US" altLang="zh-TW" sz="2600" b="1" dirty="0" smtClean="0"/>
              <a:t>F</a:t>
            </a:r>
            <a:r>
              <a:rPr lang="en-US" altLang="zh-TW" sz="2600" dirty="0" smtClean="0"/>
              <a:t>).</a:t>
            </a:r>
          </a:p>
          <a:p>
            <a:pPr lvl="1" eaLnBrk="1" hangingPunct="1"/>
            <a:r>
              <a:rPr lang="en-US" altLang="zh-TW" sz="2600" dirty="0" smtClean="0"/>
              <a:t>If there is no way from </a:t>
            </a:r>
            <a:r>
              <a:rPr lang="en-US" altLang="zh-TW" sz="2600" b="1" dirty="0" smtClean="0"/>
              <a:t>S</a:t>
            </a:r>
            <a:r>
              <a:rPr lang="en-US" altLang="zh-TW" sz="2600" dirty="0" smtClean="0"/>
              <a:t> to </a:t>
            </a:r>
            <a:r>
              <a:rPr lang="en-US" altLang="zh-TW" sz="2600" b="1" dirty="0" smtClean="0"/>
              <a:t>F</a:t>
            </a:r>
            <a:r>
              <a:rPr lang="en-US" altLang="zh-TW" sz="2600" dirty="0" smtClean="0"/>
              <a:t>, then print -1.</a:t>
            </a:r>
          </a:p>
        </p:txBody>
      </p:sp>
    </p:spTree>
    <p:extLst>
      <p:ext uri="{BB962C8B-B14F-4D97-AF65-F5344CB8AC3E}">
        <p14:creationId xmlns:p14="http://schemas.microsoft.com/office/powerpoint/2010/main" val="164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0: Declare a global variable and the recursion function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2852936"/>
            <a:ext cx="8352928" cy="34163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Result; //= 250000</a:t>
            </a:r>
          </a:p>
          <a:p>
            <a:endParaRPr lang="en-US" altLang="zh-TW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void visit(char(*maze)[SIZE],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y, 			       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R,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C, </a:t>
            </a:r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step);</a:t>
            </a:r>
          </a:p>
          <a:p>
            <a:endParaRPr lang="en-US" altLang="zh-TW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main() {…}</a:t>
            </a:r>
          </a:p>
          <a:p>
            <a:endParaRPr lang="en-US" altLang="zh-TW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void visit(char(*maze)[SIZE],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y, 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R,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C,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step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) {…}</a:t>
            </a:r>
            <a:endParaRPr lang="en-US" altLang="zh-TW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19168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Save the least </a:t>
            </a:r>
            <a:r>
              <a:rPr lang="en-US" altLang="zh-TW" sz="2800" dirty="0"/>
              <a:t>steps(3&lt;=R,C&lt;=500) 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07904" y="263691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Maze       Start point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 bwMode="auto">
          <a:xfrm>
            <a:off x="1619672" y="2564904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右大括弧 8"/>
          <p:cNvSpPr/>
          <p:nvPr/>
        </p:nvSpPr>
        <p:spPr bwMode="auto">
          <a:xfrm rot="16200000">
            <a:off x="6480212" y="2528900"/>
            <a:ext cx="504055" cy="1728192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右大括弧 9"/>
          <p:cNvSpPr/>
          <p:nvPr/>
        </p:nvSpPr>
        <p:spPr bwMode="auto">
          <a:xfrm rot="5400000">
            <a:off x="5472100" y="3753036"/>
            <a:ext cx="504055" cy="1728192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427984" y="321297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2000" y="486916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Size of maze  Current steps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 bwMode="auto">
          <a:xfrm>
            <a:off x="7524328" y="4509120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1: Save the maze and find the starting point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508" y="1268760"/>
            <a:ext cx="6876764" cy="532453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main()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("%d", &amp;N);</a:t>
            </a:r>
          </a:p>
          <a:p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while(--N&gt;=0)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Result = 250000;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("%d %d", &amp;R, &amp;C);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&lt;R;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for(j=0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 j&lt;C; j++) {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(" %c", &amp;maze[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][j]);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if(maze[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][j]=='S') {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start_x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start_y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= 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 } }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visit(maze,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start_x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start_y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, R, C, 0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//print the result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83760" y="1268760"/>
            <a:ext cx="1872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Input:</a:t>
            </a:r>
          </a:p>
          <a:p>
            <a:r>
              <a:rPr lang="en-US" altLang="zh-TW" sz="2800" dirty="0" smtClean="0"/>
              <a:t>4 5</a:t>
            </a:r>
          </a:p>
          <a:p>
            <a:r>
              <a:rPr lang="en-US" altLang="zh-TW" sz="2800" dirty="0" smtClean="0"/>
              <a:t>S$###</a:t>
            </a:r>
          </a:p>
          <a:p>
            <a:r>
              <a:rPr lang="en-US" altLang="zh-TW" sz="2800" dirty="0" smtClean="0"/>
              <a:t>$$#$$</a:t>
            </a:r>
          </a:p>
          <a:p>
            <a:r>
              <a:rPr lang="en-US" altLang="zh-TW" sz="2800" dirty="0" smtClean="0"/>
              <a:t>$$$##</a:t>
            </a:r>
          </a:p>
          <a:p>
            <a:r>
              <a:rPr lang="en-US" altLang="zh-TW" sz="2800" dirty="0" smtClean="0"/>
              <a:t>##$$F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76256" y="4437112"/>
            <a:ext cx="2340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</a:t>
            </a:r>
            <a:r>
              <a:rPr lang="en-US" altLang="zh-TW" sz="2800" dirty="0" smtClean="0"/>
              <a:t> = 4;</a:t>
            </a:r>
          </a:p>
          <a:p>
            <a:r>
              <a:rPr lang="en-US" altLang="zh-TW" sz="2800" b="1" i="1" dirty="0" smtClean="0"/>
              <a:t>C</a:t>
            </a:r>
            <a:r>
              <a:rPr lang="en-US" altLang="zh-TW" sz="2800" dirty="0" smtClean="0"/>
              <a:t> = 5;</a:t>
            </a:r>
          </a:p>
          <a:p>
            <a:r>
              <a:rPr lang="en-US" altLang="zh-TW" sz="2800" b="1" i="1" dirty="0" smtClean="0"/>
              <a:t>start _x </a:t>
            </a:r>
            <a:r>
              <a:rPr lang="en-US" altLang="zh-TW" sz="2800" dirty="0" smtClean="0"/>
              <a:t>= 0;</a:t>
            </a:r>
          </a:p>
          <a:p>
            <a:r>
              <a:rPr lang="en-US" altLang="zh-TW" sz="2800" b="1" i="1" dirty="0" err="1" smtClean="0"/>
              <a:t>start_y</a:t>
            </a:r>
            <a:r>
              <a:rPr lang="en-US" altLang="zh-TW" sz="2800" dirty="0" smtClean="0"/>
              <a:t> = 0;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7415808" y="4005064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55568" y="24928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maze</a:t>
            </a:r>
            <a:endParaRPr lang="zh-TW" altLang="en-US" sz="2800" b="1" i="1" dirty="0"/>
          </a:p>
        </p:txBody>
      </p:sp>
      <p:sp>
        <p:nvSpPr>
          <p:cNvPr id="13" name="向右箭號 12"/>
          <p:cNvSpPr/>
          <p:nvPr/>
        </p:nvSpPr>
        <p:spPr bwMode="auto">
          <a:xfrm>
            <a:off x="6623720" y="2636912"/>
            <a:ext cx="360040" cy="288032"/>
          </a:xfrm>
          <a:prstGeom prst="rightArrow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83760" y="2132856"/>
            <a:ext cx="1224136" cy="1656184"/>
          </a:xfrm>
          <a:prstGeom prst="rect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2: Call the recursion function (1/2)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484784"/>
            <a:ext cx="9144000" cy="5355312"/>
          </a:xfrm>
          <a:prstGeom prst="rect">
            <a:avLst/>
          </a:prstGeom>
          <a:solidFill>
            <a:srgbClr val="C1F7CA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void visit(char(*maze)[SIZE],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R,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C,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step) {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if(maze[x][y]=='F') {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 if(step&lt;Result) 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Result = step;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 return; 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maze[x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][y] = '#';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if(x+1&lt;R&amp;&amp;maze[x+1][y]!='#') 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  visit(maze, x+1, y, R, C, step+1); 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if(y+1&lt;C&amp;&amp;maze[x][y+1]!='#')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visit(maze, x, y+1, R, C, step+1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if(x-1&gt;=0&amp;&amp;maze[x-1][y]!='#')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visit(maze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x-1, y, R, C,step+1);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if(y-1&gt;=0&amp;&amp;maze[x][y-1]!='#')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visit(maze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x, y-1, R, C, step+1);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maze[x][y] = '$';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2: Call the recursion function (2/2)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340768"/>
            <a:ext cx="9144000" cy="2308324"/>
          </a:xfrm>
          <a:prstGeom prst="rect">
            <a:avLst/>
          </a:prstGeom>
          <a:solidFill>
            <a:srgbClr val="AEF4BA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if(maze[x][y]=='F') {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if(step&lt;Result) Result = step;   return; }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maze[x][y] = '#';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if(x+1&lt;R &amp;&amp; maze[x+1][y]!='#') visit(maze, x+1, y, R, C, step+1); 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if(y+1&lt;C &amp;&amp; maze[x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][y+1]!='#')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visit(maze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x, y+1, R, C, step+1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if(x-1&gt;=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0 &amp;&amp; maze[x-1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][y]!='#')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visit(maze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x-1, y, R, C,step+1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if(y-1&gt;=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0 &amp;&amp; maze[x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][y-1]!='#')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visit(maze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x, y-1, R, C,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step+1);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maze[x][y] = '$';</a:t>
            </a:r>
          </a:p>
        </p:txBody>
      </p:sp>
      <p:sp>
        <p:nvSpPr>
          <p:cNvPr id="8" name="1"/>
          <p:cNvSpPr txBox="1"/>
          <p:nvPr/>
        </p:nvSpPr>
        <p:spPr>
          <a:xfrm>
            <a:off x="0" y="4797152"/>
            <a:ext cx="97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S$#</a:t>
            </a:r>
          </a:p>
          <a:p>
            <a:r>
              <a:rPr lang="en-US" altLang="zh-TW" sz="2800" dirty="0" smtClean="0"/>
              <a:t>$$#</a:t>
            </a:r>
          </a:p>
          <a:p>
            <a:r>
              <a:rPr lang="en-US" altLang="zh-TW" sz="2800" dirty="0" smtClean="0"/>
              <a:t>#$F</a:t>
            </a:r>
            <a:endParaRPr lang="zh-TW" altLang="en-US" sz="2800" dirty="0"/>
          </a:p>
        </p:txBody>
      </p:sp>
      <p:sp>
        <p:nvSpPr>
          <p:cNvPr id="9" name="2"/>
          <p:cNvSpPr txBox="1"/>
          <p:nvPr/>
        </p:nvSpPr>
        <p:spPr>
          <a:xfrm>
            <a:off x="1115616" y="4797152"/>
            <a:ext cx="108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$#</a:t>
            </a:r>
          </a:p>
          <a:p>
            <a:r>
              <a:rPr lang="en-US" altLang="zh-TW" sz="2800" dirty="0" smtClean="0"/>
              <a:t>$$#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10" name="3-1"/>
          <p:cNvSpPr txBox="1"/>
          <p:nvPr/>
        </p:nvSpPr>
        <p:spPr>
          <a:xfrm>
            <a:off x="2483768" y="3700189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$$#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11" name="3-2"/>
          <p:cNvSpPr txBox="1"/>
          <p:nvPr/>
        </p:nvSpPr>
        <p:spPr>
          <a:xfrm>
            <a:off x="4139952" y="3700189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12" name="3-3"/>
          <p:cNvSpPr txBox="1"/>
          <p:nvPr/>
        </p:nvSpPr>
        <p:spPr>
          <a:xfrm>
            <a:off x="6084168" y="3700189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F</a:t>
            </a:r>
          </a:p>
        </p:txBody>
      </p:sp>
      <p:sp>
        <p:nvSpPr>
          <p:cNvPr id="21" name="3-4"/>
          <p:cNvSpPr txBox="1"/>
          <p:nvPr/>
        </p:nvSpPr>
        <p:spPr>
          <a:xfrm>
            <a:off x="7884368" y="3700189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smtClean="0">
                <a:solidFill>
                  <a:srgbClr val="FF0000"/>
                </a:solidFill>
              </a:rPr>
              <a:t>#F</a:t>
            </a:r>
          </a:p>
        </p:txBody>
      </p:sp>
      <p:sp>
        <p:nvSpPr>
          <p:cNvPr id="18" name="4-1"/>
          <p:cNvSpPr txBox="1"/>
          <p:nvPr/>
        </p:nvSpPr>
        <p:spPr>
          <a:xfrm>
            <a:off x="2483768" y="5428381"/>
            <a:ext cx="8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$#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$#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19" name="4-2"/>
          <p:cNvSpPr txBox="1"/>
          <p:nvPr/>
        </p:nvSpPr>
        <p:spPr>
          <a:xfrm>
            <a:off x="4139952" y="5428381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$#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20" name="4-3"/>
          <p:cNvSpPr txBox="1"/>
          <p:nvPr/>
        </p:nvSpPr>
        <p:spPr>
          <a:xfrm>
            <a:off x="6084168" y="5428381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$#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F</a:t>
            </a:r>
          </a:p>
        </p:txBody>
      </p:sp>
      <p:sp>
        <p:nvSpPr>
          <p:cNvPr id="22" name="4-4"/>
          <p:cNvSpPr txBox="1"/>
          <p:nvPr/>
        </p:nvSpPr>
        <p:spPr>
          <a:xfrm>
            <a:off x="7884368" y="5428381"/>
            <a:ext cx="8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smtClean="0">
                <a:solidFill>
                  <a:srgbClr val="FF0000"/>
                </a:solidFill>
              </a:rPr>
              <a:t>#F</a:t>
            </a:r>
          </a:p>
        </p:txBody>
      </p:sp>
      <p:sp>
        <p:nvSpPr>
          <p:cNvPr id="24" name="向右箭號 23"/>
          <p:cNvSpPr/>
          <p:nvPr/>
        </p:nvSpPr>
        <p:spPr bwMode="auto">
          <a:xfrm>
            <a:off x="827584" y="5301208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向右箭號 24"/>
          <p:cNvSpPr/>
          <p:nvPr/>
        </p:nvSpPr>
        <p:spPr bwMode="auto">
          <a:xfrm>
            <a:off x="2123728" y="465313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2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向右箭號 26"/>
          <p:cNvSpPr/>
          <p:nvPr/>
        </p:nvSpPr>
        <p:spPr bwMode="auto">
          <a:xfrm>
            <a:off x="3563888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8" name="向右箭號 27"/>
          <p:cNvSpPr/>
          <p:nvPr/>
        </p:nvSpPr>
        <p:spPr bwMode="auto">
          <a:xfrm>
            <a:off x="5364088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9" name="向右箭號 28"/>
          <p:cNvSpPr/>
          <p:nvPr/>
        </p:nvSpPr>
        <p:spPr bwMode="auto">
          <a:xfrm>
            <a:off x="7236296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30" name="向右箭號 29"/>
          <p:cNvSpPr/>
          <p:nvPr/>
        </p:nvSpPr>
        <p:spPr bwMode="auto">
          <a:xfrm>
            <a:off x="2051720" y="5877272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20399999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向右箭號 30"/>
          <p:cNvSpPr/>
          <p:nvPr/>
        </p:nvSpPr>
        <p:spPr bwMode="auto">
          <a:xfrm>
            <a:off x="3491880" y="5949280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向右箭號 31"/>
          <p:cNvSpPr/>
          <p:nvPr/>
        </p:nvSpPr>
        <p:spPr bwMode="auto">
          <a:xfrm>
            <a:off x="5364088" y="5949280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向右箭號 32"/>
          <p:cNvSpPr/>
          <p:nvPr/>
        </p:nvSpPr>
        <p:spPr bwMode="auto">
          <a:xfrm>
            <a:off x="7164288" y="5949280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step1"/>
          <p:cNvSpPr txBox="1"/>
          <p:nvPr/>
        </p:nvSpPr>
        <p:spPr>
          <a:xfrm>
            <a:off x="1979712" y="41490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4" name="step2"/>
          <p:cNvSpPr txBox="1"/>
          <p:nvPr/>
        </p:nvSpPr>
        <p:spPr>
          <a:xfrm>
            <a:off x="3491880" y="37890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35" name="step3"/>
          <p:cNvSpPr txBox="1"/>
          <p:nvPr/>
        </p:nvSpPr>
        <p:spPr>
          <a:xfrm>
            <a:off x="5220072" y="37890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6" name="step4"/>
          <p:cNvSpPr txBox="1"/>
          <p:nvPr/>
        </p:nvSpPr>
        <p:spPr>
          <a:xfrm>
            <a:off x="7092280" y="384188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37" name="step1"/>
          <p:cNvSpPr txBox="1"/>
          <p:nvPr/>
        </p:nvSpPr>
        <p:spPr>
          <a:xfrm>
            <a:off x="1979712" y="61461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8" name="step2"/>
          <p:cNvSpPr txBox="1"/>
          <p:nvPr/>
        </p:nvSpPr>
        <p:spPr>
          <a:xfrm>
            <a:off x="3419872" y="61653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39" name="step3"/>
          <p:cNvSpPr txBox="1"/>
          <p:nvPr/>
        </p:nvSpPr>
        <p:spPr>
          <a:xfrm>
            <a:off x="5292080" y="61653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40" name="step4"/>
          <p:cNvSpPr txBox="1"/>
          <p:nvPr/>
        </p:nvSpPr>
        <p:spPr>
          <a:xfrm>
            <a:off x="7092280" y="61461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42" name="3-3"/>
          <p:cNvSpPr txBox="1"/>
          <p:nvPr/>
        </p:nvSpPr>
        <p:spPr>
          <a:xfrm>
            <a:off x="6084168" y="3700189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F</a:t>
            </a:r>
          </a:p>
        </p:txBody>
      </p:sp>
      <p:sp>
        <p:nvSpPr>
          <p:cNvPr id="43" name="3-2"/>
          <p:cNvSpPr txBox="1"/>
          <p:nvPr/>
        </p:nvSpPr>
        <p:spPr>
          <a:xfrm>
            <a:off x="4139952" y="3700189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##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44" name="3-1"/>
          <p:cNvSpPr txBox="1"/>
          <p:nvPr/>
        </p:nvSpPr>
        <p:spPr>
          <a:xfrm>
            <a:off x="2483768" y="3700189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#$</a:t>
            </a:r>
            <a:r>
              <a:rPr lang="en-US" altLang="zh-TW" sz="2800" dirty="0" smtClean="0"/>
              <a:t>#</a:t>
            </a:r>
          </a:p>
          <a:p>
            <a:r>
              <a:rPr lang="en-US" altLang="zh-TW" sz="2800" dirty="0" smtClean="0"/>
              <a:t>$$#</a:t>
            </a:r>
          </a:p>
          <a:p>
            <a:r>
              <a:rPr lang="en-US" altLang="zh-TW" sz="2800" dirty="0" smtClean="0"/>
              <a:t>#$F</a:t>
            </a:r>
          </a:p>
        </p:txBody>
      </p:sp>
      <p:sp>
        <p:nvSpPr>
          <p:cNvPr id="45" name="向右箭號 44"/>
          <p:cNvSpPr/>
          <p:nvPr/>
        </p:nvSpPr>
        <p:spPr bwMode="auto">
          <a:xfrm>
            <a:off x="7236296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向右箭號 45"/>
          <p:cNvSpPr/>
          <p:nvPr/>
        </p:nvSpPr>
        <p:spPr bwMode="auto">
          <a:xfrm>
            <a:off x="5364088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向右箭號 46"/>
          <p:cNvSpPr/>
          <p:nvPr/>
        </p:nvSpPr>
        <p:spPr bwMode="auto">
          <a:xfrm>
            <a:off x="3563888" y="429309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2051720" y="4653136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3200001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21" grpId="0"/>
      <p:bldP spid="18" grpId="0"/>
      <p:bldP spid="19" grpId="0"/>
      <p:bldP spid="20" grpId="0"/>
      <p:bldP spid="22" grpId="0"/>
      <p:bldP spid="24" grpId="0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2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4: Print the least steps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2510894"/>
            <a:ext cx="6732240" cy="34778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while() {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visit(maze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start_x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start_y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, R, C, 0);</a:t>
            </a:r>
          </a:p>
          <a:p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if(Result!=250000)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("%d\n", Result);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("-1\n"); </a:t>
            </a:r>
          </a:p>
          <a:p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向右箭號 4"/>
          <p:cNvSpPr/>
          <p:nvPr/>
        </p:nvSpPr>
        <p:spPr bwMode="auto">
          <a:xfrm>
            <a:off x="5292080" y="4437112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向右箭號 5"/>
          <p:cNvSpPr/>
          <p:nvPr/>
        </p:nvSpPr>
        <p:spPr bwMode="auto">
          <a:xfrm>
            <a:off x="3203848" y="5355213"/>
            <a:ext cx="360040" cy="288032"/>
          </a:xfrm>
          <a:prstGeom prst="rightArrow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19672" y="5643245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Result</a:t>
            </a:r>
            <a:r>
              <a:rPr lang="en-US" altLang="zh-TW" sz="2800" dirty="0" smtClean="0"/>
              <a:t>  = 250000 means there is no </a:t>
            </a:r>
            <a:r>
              <a:rPr lang="en-US" altLang="zh-TW" sz="2800" smtClean="0"/>
              <a:t>road from </a:t>
            </a:r>
            <a:r>
              <a:rPr lang="en-US" altLang="zh-TW" sz="2800" b="1" i="1" dirty="0" smtClean="0"/>
              <a:t>S</a:t>
            </a:r>
            <a:r>
              <a:rPr lang="en-US" altLang="zh-TW" sz="2800" dirty="0" smtClean="0"/>
              <a:t> to </a:t>
            </a:r>
            <a:r>
              <a:rPr lang="en-US" altLang="zh-TW" sz="2800" b="1" i="1" dirty="0" smtClean="0"/>
              <a:t>F</a:t>
            </a:r>
            <a:r>
              <a:rPr lang="en-US" altLang="zh-TW" sz="2800" dirty="0" smtClean="0"/>
              <a:t>, print -1.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4128" y="436510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Print the least steps.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enhanced version for the basis step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solidFill>
            <a:srgbClr val="C1F7CA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void visit(char(*maze)[SIZE],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R,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C,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step) {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//if(maze[x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][y]=='F') {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//   if(step&lt;Result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//      Result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= step;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mtClean="0">
                <a:latin typeface="Consolas" pitchFamily="49" charset="0"/>
                <a:cs typeface="Consolas" pitchFamily="49" charset="0"/>
              </a:rPr>
              <a:t>//   return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//}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if(step==Result) return;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if(maze[x][y]=='F'){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Result = step; //found a shorter path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944</Words>
  <Application>Microsoft Office PowerPoint</Application>
  <PresentationFormat>如螢幕大小 (4:3)</PresentationFormat>
  <Paragraphs>297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ヒラギノ角ゴ Pro W3</vt:lpstr>
      <vt:lpstr>Microsoft JhengHei</vt:lpstr>
      <vt:lpstr>新細明體</vt:lpstr>
      <vt:lpstr>Arial</vt:lpstr>
      <vt:lpstr>Consolas</vt:lpstr>
      <vt:lpstr>Times</vt:lpstr>
      <vt:lpstr>Times New Roman</vt:lpstr>
      <vt:lpstr>ch01template</vt:lpstr>
      <vt:lpstr>I2P final practice – Mouse Maze</vt:lpstr>
      <vt:lpstr>I2P final practice – Mouse Maze</vt:lpstr>
      <vt:lpstr>Step 0: Declare a global variable and the recursion function</vt:lpstr>
      <vt:lpstr>Step 1: Save the maze and find the starting point</vt:lpstr>
      <vt:lpstr>Step 2: Call the recursion function (1/2)</vt:lpstr>
      <vt:lpstr>Step 2: Call the recursion function (2/2)</vt:lpstr>
      <vt:lpstr>Step 4: Print the least steps </vt:lpstr>
      <vt:lpstr>An enhanced version for the basis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mid2 practice – license</dc:title>
  <dc:creator>YUJU</dc:creator>
  <cp:lastModifiedBy>shunrenyang</cp:lastModifiedBy>
  <cp:revision>122</cp:revision>
  <dcterms:created xsi:type="dcterms:W3CDTF">2015-12-02T10:34:33Z</dcterms:created>
  <dcterms:modified xsi:type="dcterms:W3CDTF">2018-01-05T01:13:21Z</dcterms:modified>
</cp:coreProperties>
</file>