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3" r:id="rId2"/>
    <p:sldId id="257" r:id="rId3"/>
    <p:sldId id="296" r:id="rId4"/>
    <p:sldId id="303" r:id="rId5"/>
    <p:sldId id="304" r:id="rId6"/>
    <p:sldId id="291" r:id="rId7"/>
    <p:sldId id="305" r:id="rId8"/>
    <p:sldId id="292" r:id="rId9"/>
    <p:sldId id="312" r:id="rId10"/>
    <p:sldId id="306" r:id="rId11"/>
    <p:sldId id="30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FD611-F5CF-4F52-B9C9-AFB439E1217D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8FA3-5FE4-43EA-8EAD-1F7A187C49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4"/>
            <a:ext cx="10456190" cy="5214137"/>
          </a:xfrm>
        </p:spPr>
        <p:txBody>
          <a:bodyPr/>
          <a:lstStyle/>
          <a:p>
            <a:r>
              <a:rPr lang="en-US" altLang="zh-TW" dirty="0"/>
              <a:t>There are 2002 persons. </a:t>
            </a:r>
            <a:endParaRPr lang="en-US" altLang="zh-TW" dirty="0" smtClean="0"/>
          </a:p>
          <a:p>
            <a:r>
              <a:rPr lang="en-US" altLang="zh-TW" dirty="0" smtClean="0"/>
              <a:t>Now </a:t>
            </a:r>
            <a:r>
              <a:rPr lang="en-US" altLang="zh-TW" dirty="0"/>
              <a:t>we want to investigate the relationship between them.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choose N persons for investigation, and their numbers are from 0 to N-1.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Next</a:t>
            </a:r>
            <a:r>
              <a:rPr lang="en-US" altLang="zh-TW" dirty="0"/>
              <a:t>, we will investigate the relationship between any two given persons.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Assume </a:t>
            </a:r>
            <a:r>
              <a:rPr lang="en-US" altLang="zh-TW" dirty="0"/>
              <a:t>that if person </a:t>
            </a:r>
            <a:r>
              <a:rPr lang="en-US" altLang="zh-TW" i="1" dirty="0"/>
              <a:t>a</a:t>
            </a:r>
            <a:r>
              <a:rPr lang="en-US" altLang="zh-TW" dirty="0"/>
              <a:t> and person </a:t>
            </a:r>
            <a:r>
              <a:rPr lang="en-US" altLang="zh-TW" i="1" dirty="0"/>
              <a:t>b</a:t>
            </a:r>
            <a:r>
              <a:rPr lang="en-US" altLang="zh-TW" dirty="0"/>
              <a:t> are friends, the friends of person </a:t>
            </a:r>
            <a:r>
              <a:rPr lang="en-US" altLang="zh-TW" i="1" dirty="0"/>
              <a:t>a</a:t>
            </a:r>
            <a:r>
              <a:rPr lang="en-US" altLang="zh-TW" dirty="0"/>
              <a:t> and the friends of person </a:t>
            </a:r>
            <a:r>
              <a:rPr lang="en-US" altLang="zh-TW" i="1" dirty="0"/>
              <a:t>b</a:t>
            </a:r>
            <a:r>
              <a:rPr lang="en-US" altLang="zh-TW" dirty="0"/>
              <a:t> will also be friends.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5252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Use array </a:t>
            </a:r>
            <a:r>
              <a:rPr lang="en-US" altLang="zh-TW" b="1" dirty="0" err="1" smtClean="0"/>
              <a:t>ga</a:t>
            </a:r>
            <a:r>
              <a:rPr lang="en-US" altLang="zh-TW" dirty="0" smtClean="0"/>
              <a:t> and array </a:t>
            </a:r>
            <a:r>
              <a:rPr lang="en-US" altLang="zh-TW" b="1" dirty="0" err="1" smtClean="0"/>
              <a:t>gb</a:t>
            </a:r>
            <a:r>
              <a:rPr lang="en-US" altLang="zh-TW" dirty="0" smtClean="0"/>
              <a:t> for updating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2D array.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ensure that specific values of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are equal to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</a:rPr>
              <a:t> if </a:t>
            </a:r>
            <a:r>
              <a:rPr lang="en-US" altLang="zh-TW" dirty="0">
                <a:solidFill>
                  <a:schemeClr val="tx2"/>
                </a:solidFill>
              </a:rPr>
              <a:t>the value is false </a:t>
            </a:r>
            <a:r>
              <a:rPr lang="zh-TW" altLang="en-US" dirty="0">
                <a:solidFill>
                  <a:schemeClr val="tx2"/>
                </a:solidFill>
              </a:rPr>
              <a:t>→ </a:t>
            </a:r>
            <a:r>
              <a:rPr lang="en-US" altLang="zh-TW" dirty="0">
                <a:solidFill>
                  <a:schemeClr val="tx2"/>
                </a:solidFill>
              </a:rPr>
              <a:t>transform it into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true.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85692"/>
              </p:ext>
            </p:extLst>
          </p:nvPr>
        </p:nvGraphicFramePr>
        <p:xfrm>
          <a:off x="1375402" y="3618487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17100" y="3603443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88484"/>
              </p:ext>
            </p:extLst>
          </p:nvPr>
        </p:nvGraphicFramePr>
        <p:xfrm>
          <a:off x="1368632" y="5412651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7100" y="537682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gb</a:t>
            </a:r>
            <a:endParaRPr lang="zh-TW" altLang="en-US" sz="32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37034"/>
              </p:ext>
            </p:extLst>
          </p:nvPr>
        </p:nvGraphicFramePr>
        <p:xfrm>
          <a:off x="7971210" y="3331895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>
            <a:off x="2722418" y="4281054"/>
            <a:ext cx="0" cy="1033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1808018" y="4289293"/>
            <a:ext cx="914400" cy="1033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8074444" y="454439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12518" y="452361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525591" y="2899065"/>
            <a:ext cx="4181266" cy="3614512"/>
            <a:chOff x="2870464" y="2929180"/>
            <a:chExt cx="4181266" cy="3614512"/>
          </a:xfrm>
        </p:grpSpPr>
        <p:sp>
          <p:nvSpPr>
            <p:cNvPr id="25" name="文字方塊 24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0       1       2       3       4   </a:t>
              </a:r>
              <a:endParaRPr lang="zh-TW" altLang="en-US" sz="2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2466172" y="3574342"/>
            <a:ext cx="554071" cy="613875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66895" y="4401558"/>
            <a:ext cx="3675811" cy="750852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Ideas(3/3)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set_friend_ab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Use array </a:t>
            </a:r>
            <a:r>
              <a:rPr lang="en-US" altLang="zh-TW" b="1" dirty="0" err="1" smtClean="0"/>
              <a:t>ga</a:t>
            </a:r>
            <a:r>
              <a:rPr lang="en-US" altLang="zh-TW" dirty="0" smtClean="0"/>
              <a:t> and array </a:t>
            </a:r>
            <a:r>
              <a:rPr lang="en-US" altLang="zh-TW" b="1" dirty="0" err="1" smtClean="0"/>
              <a:t>gb</a:t>
            </a:r>
            <a:r>
              <a:rPr lang="en-US" altLang="zh-TW" dirty="0" smtClean="0"/>
              <a:t> for updating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2D array.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ensure that specific values of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are equal to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</a:rPr>
              <a:t> if </a:t>
            </a:r>
            <a:r>
              <a:rPr lang="en-US" altLang="zh-TW" dirty="0">
                <a:solidFill>
                  <a:schemeClr val="tx2"/>
                </a:solidFill>
              </a:rPr>
              <a:t>the value is false </a:t>
            </a:r>
            <a:r>
              <a:rPr lang="zh-TW" altLang="en-US" dirty="0">
                <a:solidFill>
                  <a:schemeClr val="tx2"/>
                </a:solidFill>
              </a:rPr>
              <a:t>→ </a:t>
            </a:r>
            <a:r>
              <a:rPr lang="en-US" altLang="zh-TW" dirty="0">
                <a:solidFill>
                  <a:schemeClr val="tx2"/>
                </a:solidFill>
              </a:rPr>
              <a:t>transform it into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true.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2430"/>
              </p:ext>
            </p:extLst>
          </p:nvPr>
        </p:nvGraphicFramePr>
        <p:xfrm>
          <a:off x="1375402" y="3618487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17100" y="3603443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12291"/>
              </p:ext>
            </p:extLst>
          </p:nvPr>
        </p:nvGraphicFramePr>
        <p:xfrm>
          <a:off x="1368632" y="5412651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7100" y="537682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gb</a:t>
            </a:r>
            <a:endParaRPr lang="zh-TW" altLang="en-US" sz="32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44462"/>
              </p:ext>
            </p:extLst>
          </p:nvPr>
        </p:nvGraphicFramePr>
        <p:xfrm>
          <a:off x="7971210" y="3331895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 bwMode="auto">
          <a:xfrm flipH="1">
            <a:off x="2722418" y="4244895"/>
            <a:ext cx="935181" cy="10778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>
            <a:stCxn id="16" idx="2"/>
          </p:cNvCxnSpPr>
          <p:nvPr/>
        </p:nvCxnSpPr>
        <p:spPr bwMode="auto">
          <a:xfrm flipH="1">
            <a:off x="1808018" y="4188218"/>
            <a:ext cx="1854426" cy="113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8078615" y="573155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2518" y="570762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7525591" y="2899065"/>
            <a:ext cx="4181266" cy="3614512"/>
            <a:chOff x="2870464" y="2929180"/>
            <a:chExt cx="4181266" cy="3614512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0       1       2       3       4   </a:t>
              </a:r>
              <a:endParaRPr lang="zh-TW" altLang="en-US" sz="2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3380580" y="3574342"/>
            <a:ext cx="554071" cy="613875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548603" y="5587201"/>
            <a:ext cx="3675811" cy="750852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Ideas(3/3)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set_friend_ab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4"/>
            <a:ext cx="10456190" cy="5214137"/>
          </a:xfrm>
        </p:spPr>
        <p:txBody>
          <a:bodyPr/>
          <a:lstStyle/>
          <a:p>
            <a:r>
              <a:rPr lang="en-US" altLang="zh-TW" dirty="0" smtClean="0"/>
              <a:t>Given 3 integers </a:t>
            </a:r>
            <a:r>
              <a:rPr lang="en-US" altLang="zh-TW" b="1" dirty="0" smtClean="0"/>
              <a:t>P, a, b</a:t>
            </a:r>
          </a:p>
          <a:p>
            <a:pPr lvl="1"/>
            <a:r>
              <a:rPr lang="en-US" altLang="zh-TW" dirty="0"/>
              <a:t>if P=0, a and b become friends.</a:t>
            </a:r>
          </a:p>
          <a:p>
            <a:pPr lvl="1"/>
            <a:r>
              <a:rPr lang="en-US" altLang="zh-TW" dirty="0"/>
              <a:t>if P=1, judge whether a and b are </a:t>
            </a:r>
            <a:r>
              <a:rPr lang="en-US" altLang="zh-TW" dirty="0" smtClean="0"/>
              <a:t>friends and print.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b="1" dirty="0" smtClean="0"/>
              <a:t>0 0 1   </a:t>
            </a:r>
          </a:p>
          <a:p>
            <a:pPr marL="457200" lvl="1" indent="0">
              <a:buNone/>
            </a:pPr>
            <a:r>
              <a:rPr lang="en-US" altLang="zh-TW" i="1" dirty="0" smtClean="0"/>
              <a:t>(let 0 and 1 become friends, and also let the </a:t>
            </a:r>
            <a:r>
              <a:rPr lang="en-US" altLang="zh-TW" i="1" dirty="0"/>
              <a:t>friends of </a:t>
            </a:r>
            <a:r>
              <a:rPr lang="en-US" altLang="zh-TW" i="1" dirty="0" smtClean="0"/>
              <a:t>0 and </a:t>
            </a:r>
            <a:r>
              <a:rPr lang="en-US" altLang="zh-TW" i="1" dirty="0"/>
              <a:t>the friends of </a:t>
            </a:r>
            <a:r>
              <a:rPr lang="en-US" altLang="zh-TW" i="1" dirty="0" smtClean="0"/>
              <a:t>1 become </a:t>
            </a:r>
            <a:r>
              <a:rPr lang="en-US" altLang="zh-TW" i="1" dirty="0"/>
              <a:t>friends.</a:t>
            </a:r>
            <a:r>
              <a:rPr lang="en-US" altLang="zh-TW" i="1" dirty="0" smtClean="0"/>
              <a:t>)</a:t>
            </a:r>
          </a:p>
          <a:p>
            <a:pPr lvl="1"/>
            <a:r>
              <a:rPr lang="en-US" altLang="zh-TW" b="1" dirty="0" smtClean="0"/>
              <a:t>1 0 1</a:t>
            </a:r>
          </a:p>
          <a:p>
            <a:pPr marL="457200" lvl="1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hey are friends!</a:t>
            </a:r>
          </a:p>
        </p:txBody>
      </p: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00756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2870464" y="2929180"/>
            <a:ext cx="4181266" cy="3614512"/>
            <a:chOff x="2870464" y="2929180"/>
            <a:chExt cx="4181266" cy="3614512"/>
          </a:xfrm>
        </p:grpSpPr>
        <p:sp>
          <p:nvSpPr>
            <p:cNvPr id="4" name="文字方塊 3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</a:t>
              </a:r>
              <a:r>
                <a:rPr lang="en-US" altLang="zh-TW" sz="2000" b="1" dirty="0" smtClean="0"/>
                <a:t>3</a:t>
              </a:r>
              <a:r>
                <a:rPr lang="en-US" altLang="zh-TW" sz="2000" dirty="0" smtClean="0"/>
                <a:t>       4   </a:t>
              </a:r>
              <a:endParaRPr lang="zh-TW" altLang="en-US" sz="20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b="1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340230" y="454594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Ideas(1/3)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is_friend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r>
              <a:rPr lang="en-US" altLang="zh-TW" dirty="0" smtClean="0"/>
              <a:t>Maintain an 2D 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 array, </a:t>
            </a:r>
            <a:r>
              <a:rPr lang="en-US" altLang="zh-TW" b="1" dirty="0" smtClean="0"/>
              <a:t>f</a:t>
            </a:r>
            <a:r>
              <a:rPr lang="en-US" altLang="zh-TW" dirty="0"/>
              <a:t>. </a:t>
            </a:r>
            <a:endParaRPr lang="en-US" altLang="zh-TW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If f[2][3]==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, 2 and 3 are </a:t>
            </a:r>
            <a:r>
              <a:rPr lang="en-US" altLang="zh-TW" b="1" dirty="0" smtClean="0"/>
              <a:t>friends.</a:t>
            </a:r>
          </a:p>
        </p:txBody>
      </p:sp>
    </p:spTree>
    <p:extLst>
      <p:ext uri="{BB962C8B-B14F-4D97-AF65-F5344CB8AC3E}">
        <p14:creationId xmlns:p14="http://schemas.microsoft.com/office/powerpoint/2010/main" val="127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Ideas(1/3)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is_friend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r>
              <a:rPr lang="en-US" altLang="zh-TW" dirty="0" smtClean="0"/>
              <a:t>Maintain an 2D </a:t>
            </a:r>
            <a:r>
              <a:rPr lang="en-US" altLang="zh-TW" dirty="0" err="1" smtClean="0"/>
              <a:t>bool</a:t>
            </a:r>
            <a:r>
              <a:rPr lang="en-US" altLang="zh-TW" dirty="0" smtClean="0"/>
              <a:t> array, </a:t>
            </a:r>
            <a:r>
              <a:rPr lang="en-US" altLang="zh-TW" b="1" dirty="0" smtClean="0"/>
              <a:t>f</a:t>
            </a:r>
            <a:r>
              <a:rPr lang="en-US" altLang="zh-TW" dirty="0"/>
              <a:t>. </a:t>
            </a:r>
            <a:endParaRPr lang="en-US" altLang="zh-TW" sz="24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f[2][3]==</a:t>
            </a: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TW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2 and 3 are </a:t>
            </a:r>
            <a:r>
              <a:rPr lang="en-US" altLang="zh-TW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friends.</a:t>
            </a:r>
          </a:p>
          <a:p>
            <a:pPr lvl="1"/>
            <a:r>
              <a:rPr lang="en-US" altLang="zh-TW" dirty="0" smtClean="0"/>
              <a:t>If f[2][3]==</a:t>
            </a:r>
            <a:r>
              <a:rPr lang="en-US" altLang="zh-TW" b="1" dirty="0" smtClean="0"/>
              <a:t>false</a:t>
            </a:r>
            <a:r>
              <a:rPr lang="en-US" altLang="zh-TW" dirty="0" smtClean="0"/>
              <a:t>, 2 and 3 are </a:t>
            </a:r>
            <a:r>
              <a:rPr lang="en-US" altLang="zh-TW" b="1" dirty="0" smtClean="0"/>
              <a:t>not friends.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270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2870464" y="2929180"/>
            <a:ext cx="4181266" cy="3614512"/>
            <a:chOff x="2870464" y="2929180"/>
            <a:chExt cx="4181266" cy="3614512"/>
          </a:xfrm>
        </p:grpSpPr>
        <p:sp>
          <p:nvSpPr>
            <p:cNvPr id="4" name="文字方塊 3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</a:t>
              </a:r>
              <a:r>
                <a:rPr lang="en-US" altLang="zh-TW" sz="2000" b="1" dirty="0" smtClean="0"/>
                <a:t>3</a:t>
              </a:r>
              <a:r>
                <a:rPr lang="en-US" altLang="zh-TW" sz="2000" dirty="0" smtClean="0"/>
                <a:t>       4   </a:t>
              </a:r>
              <a:endParaRPr lang="zh-TW" altLang="en-US" sz="20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b="1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5340230" y="450046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F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40230" y="454594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23630"/>
              </p:ext>
            </p:extLst>
          </p:nvPr>
        </p:nvGraphicFramePr>
        <p:xfrm>
          <a:off x="7701042" y="3320448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7255423" y="2887618"/>
            <a:ext cx="4181266" cy="3368291"/>
            <a:chOff x="7795755" y="2638234"/>
            <a:chExt cx="4181266" cy="3368291"/>
          </a:xfrm>
        </p:grpSpPr>
        <p:grpSp>
          <p:nvGrpSpPr>
            <p:cNvPr id="13" name="群組 12"/>
            <p:cNvGrpSpPr/>
            <p:nvPr/>
          </p:nvGrpSpPr>
          <p:grpSpPr>
            <a:xfrm>
              <a:off x="7795755" y="2638234"/>
              <a:ext cx="4181266" cy="3368291"/>
              <a:chOff x="2870464" y="2929180"/>
              <a:chExt cx="4181266" cy="3368291"/>
            </a:xfrm>
          </p:grpSpPr>
          <p:sp>
            <p:nvSpPr>
              <p:cNvPr id="14" name="文字方塊 13"/>
              <p:cNvSpPr txBox="1"/>
              <p:nvPr/>
            </p:nvSpPr>
            <p:spPr>
              <a:xfrm>
                <a:off x="3363133" y="2929180"/>
                <a:ext cx="36885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  0       1       2       3       4   </a:t>
                </a:r>
                <a:endParaRPr lang="zh-TW" altLang="en-US" sz="2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870464" y="3404371"/>
                <a:ext cx="461665" cy="28931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TW" sz="2000" dirty="0" smtClean="0"/>
                  <a:t>0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b="1" dirty="0" smtClean="0"/>
                  <a:t> </a:t>
                </a:r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400" b="1" dirty="0" smtClean="0"/>
                  <a:t>a</a:t>
                </a:r>
              </a:p>
              <a:p>
                <a:endParaRPr lang="en-US" altLang="zh-TW" sz="2000" dirty="0"/>
              </a:p>
              <a:p>
                <a:endParaRPr lang="zh-TW" altLang="en-US" dirty="0"/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7806546" y="3682860"/>
              <a:ext cx="498776" cy="2205323"/>
              <a:chOff x="7806546" y="3682860"/>
              <a:chExt cx="498776" cy="2205323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7806546" y="3682860"/>
                <a:ext cx="492443" cy="1188787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altLang="zh-TW" sz="2000" b="1" dirty="0" smtClean="0"/>
                  <a:t>………….</a:t>
                </a:r>
                <a:endParaRPr lang="zh-TW" altLang="en-US" sz="2000" b="1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12879" y="5539370"/>
                <a:ext cx="492443" cy="34881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altLang="zh-TW" sz="2000" b="1" dirty="0" smtClean="0"/>
                  <a:t>…</a:t>
                </a:r>
                <a:endParaRPr lang="zh-TW" altLang="en-US" sz="2000" b="1" dirty="0"/>
              </a:p>
            </p:txBody>
          </p:sp>
        </p:grpSp>
      </p:grpSp>
      <p:sp>
        <p:nvSpPr>
          <p:cNvPr id="7" name="矩形 6"/>
          <p:cNvSpPr/>
          <p:nvPr/>
        </p:nvSpPr>
        <p:spPr bwMode="auto">
          <a:xfrm>
            <a:off x="7276205" y="5017120"/>
            <a:ext cx="3675811" cy="7508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73737" y="3107400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f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83563"/>
              </p:ext>
            </p:extLst>
          </p:nvPr>
        </p:nvGraphicFramePr>
        <p:xfrm>
          <a:off x="1369517" y="5687918"/>
          <a:ext cx="4574085" cy="58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1215" y="567287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Ideas(2/3)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void 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get_ga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3200" b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be completed)</a:t>
            </a:r>
            <a:endParaRPr lang="zh-TW" altLang="en-US" sz="3200" b="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sz="2800" dirty="0" smtClean="0"/>
              <a:t>An integer array </a:t>
            </a:r>
            <a:r>
              <a:rPr lang="en-US" altLang="zh-TW" sz="2800" b="1" dirty="0" err="1"/>
              <a:t>ga</a:t>
            </a:r>
            <a:r>
              <a:rPr lang="en-US" altLang="zh-TW" sz="2800" dirty="0"/>
              <a:t> saves all the friends of </a:t>
            </a:r>
            <a:r>
              <a:rPr lang="en-US" altLang="zh-TW" sz="2800" dirty="0" smtClean="0"/>
              <a:t>person a.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search all the </a:t>
            </a:r>
            <a:r>
              <a:rPr lang="en-US" altLang="zh-TW" sz="2400" b="1" dirty="0" smtClean="0"/>
              <a:t>f</a:t>
            </a:r>
            <a:r>
              <a:rPr lang="en-US" altLang="zh-TW" sz="2400" dirty="0" smtClean="0"/>
              <a:t> elements in row </a:t>
            </a:r>
            <a:r>
              <a:rPr lang="en-US" altLang="zh-TW" sz="2400" b="1" dirty="0" smtClean="0"/>
              <a:t>a.</a:t>
            </a:r>
            <a:r>
              <a:rPr lang="en-US" altLang="zh-TW" sz="2400" dirty="0" smtClean="0"/>
              <a:t> </a:t>
            </a:r>
            <a:endParaRPr lang="en-US" altLang="zh-TW" sz="2400" b="1" dirty="0"/>
          </a:p>
        </p:txBody>
      </p:sp>
      <p:sp>
        <p:nvSpPr>
          <p:cNvPr id="29" name="矩形 28"/>
          <p:cNvSpPr/>
          <p:nvPr/>
        </p:nvSpPr>
        <p:spPr>
          <a:xfrm>
            <a:off x="942395" y="3107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MAXN;i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Ideas(2/3)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void 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get_ga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sz="2800" dirty="0" smtClean="0"/>
              <a:t>An integer array </a:t>
            </a:r>
            <a:r>
              <a:rPr lang="en-US" altLang="zh-TW" sz="2800" b="1" dirty="0" err="1"/>
              <a:t>ga</a:t>
            </a:r>
            <a:r>
              <a:rPr lang="en-US" altLang="zh-TW" sz="2800" dirty="0"/>
              <a:t> saves all the friends of </a:t>
            </a:r>
            <a:r>
              <a:rPr lang="en-US" altLang="zh-TW" sz="2800" dirty="0" smtClean="0"/>
              <a:t>person a.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search all the </a:t>
            </a:r>
            <a:r>
              <a:rPr lang="en-US" altLang="zh-TW" sz="2400" b="1" dirty="0" smtClean="0"/>
              <a:t>f</a:t>
            </a:r>
            <a:r>
              <a:rPr lang="en-US" altLang="zh-TW" sz="2400" dirty="0" smtClean="0"/>
              <a:t> elements in row </a:t>
            </a:r>
            <a:r>
              <a:rPr lang="en-US" altLang="zh-TW" sz="2400" b="1" dirty="0" smtClean="0"/>
              <a:t>a.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2400" dirty="0" smtClean="0"/>
              <a:t> find the indexes whose values are equal to </a:t>
            </a:r>
            <a:r>
              <a:rPr lang="en-US" altLang="zh-TW" sz="2400" b="1" dirty="0" smtClean="0"/>
              <a:t>true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34330"/>
              </p:ext>
            </p:extLst>
          </p:nvPr>
        </p:nvGraphicFramePr>
        <p:xfrm>
          <a:off x="7701042" y="3320448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7255423" y="2887618"/>
            <a:ext cx="4181266" cy="3368291"/>
            <a:chOff x="7795755" y="2638234"/>
            <a:chExt cx="4181266" cy="3368291"/>
          </a:xfrm>
        </p:grpSpPr>
        <p:grpSp>
          <p:nvGrpSpPr>
            <p:cNvPr id="13" name="群組 12"/>
            <p:cNvGrpSpPr/>
            <p:nvPr/>
          </p:nvGrpSpPr>
          <p:grpSpPr>
            <a:xfrm>
              <a:off x="7795755" y="2638234"/>
              <a:ext cx="4181266" cy="3368291"/>
              <a:chOff x="2870464" y="2929180"/>
              <a:chExt cx="4181266" cy="3368291"/>
            </a:xfrm>
          </p:grpSpPr>
          <p:sp>
            <p:nvSpPr>
              <p:cNvPr id="14" name="文字方塊 13"/>
              <p:cNvSpPr txBox="1"/>
              <p:nvPr/>
            </p:nvSpPr>
            <p:spPr>
              <a:xfrm>
                <a:off x="3363133" y="2929180"/>
                <a:ext cx="36885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  0       1       2       3       4   </a:t>
                </a:r>
                <a:endParaRPr lang="zh-TW" altLang="en-US" sz="2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870464" y="3404371"/>
                <a:ext cx="461665" cy="28931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TW" sz="2000" dirty="0" smtClean="0"/>
                  <a:t>0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b="1" dirty="0" smtClean="0"/>
                  <a:t> </a:t>
                </a:r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r>
                  <a:rPr lang="en-US" altLang="zh-TW" sz="2400" b="1" dirty="0" smtClean="0"/>
                  <a:t>a</a:t>
                </a:r>
              </a:p>
              <a:p>
                <a:endParaRPr lang="en-US" altLang="zh-TW" sz="2000" dirty="0"/>
              </a:p>
              <a:p>
                <a:endParaRPr lang="zh-TW" altLang="en-US" dirty="0"/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7806546" y="3682860"/>
              <a:ext cx="498776" cy="2205323"/>
              <a:chOff x="7806546" y="3682860"/>
              <a:chExt cx="498776" cy="2205323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7806546" y="3682860"/>
                <a:ext cx="492443" cy="1188787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altLang="zh-TW" sz="2000" b="1" dirty="0" smtClean="0"/>
                  <a:t>………….</a:t>
                </a:r>
                <a:endParaRPr lang="zh-TW" altLang="en-US" sz="2000" b="1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12879" y="5539370"/>
                <a:ext cx="492443" cy="34881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altLang="zh-TW" sz="2000" b="1" dirty="0" smtClean="0"/>
                  <a:t>…</a:t>
                </a:r>
                <a:endParaRPr lang="zh-TW" altLang="en-US" sz="2000" b="1" dirty="0"/>
              </a:p>
            </p:txBody>
          </p:sp>
        </p:grpSp>
      </p:grpSp>
      <p:sp>
        <p:nvSpPr>
          <p:cNvPr id="7" name="矩形 6"/>
          <p:cNvSpPr/>
          <p:nvPr/>
        </p:nvSpPr>
        <p:spPr bwMode="auto">
          <a:xfrm>
            <a:off x="7276205" y="5017120"/>
            <a:ext cx="3675811" cy="7508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93749"/>
              </p:ext>
            </p:extLst>
          </p:nvPr>
        </p:nvGraphicFramePr>
        <p:xfrm>
          <a:off x="1369517" y="5687918"/>
          <a:ext cx="4574085" cy="58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215" y="567287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6773737" y="3107400"/>
            <a:ext cx="320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f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06554" y="50993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</a:t>
            </a:r>
            <a:endParaRPr lang="zh-TW" altLang="en-US" sz="24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57717" y="50993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</a:t>
            </a:r>
            <a:endParaRPr lang="zh-TW" altLang="en-US" sz="24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093328" y="508937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</a:t>
            </a:r>
            <a:endParaRPr lang="zh-TW" altLang="en-US" sz="24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362581" y="508937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</a:t>
            </a:r>
            <a:endParaRPr lang="zh-TW" altLang="en-US" sz="24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766836" y="509936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41281" y="572514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0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583390" y="57136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63154" y="57043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942395" y="31074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MAXN;i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if(f[a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]==true){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len_ga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/>
      <p:bldP spid="31" grpId="0"/>
      <p:bldP spid="32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07270"/>
              </p:ext>
            </p:extLst>
          </p:nvPr>
        </p:nvGraphicFramePr>
        <p:xfrm>
          <a:off x="1369517" y="4428978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215" y="441393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641281" y="44662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0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583390" y="44547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63154" y="444542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400" b="1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50218"/>
              </p:ext>
            </p:extLst>
          </p:nvPr>
        </p:nvGraphicFramePr>
        <p:xfrm>
          <a:off x="1368632" y="5412651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617100" y="537682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gb</a:t>
            </a:r>
            <a:endParaRPr lang="zh-TW" altLang="en-US" sz="3200" dirty="0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Ideas(2/3)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void 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get_gb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sz="2800" dirty="0" smtClean="0"/>
              <a:t>An integer array </a:t>
            </a:r>
            <a:r>
              <a:rPr lang="en-US" altLang="zh-TW" sz="2800" b="1" dirty="0" err="1"/>
              <a:t>ga</a:t>
            </a:r>
            <a:r>
              <a:rPr lang="en-US" altLang="zh-TW" sz="2800" dirty="0"/>
              <a:t> saves all the friends of </a:t>
            </a:r>
            <a:r>
              <a:rPr lang="en-US" altLang="zh-TW" sz="2800" dirty="0" smtClean="0"/>
              <a:t>person a.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search all the </a:t>
            </a:r>
            <a:r>
              <a:rPr lang="en-US" altLang="zh-TW" sz="2400" b="1" dirty="0" smtClean="0"/>
              <a:t>f</a:t>
            </a:r>
            <a:r>
              <a:rPr lang="en-US" altLang="zh-TW" sz="2400" dirty="0" smtClean="0"/>
              <a:t> elements in row </a:t>
            </a:r>
            <a:r>
              <a:rPr lang="en-US" altLang="zh-TW" sz="2400" b="1" dirty="0" smtClean="0"/>
              <a:t>a.</a:t>
            </a:r>
            <a:r>
              <a:rPr lang="en-US" altLang="zh-TW" sz="2400" dirty="0" smtClean="0"/>
              <a:t> </a:t>
            </a:r>
          </a:p>
          <a:p>
            <a:pPr lvl="1"/>
            <a:r>
              <a:rPr lang="en-US" altLang="zh-TW" sz="2400" dirty="0" smtClean="0"/>
              <a:t> find the indexes whose values are equal to </a:t>
            </a:r>
            <a:r>
              <a:rPr lang="en-US" altLang="zh-TW" sz="2400" b="1" smtClean="0"/>
              <a:t>true</a:t>
            </a:r>
            <a:r>
              <a:rPr lang="en-US" altLang="zh-TW" sz="2400" smtClean="0"/>
              <a:t>.</a:t>
            </a:r>
            <a:endParaRPr lang="en-US" altLang="zh-TW" sz="2400" b="1" dirty="0" smtClean="0"/>
          </a:p>
          <a:p>
            <a:r>
              <a:rPr lang="en-US" altLang="zh-TW" sz="2800" dirty="0"/>
              <a:t>An integer array </a:t>
            </a:r>
            <a:r>
              <a:rPr lang="en-US" altLang="zh-TW" sz="2800" b="1" dirty="0" err="1"/>
              <a:t>gb</a:t>
            </a:r>
            <a:r>
              <a:rPr lang="en-US" altLang="zh-TW" sz="2800" b="1" dirty="0"/>
              <a:t> </a:t>
            </a:r>
            <a:r>
              <a:rPr lang="en-US" altLang="zh-TW" sz="2800" dirty="0"/>
              <a:t>saves all the friends of person b.</a:t>
            </a:r>
          </a:p>
          <a:p>
            <a:pPr lvl="1"/>
            <a:r>
              <a:rPr lang="en-US" altLang="zh-TW" sz="2400" b="1" dirty="0"/>
              <a:t> </a:t>
            </a:r>
            <a:r>
              <a:rPr lang="en-US" altLang="zh-TW" sz="2400" dirty="0"/>
              <a:t>similar to </a:t>
            </a:r>
            <a:r>
              <a:rPr lang="en-US" altLang="zh-TW" sz="2400" b="1" dirty="0" err="1"/>
              <a:t>ga</a:t>
            </a:r>
            <a:endParaRPr lang="en-US" altLang="zh-TW" sz="2400" b="1" dirty="0"/>
          </a:p>
          <a:p>
            <a:pPr marL="457200" lvl="1" indent="0">
              <a:buNone/>
            </a:pPr>
            <a:endParaRPr lang="en-US" altLang="zh-TW" sz="2400" b="1" dirty="0"/>
          </a:p>
          <a:p>
            <a:pPr lvl="1"/>
            <a:endParaRPr lang="en-US" altLang="zh-TW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6920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Use array </a:t>
            </a:r>
            <a:r>
              <a:rPr lang="en-US" altLang="zh-TW" b="1" dirty="0" err="1" smtClean="0"/>
              <a:t>ga</a:t>
            </a:r>
            <a:r>
              <a:rPr lang="en-US" altLang="zh-TW" dirty="0" smtClean="0"/>
              <a:t> and array </a:t>
            </a:r>
            <a:r>
              <a:rPr lang="en-US" altLang="zh-TW" b="1" dirty="0" err="1" smtClean="0"/>
              <a:t>gb</a:t>
            </a:r>
            <a:r>
              <a:rPr lang="en-US" altLang="zh-TW" dirty="0" smtClean="0"/>
              <a:t> for updating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2D array.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18352"/>
              </p:ext>
            </p:extLst>
          </p:nvPr>
        </p:nvGraphicFramePr>
        <p:xfrm>
          <a:off x="1375402" y="3618487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17100" y="3603443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50820"/>
              </p:ext>
            </p:extLst>
          </p:nvPr>
        </p:nvGraphicFramePr>
        <p:xfrm>
          <a:off x="1368632" y="5412651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7100" y="537682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gb</a:t>
            </a:r>
            <a:endParaRPr lang="zh-TW" altLang="en-US" sz="32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8251"/>
              </p:ext>
            </p:extLst>
          </p:nvPr>
        </p:nvGraphicFramePr>
        <p:xfrm>
          <a:off x="7971210" y="3331895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7525591" y="2899065"/>
            <a:ext cx="4181266" cy="3614512"/>
            <a:chOff x="2870464" y="2929180"/>
            <a:chExt cx="4181266" cy="3614512"/>
          </a:xfrm>
        </p:grpSpPr>
        <p:sp>
          <p:nvSpPr>
            <p:cNvPr id="26" name="文字方塊 25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0       1       2       3       4   </a:t>
              </a:r>
              <a:endParaRPr lang="zh-TW" altLang="en-US" sz="2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1551764" y="3574342"/>
            <a:ext cx="554071" cy="613875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548603" y="3238835"/>
            <a:ext cx="3675811" cy="750852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Ideas(3/3)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set_friend_ab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096000" y="4059101"/>
            <a:ext cx="5873087" cy="2510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96000" y="41603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len_ga;i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j=0;j&lt;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len_gb;j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Use array </a:t>
            </a:r>
            <a:r>
              <a:rPr lang="en-US" altLang="zh-TW" b="1" dirty="0" err="1" smtClean="0"/>
              <a:t>ga</a:t>
            </a:r>
            <a:r>
              <a:rPr lang="en-US" altLang="zh-TW" dirty="0" smtClean="0"/>
              <a:t> and array </a:t>
            </a:r>
            <a:r>
              <a:rPr lang="en-US" altLang="zh-TW" b="1" dirty="0" err="1" smtClean="0"/>
              <a:t>gb</a:t>
            </a:r>
            <a:r>
              <a:rPr lang="en-US" altLang="zh-TW" dirty="0" smtClean="0"/>
              <a:t> for updating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2D array.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ensure that specific values of </a:t>
            </a:r>
            <a:r>
              <a:rPr lang="en-US" altLang="zh-TW" b="1" dirty="0" smtClean="0"/>
              <a:t>f</a:t>
            </a:r>
            <a:r>
              <a:rPr lang="en-US" altLang="zh-TW" dirty="0" smtClean="0"/>
              <a:t> are equal to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if the value is false </a:t>
            </a:r>
            <a:r>
              <a:rPr lang="zh-TW" altLang="en-US" dirty="0" smtClean="0">
                <a:solidFill>
                  <a:schemeClr val="tx2"/>
                </a:solidFill>
              </a:rPr>
              <a:t>→ </a:t>
            </a:r>
            <a:r>
              <a:rPr lang="en-US" altLang="zh-TW" dirty="0" smtClean="0">
                <a:solidFill>
                  <a:schemeClr val="tx2"/>
                </a:solidFill>
              </a:rPr>
              <a:t>transform it into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true.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60670"/>
              </p:ext>
            </p:extLst>
          </p:nvPr>
        </p:nvGraphicFramePr>
        <p:xfrm>
          <a:off x="1375402" y="3618487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17100" y="3603443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ga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45222"/>
              </p:ext>
            </p:extLst>
          </p:nvPr>
        </p:nvGraphicFramePr>
        <p:xfrm>
          <a:off x="1368632" y="5412651"/>
          <a:ext cx="4574085" cy="56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7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17100" y="5376824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gb</a:t>
            </a:r>
            <a:endParaRPr lang="zh-TW" altLang="en-US" sz="32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32036"/>
              </p:ext>
            </p:extLst>
          </p:nvPr>
        </p:nvGraphicFramePr>
        <p:xfrm>
          <a:off x="7971210" y="3331895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/>
                        <a:t>T</a:t>
                      </a:r>
                      <a:endParaRPr lang="zh-TW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7525591" y="2899065"/>
            <a:ext cx="4181266" cy="3614512"/>
            <a:chOff x="2870464" y="2929180"/>
            <a:chExt cx="4181266" cy="3614512"/>
          </a:xfrm>
        </p:grpSpPr>
        <p:sp>
          <p:nvSpPr>
            <p:cNvPr id="26" name="文字方塊 25"/>
            <p:cNvSpPr txBox="1"/>
            <p:nvPr/>
          </p:nvSpPr>
          <p:spPr>
            <a:xfrm>
              <a:off x="3363133" y="2929180"/>
              <a:ext cx="3688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  0       1       2       3       4   </a:t>
              </a:r>
              <a:endParaRPr lang="zh-TW" altLang="en-US" sz="2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870464" y="3404371"/>
              <a:ext cx="461665" cy="31393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smtClean="0"/>
                <a:t>0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1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2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3</a:t>
              </a:r>
            </a:p>
            <a:p>
              <a:endParaRPr lang="en-US" altLang="zh-TW" sz="2000" dirty="0"/>
            </a:p>
            <a:p>
              <a:r>
                <a:rPr lang="en-US" altLang="zh-TW" sz="2000" dirty="0" smtClean="0"/>
                <a:t>4</a:t>
              </a:r>
            </a:p>
            <a:p>
              <a:endParaRPr lang="zh-TW" altLang="en-US" dirty="0"/>
            </a:p>
          </p:txBody>
        </p:sp>
      </p:grpSp>
      <p:cxnSp>
        <p:nvCxnSpPr>
          <p:cNvPr id="6" name="直線單箭頭接點 5"/>
          <p:cNvCxnSpPr/>
          <p:nvPr/>
        </p:nvCxnSpPr>
        <p:spPr bwMode="auto">
          <a:xfrm>
            <a:off x="1828800" y="4281054"/>
            <a:ext cx="0" cy="1033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1828800" y="4281054"/>
            <a:ext cx="935182" cy="1033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8700172" y="333269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987256" y="3332692"/>
            <a:ext cx="554071" cy="5631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6346" y="289906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Already be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true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551764" y="3574342"/>
            <a:ext cx="554071" cy="613875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548603" y="3238835"/>
            <a:ext cx="3675811" cy="750852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Ideas(3/3)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altLang="zh-TW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set_friend_ab</a:t>
            </a:r>
            <a:r>
              <a:rPr lang="en-US" altLang="zh-TW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be completed)</a:t>
            </a:r>
            <a:endParaRPr lang="zh-TW" alt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96000" y="4059101"/>
            <a:ext cx="5873087" cy="2510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6000" y="41603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len_ga;i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j=0;j&lt;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len_gb;j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if(f[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[j]]==false)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[j]]=true;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if(f[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[j]][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]]==false)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[j]][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]]=true;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 animBg="1"/>
      <p:bldP spid="12" grpId="0"/>
      <p:bldP spid="23" grpId="0" animBg="1"/>
      <p:bldP spid="24" grpId="0" build="allAtOnce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3926</TotalTime>
  <Words>714</Words>
  <Application>Microsoft Office PowerPoint</Application>
  <PresentationFormat>寬螢幕</PresentationFormat>
  <Paragraphs>248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ヒラギノ角ゴ Pro W3</vt:lpstr>
      <vt:lpstr>微軟正黑體</vt:lpstr>
      <vt:lpstr>新細明體</vt:lpstr>
      <vt:lpstr>Arial</vt:lpstr>
      <vt:lpstr>Calibri</vt:lpstr>
      <vt:lpstr>Courier New</vt:lpstr>
      <vt:lpstr>Times</vt:lpstr>
      <vt:lpstr>Times New Roman</vt:lpstr>
      <vt:lpstr>佈景主題1</vt:lpstr>
      <vt:lpstr>I2P mid practice – Friend</vt:lpstr>
      <vt:lpstr>I2P mid practice – Friend</vt:lpstr>
      <vt:lpstr>Ideas(1/3) – bool is_friend(int, int)</vt:lpstr>
      <vt:lpstr>Ideas(1/3) – bool is_friend(int, int)</vt:lpstr>
      <vt:lpstr>Ideas(2/3) – void get_ga(int)(to be completed)</vt:lpstr>
      <vt:lpstr>Ideas(2/3) – void get_ga(int) (to be completed)</vt:lpstr>
      <vt:lpstr>Ideas(2/3) – void get_gb(int) (to be completed)</vt:lpstr>
      <vt:lpstr>Ideas(3/3) – void set_friend_ab() (to be completed)</vt:lpstr>
      <vt:lpstr>Ideas(3/3) – void set_friend_ab() (to be completed)</vt:lpstr>
      <vt:lpstr>Ideas(3/3) – void set_friend_ab() (to be completed)</vt:lpstr>
      <vt:lpstr>Ideas(3/3) – void set_friend_ab() (to be completed)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WMlab</cp:lastModifiedBy>
  <cp:revision>776</cp:revision>
  <dcterms:created xsi:type="dcterms:W3CDTF">2015-10-19T16:28:50Z</dcterms:created>
  <dcterms:modified xsi:type="dcterms:W3CDTF">2017-12-10T07:21:14Z</dcterms:modified>
</cp:coreProperties>
</file>