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3" r:id="rId2"/>
    <p:sldId id="324" r:id="rId3"/>
    <p:sldId id="296" r:id="rId4"/>
    <p:sldId id="257" r:id="rId5"/>
    <p:sldId id="291" r:id="rId6"/>
    <p:sldId id="292" r:id="rId7"/>
    <p:sldId id="303" r:id="rId8"/>
    <p:sldId id="304" r:id="rId9"/>
    <p:sldId id="305" r:id="rId10"/>
    <p:sldId id="306" r:id="rId11"/>
    <p:sldId id="307" r:id="rId12"/>
    <p:sldId id="308" r:id="rId13"/>
    <p:sldId id="265" r:id="rId14"/>
    <p:sldId id="263" r:id="rId15"/>
    <p:sldId id="309" r:id="rId16"/>
    <p:sldId id="298" r:id="rId17"/>
    <p:sldId id="310" r:id="rId18"/>
    <p:sldId id="313" r:id="rId19"/>
    <p:sldId id="314" r:id="rId20"/>
    <p:sldId id="315" r:id="rId21"/>
    <p:sldId id="316" r:id="rId22"/>
    <p:sldId id="319" r:id="rId23"/>
    <p:sldId id="322" r:id="rId24"/>
    <p:sldId id="317" r:id="rId25"/>
    <p:sldId id="32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I2P – Morse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5"/>
            <a:ext cx="10864362" cy="4160699"/>
          </a:xfrm>
        </p:spPr>
        <p:txBody>
          <a:bodyPr/>
          <a:lstStyle/>
          <a:p>
            <a:r>
              <a:rPr lang="en-US" altLang="zh-TW" dirty="0"/>
              <a:t>Morse code is a way to represent English letters (here we only consider capital letters).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code is composed of some long signals and some short signals.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convenience, we represent a long signal as '-' and represent a short signal as '*'.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Then </a:t>
            </a:r>
            <a:r>
              <a:rPr lang="en-US" altLang="zh-TW" dirty="0"/>
              <a:t>‘/’ is used to serve as a blank that distinguishes each word that consists of several letters.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017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We know “…” is used to separate two letters </a:t>
            </a:r>
          </a:p>
          <a:p>
            <a:pPr>
              <a:buNone/>
            </a:pPr>
            <a:r>
              <a:rPr lang="en-US" altLang="zh-TW" dirty="0" smtClean="0"/>
              <a:t>===.=...=.===.===.=...=.=.=...===.=.===.=</a:t>
            </a:r>
            <a:r>
              <a:rPr lang="en-US" altLang="zh-TW" dirty="0" smtClean="0">
                <a:solidFill>
                  <a:srgbClr val="FF0000"/>
                </a:solidFill>
              </a:rPr>
              <a:t>.......</a:t>
            </a:r>
            <a:r>
              <a:rPr lang="en-US" altLang="zh-TW" dirty="0" smtClean="0"/>
              <a:t>===.===.=...===.===.=</a:t>
            </a: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487608" y="3961135"/>
            <a:ext cx="1733027" cy="63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/>
              <a:t>Space</a:t>
            </a:r>
          </a:p>
          <a:p>
            <a:endParaRPr lang="en-US" altLang="zh-TW" kern="0" dirty="0" smtClean="0"/>
          </a:p>
          <a:p>
            <a:endParaRPr lang="en-US" altLang="zh-TW" kern="0" dirty="0" smtClean="0"/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7584141" y="2348754"/>
            <a:ext cx="690283" cy="157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內容版面配置區 2"/>
          <p:cNvSpPr txBox="1">
            <a:spLocks/>
          </p:cNvSpPr>
          <p:nvPr/>
        </p:nvSpPr>
        <p:spPr bwMode="auto">
          <a:xfrm>
            <a:off x="3681653" y="5065060"/>
            <a:ext cx="2728109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err="1" smtClean="0">
                <a:sym typeface="Wingdings" pitchFamily="2" charset="2"/>
              </a:rPr>
              <a:t>Ans</a:t>
            </a:r>
            <a:r>
              <a:rPr lang="en-US" altLang="zh-TW" kern="0" dirty="0" smtClean="0">
                <a:sym typeface="Wingdings" pitchFamily="2" charset="2"/>
              </a:rPr>
              <a:t>: NPCS </a:t>
            </a:r>
            <a:endParaRPr lang="en-US" altLang="zh-TW" kern="0" dirty="0" smtClean="0"/>
          </a:p>
          <a:p>
            <a:endParaRPr lang="en-US" altLang="zh-TW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We know “…” is used to separate two letters </a:t>
            </a:r>
          </a:p>
          <a:p>
            <a:pPr>
              <a:buNone/>
            </a:pPr>
            <a:r>
              <a:rPr lang="en-US" altLang="zh-TW" dirty="0" smtClean="0"/>
              <a:t>===.=...=.===.===.=...=.=.=...===.=.===.=.......</a:t>
            </a:r>
            <a:r>
              <a:rPr lang="en-US" altLang="zh-TW" dirty="0" smtClean="0">
                <a:solidFill>
                  <a:srgbClr val="FF0000"/>
                </a:solidFill>
              </a:rPr>
              <a:t>===.===.=</a:t>
            </a:r>
            <a:r>
              <a:rPr lang="en-US" altLang="zh-TW" dirty="0" smtClean="0"/>
              <a:t>...===.===.=</a:t>
            </a: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5349091" y="3907346"/>
            <a:ext cx="1051709" cy="63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smtClean="0"/>
              <a:t>--*</a:t>
            </a:r>
          </a:p>
          <a:p>
            <a:endParaRPr lang="en-US" altLang="zh-TW" kern="0" dirty="0" smtClean="0"/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6149788" y="2375649"/>
            <a:ext cx="3370730" cy="1497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內容版面配置區 2"/>
          <p:cNvSpPr txBox="1">
            <a:spLocks/>
          </p:cNvSpPr>
          <p:nvPr/>
        </p:nvSpPr>
        <p:spPr bwMode="auto">
          <a:xfrm>
            <a:off x="6155915" y="3917577"/>
            <a:ext cx="1499943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>
                <a:sym typeface="Wingdings" pitchFamily="2" charset="2"/>
              </a:rPr>
              <a:t>  G </a:t>
            </a:r>
          </a:p>
          <a:p>
            <a:endParaRPr lang="en-US" altLang="zh-TW" kern="0" dirty="0" smtClean="0"/>
          </a:p>
        </p:txBody>
      </p:sp>
      <p:sp>
        <p:nvSpPr>
          <p:cNvPr id="31" name="內容版面配置區 2"/>
          <p:cNvSpPr txBox="1">
            <a:spLocks/>
          </p:cNvSpPr>
          <p:nvPr/>
        </p:nvSpPr>
        <p:spPr bwMode="auto">
          <a:xfrm>
            <a:off x="3941629" y="5002307"/>
            <a:ext cx="2728109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err="1" smtClean="0">
                <a:sym typeface="Wingdings" pitchFamily="2" charset="2"/>
              </a:rPr>
              <a:t>Ans</a:t>
            </a:r>
            <a:r>
              <a:rPr lang="en-US" altLang="zh-TW" kern="0" dirty="0" smtClean="0">
                <a:sym typeface="Wingdings" pitchFamily="2" charset="2"/>
              </a:rPr>
              <a:t>: NPSC</a:t>
            </a:r>
            <a:r>
              <a:rPr lang="zh-TW" altLang="en-US" kern="0" dirty="0" smtClean="0">
                <a:sym typeface="Wingdings" pitchFamily="2" charset="2"/>
              </a:rPr>
              <a:t> </a:t>
            </a:r>
            <a:r>
              <a:rPr lang="en-US" altLang="zh-TW" kern="0" dirty="0" smtClean="0">
                <a:sym typeface="Wingdings" pitchFamily="2" charset="2"/>
              </a:rPr>
              <a:t>G</a:t>
            </a:r>
            <a:endParaRPr lang="en-US" altLang="zh-TW" kern="0" dirty="0" smtClean="0"/>
          </a:p>
          <a:p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We know “…” is used to separate two letters </a:t>
            </a:r>
          </a:p>
          <a:p>
            <a:pPr>
              <a:buNone/>
            </a:pPr>
            <a:r>
              <a:rPr lang="en-US" altLang="zh-TW" dirty="0" smtClean="0"/>
              <a:t>===.=...=.===.===.=...=.=.=...===.=.===.=.......===.===.=...</a:t>
            </a:r>
            <a:r>
              <a:rPr lang="en-US" altLang="zh-TW" dirty="0" smtClean="0">
                <a:solidFill>
                  <a:srgbClr val="FF0000"/>
                </a:solidFill>
              </a:rPr>
              <a:t>===.===.=</a:t>
            </a: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4864997" y="3826664"/>
            <a:ext cx="1051709" cy="63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/>
              <a:t>--</a:t>
            </a:r>
            <a:r>
              <a:rPr lang="zh-TW" altLang="en-US" sz="4000" kern="0" dirty="0" smtClean="0"/>
              <a:t>*</a:t>
            </a:r>
            <a:endParaRPr lang="en-US" altLang="zh-TW" sz="4000" kern="0" dirty="0" smtClean="0"/>
          </a:p>
          <a:p>
            <a:endParaRPr lang="en-US" altLang="zh-TW" kern="0" dirty="0" smtClean="0"/>
          </a:p>
          <a:p>
            <a:endParaRPr lang="en-US" altLang="zh-TW" kern="0" dirty="0" smtClean="0"/>
          </a:p>
        </p:txBody>
      </p:sp>
      <p:cxnSp>
        <p:nvCxnSpPr>
          <p:cNvPr id="27" name="直線單箭頭接點 26"/>
          <p:cNvCxnSpPr/>
          <p:nvPr/>
        </p:nvCxnSpPr>
        <p:spPr bwMode="auto">
          <a:xfrm>
            <a:off x="2061882" y="2958353"/>
            <a:ext cx="2698377" cy="923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內容版面配置區 2"/>
          <p:cNvSpPr txBox="1">
            <a:spLocks/>
          </p:cNvSpPr>
          <p:nvPr/>
        </p:nvSpPr>
        <p:spPr bwMode="auto">
          <a:xfrm>
            <a:off x="5788362" y="3854824"/>
            <a:ext cx="1499943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>
                <a:sym typeface="Wingdings" pitchFamily="2" charset="2"/>
              </a:rPr>
              <a:t>  G </a:t>
            </a:r>
          </a:p>
          <a:p>
            <a:endParaRPr lang="en-US" altLang="zh-TW" kern="0" dirty="0" smtClean="0"/>
          </a:p>
        </p:txBody>
      </p:sp>
      <p:sp>
        <p:nvSpPr>
          <p:cNvPr id="31" name="內容版面配置區 2"/>
          <p:cNvSpPr txBox="1">
            <a:spLocks/>
          </p:cNvSpPr>
          <p:nvPr/>
        </p:nvSpPr>
        <p:spPr bwMode="auto">
          <a:xfrm>
            <a:off x="3941629" y="5002307"/>
            <a:ext cx="3741124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err="1" smtClean="0">
                <a:sym typeface="Wingdings" pitchFamily="2" charset="2"/>
              </a:rPr>
              <a:t>Ans</a:t>
            </a:r>
            <a:r>
              <a:rPr lang="en-US" altLang="zh-TW" kern="0" dirty="0" smtClean="0">
                <a:sym typeface="Wingdings" pitchFamily="2" charset="2"/>
              </a:rPr>
              <a:t>: NPSC</a:t>
            </a:r>
            <a:r>
              <a:rPr lang="zh-TW" altLang="en-US" kern="0" dirty="0" smtClean="0">
                <a:sym typeface="Wingdings" pitchFamily="2" charset="2"/>
              </a:rPr>
              <a:t> </a:t>
            </a:r>
            <a:r>
              <a:rPr lang="en-US" altLang="zh-TW" kern="0" dirty="0" smtClean="0">
                <a:sym typeface="Wingdings" pitchFamily="2" charset="2"/>
              </a:rPr>
              <a:t>GG</a:t>
            </a:r>
            <a:r>
              <a:rPr lang="zh-TW" altLang="en-US" kern="0" dirty="0" smtClean="0">
                <a:sym typeface="Wingdings" pitchFamily="2" charset="2"/>
              </a:rPr>
              <a:t> </a:t>
            </a:r>
            <a:endParaRPr lang="en-US" altLang="zh-TW" kern="0" dirty="0" smtClean="0"/>
          </a:p>
          <a:p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Step1: Establish initial table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2800" dirty="0" smtClean="0"/>
              <a:t> initial 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table[</a:t>
            </a:r>
            <a:r>
              <a:rPr lang="en-US" altLang="zh-TW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TW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"*-", //A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"-***", //B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"-*-*", //C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……….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TW" sz="2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pPr marL="0" indent="0">
              <a:buNone/>
            </a:pPr>
            <a:endParaRPr lang="en-US" altLang="zh-TW" sz="2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4183527" y="1405597"/>
            <a:ext cx="7806267" cy="4114800"/>
          </a:xfrm>
        </p:spPr>
        <p:txBody>
          <a:bodyPr/>
          <a:lstStyle/>
          <a:p>
            <a:r>
              <a:rPr lang="en-US" altLang="zh-TW" dirty="0" smtClean="0"/>
              <a:t>Initial table stores all English letters in Morse code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Example : </a:t>
            </a:r>
          </a:p>
          <a:p>
            <a:pPr lvl="1"/>
            <a:r>
              <a:rPr lang="en-US" altLang="zh-TW" dirty="0" smtClean="0"/>
              <a:t>A -&gt; *-</a:t>
            </a:r>
          </a:p>
          <a:p>
            <a:pPr lvl="1"/>
            <a:r>
              <a:rPr lang="en-US" altLang="zh-TW" dirty="0" smtClean="0"/>
              <a:t>B -&gt; -*** </a:t>
            </a:r>
          </a:p>
          <a:p>
            <a:pPr>
              <a:buNone/>
            </a:pPr>
            <a:r>
              <a:rPr lang="en-US" altLang="zh-TW" dirty="0" smtClean="0"/>
              <a:t>        ….</a:t>
            </a:r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44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92329" cy="1143000"/>
          </a:xfrm>
        </p:spPr>
        <p:txBody>
          <a:bodyPr/>
          <a:lstStyle/>
          <a:p>
            <a:r>
              <a:rPr lang="en-US" altLang="zh-TW" sz="3200" dirty="0" smtClean="0"/>
              <a:t>Step2: Establish simulation table</a:t>
            </a:r>
            <a:endParaRPr lang="zh-TW" altLang="en-US" sz="32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-1" y="1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2800" dirty="0" smtClean="0"/>
              <a:t> initial 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table[</a:t>
            </a:r>
            <a:r>
              <a:rPr lang="en-US" altLang="zh-TW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TW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</a:p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"*-", //A</a:t>
            </a:r>
          </a:p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"-***", //B</a:t>
            </a:r>
          </a:p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"-*-*", //C</a:t>
            </a:r>
          </a:p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……….</a:t>
            </a:r>
          </a:p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TW" sz="2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simulation table</a:t>
            </a:r>
          </a:p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map[27][50] = {‘\0’}</a:t>
            </a:r>
          </a:p>
          <a:p>
            <a:pPr marL="0" indent="0">
              <a:buNone/>
            </a:pPr>
            <a:endParaRPr lang="en-US" altLang="zh-TW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4183527" y="1405597"/>
            <a:ext cx="7806267" cy="4114800"/>
          </a:xfrm>
        </p:spPr>
        <p:txBody>
          <a:bodyPr/>
          <a:lstStyle/>
          <a:p>
            <a:r>
              <a:rPr lang="en-US" altLang="zh-TW" dirty="0" smtClean="0"/>
              <a:t>Map initial table into the simulation table</a:t>
            </a:r>
          </a:p>
          <a:p>
            <a:pPr lvl="1"/>
            <a:r>
              <a:rPr lang="en-US" altLang="zh-TW" dirty="0" smtClean="0"/>
              <a:t>map[</a:t>
            </a:r>
            <a:r>
              <a:rPr lang="en-US" altLang="zh-TW" dirty="0" smtClean="0">
                <a:solidFill>
                  <a:srgbClr val="FF0000"/>
                </a:solidFill>
              </a:rPr>
              <a:t>27</a:t>
            </a:r>
            <a:r>
              <a:rPr lang="en-US" altLang="zh-TW" dirty="0" smtClean="0"/>
              <a:t>][50]</a:t>
            </a:r>
          </a:p>
          <a:p>
            <a:pPr lvl="1"/>
            <a:r>
              <a:rPr lang="en-US" altLang="zh-TW" dirty="0" smtClean="0"/>
              <a:t>Why </a:t>
            </a:r>
            <a:r>
              <a:rPr lang="en-US" altLang="zh-TW" dirty="0" smtClean="0">
                <a:solidFill>
                  <a:srgbClr val="FF0000"/>
                </a:solidFill>
              </a:rPr>
              <a:t>27</a:t>
            </a:r>
            <a:r>
              <a:rPr lang="en-US" altLang="zh-TW" dirty="0" smtClean="0"/>
              <a:t>? (</a:t>
            </a:r>
            <a:r>
              <a:rPr lang="en-US" altLang="zh-TW" dirty="0" smtClean="0">
                <a:solidFill>
                  <a:srgbClr val="FF0000"/>
                </a:solidFill>
              </a:rPr>
              <a:t>26 English letters, last for space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Example : </a:t>
            </a:r>
          </a:p>
          <a:p>
            <a:pPr lvl="1"/>
            <a:r>
              <a:rPr lang="en-US" altLang="zh-TW" dirty="0" smtClean="0"/>
              <a:t>A -&gt;  *-   =&gt; =.===</a:t>
            </a:r>
          </a:p>
          <a:p>
            <a:pPr lvl="1"/>
            <a:r>
              <a:rPr lang="en-US" altLang="zh-TW" dirty="0" smtClean="0"/>
              <a:t>B -&gt; -*** =&gt; ===.=.=.=</a:t>
            </a:r>
          </a:p>
          <a:p>
            <a:pPr>
              <a:buNone/>
            </a:pPr>
            <a:r>
              <a:rPr lang="en-US" altLang="zh-TW" dirty="0" smtClean="0"/>
              <a:t>        ….</a:t>
            </a:r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957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92329" cy="1143000"/>
          </a:xfrm>
        </p:spPr>
        <p:txBody>
          <a:bodyPr/>
          <a:lstStyle/>
          <a:p>
            <a:r>
              <a:rPr lang="en-US" altLang="zh-TW" sz="3200" dirty="0" smtClean="0"/>
              <a:t>Step2: Establish simulation table</a:t>
            </a:r>
            <a:endParaRPr lang="zh-TW" altLang="en-US" sz="32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0" y="0"/>
            <a:ext cx="398929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1600" dirty="0" smtClean="0"/>
              <a:t> initial </a:t>
            </a:r>
            <a:r>
              <a:rPr lang="en-US" altLang="zh-TW" sz="1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0" indent="0">
              <a:buNone/>
            </a:pPr>
            <a:r>
              <a:rPr lang="en-US" altLang="zh-TW" sz="1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table[26][5] = {</a:t>
            </a:r>
          </a:p>
          <a:p>
            <a:pPr marL="0" indent="0">
              <a:buNone/>
            </a:pPr>
            <a:r>
              <a:rPr lang="en-US" altLang="zh-TW" sz="1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"*-", //A ….</a:t>
            </a:r>
          </a:p>
          <a:p>
            <a:pPr marL="0" indent="0">
              <a:buNone/>
            </a:pPr>
            <a:r>
              <a:rPr lang="en-US" altLang="zh-TW" sz="1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TW" sz="16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altLang="zh-TW" sz="1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simulation table</a:t>
            </a:r>
          </a:p>
          <a:p>
            <a:pPr marL="0" indent="0">
              <a:buNone/>
            </a:pPr>
            <a:r>
              <a:rPr lang="en-US" altLang="zh-TW" sz="1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map[27][50] = {‘\0’}</a:t>
            </a:r>
            <a:endParaRPr lang="en-US" altLang="zh-TW" sz="16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sz="18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; </a:t>
            </a:r>
            <a:r>
              <a:rPr lang="en-US" altLang="zh-TW" sz="18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26 ; </a:t>
            </a:r>
            <a:r>
              <a:rPr lang="en-US" altLang="zh-TW" sz="18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(table[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 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j++){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char c = table[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if(c == ‘*'){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(map[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"=.");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else{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(map[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"===.");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map[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 (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(map[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])-1 ] = '\0';</a:t>
            </a:r>
          </a:p>
          <a:p>
            <a:pPr marL="0" indent="0"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TW" sz="18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altLang="zh-TW" sz="1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(map[26], " "); // for space</a:t>
            </a:r>
          </a:p>
          <a:p>
            <a:pPr marL="0" indent="0">
              <a:buNone/>
            </a:pPr>
            <a:endParaRPr lang="en-US" altLang="zh-TW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4165598" y="1055974"/>
            <a:ext cx="7806267" cy="5802026"/>
          </a:xfrm>
        </p:spPr>
        <p:txBody>
          <a:bodyPr/>
          <a:lstStyle/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How to build? </a:t>
            </a:r>
          </a:p>
          <a:p>
            <a:r>
              <a:rPr lang="en-US" altLang="zh-TW" dirty="0" smtClean="0"/>
              <a:t>Read table[0] // A is “=.===”</a:t>
            </a:r>
          </a:p>
          <a:p>
            <a:pPr lvl="1"/>
            <a:r>
              <a:rPr lang="en-US" altLang="zh-TW" dirty="0" smtClean="0"/>
              <a:t>table[0][0] = ‘*’</a:t>
            </a:r>
          </a:p>
          <a:p>
            <a:pPr lvl="1">
              <a:buNone/>
            </a:pPr>
            <a:r>
              <a:rPr lang="en-US" altLang="zh-TW" dirty="0" smtClean="0"/>
              <a:t>      </a:t>
            </a:r>
            <a:r>
              <a:rPr lang="en-US" altLang="zh-TW" dirty="0" smtClean="0">
                <a:solidFill>
                  <a:srgbClr val="FF0000"/>
                </a:solidFill>
              </a:rPr>
              <a:t>insert “=.” into map[0]</a:t>
            </a:r>
            <a:r>
              <a:rPr lang="en-US" altLang="zh-TW" dirty="0" smtClean="0"/>
              <a:t>	</a:t>
            </a:r>
          </a:p>
          <a:p>
            <a:pPr lvl="1"/>
            <a:r>
              <a:rPr lang="en-US" altLang="zh-TW" dirty="0" smtClean="0"/>
              <a:t>table[0][1] = ‘-’</a:t>
            </a:r>
          </a:p>
          <a:p>
            <a:pPr lvl="1">
              <a:buNone/>
            </a:pPr>
            <a:r>
              <a:rPr lang="en-US" altLang="zh-TW" dirty="0" smtClean="0"/>
              <a:t>      </a:t>
            </a:r>
            <a:r>
              <a:rPr lang="en-US" altLang="zh-TW" dirty="0" smtClean="0">
                <a:solidFill>
                  <a:srgbClr val="FF0000"/>
                </a:solidFill>
              </a:rPr>
              <a:t>insert “===.” into map[0]</a:t>
            </a:r>
          </a:p>
          <a:p>
            <a:r>
              <a:rPr lang="en-US" altLang="zh-TW" dirty="0" smtClean="0"/>
              <a:t>table[0] end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   delete last char of map[0]</a:t>
            </a:r>
          </a:p>
          <a:p>
            <a:pPr lvl="1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So map[0] is “=.===”</a:t>
            </a:r>
          </a:p>
          <a:p>
            <a:pPr lvl="1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sz="3200" dirty="0" smtClean="0"/>
              <a:t>First, we should know how many consecutive dots in the coming string.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sz="3200" dirty="0" smtClean="0"/>
              <a:t>In particular: </a:t>
            </a:r>
          </a:p>
          <a:p>
            <a:pPr marL="742950" lvl="2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dots – between two letters</a:t>
            </a:r>
          </a:p>
          <a:p>
            <a:pPr marL="742950" lvl="2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7 dots – is a space</a:t>
            </a:r>
          </a:p>
          <a:p>
            <a:pPr marL="742950" lvl="2" indent="-342900">
              <a:buNone/>
            </a:pPr>
            <a:endParaRPr lang="en-US" altLang="zh-TW" dirty="0" smtClean="0"/>
          </a:p>
          <a:p>
            <a:pPr marL="342900" lvl="1" indent="-342900">
              <a:buNone/>
            </a:pPr>
            <a:r>
              <a:rPr lang="en-US" altLang="zh-TW" dirty="0" smtClean="0"/>
              <a:t>So create “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dot” to count it.</a:t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161365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n; // length of input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input[1005];</a:t>
            </a:r>
          </a:p>
          <a:p>
            <a:pPr marL="0" indent="0">
              <a:buNone/>
            </a:pPr>
            <a:r>
              <a:rPr lang="pt-B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scanf("%d", &amp;n);</a:t>
            </a:r>
          </a:p>
          <a:p>
            <a:pPr marL="0" indent="0">
              <a:buNone/>
            </a:pPr>
            <a:r>
              <a:rPr lang="pt-B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scanf("%s", input);</a:t>
            </a: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dot = 0;</a:t>
            </a: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input[</a:t>
            </a:r>
            <a:r>
              <a:rPr lang="en-US" altLang="zh-TW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TW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c = input[</a:t>
            </a:r>
            <a:r>
              <a:rPr lang="en-US" altLang="zh-TW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if(c == '.')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+= 1;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= 0;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Step3: Read and parse the input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sz="3200" dirty="0" smtClean="0"/>
              <a:t>Each letter </a:t>
            </a:r>
            <a:r>
              <a:rPr lang="en-US" altLang="zh-TW" sz="3200" dirty="0" smtClean="0">
                <a:solidFill>
                  <a:srgbClr val="FF0000"/>
                </a:solidFill>
              </a:rPr>
              <a:t>ends with 3 dots</a:t>
            </a:r>
            <a:r>
              <a:rPr lang="en-US" altLang="zh-TW" sz="3200" dirty="0"/>
              <a:t>.</a:t>
            </a:r>
            <a:r>
              <a:rPr lang="en-US" altLang="zh-TW" sz="3200" dirty="0" smtClean="0"/>
              <a:t> </a:t>
            </a:r>
          </a:p>
          <a:p>
            <a:pPr marL="742950" lvl="2" indent="-342900">
              <a:buFont typeface="Times" panose="02020603060405020304" pitchFamily="18" charset="0"/>
              <a:buChar char="•"/>
            </a:pPr>
            <a:r>
              <a:rPr lang="en-US" altLang="zh-TW" sz="2800" dirty="0" smtClean="0"/>
              <a:t>We can read and store each chars into a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tmp</a:t>
            </a:r>
            <a:r>
              <a:rPr lang="en-US" altLang="zh-TW" sz="2800" dirty="0" smtClean="0">
                <a:solidFill>
                  <a:srgbClr val="FF0000"/>
                </a:solidFill>
              </a:rPr>
              <a:t> array</a:t>
            </a:r>
            <a:r>
              <a:rPr lang="en-US" altLang="zh-TW" sz="2800" dirty="0" smtClean="0"/>
              <a:t>. (Create a 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 array in global)</a:t>
            </a:r>
          </a:p>
          <a:p>
            <a:pPr marL="742950" lvl="2" indent="-342900">
              <a:buFont typeface="Times" panose="02020603060405020304" pitchFamily="18" charset="0"/>
              <a:buChar char="•"/>
            </a:pPr>
            <a:r>
              <a:rPr lang="en-US" altLang="zh-TW" sz="2800" dirty="0" smtClean="0"/>
              <a:t>When reading 3 dots, we can obtain the complete code for the current letter.</a:t>
            </a:r>
            <a:endParaRPr lang="en-US" altLang="zh-TW" dirty="0" smtClean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161365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TW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[400][60];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dot = 0;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c =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if(c == '.')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+= 1;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= 0;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Step3: </a:t>
            </a:r>
            <a:r>
              <a:rPr lang="en-US" altLang="zh-TW" kern="0" dirty="0"/>
              <a:t>Read and parse the input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Example: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 ===.=...=.===.===.=...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161365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dot = 0;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c =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if(c == '.')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+= 1;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= 0;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Step3: </a:t>
            </a:r>
            <a:r>
              <a:rPr lang="en-US" altLang="zh-TW" kern="0" dirty="0"/>
              <a:t>Read and parse the input</a:t>
            </a:r>
            <a:endParaRPr lang="zh-TW" altLang="en-US" kern="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264358" y="3065930"/>
            <a:ext cx="2916371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err="1" smtClean="0">
                <a:sym typeface="Wingdings" pitchFamily="2" charset="2"/>
              </a:rPr>
              <a:t>tmp</a:t>
            </a:r>
            <a:r>
              <a:rPr lang="en-US" altLang="zh-TW" kern="0" dirty="0" smtClean="0">
                <a:sym typeface="Wingdings" pitchFamily="2" charset="2"/>
              </a:rPr>
              <a:t>[0][0] = </a:t>
            </a:r>
            <a:r>
              <a:rPr lang="en-US" altLang="zh-TW" kern="0" dirty="0">
                <a:sym typeface="Wingdings" pitchFamily="2" charset="2"/>
              </a:rPr>
              <a:t>‘=’</a:t>
            </a:r>
            <a:endParaRPr lang="en-US" altLang="zh-TW" kern="0" dirty="0" smtClean="0"/>
          </a:p>
          <a:p>
            <a:endParaRPr lang="en-US" altLang="zh-TW" kern="0" dirty="0" smtClean="0"/>
          </a:p>
        </p:txBody>
      </p:sp>
      <p:sp>
        <p:nvSpPr>
          <p:cNvPr id="11" name="向下箭號 10"/>
          <p:cNvSpPr/>
          <p:nvPr/>
        </p:nvSpPr>
        <p:spPr bwMode="auto">
          <a:xfrm flipV="1">
            <a:off x="4625787" y="2043949"/>
            <a:ext cx="313766" cy="968189"/>
          </a:xfrm>
          <a:prstGeom prst="downArrow">
            <a:avLst>
              <a:gd name="adj1" fmla="val 50000"/>
              <a:gd name="adj2" fmla="val 1185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Example: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 ===.=...=.===.===.=...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161365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dot = 0;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c =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if(c == '.')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+= 1;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= 0;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Step3: </a:t>
            </a:r>
            <a:r>
              <a:rPr lang="en-US" altLang="zh-TW" kern="0" dirty="0"/>
              <a:t>Read and parse the input</a:t>
            </a:r>
            <a:endParaRPr lang="zh-TW" altLang="en-US" kern="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443652" y="3083859"/>
            <a:ext cx="2916371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err="1" smtClean="0">
                <a:sym typeface="Wingdings" pitchFamily="2" charset="2"/>
              </a:rPr>
              <a:t>tmp</a:t>
            </a:r>
            <a:r>
              <a:rPr lang="en-US" altLang="zh-TW" kern="0" dirty="0" smtClean="0">
                <a:sym typeface="Wingdings" pitchFamily="2" charset="2"/>
              </a:rPr>
              <a:t>[0][1] = </a:t>
            </a:r>
            <a:r>
              <a:rPr lang="en-US" altLang="zh-TW" kern="0" dirty="0">
                <a:sym typeface="Wingdings" pitchFamily="2" charset="2"/>
              </a:rPr>
              <a:t>‘=’</a:t>
            </a:r>
            <a:endParaRPr lang="en-US" altLang="zh-TW" kern="0" dirty="0" smtClean="0"/>
          </a:p>
          <a:p>
            <a:endParaRPr lang="en-US" altLang="zh-TW" kern="0" dirty="0" smtClean="0"/>
          </a:p>
        </p:txBody>
      </p:sp>
      <p:sp>
        <p:nvSpPr>
          <p:cNvPr id="11" name="向下箭號 10"/>
          <p:cNvSpPr/>
          <p:nvPr/>
        </p:nvSpPr>
        <p:spPr bwMode="auto">
          <a:xfrm flipV="1">
            <a:off x="4805081" y="2061878"/>
            <a:ext cx="313766" cy="968189"/>
          </a:xfrm>
          <a:prstGeom prst="downArrow">
            <a:avLst>
              <a:gd name="adj1" fmla="val 50000"/>
              <a:gd name="adj2" fmla="val 1185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I2P – Morse code</a:t>
            </a:r>
            <a:endParaRPr lang="zh-TW" altLang="en-US" dirty="0"/>
          </a:p>
        </p:txBody>
      </p:sp>
      <p:pic>
        <p:nvPicPr>
          <p:cNvPr id="1026" name="Picture 2" descr="https://acm.cs.nthu.edu.tw/media/uploads/2017/11/30/2017-11-30-1142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9" y="1855528"/>
            <a:ext cx="11758002" cy="366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2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Example: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 ===.=...=.===.===.=...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161365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dot = 0;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c =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if(c == '.')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+= 1;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= 0;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Step3: </a:t>
            </a:r>
            <a:r>
              <a:rPr lang="en-US" altLang="zh-TW" kern="0" dirty="0"/>
              <a:t>Read and parse the input</a:t>
            </a:r>
            <a:endParaRPr lang="zh-TW" altLang="en-US" kern="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694664" y="3048001"/>
            <a:ext cx="2916371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err="1" smtClean="0">
                <a:sym typeface="Wingdings" pitchFamily="2" charset="2"/>
              </a:rPr>
              <a:t>tmp</a:t>
            </a:r>
            <a:r>
              <a:rPr lang="en-US" altLang="zh-TW" kern="0" dirty="0" smtClean="0">
                <a:sym typeface="Wingdings" pitchFamily="2" charset="2"/>
              </a:rPr>
              <a:t>[0][2] </a:t>
            </a:r>
            <a:r>
              <a:rPr lang="en-US" altLang="zh-TW" kern="0" dirty="0">
                <a:sym typeface="Wingdings" pitchFamily="2" charset="2"/>
              </a:rPr>
              <a:t>= ‘=’</a:t>
            </a:r>
            <a:endParaRPr lang="en-US" altLang="zh-TW" kern="0" dirty="0" smtClean="0"/>
          </a:p>
          <a:p>
            <a:endParaRPr lang="en-US" altLang="zh-TW" kern="0" dirty="0" smtClean="0"/>
          </a:p>
        </p:txBody>
      </p:sp>
      <p:sp>
        <p:nvSpPr>
          <p:cNvPr id="11" name="向下箭號 10"/>
          <p:cNvSpPr/>
          <p:nvPr/>
        </p:nvSpPr>
        <p:spPr bwMode="auto">
          <a:xfrm flipV="1">
            <a:off x="5056093" y="2026020"/>
            <a:ext cx="313766" cy="968189"/>
          </a:xfrm>
          <a:prstGeom prst="downArrow">
            <a:avLst>
              <a:gd name="adj1" fmla="val 50000"/>
              <a:gd name="adj2" fmla="val 1185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Example: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 ===.=..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=.===.===.=...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161365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dot = 0;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c =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if(c == '.')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+= 1;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= 0;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Step3: </a:t>
            </a:r>
            <a:r>
              <a:rPr lang="en-US" altLang="zh-TW" kern="0" dirty="0"/>
              <a:t>Read and parse the input</a:t>
            </a:r>
            <a:endParaRPr lang="zh-TW" altLang="en-US" kern="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5349088" y="3146614"/>
            <a:ext cx="2916371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err="1" smtClean="0">
                <a:sym typeface="Wingdings" pitchFamily="2" charset="2"/>
              </a:rPr>
              <a:t>tmp</a:t>
            </a:r>
            <a:r>
              <a:rPr lang="en-US" altLang="zh-TW" kern="0" dirty="0" smtClean="0">
                <a:sym typeface="Wingdings" pitchFamily="2" charset="2"/>
              </a:rPr>
              <a:t>[0][7] = ‘.’</a:t>
            </a:r>
            <a:endParaRPr lang="en-US" altLang="zh-TW" kern="0" dirty="0" smtClean="0"/>
          </a:p>
          <a:p>
            <a:endParaRPr lang="en-US" altLang="zh-TW" kern="0" dirty="0" smtClean="0"/>
          </a:p>
        </p:txBody>
      </p:sp>
      <p:sp>
        <p:nvSpPr>
          <p:cNvPr id="11" name="向下箭號 10"/>
          <p:cNvSpPr/>
          <p:nvPr/>
        </p:nvSpPr>
        <p:spPr bwMode="auto">
          <a:xfrm flipV="1">
            <a:off x="5710517" y="2124633"/>
            <a:ext cx="313766" cy="968189"/>
          </a:xfrm>
          <a:prstGeom prst="downArrow">
            <a:avLst>
              <a:gd name="adj1" fmla="val 50000"/>
              <a:gd name="adj2" fmla="val 1185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384947" y="3756211"/>
            <a:ext cx="2916371" cy="14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smtClean="0">
                <a:solidFill>
                  <a:srgbClr val="FF0000"/>
                </a:solidFill>
                <a:sym typeface="Wingdings" pitchFamily="2" charset="2"/>
              </a:rPr>
              <a:t>dot = 3</a:t>
            </a:r>
          </a:p>
          <a:p>
            <a:pPr>
              <a:buNone/>
            </a:pPr>
            <a:r>
              <a:rPr lang="en-US" altLang="zh-TW" kern="0" dirty="0" smtClean="0">
                <a:solidFill>
                  <a:srgbClr val="FF0000"/>
                </a:solidFill>
              </a:rPr>
              <a:t>(end of a letter)</a:t>
            </a:r>
          </a:p>
          <a:p>
            <a:endParaRPr lang="en-US" altLang="zh-TW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681568" y="1145621"/>
            <a:ext cx="7806267" cy="5406792"/>
          </a:xfrm>
        </p:spPr>
        <p:txBody>
          <a:bodyPr/>
          <a:lstStyle/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Example: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 ===.=</a:t>
            </a:r>
            <a:r>
              <a:rPr lang="en-US" altLang="zh-TW" dirty="0" smtClean="0">
                <a:solidFill>
                  <a:srgbClr val="FF0000"/>
                </a:solidFill>
              </a:rPr>
              <a:t>...</a:t>
            </a:r>
            <a:r>
              <a:rPr lang="en-US" altLang="zh-TW" dirty="0" smtClean="0"/>
              <a:t>=.===.===.=...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0" y="0"/>
            <a:ext cx="431202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dot = 0;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c =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if(c == '.')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+= 1;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= 0;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[0][ (</a:t>
            </a:r>
            <a:r>
              <a:rPr lang="en-US" altLang="zh-TW" sz="20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0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 ] = c;  </a:t>
            </a: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 dot == 3 ) {</a:t>
            </a: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20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[0][ (</a:t>
            </a:r>
            <a:r>
              <a:rPr lang="en-US" altLang="zh-TW" sz="20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0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[0])-3 ]    = ‘\0’;</a:t>
            </a: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Step3: </a:t>
            </a:r>
            <a:r>
              <a:rPr lang="en-US" altLang="zh-TW" kern="0" dirty="0"/>
              <a:t>Read and parse the input</a:t>
            </a:r>
            <a:endParaRPr lang="zh-TW" altLang="en-US" kern="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6613108" y="2268074"/>
            <a:ext cx="3337715" cy="9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2400" kern="0" dirty="0" smtClean="0">
                <a:sym typeface="Wingdings" pitchFamily="2" charset="2"/>
              </a:rPr>
              <a:t>In order to remove </a:t>
            </a:r>
          </a:p>
          <a:p>
            <a:pPr>
              <a:buNone/>
            </a:pPr>
            <a:r>
              <a:rPr lang="en-US" altLang="zh-TW" sz="2400" kern="0" dirty="0" smtClean="0">
                <a:sym typeface="Wingdings" pitchFamily="2" charset="2"/>
              </a:rPr>
              <a:t>3 dots from </a:t>
            </a:r>
            <a:r>
              <a:rPr lang="en-US" altLang="zh-TW" sz="2400" kern="0" dirty="0" err="1" smtClean="0">
                <a:sym typeface="Wingdings" pitchFamily="2" charset="2"/>
              </a:rPr>
              <a:t>tmp</a:t>
            </a:r>
            <a:r>
              <a:rPr lang="en-US" altLang="zh-TW" sz="2400" kern="0" dirty="0" smtClean="0">
                <a:sym typeface="Wingdings" pitchFamily="2" charset="2"/>
              </a:rPr>
              <a:t>[0],</a:t>
            </a:r>
            <a:endParaRPr lang="en-US" altLang="zh-TW" sz="2400" kern="0" dirty="0" smtClean="0"/>
          </a:p>
          <a:p>
            <a:endParaRPr lang="en-US" altLang="zh-TW" kern="0" dirty="0" smtClean="0"/>
          </a:p>
        </p:txBody>
      </p:sp>
      <p:sp>
        <p:nvSpPr>
          <p:cNvPr id="11" name="向下箭號 10"/>
          <p:cNvSpPr/>
          <p:nvPr/>
        </p:nvSpPr>
        <p:spPr bwMode="auto">
          <a:xfrm flipV="1">
            <a:off x="6104963" y="2160491"/>
            <a:ext cx="313766" cy="968189"/>
          </a:xfrm>
          <a:prstGeom prst="downArrow">
            <a:avLst>
              <a:gd name="adj1" fmla="val 50000"/>
              <a:gd name="adj2" fmla="val 1185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571134" y="3957524"/>
            <a:ext cx="6914629" cy="190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>
                <a:sym typeface="Wingdings" pitchFamily="2" charset="2"/>
              </a:rPr>
              <a:t>l</a:t>
            </a:r>
            <a:r>
              <a:rPr lang="en-US" altLang="zh-TW" kern="0" dirty="0" smtClean="0">
                <a:sym typeface="Wingdings" pitchFamily="2" charset="2"/>
              </a:rPr>
              <a:t>et</a:t>
            </a:r>
            <a:r>
              <a:rPr lang="en-US" altLang="zh-TW" kern="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kern="0" dirty="0" err="1" smtClean="0">
                <a:solidFill>
                  <a:srgbClr val="FF0000"/>
                </a:solidFill>
                <a:sym typeface="Wingdings" pitchFamily="2" charset="2"/>
              </a:rPr>
              <a:t>tmp</a:t>
            </a:r>
            <a:r>
              <a:rPr lang="en-US" altLang="zh-TW" kern="0" dirty="0" smtClean="0">
                <a:solidFill>
                  <a:srgbClr val="FF0000"/>
                </a:solidFill>
                <a:sym typeface="Wingdings" pitchFamily="2" charset="2"/>
              </a:rPr>
              <a:t>[0][ </a:t>
            </a:r>
            <a:r>
              <a:rPr lang="en-US" altLang="zh-TW" kern="0" dirty="0" err="1" smtClean="0">
                <a:solidFill>
                  <a:srgbClr val="FF0000"/>
                </a:solidFill>
                <a:sym typeface="Wingdings" pitchFamily="2" charset="2"/>
              </a:rPr>
              <a:t>strlen</a:t>
            </a:r>
            <a:r>
              <a:rPr lang="en-US" altLang="zh-TW" kern="0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altLang="zh-TW" kern="0" dirty="0" err="1" smtClean="0">
                <a:solidFill>
                  <a:srgbClr val="FF0000"/>
                </a:solidFill>
                <a:sym typeface="Wingdings" pitchFamily="2" charset="2"/>
              </a:rPr>
              <a:t>tmp</a:t>
            </a:r>
            <a:r>
              <a:rPr lang="en-US" altLang="zh-TW" kern="0" dirty="0" smtClean="0">
                <a:solidFill>
                  <a:srgbClr val="FF0000"/>
                </a:solidFill>
                <a:sym typeface="Wingdings" pitchFamily="2" charset="2"/>
              </a:rPr>
              <a:t>[0]) - 3]  = ‘\0’</a:t>
            </a:r>
            <a:r>
              <a:rPr lang="en-US" altLang="zh-TW" kern="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zh-TW" kern="0" dirty="0" smtClean="0">
                <a:sym typeface="Wingdings" pitchFamily="2" charset="2"/>
              </a:rPr>
              <a:t>It means to let </a:t>
            </a:r>
            <a:r>
              <a:rPr lang="en-US" altLang="zh-TW" kern="0" dirty="0" err="1" smtClean="0">
                <a:sym typeface="Wingdings" pitchFamily="2" charset="2"/>
              </a:rPr>
              <a:t>tmp</a:t>
            </a:r>
            <a:r>
              <a:rPr lang="en-US" altLang="zh-TW" kern="0" dirty="0" smtClean="0">
                <a:sym typeface="Wingdings" pitchFamily="2" charset="2"/>
              </a:rPr>
              <a:t>[0] reduce 3 chars.</a:t>
            </a:r>
            <a:endParaRPr lang="en-US" altLang="zh-TW" kern="0" dirty="0" smtClean="0"/>
          </a:p>
          <a:p>
            <a:pPr>
              <a:buNone/>
            </a:pPr>
            <a:r>
              <a:rPr lang="en-US" altLang="zh-TW" kern="0" dirty="0" smtClean="0"/>
              <a:t>Now </a:t>
            </a:r>
            <a:r>
              <a:rPr lang="en-US" altLang="zh-TW" kern="0" dirty="0" err="1" smtClean="0"/>
              <a:t>tmp</a:t>
            </a:r>
            <a:r>
              <a:rPr lang="en-US" altLang="zh-TW" kern="0" dirty="0" smtClean="0"/>
              <a:t>[0] = “===.=” </a:t>
            </a:r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385733" y="1082868"/>
            <a:ext cx="7806267" cy="5406792"/>
          </a:xfrm>
        </p:spPr>
        <p:txBody>
          <a:bodyPr/>
          <a:lstStyle/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Because there are a lot of letters, we create an index,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last</a:t>
            </a:r>
            <a:r>
              <a:rPr lang="en-US" altLang="zh-TW" dirty="0" smtClean="0"/>
              <a:t>, to remember how many letters we have already parsed.</a:t>
            </a:r>
            <a:endParaRPr lang="en-US" altLang="zh-TW" b="1" dirty="0" smtClean="0"/>
          </a:p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When we obtain each letter, let last = last + 1 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0" y="0"/>
            <a:ext cx="431202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dot = 0;</a:t>
            </a:r>
          </a:p>
          <a:p>
            <a:pPr marL="0" indent="0">
              <a:buNone/>
            </a:pPr>
            <a:r>
              <a:rPr lang="en-US" altLang="zh-TW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 = 0;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c =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if(c == '.')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+= 1;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dot = 0;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 (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 ] = c;</a:t>
            </a: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 dot == 3 ) {</a:t>
            </a: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 (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])-3 ] = ‘\0’;</a:t>
            </a: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last++;</a:t>
            </a: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Step3: </a:t>
            </a:r>
            <a:r>
              <a:rPr lang="en-US" altLang="zh-TW" kern="0" dirty="0"/>
              <a:t>Read and parse the input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233333" y="1055974"/>
            <a:ext cx="7806267" cy="5406792"/>
          </a:xfrm>
        </p:spPr>
        <p:txBody>
          <a:bodyPr/>
          <a:lstStyle/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When dot == 7 , it means a space is reached.</a:t>
            </a:r>
          </a:p>
          <a:p>
            <a:pPr marL="742950" lvl="2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What </a:t>
            </a:r>
            <a:r>
              <a:rPr lang="en-US" altLang="zh-TW" dirty="0" smtClean="0"/>
              <a:t>we need to do is to </a:t>
            </a:r>
            <a:r>
              <a:rPr lang="en-US" altLang="zh-TW" dirty="0" smtClean="0">
                <a:solidFill>
                  <a:srgbClr val="FF0000"/>
                </a:solidFill>
              </a:rPr>
              <a:t>clean current </a:t>
            </a:r>
            <a:r>
              <a:rPr lang="en-US" altLang="zh-TW" dirty="0" err="1" smtClean="0">
                <a:solidFill>
                  <a:srgbClr val="FF0000"/>
                </a:solidFill>
              </a:rPr>
              <a:t>tmp</a:t>
            </a:r>
            <a:r>
              <a:rPr lang="en-US" altLang="zh-TW" dirty="0" smtClean="0">
                <a:solidFill>
                  <a:srgbClr val="FF0000"/>
                </a:solidFill>
              </a:rPr>
              <a:t> array </a:t>
            </a:r>
            <a:r>
              <a:rPr lang="en-US" altLang="zh-TW" dirty="0" smtClean="0">
                <a:solidFill>
                  <a:srgbClr val="FF0000"/>
                </a:solidFill>
              </a:rPr>
              <a:t>and continue </a:t>
            </a:r>
            <a:r>
              <a:rPr lang="en-US" altLang="zh-TW" dirty="0" smtClean="0">
                <a:solidFill>
                  <a:srgbClr val="FF0000"/>
                </a:solidFill>
              </a:rPr>
              <a:t>to </a:t>
            </a:r>
            <a:r>
              <a:rPr lang="en-US" altLang="zh-TW" dirty="0" smtClean="0">
                <a:solidFill>
                  <a:srgbClr val="FF0000"/>
                </a:solidFill>
              </a:rPr>
              <a:t>parse the next letter.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0" y="0"/>
            <a:ext cx="431202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dot = 0;</a:t>
            </a:r>
          </a:p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last = 0;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input[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….</a:t>
            </a: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…..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[last][ (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[last]) ] = c;</a:t>
            </a: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if( dot == 3 ) {</a:t>
            </a: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[last][ (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[last])-3 ] =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‘\0’;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last++;</a:t>
            </a: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 dot == 7 ) {</a:t>
            </a: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[last], " ");</a:t>
            </a: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last++;</a:t>
            </a: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Step3: </a:t>
            </a:r>
            <a:r>
              <a:rPr lang="en-US" altLang="zh-TW" kern="0" dirty="0"/>
              <a:t>Read and parse the input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5040157" y="957361"/>
            <a:ext cx="6775325" cy="5406792"/>
          </a:xfrm>
        </p:spPr>
        <p:txBody>
          <a:bodyPr/>
          <a:lstStyle/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We </a:t>
            </a:r>
            <a:r>
              <a:rPr lang="en-US" altLang="zh-TW" dirty="0" smtClean="0"/>
              <a:t>have already parsed </a:t>
            </a:r>
            <a:r>
              <a:rPr lang="en-US" altLang="zh-TW" dirty="0" smtClean="0"/>
              <a:t>the input and </a:t>
            </a:r>
            <a:r>
              <a:rPr lang="en-US" altLang="zh-TW" dirty="0" smtClean="0"/>
              <a:t>stored the code of each letter into the 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 array.</a:t>
            </a:r>
          </a:p>
          <a:p>
            <a:pPr marL="742950" lvl="2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ex: </a:t>
            </a:r>
          </a:p>
          <a:p>
            <a:pPr marL="1200150" lvl="3" indent="-342900">
              <a:buFont typeface="Times" panose="02020603060405020304" pitchFamily="18" charset="0"/>
              <a:buChar char="•"/>
            </a:pPr>
            <a:r>
              <a:rPr lang="en-US" altLang="zh-TW" dirty="0" err="1" smtClean="0"/>
              <a:t>tmp</a:t>
            </a:r>
            <a:r>
              <a:rPr lang="en-US" altLang="zh-TW" dirty="0" smtClean="0"/>
              <a:t>[0] </a:t>
            </a:r>
            <a:r>
              <a:rPr lang="en-US" altLang="zh-TW" dirty="0" smtClean="0"/>
              <a:t>contains </a:t>
            </a:r>
            <a:r>
              <a:rPr lang="en-US" altLang="zh-TW" dirty="0" smtClean="0"/>
              <a:t>“===.=”</a:t>
            </a:r>
          </a:p>
          <a:p>
            <a:pPr marL="1200150" lvl="3" indent="-342900">
              <a:buFont typeface="Times" panose="02020603060405020304" pitchFamily="18" charset="0"/>
              <a:buChar char="•"/>
            </a:pPr>
            <a:r>
              <a:rPr lang="en-US" altLang="zh-TW" dirty="0" err="1" smtClean="0"/>
              <a:t>tmp</a:t>
            </a:r>
            <a:r>
              <a:rPr lang="en-US" altLang="zh-TW" dirty="0" smtClean="0"/>
              <a:t>[1</a:t>
            </a:r>
            <a:r>
              <a:rPr lang="en-US" altLang="zh-TW" smtClean="0"/>
              <a:t>] </a:t>
            </a:r>
            <a:r>
              <a:rPr lang="en-US" altLang="zh-TW" smtClean="0"/>
              <a:t>contains </a:t>
            </a:r>
            <a:r>
              <a:rPr lang="en-US" altLang="zh-TW" dirty="0" smtClean="0"/>
              <a:t>“=.===.===.=”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Next, compare the code of each letter in the 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 array with the entries in the map[1~26</a:t>
            </a:r>
            <a:r>
              <a:rPr lang="en-US" altLang="zh-TW" dirty="0" smtClean="0"/>
              <a:t>].</a:t>
            </a:r>
          </a:p>
          <a:p>
            <a:pPr marL="742950" lvl="2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If </a:t>
            </a:r>
            <a:r>
              <a:rPr lang="en-US" altLang="zh-TW" dirty="0" smtClean="0"/>
              <a:t>a match</a:t>
            </a:r>
            <a:r>
              <a:rPr lang="en-US" altLang="zh-TW" dirty="0" smtClean="0"/>
              <a:t>, print </a:t>
            </a:r>
            <a:r>
              <a:rPr lang="en-US" altLang="zh-TW" dirty="0" smtClean="0"/>
              <a:t>the corresponding letter. </a:t>
            </a:r>
          </a:p>
          <a:p>
            <a:pPr marL="742950" lvl="2" indent="-342900">
              <a:buFont typeface="Times" panose="02020603060405020304" pitchFamily="18" charset="0"/>
              <a:buChar char="•"/>
            </a:pPr>
            <a:r>
              <a:rPr lang="en-US" altLang="zh-TW" dirty="0" smtClean="0"/>
              <a:t>If matching </a:t>
            </a:r>
            <a:r>
              <a:rPr lang="en-US" altLang="zh-TW" dirty="0" smtClean="0"/>
              <a:t>map[</a:t>
            </a:r>
            <a:r>
              <a:rPr lang="en-US" altLang="zh-TW" dirty="0" smtClean="0">
                <a:solidFill>
                  <a:srgbClr val="FF0000"/>
                </a:solidFill>
              </a:rPr>
              <a:t>26</a:t>
            </a:r>
            <a:r>
              <a:rPr lang="en-US" altLang="zh-TW" dirty="0" smtClean="0"/>
              <a:t>], </a:t>
            </a:r>
            <a:r>
              <a:rPr lang="en-US" altLang="zh-TW" dirty="0" smtClean="0"/>
              <a:t>remember to </a:t>
            </a:r>
            <a:r>
              <a:rPr lang="en-US" altLang="zh-TW" dirty="0" smtClean="0">
                <a:solidFill>
                  <a:srgbClr val="FF0000"/>
                </a:solidFill>
              </a:rPr>
              <a:t>print </a:t>
            </a:r>
            <a:r>
              <a:rPr lang="en-US" altLang="zh-TW" dirty="0" smtClean="0">
                <a:solidFill>
                  <a:srgbClr val="FF0000"/>
                </a:solidFill>
              </a:rPr>
              <a:t>a space character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 marL="342900" lvl="1" indent="-342900">
              <a:buFont typeface="Times" panose="02020603060405020304" pitchFamily="18" charset="0"/>
              <a:buChar char="•"/>
            </a:pPr>
            <a:endParaRPr lang="en-US" altLang="zh-TW" dirty="0" smtClean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0" y="0"/>
            <a:ext cx="498437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;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last;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27 ; j++) {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if(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map[j] ) == 0 )     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if(j == 26)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24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TW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");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else</a:t>
            </a: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24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TW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TW" sz="24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c",'A'+j</a:t>
            </a:r>
            <a:r>
              <a:rPr lang="en-US" altLang="zh-TW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5112047" y="0"/>
            <a:ext cx="632691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Step4: Decode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794522" cy="4114800"/>
          </a:xfrm>
        </p:spPr>
        <p:txBody>
          <a:bodyPr/>
          <a:lstStyle/>
          <a:p>
            <a:pPr>
              <a:buNone/>
            </a:pPr>
            <a:r>
              <a:rPr lang="en-US" altLang="zh-TW" dirty="0"/>
              <a:t>A way to simulate the long and short signals is as follows:</a:t>
            </a:r>
            <a:endParaRPr lang="en-US" altLang="zh-TW" dirty="0" smtClean="0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922606" y="2045085"/>
            <a:ext cx="10638024" cy="37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 smtClean="0"/>
              <a:t>“===” represents a long signal. (hitting table for 3 times)</a:t>
            </a:r>
          </a:p>
          <a:p>
            <a:r>
              <a:rPr lang="en-US" altLang="zh-TW" dirty="0" smtClean="0"/>
              <a:t>“=” represents a short signal. (hitting table for 1 time)</a:t>
            </a:r>
          </a:p>
          <a:p>
            <a:r>
              <a:rPr lang="en-US" altLang="zh-TW" dirty="0" smtClean="0"/>
              <a:t>For a letter, “.” is used as a pause to separate signals.</a:t>
            </a:r>
          </a:p>
          <a:p>
            <a:r>
              <a:rPr lang="en-US" altLang="zh-TW" dirty="0" smtClean="0"/>
              <a:t>In a word, “…” is used as a pause to separate letters.</a:t>
            </a:r>
          </a:p>
          <a:p>
            <a:r>
              <a:rPr lang="en-US" altLang="zh-TW" dirty="0" smtClean="0"/>
              <a:t>“…….” is used to separate words (that is, to represent ‘/’ as mentioned above).</a:t>
            </a:r>
          </a:p>
          <a:p>
            <a:endParaRPr lang="en-US" altLang="zh-TW" kern="0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143000"/>
          </a:xfrm>
        </p:spPr>
        <p:txBody>
          <a:bodyPr/>
          <a:lstStyle/>
          <a:p>
            <a:r>
              <a:rPr lang="en-US" altLang="zh-TW" dirty="0" smtClean="0"/>
              <a:t>I2P – Morse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7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I2P – Morse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5"/>
            <a:ext cx="5815693" cy="1756631"/>
          </a:xfrm>
        </p:spPr>
        <p:txBody>
          <a:bodyPr/>
          <a:lstStyle/>
          <a:p>
            <a:r>
              <a:rPr lang="en-US" altLang="zh-TW" dirty="0" smtClean="0"/>
              <a:t>Given an encoded string, you should decode the string into English letters.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2076643" y="3066407"/>
            <a:ext cx="7736830" cy="379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pPr>
              <a:buNone/>
            </a:pPr>
            <a:r>
              <a:rPr lang="en-US" altLang="zh-TW" dirty="0" smtClean="0"/>
              <a:t>===.=...=.===.===.=...=.=.=...===.=.===.=</a:t>
            </a:r>
          </a:p>
          <a:p>
            <a:pPr>
              <a:buNone/>
            </a:pPr>
            <a:r>
              <a:rPr lang="en-US" altLang="zh-TW" dirty="0" smtClean="0"/>
              <a:t>.......===.===.=...===.===.=</a:t>
            </a:r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 NPSC GG</a:t>
            </a: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14448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===.=...=.===.===.=...=.=.=...===.=.===.=.......===.===.=...===.===.=</a:t>
            </a:r>
          </a:p>
          <a:p>
            <a:endParaRPr lang="en-US" altLang="zh-TW" dirty="0"/>
          </a:p>
        </p:txBody>
      </p:sp>
      <p:cxnSp>
        <p:nvCxnSpPr>
          <p:cNvPr id="16" name="直線單箭頭接點 15"/>
          <p:cNvCxnSpPr/>
          <p:nvPr/>
        </p:nvCxnSpPr>
        <p:spPr bwMode="auto">
          <a:xfrm flipV="1">
            <a:off x="947057" y="1755324"/>
            <a:ext cx="89807" cy="2277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181856" y="4013672"/>
            <a:ext cx="2068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400" dirty="0" smtClean="0"/>
              <a:t>long signal</a:t>
            </a:r>
          </a:p>
        </p:txBody>
      </p:sp>
      <p:cxnSp>
        <p:nvCxnSpPr>
          <p:cNvPr id="23" name="直線單箭頭接點 22"/>
          <p:cNvCxnSpPr/>
          <p:nvPr/>
        </p:nvCxnSpPr>
        <p:spPr bwMode="auto">
          <a:xfrm flipH="1" flipV="1">
            <a:off x="1472134" y="1747960"/>
            <a:ext cx="65313" cy="11185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440870" y="2899007"/>
            <a:ext cx="3575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400" dirty="0" smtClean="0"/>
              <a:t>Pause between signals</a:t>
            </a:r>
          </a:p>
        </p:txBody>
      </p:sp>
      <p:cxnSp>
        <p:nvCxnSpPr>
          <p:cNvPr id="29" name="直線單箭頭接點 28"/>
          <p:cNvCxnSpPr/>
          <p:nvPr/>
        </p:nvCxnSpPr>
        <p:spPr bwMode="auto">
          <a:xfrm flipH="1" flipV="1">
            <a:off x="1738993" y="1714501"/>
            <a:ext cx="791936" cy="2302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>
          <a:xfrm>
            <a:off x="1771649" y="4017513"/>
            <a:ext cx="2325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400" dirty="0" smtClean="0"/>
              <a:t>short signal</a:t>
            </a:r>
          </a:p>
        </p:txBody>
      </p:sp>
      <p:cxnSp>
        <p:nvCxnSpPr>
          <p:cNvPr id="35" name="直線單箭頭接點 34"/>
          <p:cNvCxnSpPr/>
          <p:nvPr/>
        </p:nvCxnSpPr>
        <p:spPr bwMode="auto">
          <a:xfrm flipH="1" flipV="1">
            <a:off x="2034989" y="1748118"/>
            <a:ext cx="1272987" cy="17391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>
          <a:xfrm>
            <a:off x="2145126" y="3466825"/>
            <a:ext cx="3798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400" dirty="0" smtClean="0"/>
              <a:t>Pause between letters</a:t>
            </a:r>
          </a:p>
        </p:txBody>
      </p:sp>
      <p:cxnSp>
        <p:nvCxnSpPr>
          <p:cNvPr id="49" name="直線單箭頭接點 48"/>
          <p:cNvCxnSpPr/>
          <p:nvPr/>
        </p:nvCxnSpPr>
        <p:spPr bwMode="auto">
          <a:xfrm flipV="1">
            <a:off x="3693459" y="1819835"/>
            <a:ext cx="753035" cy="16136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單箭頭接點 50"/>
          <p:cNvCxnSpPr/>
          <p:nvPr/>
        </p:nvCxnSpPr>
        <p:spPr bwMode="auto">
          <a:xfrm flipV="1">
            <a:off x="4061012" y="1855694"/>
            <a:ext cx="1676400" cy="157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單箭頭接點 52"/>
          <p:cNvCxnSpPr/>
          <p:nvPr/>
        </p:nvCxnSpPr>
        <p:spPr bwMode="auto">
          <a:xfrm flipH="1" flipV="1">
            <a:off x="8579224" y="1783976"/>
            <a:ext cx="116541" cy="1846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矩形 53"/>
          <p:cNvSpPr/>
          <p:nvPr/>
        </p:nvSpPr>
        <p:spPr>
          <a:xfrm>
            <a:off x="8259053" y="3646118"/>
            <a:ext cx="1046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400" dirty="0" smtClean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23833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4" grpId="0"/>
      <p:bldP spid="24" grpId="1"/>
      <p:bldP spid="31" grpId="0"/>
      <p:bldP spid="31" grpId="1"/>
      <p:bldP spid="40" grpId="0"/>
      <p:bldP spid="40" grpId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We know “…” is used to separate two letters 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===.=</a:t>
            </a:r>
            <a:r>
              <a:rPr lang="en-US" altLang="zh-TW" dirty="0" smtClean="0"/>
              <a:t>...=.===.===.=...=.=.=...===.=.===.=.......===.===.=...===.===.=</a:t>
            </a: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2103868" y="3925275"/>
            <a:ext cx="558650" cy="63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/>
              <a:t>-*</a:t>
            </a:r>
          </a:p>
          <a:p>
            <a:endParaRPr lang="en-US" altLang="zh-TW" kern="0" dirty="0" smtClean="0"/>
          </a:p>
          <a:p>
            <a:endParaRPr lang="en-US" altLang="zh-TW" kern="0" dirty="0" smtClean="0"/>
          </a:p>
        </p:txBody>
      </p:sp>
      <p:cxnSp>
        <p:nvCxnSpPr>
          <p:cNvPr id="27" name="直線單箭頭接點 26"/>
          <p:cNvCxnSpPr/>
          <p:nvPr/>
        </p:nvCxnSpPr>
        <p:spPr bwMode="auto">
          <a:xfrm>
            <a:off x="1649506" y="2312895"/>
            <a:ext cx="618565" cy="1532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內容版面配置區 2"/>
          <p:cNvSpPr txBox="1">
            <a:spLocks/>
          </p:cNvSpPr>
          <p:nvPr/>
        </p:nvSpPr>
        <p:spPr bwMode="auto">
          <a:xfrm>
            <a:off x="2785185" y="3980330"/>
            <a:ext cx="1499943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>
                <a:sym typeface="Wingdings" pitchFamily="2" charset="2"/>
              </a:rPr>
              <a:t>  N </a:t>
            </a:r>
            <a:endParaRPr lang="en-US" altLang="zh-TW" sz="4000" kern="0" dirty="0" smtClean="0"/>
          </a:p>
          <a:p>
            <a:endParaRPr lang="en-US" altLang="zh-TW" kern="0" dirty="0" smtClean="0"/>
          </a:p>
        </p:txBody>
      </p:sp>
      <p:sp>
        <p:nvSpPr>
          <p:cNvPr id="31" name="內容版面配置區 2"/>
          <p:cNvSpPr txBox="1">
            <a:spLocks/>
          </p:cNvSpPr>
          <p:nvPr/>
        </p:nvSpPr>
        <p:spPr bwMode="auto">
          <a:xfrm>
            <a:off x="2265230" y="5118848"/>
            <a:ext cx="2728109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err="1" smtClean="0">
                <a:sym typeface="Wingdings" pitchFamily="2" charset="2"/>
              </a:rPr>
              <a:t>Ans</a:t>
            </a:r>
            <a:r>
              <a:rPr lang="en-US" altLang="zh-TW" kern="0" dirty="0" smtClean="0">
                <a:sym typeface="Wingdings" pitchFamily="2" charset="2"/>
              </a:rPr>
              <a:t>: N</a:t>
            </a:r>
            <a:endParaRPr lang="en-US" altLang="zh-TW" kern="0" dirty="0" smtClean="0"/>
          </a:p>
          <a:p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We know “…” is used to separate two letters </a:t>
            </a:r>
          </a:p>
          <a:p>
            <a:pPr>
              <a:buNone/>
            </a:pPr>
            <a:r>
              <a:rPr lang="en-US" altLang="zh-TW" dirty="0" smtClean="0"/>
              <a:t>===.=...</a:t>
            </a:r>
            <a:r>
              <a:rPr lang="en-US" altLang="zh-TW" dirty="0" smtClean="0">
                <a:solidFill>
                  <a:srgbClr val="FF0000"/>
                </a:solidFill>
              </a:rPr>
              <a:t>=.===.===.=</a:t>
            </a:r>
            <a:r>
              <a:rPr lang="en-US" altLang="zh-TW" dirty="0" smtClean="0"/>
              <a:t>...=.=.=...===.=.===.=.......===.===.=...===.===.=</a:t>
            </a: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4013350" y="3862523"/>
            <a:ext cx="2136438" cy="63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/>
              <a:t>*--*</a:t>
            </a:r>
          </a:p>
          <a:p>
            <a:endParaRPr lang="en-US" altLang="zh-TW" kern="0" dirty="0" smtClean="0"/>
          </a:p>
          <a:p>
            <a:endParaRPr lang="en-US" altLang="zh-TW" kern="0" dirty="0" smtClean="0"/>
          </a:p>
        </p:txBody>
      </p:sp>
      <p:cxnSp>
        <p:nvCxnSpPr>
          <p:cNvPr id="27" name="直線單箭頭接點 26"/>
          <p:cNvCxnSpPr/>
          <p:nvPr/>
        </p:nvCxnSpPr>
        <p:spPr bwMode="auto">
          <a:xfrm>
            <a:off x="3021106" y="2294966"/>
            <a:ext cx="753035" cy="1515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內容版面配置區 2"/>
          <p:cNvSpPr txBox="1">
            <a:spLocks/>
          </p:cNvSpPr>
          <p:nvPr/>
        </p:nvSpPr>
        <p:spPr bwMode="auto">
          <a:xfrm>
            <a:off x="4999468" y="3971366"/>
            <a:ext cx="1499943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>
                <a:sym typeface="Wingdings" pitchFamily="2" charset="2"/>
              </a:rPr>
              <a:t>  P </a:t>
            </a:r>
          </a:p>
          <a:p>
            <a:endParaRPr lang="en-US" altLang="zh-TW" kern="0" dirty="0" smtClean="0"/>
          </a:p>
        </p:txBody>
      </p:sp>
      <p:sp>
        <p:nvSpPr>
          <p:cNvPr id="31" name="內容版面配置區 2"/>
          <p:cNvSpPr txBox="1">
            <a:spLocks/>
          </p:cNvSpPr>
          <p:nvPr/>
        </p:nvSpPr>
        <p:spPr bwMode="auto">
          <a:xfrm>
            <a:off x="3681653" y="5065060"/>
            <a:ext cx="2728109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err="1" smtClean="0">
                <a:sym typeface="Wingdings" pitchFamily="2" charset="2"/>
              </a:rPr>
              <a:t>Ans</a:t>
            </a:r>
            <a:r>
              <a:rPr lang="en-US" altLang="zh-TW" kern="0" dirty="0" smtClean="0">
                <a:sym typeface="Wingdings" pitchFamily="2" charset="2"/>
              </a:rPr>
              <a:t>: NP</a:t>
            </a:r>
            <a:endParaRPr lang="en-US" altLang="zh-TW" kern="0" dirty="0" smtClean="0"/>
          </a:p>
          <a:p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We know “…” is used to separate two letters </a:t>
            </a:r>
          </a:p>
          <a:p>
            <a:pPr>
              <a:buNone/>
            </a:pPr>
            <a:r>
              <a:rPr lang="en-US" altLang="zh-TW" dirty="0" smtClean="0"/>
              <a:t>===.=...=.===.===.=...</a:t>
            </a:r>
            <a:r>
              <a:rPr lang="en-US" altLang="zh-TW" dirty="0" smtClean="0">
                <a:solidFill>
                  <a:srgbClr val="FF0000"/>
                </a:solidFill>
              </a:rPr>
              <a:t>=.=.=</a:t>
            </a:r>
            <a:r>
              <a:rPr lang="en-US" altLang="zh-TW" dirty="0" smtClean="0"/>
              <a:t>...===.=.===.=.......===.===.=...===.===.=</a:t>
            </a: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4013350" y="3862523"/>
            <a:ext cx="2136438" cy="63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/>
              <a:t>***</a:t>
            </a:r>
          </a:p>
          <a:p>
            <a:endParaRPr lang="en-US" altLang="zh-TW" kern="0" dirty="0" smtClean="0"/>
          </a:p>
          <a:p>
            <a:endParaRPr lang="en-US" altLang="zh-TW" kern="0" dirty="0" smtClean="0"/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4527176" y="2294966"/>
            <a:ext cx="367554" cy="1559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內容版面配置區 2"/>
          <p:cNvSpPr txBox="1">
            <a:spLocks/>
          </p:cNvSpPr>
          <p:nvPr/>
        </p:nvSpPr>
        <p:spPr bwMode="auto">
          <a:xfrm>
            <a:off x="4999468" y="3971366"/>
            <a:ext cx="1499943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>
                <a:sym typeface="Wingdings" pitchFamily="2" charset="2"/>
              </a:rPr>
              <a:t>  S</a:t>
            </a:r>
          </a:p>
          <a:p>
            <a:endParaRPr lang="en-US" altLang="zh-TW" kern="0" dirty="0" smtClean="0"/>
          </a:p>
        </p:txBody>
      </p:sp>
      <p:sp>
        <p:nvSpPr>
          <p:cNvPr id="31" name="內容版面配置區 2"/>
          <p:cNvSpPr txBox="1">
            <a:spLocks/>
          </p:cNvSpPr>
          <p:nvPr/>
        </p:nvSpPr>
        <p:spPr bwMode="auto">
          <a:xfrm>
            <a:off x="3681653" y="5065060"/>
            <a:ext cx="2728109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err="1" smtClean="0">
                <a:sym typeface="Wingdings" pitchFamily="2" charset="2"/>
              </a:rPr>
              <a:t>Ans</a:t>
            </a:r>
            <a:r>
              <a:rPr lang="en-US" altLang="zh-TW" kern="0" dirty="0" smtClean="0">
                <a:sym typeface="Wingdings" pitchFamily="2" charset="2"/>
              </a:rPr>
              <a:t>: NPS</a:t>
            </a:r>
            <a:endParaRPr lang="en-US" altLang="zh-TW" kern="0" dirty="0" smtClean="0"/>
          </a:p>
          <a:p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We know “…” is used to separate two letters </a:t>
            </a:r>
          </a:p>
          <a:p>
            <a:pPr>
              <a:buNone/>
            </a:pPr>
            <a:r>
              <a:rPr lang="en-US" altLang="zh-TW" dirty="0" smtClean="0"/>
              <a:t>===.=...=.===.===.=...=.=.=...</a:t>
            </a:r>
            <a:r>
              <a:rPr lang="en-US" altLang="zh-TW" dirty="0" smtClean="0">
                <a:solidFill>
                  <a:srgbClr val="FF0000"/>
                </a:solidFill>
              </a:rPr>
              <a:t>===.=.===.=</a:t>
            </a:r>
            <a:r>
              <a:rPr lang="en-US" altLang="zh-TW" dirty="0" smtClean="0"/>
              <a:t>.......===.===.=...===.===.=</a:t>
            </a: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5169797" y="3889417"/>
            <a:ext cx="1051709" cy="63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/>
              <a:t>-*-</a:t>
            </a:r>
            <a:r>
              <a:rPr lang="zh-TW" altLang="en-US" sz="4000" kern="0" dirty="0" smtClean="0"/>
              <a:t>*</a:t>
            </a:r>
            <a:endParaRPr lang="en-US" altLang="zh-TW" sz="4000" kern="0" dirty="0" smtClean="0"/>
          </a:p>
          <a:p>
            <a:endParaRPr lang="en-US" altLang="zh-TW" kern="0" dirty="0" smtClean="0"/>
          </a:p>
          <a:p>
            <a:endParaRPr lang="en-US" altLang="zh-TW" kern="0" dirty="0" smtClean="0"/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5782235" y="2259107"/>
            <a:ext cx="295836" cy="1470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內容版面配置區 2"/>
          <p:cNvSpPr txBox="1">
            <a:spLocks/>
          </p:cNvSpPr>
          <p:nvPr/>
        </p:nvSpPr>
        <p:spPr bwMode="auto">
          <a:xfrm>
            <a:off x="6155915" y="3917577"/>
            <a:ext cx="1499943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sz="4000" kern="0" dirty="0" smtClean="0">
                <a:sym typeface="Wingdings" pitchFamily="2" charset="2"/>
              </a:rPr>
              <a:t>  C </a:t>
            </a:r>
          </a:p>
          <a:p>
            <a:endParaRPr lang="en-US" altLang="zh-TW" kern="0" dirty="0" smtClean="0"/>
          </a:p>
        </p:txBody>
      </p:sp>
      <p:sp>
        <p:nvSpPr>
          <p:cNvPr id="31" name="內容版面配置區 2"/>
          <p:cNvSpPr txBox="1">
            <a:spLocks/>
          </p:cNvSpPr>
          <p:nvPr/>
        </p:nvSpPr>
        <p:spPr bwMode="auto">
          <a:xfrm>
            <a:off x="3941629" y="5002307"/>
            <a:ext cx="2728109" cy="6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TW" kern="0" dirty="0" err="1" smtClean="0">
                <a:sym typeface="Wingdings" pitchFamily="2" charset="2"/>
              </a:rPr>
              <a:t>Ans</a:t>
            </a:r>
            <a:r>
              <a:rPr lang="en-US" altLang="zh-TW" kern="0" dirty="0" smtClean="0">
                <a:sym typeface="Wingdings" pitchFamily="2" charset="2"/>
              </a:rPr>
              <a:t>: NPSC</a:t>
            </a:r>
            <a:endParaRPr lang="en-US" altLang="zh-TW" kern="0" dirty="0" smtClean="0"/>
          </a:p>
          <a:p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4118</TotalTime>
  <Words>1497</Words>
  <Application>Microsoft Office PowerPoint</Application>
  <PresentationFormat>寬螢幕</PresentationFormat>
  <Paragraphs>316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Wingdings</vt:lpstr>
      <vt:lpstr>佈景主題1</vt:lpstr>
      <vt:lpstr>I2P – Morse code</vt:lpstr>
      <vt:lpstr>I2P – Morse code</vt:lpstr>
      <vt:lpstr>I2P – Morse code</vt:lpstr>
      <vt:lpstr>I2P – Morse code</vt:lpstr>
      <vt:lpstr>ideas</vt:lpstr>
      <vt:lpstr>ideas</vt:lpstr>
      <vt:lpstr>ideas</vt:lpstr>
      <vt:lpstr>ideas</vt:lpstr>
      <vt:lpstr>ideas</vt:lpstr>
      <vt:lpstr>ideas</vt:lpstr>
      <vt:lpstr>ideas</vt:lpstr>
      <vt:lpstr>ideas</vt:lpstr>
      <vt:lpstr>Step1: Establish initial table</vt:lpstr>
      <vt:lpstr>Step2: Establish simulation table</vt:lpstr>
      <vt:lpstr>Step2: Establish simulation table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shunrenyang</cp:lastModifiedBy>
  <cp:revision>693</cp:revision>
  <dcterms:created xsi:type="dcterms:W3CDTF">2015-10-19T16:28:50Z</dcterms:created>
  <dcterms:modified xsi:type="dcterms:W3CDTF">2017-12-10T15:20:47Z</dcterms:modified>
</cp:coreProperties>
</file>