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8" r:id="rId17"/>
    <p:sldId id="276" r:id="rId18"/>
    <p:sldId id="284" r:id="rId19"/>
    <p:sldId id="273" r:id="rId20"/>
    <p:sldId id="293" r:id="rId21"/>
    <p:sldId id="291" r:id="rId22"/>
    <p:sldId id="292" r:id="rId23"/>
    <p:sldId id="279" r:id="rId24"/>
    <p:sldId id="280" r:id="rId25"/>
    <p:sldId id="281" r:id="rId26"/>
    <p:sldId id="283" r:id="rId27"/>
    <p:sldId id="285" r:id="rId28"/>
    <p:sldId id="282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59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02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50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826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955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596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59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98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48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79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79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9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68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91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3983-FFC8-46D4-88A8-995F547E7F2F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38483E-FBAB-40E8-817B-DD59CD3FBF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02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Flip Game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6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至少需要六步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5508"/>
              </p:ext>
            </p:extLst>
          </p:nvPr>
        </p:nvGraphicFramePr>
        <p:xfrm>
          <a:off x="5495634" y="2548495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4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觀察性質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最佳解的情況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每個格子最多只會被</a:t>
            </a:r>
            <a:r>
              <a:rPr lang="en-US" altLang="zh-TW" dirty="0"/>
              <a:t>F</a:t>
            </a:r>
            <a:r>
              <a:rPr lang="en-US" altLang="zh-TW" dirty="0" smtClean="0"/>
              <a:t>lip</a:t>
            </a:r>
            <a:r>
              <a:rPr lang="zh-TW" altLang="en-US" dirty="0" smtClean="0"/>
              <a:t>一次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97902"/>
              </p:ext>
            </p:extLst>
          </p:nvPr>
        </p:nvGraphicFramePr>
        <p:xfrm>
          <a:off x="1339270" y="3435157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2450063" y="4973782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545670" y="3990109"/>
            <a:ext cx="861646" cy="98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Flip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11617"/>
              </p:ext>
            </p:extLst>
          </p:nvPr>
        </p:nvGraphicFramePr>
        <p:xfrm>
          <a:off x="4475260" y="3407447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8" name="流程圖: 匯合連接點 7"/>
          <p:cNvSpPr/>
          <p:nvPr/>
        </p:nvSpPr>
        <p:spPr>
          <a:xfrm>
            <a:off x="5586053" y="4946072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681660" y="3990108"/>
            <a:ext cx="861646" cy="98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Flip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944"/>
              </p:ext>
            </p:extLst>
          </p:nvPr>
        </p:nvGraphicFramePr>
        <p:xfrm>
          <a:off x="7611250" y="3406678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11" name="流程圖: 匯合連接點 10"/>
          <p:cNvSpPr/>
          <p:nvPr/>
        </p:nvSpPr>
        <p:spPr>
          <a:xfrm>
            <a:off x="8722043" y="4945303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681660" y="2515994"/>
            <a:ext cx="379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Flip</a:t>
            </a:r>
            <a:r>
              <a:rPr lang="zh-TW" altLang="en-US" dirty="0" smtClean="0"/>
              <a:t>兩次之後就會變得和一開始一樣</a:t>
            </a:r>
            <a:endParaRPr lang="en-US" altLang="zh-TW" dirty="0" smtClean="0"/>
          </a:p>
          <a:p>
            <a:r>
              <a:rPr lang="zh-TW" altLang="en-US" dirty="0" smtClean="0"/>
              <a:t>那為什麼要多此一舉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86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觀察性質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2. Flip</a:t>
            </a:r>
            <a:r>
              <a:rPr lang="zh-TW" altLang="en-US" dirty="0" smtClean="0"/>
              <a:t>的順序不會影響答案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  <a:r>
              <a:rPr lang="zh-TW" altLang="en-US" dirty="0" smtClean="0"/>
              <a:t> 用任何順序</a:t>
            </a:r>
            <a:r>
              <a:rPr lang="en-US" altLang="zh-TW" dirty="0" smtClean="0"/>
              <a:t>Flip</a:t>
            </a:r>
            <a:r>
              <a:rPr lang="zh-TW" altLang="en-US" dirty="0" smtClean="0"/>
              <a:t>有標記的格子結果都會是一樣</a:t>
            </a:r>
            <a:r>
              <a:rPr lang="zh-TW" altLang="en-US" dirty="0"/>
              <a:t>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04680"/>
              </p:ext>
            </p:extLst>
          </p:nvPr>
        </p:nvGraphicFramePr>
        <p:xfrm>
          <a:off x="4872179" y="3185804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4971590" y="4738284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匯合連接點 5"/>
          <p:cNvSpPr/>
          <p:nvPr/>
        </p:nvSpPr>
        <p:spPr>
          <a:xfrm>
            <a:off x="4872179" y="3185804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匯合連接點 6"/>
          <p:cNvSpPr/>
          <p:nvPr/>
        </p:nvSpPr>
        <p:spPr>
          <a:xfrm>
            <a:off x="5410315" y="3725776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匯合連接點 7"/>
          <p:cNvSpPr/>
          <p:nvPr/>
        </p:nvSpPr>
        <p:spPr>
          <a:xfrm>
            <a:off x="5941407" y="4169862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匯合連接點 8"/>
          <p:cNvSpPr/>
          <p:nvPr/>
        </p:nvSpPr>
        <p:spPr>
          <a:xfrm>
            <a:off x="6537387" y="4715335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匯合連接點 9"/>
          <p:cNvSpPr/>
          <p:nvPr/>
        </p:nvSpPr>
        <p:spPr>
          <a:xfrm>
            <a:off x="6537387" y="3246003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基於以上兩個性質，我們可以從</a:t>
            </a:r>
            <a:r>
              <a:rPr lang="en-US" altLang="zh-TW" dirty="0" smtClean="0"/>
              <a:t>16</a:t>
            </a:r>
            <a:r>
              <a:rPr lang="zh-TW" altLang="en-US" dirty="0" smtClean="0"/>
              <a:t>個格子中選一些格子出來，將他們</a:t>
            </a:r>
            <a:r>
              <a:rPr lang="en-US" altLang="zh-TW" dirty="0" smtClean="0"/>
              <a:t>Flip</a:t>
            </a:r>
            <a:r>
              <a:rPr lang="zh-TW" altLang="en-US" dirty="0" smtClean="0"/>
              <a:t>，然後再檢查看看是不是都變成黑色或是白色</a:t>
            </a:r>
            <a:endParaRPr lang="en-US" altLang="zh-TW" dirty="0" smtClean="0"/>
          </a:p>
          <a:p>
            <a:r>
              <a:rPr lang="zh-TW" altLang="en-US" dirty="0" smtClean="0"/>
              <a:t>只要枚舉所有可能的選擇，再找出裡面最小的答案就可以了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9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Flip</a:t>
            </a:r>
            <a:r>
              <a:rPr lang="zh-TW" altLang="en-US" dirty="0" smtClean="0"/>
              <a:t>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對於那些在邊邊的格子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綠色部分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進行</a:t>
            </a:r>
            <a:r>
              <a:rPr lang="en-US" altLang="zh-TW" dirty="0" smtClean="0"/>
              <a:t>Flip</a:t>
            </a:r>
            <a:r>
              <a:rPr lang="zh-TW" altLang="en-US" dirty="0" smtClean="0"/>
              <a:t>操作時可能會需要用一堆</a:t>
            </a:r>
            <a:r>
              <a:rPr lang="en-US" altLang="zh-TW" dirty="0" smtClean="0"/>
              <a:t>if</a:t>
            </a:r>
            <a:r>
              <a:rPr lang="zh-TW" altLang="en-US" dirty="0" smtClean="0"/>
              <a:t>去判斷他的上下左右有沒有格子存在</a:t>
            </a:r>
            <a:endParaRPr lang="en-US" altLang="zh-TW" dirty="0" smtClean="0"/>
          </a:p>
          <a:p>
            <a:r>
              <a:rPr lang="zh-TW" altLang="en-US" dirty="0" smtClean="0"/>
              <a:t>這樣太麻煩了</a:t>
            </a:r>
            <a:r>
              <a:rPr lang="zh-TW" altLang="en-US" dirty="0"/>
              <a:t>！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16186"/>
              </p:ext>
            </p:extLst>
          </p:nvPr>
        </p:nvGraphicFramePr>
        <p:xfrm>
          <a:off x="5897416" y="3116917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8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/>
              <a:t>Flip</a:t>
            </a:r>
            <a:r>
              <a:rPr lang="zh-TW" altLang="en-US" dirty="0"/>
              <a:t>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把陣列開大一點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6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6</m:t>
                    </m:r>
                  </m:oMath>
                </a14:m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，然後把我們會用到的格子放到中間</a:t>
                </a:r>
                <a:endParaRPr lang="en-US" altLang="zh-TW" dirty="0" smtClean="0"/>
              </a:p>
              <a:p>
                <a:r>
                  <a:rPr lang="zh-TW" altLang="en-US" dirty="0" smtClean="0"/>
                  <a:t>你會發現灰色部分的格子不管是任何數字都不會影響到</a:t>
                </a:r>
                <a:r>
                  <a:rPr lang="en-US" altLang="zh-TW" dirty="0" smtClean="0"/>
                  <a:t>Flip</a:t>
                </a:r>
                <a:r>
                  <a:rPr lang="zh-TW" altLang="en-US" dirty="0" smtClean="0"/>
                  <a:t>操作的正確性</a:t>
                </a:r>
                <a:endParaRPr lang="en-US" altLang="zh-TW" dirty="0"/>
              </a:p>
              <a:p>
                <a:r>
                  <a:rPr lang="zh-TW" altLang="en-US" dirty="0" smtClean="0"/>
                  <a:t>這樣就可以完全不管邊邊的格子直接進行</a:t>
                </a:r>
                <a:r>
                  <a:rPr lang="en-US" altLang="zh-TW" dirty="0" smtClean="0"/>
                  <a:t>Flip</a:t>
                </a:r>
                <a:r>
                  <a:rPr lang="zh-TW" altLang="en-US" dirty="0" smtClean="0"/>
                  <a:t>操作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688667"/>
              </p:ext>
            </p:extLst>
          </p:nvPr>
        </p:nvGraphicFramePr>
        <p:xfrm>
          <a:off x="6898024" y="3558972"/>
          <a:ext cx="2910996" cy="2856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166">
                  <a:extLst>
                    <a:ext uri="{9D8B030D-6E8A-4147-A177-3AD203B41FA5}">
                      <a16:colId xmlns:a16="http://schemas.microsoft.com/office/drawing/2014/main" val="3252795286"/>
                    </a:ext>
                  </a:extLst>
                </a:gridCol>
                <a:gridCol w="485166">
                  <a:extLst>
                    <a:ext uri="{9D8B030D-6E8A-4147-A177-3AD203B41FA5}">
                      <a16:colId xmlns:a16="http://schemas.microsoft.com/office/drawing/2014/main" val="353296014"/>
                    </a:ext>
                  </a:extLst>
                </a:gridCol>
                <a:gridCol w="485166">
                  <a:extLst>
                    <a:ext uri="{9D8B030D-6E8A-4147-A177-3AD203B41FA5}">
                      <a16:colId xmlns:a16="http://schemas.microsoft.com/office/drawing/2014/main" val="2496375709"/>
                    </a:ext>
                  </a:extLst>
                </a:gridCol>
                <a:gridCol w="485166">
                  <a:extLst>
                    <a:ext uri="{9D8B030D-6E8A-4147-A177-3AD203B41FA5}">
                      <a16:colId xmlns:a16="http://schemas.microsoft.com/office/drawing/2014/main" val="1256804872"/>
                    </a:ext>
                  </a:extLst>
                </a:gridCol>
                <a:gridCol w="485166">
                  <a:extLst>
                    <a:ext uri="{9D8B030D-6E8A-4147-A177-3AD203B41FA5}">
                      <a16:colId xmlns:a16="http://schemas.microsoft.com/office/drawing/2014/main" val="3494605938"/>
                    </a:ext>
                  </a:extLst>
                </a:gridCol>
                <a:gridCol w="485166">
                  <a:extLst>
                    <a:ext uri="{9D8B030D-6E8A-4147-A177-3AD203B41FA5}">
                      <a16:colId xmlns:a16="http://schemas.microsoft.com/office/drawing/2014/main" val="121470690"/>
                    </a:ext>
                  </a:extLst>
                </a:gridCol>
              </a:tblGrid>
              <a:tr h="476077"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513294"/>
                  </a:ext>
                </a:extLst>
              </a:tr>
              <a:tr h="476077"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791690"/>
                  </a:ext>
                </a:extLst>
              </a:tr>
              <a:tr h="476077"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061043"/>
                  </a:ext>
                </a:extLst>
              </a:tr>
              <a:tr h="476077"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711657"/>
                  </a:ext>
                </a:extLst>
              </a:tr>
              <a:tr h="476077"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604056"/>
                  </a:ext>
                </a:extLst>
              </a:tr>
              <a:tr h="476077"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dirty="0"/>
                    </a:p>
                  </a:txBody>
                  <a:tcPr marL="117788" marR="117788" marT="58895" marB="5889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322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9424"/>
              </p:ext>
            </p:extLst>
          </p:nvPr>
        </p:nvGraphicFramePr>
        <p:xfrm>
          <a:off x="2545270" y="3975436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4946192" y="4467657"/>
            <a:ext cx="1329147" cy="98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放中</a:t>
            </a:r>
            <a:r>
              <a:rPr lang="zh-TW" altLang="en-US" dirty="0"/>
              <a:t>間</a:t>
            </a:r>
          </a:p>
        </p:txBody>
      </p:sp>
      <p:sp>
        <p:nvSpPr>
          <p:cNvPr id="7" name="文字方塊 6"/>
          <p:cNvSpPr txBox="1"/>
          <p:nvPr/>
        </p:nvSpPr>
        <p:spPr>
          <a:xfrm flipH="1">
            <a:off x="6982577" y="3189640"/>
            <a:ext cx="282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0     1      2     3     4      5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433435" y="36061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en-US" altLang="zh-TW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6433434" y="41009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439206" y="45762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439206" y="50516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433434" y="55269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433434" y="60022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6109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序列編號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>
                    <a:latin typeface="Consolas" panose="020B0609020204030204" pitchFamily="49" charset="0"/>
                  </a:rPr>
                  <a:t>首先我們先將格子編號為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altLang="zh-TW" dirty="0" smtClean="0">
                  <a:latin typeface="Consolas" panose="020B0609020204030204" pitchFamily="49" charset="0"/>
                </a:endParaRPr>
              </a:p>
              <a:p>
                <a:r>
                  <a:rPr lang="zh-TW" altLang="en-US" dirty="0" smtClean="0">
                    <a:latin typeface="Consolas" panose="020B0609020204030204" pitchFamily="49" charset="0"/>
                  </a:rPr>
                  <a:t>這樣</a:t>
                </a:r>
                <a:r>
                  <a:rPr lang="en-US" altLang="zh-TW" dirty="0" smtClean="0">
                    <a:latin typeface="Consolas" panose="020B0609020204030204" pitchFamily="49" charset="0"/>
                  </a:rPr>
                  <a:t>s[x][y]</a:t>
                </a:r>
                <a:r>
                  <a:rPr lang="zh-TW" altLang="en-US" dirty="0" smtClean="0">
                    <a:latin typeface="Consolas" panose="020B0609020204030204" pitchFamily="49" charset="0"/>
                  </a:rPr>
                  <a:t>的編號就會是</a:t>
                </a:r>
                <a:r>
                  <a:rPr lang="en-US" altLang="zh-TW" dirty="0" smtClean="0">
                    <a:latin typeface="Consolas" panose="020B0609020204030204" pitchFamily="49" charset="0"/>
                  </a:rPr>
                  <a:t>(x-1)*4+y-1</a:t>
                </a:r>
              </a:p>
              <a:p>
                <a:r>
                  <a:rPr lang="zh-TW" altLang="en-US" dirty="0" smtClean="0">
                    <a:latin typeface="Consolas" panose="020B0609020204030204" pitchFamily="49" charset="0"/>
                  </a:rPr>
                  <a:t>如果編號是</a:t>
                </a:r>
                <a:r>
                  <a:rPr lang="en-US" altLang="zh-TW" dirty="0" err="1" smtClean="0">
                    <a:latin typeface="Consolas" panose="020B0609020204030204" pitchFamily="49" charset="0"/>
                  </a:rPr>
                  <a:t>i</a:t>
                </a:r>
                <a:r>
                  <a:rPr lang="zh-TW" altLang="en-US" dirty="0" smtClean="0">
                    <a:latin typeface="Consolas" panose="020B0609020204030204" pitchFamily="49" charset="0"/>
                  </a:rPr>
                  <a:t>，則</a:t>
                </a:r>
                <a:r>
                  <a:rPr lang="en-US" altLang="zh-TW" dirty="0" smtClean="0">
                    <a:latin typeface="Consolas" panose="020B0609020204030204" pitchFamily="49" charset="0"/>
                  </a:rPr>
                  <a:t>x=</a:t>
                </a:r>
                <a:r>
                  <a:rPr lang="en-US" altLang="zh-TW" dirty="0" err="1" smtClean="0">
                    <a:latin typeface="Consolas" panose="020B0609020204030204" pitchFamily="49" charset="0"/>
                  </a:rPr>
                  <a:t>i</a:t>
                </a:r>
                <a:r>
                  <a:rPr lang="en-US" altLang="zh-TW" dirty="0" smtClean="0">
                    <a:latin typeface="Consolas" panose="020B0609020204030204" pitchFamily="49" charset="0"/>
                  </a:rPr>
                  <a:t>/4+1,</a:t>
                </a:r>
                <a:r>
                  <a:rPr lang="zh-TW" alt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latin typeface="Consolas" panose="020B0609020204030204" pitchFamily="49" charset="0"/>
                  </a:rPr>
                  <a:t>y=i%4+1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77804"/>
              </p:ext>
            </p:extLst>
          </p:nvPr>
        </p:nvGraphicFramePr>
        <p:xfrm>
          <a:off x="5745016" y="3684954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857892" y="3315622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1      2      3      4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432750" y="37790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432750" y="42354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432750" y="47107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432750" y="51997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759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Flip</a:t>
            </a:r>
            <a:r>
              <a:rPr lang="zh-TW" altLang="en-US" dirty="0" smtClean="0"/>
              <a:t>操作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862879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latin typeface="Consolas" panose="020B0609020204030204" pitchFamily="49" charset="0"/>
                  </a:rPr>
                  <a:t>設</a:t>
                </a:r>
                <a:r>
                  <a:rPr lang="en-US" altLang="zh-TW" dirty="0">
                    <a:latin typeface="Consolas" panose="020B0609020204030204" pitchFamily="49" charset="0"/>
                  </a:rPr>
                  <a:t>s</a:t>
                </a:r>
                <a:r>
                  <a:rPr lang="zh-TW" altLang="en-US" dirty="0" smtClean="0">
                    <a:latin typeface="Consolas" panose="020B0609020204030204" pitchFamily="49" charset="0"/>
                  </a:rPr>
                  <a:t>是一個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TW" altLang="en-US" dirty="0" smtClean="0">
                    <a:latin typeface="Consolas" panose="020B0609020204030204" pitchFamily="49" charset="0"/>
                  </a:rPr>
                  <a:t>的二維陣列，用來記錄格子的狀態</a:t>
                </a:r>
                <a:r>
                  <a:rPr lang="en-US" altLang="zh-TW" dirty="0" smtClean="0">
                    <a:latin typeface="Consolas" panose="020B0609020204030204" pitchFamily="49" charset="0"/>
                  </a:rPr>
                  <a:t/>
                </a:r>
                <a:br>
                  <a:rPr lang="en-US" altLang="zh-TW" dirty="0" smtClean="0">
                    <a:latin typeface="Consolas" panose="020B0609020204030204" pitchFamily="49" charset="0"/>
                  </a:rPr>
                </a:br>
                <a:r>
                  <a:rPr lang="en-US" altLang="zh-TW" dirty="0" smtClean="0">
                    <a:latin typeface="Consolas" panose="020B0609020204030204" pitchFamily="49" charset="0"/>
                  </a:rPr>
                  <a:t>s[x][y]==0</a:t>
                </a:r>
                <a:r>
                  <a:rPr lang="zh-TW" altLang="en-US" dirty="0" smtClean="0">
                    <a:latin typeface="Consolas" panose="020B0609020204030204" pitchFamily="49" charset="0"/>
                  </a:rPr>
                  <a:t>表示它是</a:t>
                </a:r>
                <a:r>
                  <a:rPr lang="en-US" altLang="zh-TW" dirty="0" smtClean="0">
                    <a:latin typeface="Consolas" panose="020B0609020204030204" pitchFamily="49" charset="0"/>
                  </a:rPr>
                  <a:t>‘b’</a:t>
                </a:r>
                <a:r>
                  <a:rPr lang="zh-TW" altLang="en-US" dirty="0" smtClean="0">
                    <a:latin typeface="Consolas" panose="020B0609020204030204" pitchFamily="49" charset="0"/>
                  </a:rPr>
                  <a:t>，</a:t>
                </a:r>
                <a:r>
                  <a:rPr lang="en-US" altLang="zh-TW" dirty="0">
                    <a:latin typeface="Consolas" panose="020B0609020204030204" pitchFamily="49" charset="0"/>
                  </a:rPr>
                  <a:t>s[x][y</a:t>
                </a:r>
                <a:r>
                  <a:rPr lang="en-US" altLang="zh-TW" dirty="0" smtClean="0">
                    <a:latin typeface="Consolas" panose="020B0609020204030204" pitchFamily="49" charset="0"/>
                  </a:rPr>
                  <a:t>]==1</a:t>
                </a:r>
                <a:r>
                  <a:rPr lang="zh-TW" altLang="en-US" dirty="0" smtClean="0">
                    <a:latin typeface="Consolas" panose="020B0609020204030204" pitchFamily="49" charset="0"/>
                  </a:rPr>
                  <a:t>表示</a:t>
                </a:r>
                <a:r>
                  <a:rPr lang="zh-TW" altLang="en-US" dirty="0">
                    <a:latin typeface="Consolas" panose="020B0609020204030204" pitchFamily="49" charset="0"/>
                  </a:rPr>
                  <a:t>它</a:t>
                </a:r>
                <a:r>
                  <a:rPr lang="zh-TW" altLang="en-US" dirty="0" smtClean="0">
                    <a:latin typeface="Consolas" panose="020B0609020204030204" pitchFamily="49" charset="0"/>
                  </a:rPr>
                  <a:t>是</a:t>
                </a:r>
                <a:r>
                  <a:rPr lang="en-US" altLang="zh-TW" dirty="0" smtClean="0">
                    <a:latin typeface="Consolas" panose="020B0609020204030204" pitchFamily="49" charset="0"/>
                  </a:rPr>
                  <a:t>‘w'</a:t>
                </a:r>
                <a:endParaRPr lang="zh-TW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862879"/>
              </a:xfrm>
              <a:blipFill>
                <a:blip r:embed="rId2"/>
                <a:stretch>
                  <a:fillRect l="-142" t="-3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260763" y="3023468"/>
            <a:ext cx="6096000" cy="3108543"/>
          </a:xfrm>
          <a:prstGeom prst="rect">
            <a:avLst/>
          </a:prstGeom>
          <a:solidFill>
            <a:srgbClr val="141414"/>
          </a:solidFill>
        </p:spPr>
        <p:txBody>
          <a:bodyPr>
            <a:spAutoFit/>
          </a:bodyPr>
          <a:lstStyle/>
          <a:p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flip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x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zh-TW" altLang="en-US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y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){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s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x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y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 ^= </a:t>
            </a:r>
            <a:r>
              <a:rPr lang="en-US" altLang="zh-TW" sz="2800" dirty="0" smtClean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s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x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sz="2800" dirty="0" smtClean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y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 ^= </a:t>
            </a:r>
            <a:r>
              <a:rPr lang="en-US" altLang="zh-TW" sz="2800" dirty="0" smtClean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s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x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-</a:t>
            </a:r>
            <a:r>
              <a:rPr lang="en-US" altLang="zh-TW" sz="2800" dirty="0" smtClean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y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 ^= </a:t>
            </a:r>
            <a:r>
              <a:rPr lang="en-US" altLang="zh-TW" sz="2800" dirty="0" smtClean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s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x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y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 ^= </a:t>
            </a:r>
            <a:r>
              <a:rPr lang="en-US" altLang="zh-TW" sz="2800" dirty="0" smtClean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s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x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y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-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 ^= </a:t>
            </a:r>
            <a:r>
              <a:rPr lang="en-US" altLang="zh-TW" sz="2800" dirty="0" smtClean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40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檢查所有格子是不是都變黑或變白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[x][y]</a:t>
            </a:r>
            <a:r>
              <a:rPr lang="zh-TW" altLang="en-US" dirty="0" smtClean="0"/>
              <a:t>只會是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，然後又只有</a:t>
            </a:r>
            <a:r>
              <a:rPr lang="en-US" altLang="zh-TW" dirty="0" smtClean="0"/>
              <a:t>16</a:t>
            </a:r>
            <a:r>
              <a:rPr lang="zh-TW" altLang="en-US" dirty="0" smtClean="0"/>
              <a:t>個格子</a:t>
            </a:r>
            <a:endParaRPr lang="en-US" altLang="zh-TW" dirty="0" smtClean="0"/>
          </a:p>
          <a:p>
            <a:r>
              <a:rPr lang="zh-TW" altLang="en-US" dirty="0" smtClean="0"/>
              <a:t>只要檢查他們的總和是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16</a:t>
            </a:r>
            <a:r>
              <a:rPr lang="zh-TW" altLang="en-US" dirty="0" smtClean="0"/>
              <a:t>就可以判斷</a:t>
            </a:r>
            <a:r>
              <a:rPr lang="zh-TW" altLang="en-US" dirty="0"/>
              <a:t>了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211782" y="3283528"/>
            <a:ext cx="4772460" cy="2677656"/>
          </a:xfrm>
          <a:prstGeom prst="rect">
            <a:avLst/>
          </a:prstGeom>
          <a:solidFill>
            <a:srgbClr val="141414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check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(){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4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400" dirty="0" err="1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4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4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j</a:t>
            </a:r>
            <a:r>
              <a:rPr lang="en-US" altLang="zh-TW" sz="24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add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4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400" dirty="0" smtClean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24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400" dirty="0" err="1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4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400" dirty="0" smtClean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4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r>
              <a:rPr lang="en-US" altLang="zh-TW" sz="24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&lt;=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4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;++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4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sz="2400" dirty="0" smtClean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24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4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j</a:t>
            </a:r>
            <a:r>
              <a:rPr lang="en-US" altLang="zh-TW" sz="24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400" dirty="0" smtClean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4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r>
              <a:rPr lang="en-US" altLang="zh-TW" sz="24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j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&lt;=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4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;++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j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4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zh-TW" sz="24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add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+=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altLang="zh-TW" sz="24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][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j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];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4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400" dirty="0" smtClean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sz="24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add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||</a:t>
            </a:r>
            <a:r>
              <a:rPr lang="en-US" altLang="zh-TW" sz="24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add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==</a:t>
            </a:r>
            <a:r>
              <a:rPr lang="en-US" altLang="zh-TW" sz="24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16</a:t>
            </a:r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4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23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本題做法非常多，我們介紹兩種實作方法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 </a:t>
            </a:r>
            <a:r>
              <a:rPr lang="zh-TW" altLang="en-US" dirty="0" smtClean="0"/>
              <a:t>遞迴枚舉</a:t>
            </a:r>
            <a:endParaRPr lang="en-US" altLang="zh-TW" dirty="0" smtClean="0"/>
          </a:p>
          <a:p>
            <a:pPr lvl="1"/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位元操作枚舉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38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題目大意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有</a:t>
                </a:r>
                <a:r>
                  <a:rPr lang="zh-TW" altLang="en-US" dirty="0" smtClean="0"/>
                  <a:t>一個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zh-TW" altLang="en-US" dirty="0" smtClean="0"/>
                  <a:t>大小的格子，裡面每格子都被放了一張正面黑色、反面白色的卡牌</a:t>
                </a:r>
                <a:endParaRPr lang="en-US" altLang="zh-TW" dirty="0" smtClean="0"/>
              </a:p>
              <a:p>
                <a:r>
                  <a:rPr lang="zh-TW" altLang="en-US" dirty="0" smtClean="0"/>
                  <a:t>你每次可以選擇一個格子，把這個格子和這個格子上、下、左、右的格子中的卡牌全部翻面</a:t>
                </a:r>
                <a:r>
                  <a:rPr lang="en-US" altLang="zh-TW" dirty="0"/>
                  <a:t>(</a:t>
                </a:r>
                <a:r>
                  <a:rPr lang="zh-TW" altLang="en-US" dirty="0" smtClean="0"/>
                  <a:t>如果這些格</a:t>
                </a:r>
                <a:r>
                  <a:rPr lang="zh-TW" altLang="en-US" dirty="0"/>
                  <a:t>子</a:t>
                </a:r>
                <a:r>
                  <a:rPr lang="zh-TW" altLang="en-US" dirty="0" smtClean="0"/>
                  <a:t>存在</a:t>
                </a:r>
                <a:r>
                  <a:rPr lang="zh-TW" altLang="en-US" dirty="0"/>
                  <a:t>的話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，這樣的步驟被稱為一次操作</a:t>
                </a:r>
                <a:r>
                  <a:rPr lang="en-US" altLang="zh-TW" dirty="0" smtClean="0"/>
                  <a:t>(Flip)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05696"/>
              </p:ext>
            </p:extLst>
          </p:nvPr>
        </p:nvGraphicFramePr>
        <p:xfrm>
          <a:off x="1339270" y="3435157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2450063" y="4973782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726873" y="3990109"/>
            <a:ext cx="1814945" cy="98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Flip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22591"/>
              </p:ext>
            </p:extLst>
          </p:nvPr>
        </p:nvGraphicFramePr>
        <p:xfrm>
          <a:off x="5911270" y="3435157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10" name="流程圖: 匯合連接點 9"/>
          <p:cNvSpPr/>
          <p:nvPr/>
        </p:nvSpPr>
        <p:spPr>
          <a:xfrm>
            <a:off x="7022063" y="4973782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6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遞迴枚舉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996870" y="243377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00000…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4" idx="2"/>
            <a:endCxn id="7" idx="0"/>
          </p:cNvCxnSpPr>
          <p:nvPr/>
        </p:nvCxnSpPr>
        <p:spPr>
          <a:xfrm flipH="1">
            <a:off x="3597561" y="2803110"/>
            <a:ext cx="1881172" cy="5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115698" y="333420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0000…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121202" y="333420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 smtClean="0"/>
              <a:t>0000…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10" idx="0"/>
          </p:cNvCxnSpPr>
          <p:nvPr/>
        </p:nvCxnSpPr>
        <p:spPr>
          <a:xfrm>
            <a:off x="5478733" y="2803110"/>
            <a:ext cx="2124332" cy="5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085747" y="419306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000…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7" idx="2"/>
            <a:endCxn id="14" idx="0"/>
          </p:cNvCxnSpPr>
          <p:nvPr/>
        </p:nvCxnSpPr>
        <p:spPr>
          <a:xfrm flipH="1">
            <a:off x="2567610" y="3703533"/>
            <a:ext cx="1029951" cy="48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250247" y="419306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/>
              <a:t>000…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7" idx="2"/>
            <a:endCxn id="18" idx="0"/>
          </p:cNvCxnSpPr>
          <p:nvPr/>
        </p:nvCxnSpPr>
        <p:spPr>
          <a:xfrm>
            <a:off x="3597561" y="3703533"/>
            <a:ext cx="1134549" cy="48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157477" y="419306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000…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321977" y="419306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/>
              <a:t>000…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stCxn id="10" idx="2"/>
            <a:endCxn id="30" idx="0"/>
          </p:cNvCxnSpPr>
          <p:nvPr/>
        </p:nvCxnSpPr>
        <p:spPr>
          <a:xfrm flipH="1">
            <a:off x="6639340" y="3703533"/>
            <a:ext cx="963725" cy="48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0" idx="2"/>
            <a:endCxn id="31" idx="0"/>
          </p:cNvCxnSpPr>
          <p:nvPr/>
        </p:nvCxnSpPr>
        <p:spPr>
          <a:xfrm>
            <a:off x="7603065" y="3703533"/>
            <a:ext cx="1200775" cy="48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226765" y="486725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00…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633835" y="486233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/>
              <a:t>00…</a:t>
            </a:r>
            <a:endParaRPr lang="zh-TW" altLang="en-US" dirty="0"/>
          </a:p>
        </p:txBody>
      </p:sp>
      <p:cxnSp>
        <p:nvCxnSpPr>
          <p:cNvPr id="40" name="直線單箭頭接點 39"/>
          <p:cNvCxnSpPr>
            <a:stCxn id="14" idx="2"/>
            <a:endCxn id="37" idx="0"/>
          </p:cNvCxnSpPr>
          <p:nvPr/>
        </p:nvCxnSpPr>
        <p:spPr>
          <a:xfrm flipH="1">
            <a:off x="1708628" y="4562393"/>
            <a:ext cx="858982" cy="30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4" idx="2"/>
            <a:endCxn id="38" idx="0"/>
          </p:cNvCxnSpPr>
          <p:nvPr/>
        </p:nvCxnSpPr>
        <p:spPr>
          <a:xfrm>
            <a:off x="2567610" y="4562393"/>
            <a:ext cx="548088" cy="29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591468" y="486233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00…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4775061" y="486233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/>
              <a:t>00…</a:t>
            </a:r>
            <a:endParaRPr lang="zh-TW" altLang="en-US" dirty="0"/>
          </a:p>
        </p:txBody>
      </p:sp>
      <p:cxnSp>
        <p:nvCxnSpPr>
          <p:cNvPr id="47" name="直線單箭頭接點 46"/>
          <p:cNvCxnSpPr>
            <a:stCxn id="18" idx="2"/>
            <a:endCxn id="44" idx="0"/>
          </p:cNvCxnSpPr>
          <p:nvPr/>
        </p:nvCxnSpPr>
        <p:spPr>
          <a:xfrm flipH="1">
            <a:off x="4073331" y="4562393"/>
            <a:ext cx="658779" cy="29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8" idx="2"/>
            <a:endCxn id="45" idx="0"/>
          </p:cNvCxnSpPr>
          <p:nvPr/>
        </p:nvCxnSpPr>
        <p:spPr>
          <a:xfrm>
            <a:off x="4732110" y="4562393"/>
            <a:ext cx="524814" cy="29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959203" y="554144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00…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114935" y="553160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110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/>
              <a:t>00…</a:t>
            </a:r>
            <a:endParaRPr lang="zh-TW" altLang="en-US" dirty="0"/>
          </a:p>
        </p:txBody>
      </p:sp>
      <p:cxnSp>
        <p:nvCxnSpPr>
          <p:cNvPr id="54" name="直線單箭頭接點 53"/>
          <p:cNvCxnSpPr>
            <a:stCxn id="38" idx="2"/>
            <a:endCxn id="51" idx="0"/>
          </p:cNvCxnSpPr>
          <p:nvPr/>
        </p:nvCxnSpPr>
        <p:spPr>
          <a:xfrm flipH="1">
            <a:off x="2501980" y="5231664"/>
            <a:ext cx="613718" cy="30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8" idx="2"/>
            <a:endCxn id="52" idx="0"/>
          </p:cNvCxnSpPr>
          <p:nvPr/>
        </p:nvCxnSpPr>
        <p:spPr>
          <a:xfrm>
            <a:off x="3115698" y="5231664"/>
            <a:ext cx="542014" cy="29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3777669" y="1717960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個格子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12322" y="1722577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/>
              <a:t>1</a:t>
            </a:r>
            <a:r>
              <a:rPr lang="zh-TW" altLang="en-US" dirty="0" smtClean="0"/>
              <a:t>個格子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3" idx="2"/>
          </p:cNvCxnSpPr>
          <p:nvPr/>
        </p:nvCxnSpPr>
        <p:spPr>
          <a:xfrm>
            <a:off x="4387270" y="2087292"/>
            <a:ext cx="725052" cy="43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289701" y="2027009"/>
            <a:ext cx="381426" cy="461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遞迴枚舉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3905"/>
            <a:ext cx="8596668" cy="1136792"/>
          </a:xfrm>
        </p:spPr>
        <p:txBody>
          <a:bodyPr/>
          <a:lstStyle/>
          <a:p>
            <a:r>
              <a:rPr lang="zh-TW" altLang="en-US" dirty="0" smtClean="0"/>
              <a:t>利用遞迴函數枚舉第</a:t>
            </a:r>
            <a:r>
              <a:rPr lang="en-US" altLang="zh-TW" dirty="0" smtClean="0"/>
              <a:t>id</a:t>
            </a:r>
            <a:r>
              <a:rPr lang="zh-TW" altLang="en-US" dirty="0" smtClean="0"/>
              <a:t>個格子是</a:t>
            </a:r>
            <a:r>
              <a:rPr lang="en-US" altLang="zh-TW" dirty="0" smtClean="0"/>
              <a:t>0</a:t>
            </a:r>
            <a:r>
              <a:rPr lang="zh-TW" altLang="en-US" dirty="0" smtClean="0"/>
              <a:t>還是</a:t>
            </a:r>
            <a:r>
              <a:rPr lang="en-US" altLang="zh-TW" dirty="0" smtClean="0"/>
              <a:t>1: 0</a:t>
            </a:r>
            <a:r>
              <a:rPr lang="zh-TW" altLang="en-US" dirty="0" smtClean="0"/>
              <a:t>為不</a:t>
            </a:r>
            <a:r>
              <a:rPr lang="en-US" altLang="zh-TW" dirty="0" smtClean="0"/>
              <a:t>flip; 1</a:t>
            </a:r>
            <a:r>
              <a:rPr lang="zh-TW" altLang="en-US" dirty="0" smtClean="0"/>
              <a:t>為</a:t>
            </a:r>
            <a:r>
              <a:rPr lang="en-US" altLang="zh-TW" dirty="0" smtClean="0"/>
              <a:t>flip</a:t>
            </a:r>
            <a:br>
              <a:rPr lang="en-US" altLang="zh-TW" dirty="0" smtClean="0"/>
            </a:br>
            <a:r>
              <a:rPr lang="en-US" altLang="zh-TW" dirty="0" err="1" smtClean="0"/>
              <a:t>dfs</a:t>
            </a:r>
            <a:r>
              <a:rPr lang="en-US" altLang="zh-TW" dirty="0" smtClean="0"/>
              <a:t>(id)</a:t>
            </a:r>
            <a:r>
              <a:rPr lang="zh-TW" altLang="en-US" dirty="0" smtClean="0"/>
              <a:t>表示前</a:t>
            </a:r>
            <a:r>
              <a:rPr lang="en-US" altLang="zh-TW" dirty="0" smtClean="0"/>
              <a:t>id</a:t>
            </a:r>
            <a:r>
              <a:rPr lang="zh-TW" altLang="en-US" dirty="0" smtClean="0"/>
              <a:t>個格子都已經確定，枚舉剩下</a:t>
            </a:r>
            <a:r>
              <a:rPr lang="en-US" altLang="zh-TW" dirty="0" smtClean="0"/>
              <a:t>16-id</a:t>
            </a:r>
            <a:r>
              <a:rPr lang="zh-TW" altLang="en-US" dirty="0" smtClean="0"/>
              <a:t>個格子的所有</a:t>
            </a:r>
            <a:r>
              <a:rPr lang="zh-TW" altLang="en-US" dirty="0" smtClean="0"/>
              <a:t>可能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967346" y="1985109"/>
            <a:ext cx="6677890" cy="5016758"/>
          </a:xfrm>
          <a:prstGeom prst="rect">
            <a:avLst/>
          </a:prstGeom>
          <a:solidFill>
            <a:srgbClr val="141414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MIN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sz="16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 </a:t>
            </a:r>
            <a:r>
              <a:rPr lang="en-US" altLang="zh-TW" sz="1600" dirty="0" smtClean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//</a:t>
            </a:r>
            <a:r>
              <a:rPr lang="en-US" altLang="zh-TW" sz="1600" dirty="0" err="1" smtClean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sz="1600" dirty="0" smtClean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: # of flips</a:t>
            </a:r>
            <a:endParaRPr lang="en-US" altLang="zh-TW" sz="16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dfs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id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){</a:t>
            </a:r>
            <a:endParaRPr lang="en-US" altLang="zh-TW" sz="16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if(</a:t>
            </a:r>
            <a:r>
              <a:rPr lang="en-US" altLang="zh-TW" sz="1600" dirty="0" err="1" smtClean="0">
                <a:solidFill>
                  <a:schemeClr val="accent4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sz="1600" dirty="0">
                <a:solidFill>
                  <a:schemeClr val="accent4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&gt;=MIN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 return;</a:t>
            </a:r>
          </a:p>
          <a:p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else</a:t>
            </a:r>
          </a:p>
          <a:p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if(</a:t>
            </a:r>
            <a:r>
              <a:rPr lang="en-US" altLang="zh-TW" sz="1600" dirty="0">
                <a:solidFill>
                  <a:schemeClr val="accent4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check()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    MIN = </a:t>
            </a:r>
            <a:r>
              <a:rPr lang="en-US" altLang="zh-TW" sz="16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    return;</a:t>
            </a:r>
          </a:p>
          <a:p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if(</a:t>
            </a:r>
            <a:r>
              <a:rPr lang="en-US" altLang="zh-TW" sz="1600" dirty="0">
                <a:solidFill>
                  <a:schemeClr val="accent4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id==16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 return;</a:t>
            </a:r>
          </a:p>
          <a:p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altLang="zh-TW" sz="800" dirty="0" smtClean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第</a:t>
            </a:r>
            <a:r>
              <a:rPr lang="en-US" altLang="zh-TW" sz="1600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</a:t>
            </a:r>
            <a:r>
              <a:rPr lang="zh-TW" altLang="en-US" sz="1600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個格子</a:t>
            </a:r>
            <a:r>
              <a:rPr lang="en-US" altLang="zh-TW" sz="1600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=0</a:t>
            </a:r>
            <a:endParaRPr lang="en-US" altLang="zh-TW" sz="16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dfs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endParaRPr lang="en-US" altLang="zh-TW" sz="1600" dirty="0" smtClean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//</a:t>
            </a:r>
            <a:r>
              <a:rPr lang="zh-TW" altLang="en-US" sz="1600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第</a:t>
            </a:r>
            <a:r>
              <a:rPr lang="en-US" altLang="zh-TW" sz="1600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</a:t>
            </a:r>
            <a:r>
              <a:rPr lang="zh-TW" altLang="en-US" sz="1600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個格子</a:t>
            </a:r>
            <a:r>
              <a:rPr lang="en-US" altLang="zh-TW" sz="1600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=1</a:t>
            </a:r>
          </a:p>
          <a:p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flip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</a:t>
            </a:r>
            <a:r>
              <a:rPr lang="en-US" altLang="zh-TW" sz="16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id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++</a:t>
            </a:r>
            <a:r>
              <a:rPr lang="en-US" altLang="zh-TW" sz="16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dfs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),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--</a:t>
            </a:r>
            <a:r>
              <a:rPr lang="en-US" altLang="zh-TW" sz="16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endParaRPr lang="en-US" altLang="zh-TW" sz="1600" dirty="0">
              <a:solidFill>
                <a:srgbClr val="5F5A60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flip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id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</a:t>
            </a:r>
            <a:r>
              <a:rPr lang="en-US" altLang="zh-TW" sz="16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id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16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 </a:t>
            </a:r>
            <a:r>
              <a:rPr lang="en-US" altLang="zh-TW" sz="1600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記得要把它恢復成原來的樣子</a:t>
            </a:r>
            <a:endParaRPr lang="en-US" altLang="zh-TW" sz="16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310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遞迴枚舉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rgbClr val="141414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solve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(){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MIN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7122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dfs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800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if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MIN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==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7122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puts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8F9D6A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"Impossible"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800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else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printf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8F9D6A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"%d\</a:t>
            </a:r>
            <a:r>
              <a:rPr lang="en-US" altLang="zh-TW" sz="2800" dirty="0" err="1">
                <a:solidFill>
                  <a:srgbClr val="8F9D6A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n"</a:t>
            </a:r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MIN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sz="28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77334" y="1541757"/>
            <a:ext cx="8596668" cy="656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一開始時把</a:t>
            </a:r>
            <a:r>
              <a:rPr lang="en-US" altLang="zh-TW" dirty="0" smtClean="0"/>
              <a:t>MIN</a:t>
            </a:r>
            <a:r>
              <a:rPr lang="zh-TW" altLang="en-US" dirty="0" smtClean="0"/>
              <a:t>設為無限大和</a:t>
            </a:r>
            <a:r>
              <a:rPr lang="en-US" altLang="zh-TW" dirty="0" err="1" smtClean="0"/>
              <a:t>cnt</a:t>
            </a:r>
            <a:r>
              <a:rPr lang="zh-TW" altLang="en-US" dirty="0" smtClean="0"/>
              <a:t>歸零，接著呼叫</a:t>
            </a:r>
            <a:r>
              <a:rPr lang="en-US" altLang="zh-TW" dirty="0" err="1" smtClean="0"/>
              <a:t>dfs</a:t>
            </a:r>
            <a:r>
              <a:rPr lang="en-US" altLang="zh-TW" dirty="0" smtClean="0"/>
              <a:t>(0)</a:t>
            </a:r>
            <a:r>
              <a:rPr lang="zh-TW" altLang="en-US" dirty="0" smtClean="0"/>
              <a:t>即可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5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位元操作枚舉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將數字對應到一個</a:t>
            </a:r>
            <a:r>
              <a:rPr lang="en-US" altLang="zh-TW" dirty="0" smtClean="0"/>
              <a:t>01</a:t>
            </a:r>
            <a:r>
              <a:rPr lang="zh-TW" altLang="en-US" dirty="0" smtClean="0"/>
              <a:t>表格中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如果該格子需要</a:t>
            </a:r>
            <a:r>
              <a:rPr lang="en-US" altLang="zh-TW" dirty="0"/>
              <a:t>F</a:t>
            </a:r>
            <a:r>
              <a:rPr lang="en-US" altLang="zh-TW" dirty="0" smtClean="0"/>
              <a:t>lip</a:t>
            </a:r>
            <a:r>
              <a:rPr lang="zh-TW" altLang="en-US" dirty="0" smtClean="0"/>
              <a:t>，就把表格設為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，否則設為</a:t>
            </a:r>
            <a:r>
              <a:rPr lang="en-US" altLang="zh-TW" dirty="0" smtClean="0"/>
              <a:t>0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68278"/>
              </p:ext>
            </p:extLst>
          </p:nvPr>
        </p:nvGraphicFramePr>
        <p:xfrm>
          <a:off x="3639124" y="3823499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zh-TW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79763"/>
              </p:ext>
            </p:extLst>
          </p:nvPr>
        </p:nvGraphicFramePr>
        <p:xfrm>
          <a:off x="979051" y="2832072"/>
          <a:ext cx="8127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65215601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3589793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73887145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60851127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06498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2618166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45915715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51478063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1369800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60978223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2092075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1417496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4389517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18221645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415443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50781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4273"/>
                  </a:ext>
                </a:extLst>
              </a:tr>
            </a:tbl>
          </a:graphicData>
        </a:graphic>
      </p:graphicFrame>
      <p:sp>
        <p:nvSpPr>
          <p:cNvPr id="7" name="流程圖: 匯合連接點 6"/>
          <p:cNvSpPr/>
          <p:nvPr/>
        </p:nvSpPr>
        <p:spPr>
          <a:xfrm>
            <a:off x="3738535" y="5395934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匯合連接點 7"/>
          <p:cNvSpPr/>
          <p:nvPr/>
        </p:nvSpPr>
        <p:spPr>
          <a:xfrm>
            <a:off x="3639124" y="3843454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匯合連接點 8"/>
          <p:cNvSpPr/>
          <p:nvPr/>
        </p:nvSpPr>
        <p:spPr>
          <a:xfrm>
            <a:off x="4177260" y="4383426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匯合連接點 9"/>
          <p:cNvSpPr/>
          <p:nvPr/>
        </p:nvSpPr>
        <p:spPr>
          <a:xfrm>
            <a:off x="4708352" y="4827512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匯合連接點 10"/>
          <p:cNvSpPr/>
          <p:nvPr/>
        </p:nvSpPr>
        <p:spPr>
          <a:xfrm>
            <a:off x="5304332" y="5372985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匯合連接點 11"/>
          <p:cNvSpPr/>
          <p:nvPr/>
        </p:nvSpPr>
        <p:spPr>
          <a:xfrm>
            <a:off x="5304332" y="3903653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1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位元操作枚舉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把表格的內容當成二進位，你會發現這會是一個小於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TW" altLang="en-US" dirty="0" smtClean="0"/>
                  <a:t>的數字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10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zh-TW" dirty="0"/>
                          <m:t>1010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00</m:t>
                        </m:r>
                        <m:r>
                          <m:rPr>
                            <m:nor/>
                          </m:rPr>
                          <a:rPr lang="en-US" altLang="zh-TW" dirty="0"/>
                          <m:t>0101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zh-TW" dirty="0"/>
                          <m:t>01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37929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10000000000000000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(10)</m:t>
                        </m:r>
                      </m:sub>
                    </m:sSub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36686"/>
              </p:ext>
            </p:extLst>
          </p:nvPr>
        </p:nvGraphicFramePr>
        <p:xfrm>
          <a:off x="677334" y="3594823"/>
          <a:ext cx="8127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65215601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3589793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73887145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60851127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06498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2618166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45915715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51478063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1369800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60978223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2092075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1417496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4389517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18221645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415443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50781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4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1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位元操作枚舉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每一個小於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TW" altLang="en-US" dirty="0" smtClean="0"/>
                  <a:t>的正整數都可以對應到一種格子的</a:t>
                </a:r>
                <a:r>
                  <a:rPr lang="en-US" altLang="zh-TW" dirty="0" smtClean="0"/>
                  <a:t>Flip</a:t>
                </a:r>
                <a:r>
                  <a:rPr lang="zh-TW" altLang="en-US" dirty="0" smtClean="0"/>
                  <a:t>狀態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而且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TW" altLang="en-US" dirty="0" smtClean="0"/>
                  <a:t>剛好完全對應到所有可能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TW" altLang="en-US" dirty="0" smtClean="0"/>
                  <a:t>個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因此只需要把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0~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TW" altLang="en-US" dirty="0" smtClean="0"/>
                  <a:t>都找過一遍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zh-TW" altLang="en-US" dirty="0" smtClean="0"/>
                  <a:t>然後找合法且</a:t>
                </a:r>
                <a:r>
                  <a:rPr lang="en-US" altLang="zh-TW" dirty="0" smtClean="0"/>
                  <a:t>Flip</a:t>
                </a:r>
                <a:r>
                  <a:rPr lang="zh-TW" altLang="en-US" dirty="0" smtClean="0"/>
                  <a:t>次數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二進位中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出現的次數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最少的就可以了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7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如何把二進位當成目前格子的狀態？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Consolas" panose="020B0609020204030204" pitchFamily="49" charset="0"/>
              </a:rPr>
              <a:t>假設你現在有一個</a:t>
            </a:r>
            <a:r>
              <a:rPr lang="en-US" altLang="zh-TW" dirty="0" err="1" smtClean="0">
                <a:latin typeface="Consolas" panose="020B0609020204030204" pitchFamily="49" charset="0"/>
              </a:rPr>
              <a:t>int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ST;</a:t>
            </a:r>
            <a:r>
              <a:rPr lang="zh-TW" altLang="en-US" dirty="0" smtClean="0">
                <a:latin typeface="Consolas" panose="020B0609020204030204" pitchFamily="49" charset="0"/>
              </a:rPr>
              <a:t>用來表示格子</a:t>
            </a:r>
            <a:r>
              <a:rPr lang="en-US" altLang="zh-TW" dirty="0" smtClean="0">
                <a:latin typeface="Consolas" panose="020B0609020204030204" pitchFamily="49" charset="0"/>
              </a:rPr>
              <a:t>Flip</a:t>
            </a:r>
            <a:r>
              <a:rPr lang="zh-TW" altLang="en-US" dirty="0" smtClean="0">
                <a:latin typeface="Consolas" panose="020B0609020204030204" pitchFamily="49" charset="0"/>
              </a:rPr>
              <a:t>的狀態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</a:rPr>
              <a:t>則</a:t>
            </a:r>
            <a:r>
              <a:rPr lang="en-US" altLang="zh-TW" dirty="0" smtClean="0">
                <a:latin typeface="Consolas" panose="020B0609020204030204" pitchFamily="49" charset="0"/>
              </a:rPr>
              <a:t>ST</a:t>
            </a:r>
            <a:r>
              <a:rPr lang="zh-TW" altLang="en-US" dirty="0" smtClean="0">
                <a:latin typeface="Consolas" panose="020B0609020204030204" pitchFamily="49" charset="0"/>
              </a:rPr>
              <a:t>中第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zh-TW" altLang="en-US" dirty="0" smtClean="0">
                <a:latin typeface="Consolas" panose="020B0609020204030204" pitchFamily="49" charset="0"/>
              </a:rPr>
              <a:t>個</a:t>
            </a:r>
            <a:r>
              <a:rPr lang="en-US" altLang="zh-TW" dirty="0" smtClean="0">
                <a:latin typeface="Consolas" panose="020B0609020204030204" pitchFamily="49" charset="0"/>
              </a:rPr>
              <a:t>bit</a:t>
            </a:r>
            <a:r>
              <a:rPr lang="zh-TW" altLang="en-US" dirty="0" smtClean="0">
                <a:latin typeface="Consolas" panose="020B0609020204030204" pitchFamily="49" charset="0"/>
              </a:rPr>
              <a:t>是不是</a:t>
            </a:r>
            <a:r>
              <a:rPr lang="en-US" altLang="zh-TW" dirty="0" smtClean="0">
                <a:latin typeface="Consolas" panose="020B0609020204030204" pitchFamily="49" charset="0"/>
              </a:rPr>
              <a:t>1</a:t>
            </a:r>
            <a:r>
              <a:rPr lang="zh-TW" altLang="en-US" dirty="0" smtClean="0">
                <a:latin typeface="Consolas" panose="020B0609020204030204" pitchFamily="49" charset="0"/>
              </a:rPr>
              <a:t>可以用</a:t>
            </a:r>
            <a:r>
              <a:rPr lang="en-US" altLang="zh-TW" dirty="0" smtClean="0">
                <a:latin typeface="Consolas" panose="020B0609020204030204" pitchFamily="49" charset="0"/>
              </a:rPr>
              <a:t>if(ST&amp;(1&lt;&lt;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)!=0)</a:t>
            </a:r>
            <a:r>
              <a:rPr lang="zh-TW" altLang="en-US" dirty="0" smtClean="0">
                <a:latin typeface="Consolas" panose="020B0609020204030204" pitchFamily="49" charset="0"/>
              </a:rPr>
              <a:t>進行判斷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</a:rPr>
              <a:t>第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zh-TW" altLang="en-US" dirty="0" smtClean="0">
                <a:latin typeface="Consolas" panose="020B0609020204030204" pitchFamily="49" charset="0"/>
              </a:rPr>
              <a:t>個</a:t>
            </a:r>
            <a:r>
              <a:rPr lang="en-US" altLang="zh-TW" dirty="0" smtClean="0">
                <a:latin typeface="Consolas" panose="020B0609020204030204" pitchFamily="49" charset="0"/>
              </a:rPr>
              <a:t>bit</a:t>
            </a:r>
            <a:r>
              <a:rPr lang="zh-TW" altLang="en-US" dirty="0" smtClean="0">
                <a:latin typeface="Consolas" panose="020B0609020204030204" pitchFamily="49" charset="0"/>
              </a:rPr>
              <a:t>同時又表示編號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zh-TW" altLang="en-US" dirty="0" smtClean="0">
                <a:latin typeface="Consolas" panose="020B0609020204030204" pitchFamily="49" charset="0"/>
              </a:rPr>
              <a:t>的格子需不需要被</a:t>
            </a:r>
            <a:r>
              <a:rPr lang="en-US" altLang="zh-TW" dirty="0" smtClean="0">
                <a:latin typeface="Consolas" panose="020B0609020204030204" pitchFamily="49" charset="0"/>
              </a:rPr>
              <a:t>Flip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15491" y="3476480"/>
            <a:ext cx="8071440" cy="2246769"/>
          </a:xfrm>
          <a:prstGeom prst="rect">
            <a:avLst/>
          </a:prstGeom>
          <a:solidFill>
            <a:srgbClr val="141414"/>
          </a:solidFill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flip_all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ST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){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800" dirty="0" err="1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800" dirty="0" smtClean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 err="1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800" dirty="0" smtClean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&lt;</a:t>
            </a:r>
            <a:r>
              <a:rPr lang="en-US" altLang="zh-TW" sz="2800" dirty="0" smtClean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16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;++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sz="2800" dirty="0" smtClean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if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&amp;(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))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flip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4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%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4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31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枚舉所有可能找最小！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rgbClr val="141414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solve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(){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sv-SE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sv-SE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ST</a:t>
            </a:r>
            <a:r>
              <a:rPr lang="sv-SE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sv-SE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MIN</a:t>
            </a:r>
            <a:r>
              <a:rPr lang="sv-SE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sv-SE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7122</a:t>
            </a:r>
            <a:r>
              <a:rPr lang="sv-SE" altLang="zh-TW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r>
              <a:rPr lang="sv-SE" altLang="zh-TW" dirty="0" smtClean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endParaRPr lang="sv-SE" altLang="zh-TW" dirty="0">
              <a:solidFill>
                <a:srgbClr val="5F5A60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&lt;(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);++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</a:t>
            </a:r>
            <a:r>
              <a:rPr lang="en-US" altLang="zh-TW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){</a:t>
            </a:r>
            <a:r>
              <a:rPr lang="en-US" altLang="zh-TW" dirty="0" smtClean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枚舉所有可能的</a:t>
            </a:r>
            <a:r>
              <a:rPr lang="en-US" altLang="zh-TW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flip_all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b_cnt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bit_cnt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check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()&amp;&amp;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&gt;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b_cnt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MIN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b_cnt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flip_all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5F5A60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記得要把它恢復成原來的樣子</a:t>
            </a:r>
            <a:endParaRPr lang="en-US" altLang="zh-TW" dirty="0">
              <a:solidFill>
                <a:srgbClr val="5F5A60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TW" altLang="en-US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7122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puts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F9D6A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"Impossible"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F9D6A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"%d\</a:t>
            </a:r>
            <a:r>
              <a:rPr lang="en-US" altLang="zh-TW" dirty="0" err="1">
                <a:solidFill>
                  <a:srgbClr val="8F9D6A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n"</a:t>
            </a:r>
            <a:r>
              <a:rPr lang="en-US" altLang="zh-TW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9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轉成二進位有多少的</a:t>
            </a:r>
            <a:r>
              <a:rPr lang="en-US" altLang="zh-TW" dirty="0" smtClean="0"/>
              <a:t>1</a:t>
            </a:r>
            <a:r>
              <a:rPr lang="zh-TW" altLang="en-US" dirty="0" smtClean="0"/>
              <a:t>呢？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用簡單的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迴圈就能做到了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34216" y="2160589"/>
            <a:ext cx="4522392" cy="2677656"/>
          </a:xfrm>
          <a:prstGeom prst="rect">
            <a:avLst/>
          </a:prstGeom>
          <a:solidFill>
            <a:srgbClr val="141414"/>
          </a:solidFill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bit_cnt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d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){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800" dirty="0" err="1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800" dirty="0" smtClean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(;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</a:t>
            </a:r>
            <a:r>
              <a:rPr lang="en-US" altLang="zh-TW" sz="2800" dirty="0" err="1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&gt;&gt;=</a:t>
            </a:r>
            <a:r>
              <a:rPr lang="en-US" altLang="zh-TW" sz="2800" dirty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sz="2800" dirty="0" smtClean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if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d</a:t>
            </a:r>
            <a:r>
              <a:rPr lang="en-US" altLang="zh-TW" sz="2800" dirty="0" smtClean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&amp;</a:t>
            </a:r>
            <a:r>
              <a:rPr lang="en-US" altLang="zh-TW" sz="2800" dirty="0" smtClean="0">
                <a:solidFill>
                  <a:srgbClr val="CF6A4C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</a:t>
            </a:r>
            <a:r>
              <a:rPr lang="en-US" altLang="zh-TW" sz="2800" dirty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++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zh-TW" altLang="en-US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2800" dirty="0" smtClean="0">
                <a:solidFill>
                  <a:srgbClr val="F9EE9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sz="2800" dirty="0" smtClean="0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F8F8F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cnt</a:t>
            </a:r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altLang="zh-TW" sz="2800" dirty="0">
              <a:solidFill>
                <a:srgbClr val="F8F8F8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CDA869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60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題目大意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現在隨意給你這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zh-TW" altLang="en-US" dirty="0" smtClean="0"/>
                  <a:t>格子的狀態，問你最少需要經過多少次的操作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zh-TW" altLang="en-US" dirty="0" smtClean="0"/>
                  <a:t>才能讓格子全部變成黑色或是全部變成白色？如果做不到的話要輸出</a:t>
                </a:r>
                <a:r>
                  <a:rPr lang="en-US" altLang="zh-TW" dirty="0" smtClean="0"/>
                  <a:t>impossible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38144"/>
              </p:ext>
            </p:extLst>
          </p:nvPr>
        </p:nvGraphicFramePr>
        <p:xfrm>
          <a:off x="3906440" y="3116917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向右箭號 4"/>
          <p:cNvSpPr/>
          <p:nvPr/>
        </p:nvSpPr>
        <p:spPr>
          <a:xfrm>
            <a:off x="2105892" y="3622993"/>
            <a:ext cx="1634836" cy="955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impossible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432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76128"/>
              </p:ext>
            </p:extLst>
          </p:nvPr>
        </p:nvGraphicFramePr>
        <p:xfrm>
          <a:off x="5495634" y="2548495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5595045" y="4100975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0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58585"/>
              </p:ext>
            </p:extLst>
          </p:nvPr>
        </p:nvGraphicFramePr>
        <p:xfrm>
          <a:off x="5495634" y="2548495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7218453" y="2548495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0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02529"/>
              </p:ext>
            </p:extLst>
          </p:nvPr>
        </p:nvGraphicFramePr>
        <p:xfrm>
          <a:off x="5495634" y="2548495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5537199" y="2590060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83898"/>
              </p:ext>
            </p:extLst>
          </p:nvPr>
        </p:nvGraphicFramePr>
        <p:xfrm>
          <a:off x="5495634" y="2548495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6063673" y="3061116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80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40266"/>
              </p:ext>
            </p:extLst>
          </p:nvPr>
        </p:nvGraphicFramePr>
        <p:xfrm>
          <a:off x="5495634" y="2548495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6634137" y="3587973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91937"/>
              </p:ext>
            </p:extLst>
          </p:nvPr>
        </p:nvGraphicFramePr>
        <p:xfrm>
          <a:off x="5495634" y="2548495"/>
          <a:ext cx="2138456" cy="196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614">
                  <a:extLst>
                    <a:ext uri="{9D8B030D-6E8A-4147-A177-3AD203B41FA5}">
                      <a16:colId xmlns:a16="http://schemas.microsoft.com/office/drawing/2014/main" val="3623941351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3452627495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899438690"/>
                    </a:ext>
                  </a:extLst>
                </a:gridCol>
                <a:gridCol w="534614">
                  <a:extLst>
                    <a:ext uri="{9D8B030D-6E8A-4147-A177-3AD203B41FA5}">
                      <a16:colId xmlns:a16="http://schemas.microsoft.com/office/drawing/2014/main" val="2919238810"/>
                    </a:ext>
                  </a:extLst>
                </a:gridCol>
              </a:tblGrid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0593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3257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36181"/>
                  </a:ext>
                </a:extLst>
              </a:tr>
              <a:tr h="49202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L="121322" marR="121322" marT="60661" marB="6066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70377"/>
                  </a:ext>
                </a:extLst>
              </a:tr>
            </a:tbl>
          </a:graphicData>
        </a:graphic>
      </p:graphicFrame>
      <p:sp>
        <p:nvSpPr>
          <p:cNvPr id="5" name="流程圖: 匯合連接點 4"/>
          <p:cNvSpPr/>
          <p:nvPr/>
        </p:nvSpPr>
        <p:spPr>
          <a:xfrm>
            <a:off x="7218453" y="4114830"/>
            <a:ext cx="415637" cy="401781"/>
          </a:xfrm>
          <a:prstGeom prst="flowChartSummingJunction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45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840</TotalTime>
  <Words>1046</Words>
  <Application>Microsoft Office PowerPoint</Application>
  <PresentationFormat>寬螢幕</PresentationFormat>
  <Paragraphs>256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Arial</vt:lpstr>
      <vt:lpstr>Cambria Math</vt:lpstr>
      <vt:lpstr>Consolas</vt:lpstr>
      <vt:lpstr>Trebuchet MS</vt:lpstr>
      <vt:lpstr>Wingdings</vt:lpstr>
      <vt:lpstr>Wingdings 3</vt:lpstr>
      <vt:lpstr>多面向</vt:lpstr>
      <vt:lpstr>Flip Game</vt:lpstr>
      <vt:lpstr>題目大意</vt:lpstr>
      <vt:lpstr>題目大意</vt:lpstr>
      <vt:lpstr>Example</vt:lpstr>
      <vt:lpstr>Example</vt:lpstr>
      <vt:lpstr>Example</vt:lpstr>
      <vt:lpstr>Example</vt:lpstr>
      <vt:lpstr>Example</vt:lpstr>
      <vt:lpstr>Example</vt:lpstr>
      <vt:lpstr>Example</vt:lpstr>
      <vt:lpstr>觀察性質</vt:lpstr>
      <vt:lpstr>觀察性質</vt:lpstr>
      <vt:lpstr>想法</vt:lpstr>
      <vt:lpstr>關於Flip操作</vt:lpstr>
      <vt:lpstr>關於Flip操作</vt:lpstr>
      <vt:lpstr>序列編號</vt:lpstr>
      <vt:lpstr>Flip操作</vt:lpstr>
      <vt:lpstr>檢查所有格子是不是都變黑或變白</vt:lpstr>
      <vt:lpstr>作法</vt:lpstr>
      <vt:lpstr>遞迴枚舉</vt:lpstr>
      <vt:lpstr>遞迴枚舉</vt:lpstr>
      <vt:lpstr>遞迴枚舉</vt:lpstr>
      <vt:lpstr>位元操作枚舉</vt:lpstr>
      <vt:lpstr>位元操作枚舉</vt:lpstr>
      <vt:lpstr>位元操作枚舉</vt:lpstr>
      <vt:lpstr>如何把二進位當成目前格子的狀態？</vt:lpstr>
      <vt:lpstr>枚舉所有可能找最小！</vt:lpstr>
      <vt:lpstr>一個int轉成二進位有多少的1呢？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TC_Lab</dc:creator>
  <cp:lastModifiedBy>shunrenyang</cp:lastModifiedBy>
  <cp:revision>229</cp:revision>
  <dcterms:created xsi:type="dcterms:W3CDTF">2017-12-20T12:29:46Z</dcterms:created>
  <dcterms:modified xsi:type="dcterms:W3CDTF">2018-01-08T01:27:33Z</dcterms:modified>
</cp:coreProperties>
</file>