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2" r:id="rId4"/>
    <p:sldId id="281" r:id="rId5"/>
    <p:sldId id="286" r:id="rId6"/>
    <p:sldId id="279" r:id="rId7"/>
    <p:sldId id="282" r:id="rId8"/>
    <p:sldId id="283" r:id="rId9"/>
    <p:sldId id="284" r:id="rId10"/>
    <p:sldId id="285" r:id="rId11"/>
    <p:sldId id="293" r:id="rId12"/>
    <p:sldId id="294" r:id="rId13"/>
    <p:sldId id="295" r:id="rId14"/>
    <p:sldId id="296" r:id="rId15"/>
    <p:sldId id="297" r:id="rId16"/>
    <p:sldId id="298" r:id="rId17"/>
    <p:sldId id="269" r:id="rId18"/>
    <p:sldId id="275" r:id="rId19"/>
    <p:sldId id="274" r:id="rId20"/>
    <p:sldId id="276" r:id="rId21"/>
    <p:sldId id="272" r:id="rId22"/>
    <p:sldId id="273" r:id="rId23"/>
    <p:sldId id="263" r:id="rId24"/>
    <p:sldId id="259" r:id="rId25"/>
    <p:sldId id="261" r:id="rId26"/>
    <p:sldId id="262" r:id="rId27"/>
    <p:sldId id="290" r:id="rId28"/>
    <p:sldId id="291" r:id="rId29"/>
    <p:sldId id="265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>
        <p:scale>
          <a:sx n="75" d="100"/>
          <a:sy n="75" d="100"/>
        </p:scale>
        <p:origin x="-5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BD95B-2130-4185-8209-C57A03ED6296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C37C-21EA-4B7B-A4A1-407F89C5F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0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</a:t>
            </a:r>
            <a:r>
              <a:rPr lang="en-US" altLang="zh-TW" dirty="0"/>
              <a:t>final practice </a:t>
            </a:r>
            <a:r>
              <a:rPr lang="en-US" altLang="zh-TW" dirty="0" smtClean="0"/>
              <a:t>– Reverse Linked List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2664" y="1628800"/>
            <a:ext cx="8305800" cy="4752528"/>
          </a:xfrm>
        </p:spPr>
        <p:txBody>
          <a:bodyPr/>
          <a:lstStyle/>
          <a:p>
            <a:r>
              <a:rPr lang="en-US" altLang="zh-TW" sz="2800" dirty="0" smtClean="0"/>
              <a:t>Given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one </a:t>
            </a:r>
            <a:r>
              <a:rPr lang="en-US" altLang="zh-TW" sz="2800" dirty="0"/>
              <a:t>integer </a:t>
            </a:r>
            <a:r>
              <a:rPr lang="en-US" altLang="zh-TW" sz="2800" b="1" dirty="0"/>
              <a:t>n</a:t>
            </a:r>
            <a:r>
              <a:rPr lang="en-US" altLang="zh-TW" sz="2800" dirty="0"/>
              <a:t>. </a:t>
            </a:r>
            <a:r>
              <a:rPr lang="en-US" altLang="zh-TW" sz="2800" dirty="0"/>
              <a:t>The next line contains </a:t>
            </a:r>
            <a:r>
              <a:rPr lang="en-US" altLang="zh-TW" sz="2800" b="1" dirty="0"/>
              <a:t>n</a:t>
            </a:r>
            <a:r>
              <a:rPr lang="en-US" altLang="zh-TW" sz="2800" dirty="0"/>
              <a:t> integers, each of </a:t>
            </a:r>
            <a:r>
              <a:rPr lang="en-US" altLang="zh-TW" sz="2800" dirty="0" smtClean="0"/>
              <a:t>which </a:t>
            </a:r>
            <a:r>
              <a:rPr lang="en-US" altLang="zh-TW" sz="2800" dirty="0"/>
              <a:t>represents a node in the linked </a:t>
            </a:r>
            <a:r>
              <a:rPr lang="en-US" altLang="zh-TW" sz="2800" dirty="0" smtClean="0"/>
              <a:t>list. Please implement 4 functions:</a:t>
            </a:r>
          </a:p>
          <a:p>
            <a:pPr lvl="1"/>
            <a:r>
              <a:rPr lang="zh-TW" altLang="en-US" sz="2400" dirty="0"/>
              <a:t> </a:t>
            </a:r>
            <a:r>
              <a:rPr lang="en-US" altLang="zh-TW" sz="2400" b="1" dirty="0"/>
              <a:t>Node* </a:t>
            </a:r>
            <a:r>
              <a:rPr lang="en-US" altLang="zh-TW" sz="2400" b="1" dirty="0" err="1"/>
              <a:t>Create_List</a:t>
            </a:r>
            <a:r>
              <a:rPr lang="en-US" altLang="zh-TW" sz="2400" b="1" dirty="0"/>
              <a:t>(Node*, </a:t>
            </a:r>
            <a:r>
              <a:rPr lang="en-US" altLang="zh-TW" sz="2400" b="1" dirty="0" err="1"/>
              <a:t>int</a:t>
            </a:r>
            <a:r>
              <a:rPr lang="en-US" altLang="zh-TW" sz="2400" b="1" dirty="0" smtClean="0"/>
              <a:t>);</a:t>
            </a:r>
          </a:p>
          <a:p>
            <a:pPr lvl="1"/>
            <a:r>
              <a:rPr lang="zh-TW" altLang="en-US" sz="2400" b="1" dirty="0"/>
              <a:t> </a:t>
            </a:r>
            <a:r>
              <a:rPr lang="en-US" altLang="zh-TW" sz="2400" b="1" dirty="0"/>
              <a:t>Node* </a:t>
            </a:r>
            <a:r>
              <a:rPr lang="en-US" altLang="zh-TW" sz="2400" b="1" dirty="0" err="1"/>
              <a:t>Reverse_List</a:t>
            </a:r>
            <a:r>
              <a:rPr lang="en-US" altLang="zh-TW" sz="2400" b="1" dirty="0"/>
              <a:t>(Node</a:t>
            </a:r>
            <a:r>
              <a:rPr lang="en-US" altLang="zh-TW" sz="2400" b="1" dirty="0" smtClean="0"/>
              <a:t>*);</a:t>
            </a:r>
          </a:p>
          <a:p>
            <a:pPr lvl="1"/>
            <a:r>
              <a:rPr lang="zh-TW" altLang="en-US" sz="2400" b="1" dirty="0"/>
              <a:t> </a:t>
            </a:r>
            <a:r>
              <a:rPr lang="en-US" altLang="zh-TW" sz="2400" b="1" dirty="0"/>
              <a:t>void </a:t>
            </a:r>
            <a:r>
              <a:rPr lang="en-US" altLang="zh-TW" sz="2400" b="1" dirty="0" err="1"/>
              <a:t>Print_List</a:t>
            </a:r>
            <a:r>
              <a:rPr lang="en-US" altLang="zh-TW" sz="2400" b="1" dirty="0"/>
              <a:t>(Node</a:t>
            </a:r>
            <a:r>
              <a:rPr lang="en-US" altLang="zh-TW" sz="2400" b="1" dirty="0" smtClean="0"/>
              <a:t>*);</a:t>
            </a:r>
          </a:p>
          <a:p>
            <a:pPr lvl="1"/>
            <a:r>
              <a:rPr lang="zh-TW" altLang="en-US" sz="2400" b="1" dirty="0"/>
              <a:t> </a:t>
            </a:r>
            <a:r>
              <a:rPr lang="en-US" altLang="zh-TW" sz="2400" b="1" dirty="0"/>
              <a:t>void </a:t>
            </a:r>
            <a:r>
              <a:rPr lang="en-US" altLang="zh-TW" sz="2400" b="1" dirty="0" err="1"/>
              <a:t>Free_List</a:t>
            </a:r>
            <a:r>
              <a:rPr lang="en-US" altLang="zh-TW" sz="2400" b="1" dirty="0"/>
              <a:t>(Node</a:t>
            </a:r>
            <a:r>
              <a:rPr lang="en-US" altLang="zh-TW" sz="2400" b="1" dirty="0" smtClean="0"/>
              <a:t>*);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Input:          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426981" y="5373216"/>
            <a:ext cx="984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3</a:t>
            </a:r>
          </a:p>
          <a:p>
            <a:r>
              <a:rPr lang="en-US" altLang="zh-TW" sz="2800" b="1" dirty="0" smtClean="0"/>
              <a:t>1 2 3</a:t>
            </a:r>
            <a:endParaRPr lang="zh-TW" altLang="en-US" sz="2800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563888" y="5373216"/>
            <a:ext cx="3824808" cy="68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TW" dirty="0" smtClean="0"/>
              <a:t>Output:    </a:t>
            </a:r>
            <a:r>
              <a:rPr lang="en-US" altLang="zh-TW" b="1" dirty="0" smtClean="0"/>
              <a:t>3-&gt;2-&gt;1       </a:t>
            </a:r>
          </a:p>
        </p:txBody>
      </p:sp>
    </p:spTree>
    <p:extLst>
      <p:ext uri="{BB962C8B-B14F-4D97-AF65-F5344CB8AC3E}">
        <p14:creationId xmlns:p14="http://schemas.microsoft.com/office/powerpoint/2010/main" val="23009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else{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find the tail of the list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Node* r=head;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while(r-&gt;next!=NULL){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r=r-&gt;next;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r-&gt;next=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83821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7" name="Group 12"/>
          <p:cNvGrpSpPr/>
          <p:nvPr/>
        </p:nvGrpSpPr>
        <p:grpSpPr>
          <a:xfrm>
            <a:off x="5364088" y="5071107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4" name="Group 39"/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97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98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2</a:t>
              </a:r>
            </a:p>
          </p:txBody>
        </p:sp>
        <p:sp>
          <p:nvSpPr>
            <p:cNvPr id="99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100" name="Group 12"/>
          <p:cNvGrpSpPr/>
          <p:nvPr/>
        </p:nvGrpSpPr>
        <p:grpSpPr>
          <a:xfrm>
            <a:off x="5364088" y="3685371"/>
            <a:ext cx="1947297" cy="535717"/>
            <a:chOff x="3707903" y="939121"/>
            <a:chExt cx="1947297" cy="535717"/>
          </a:xfrm>
        </p:grpSpPr>
        <p:sp>
          <p:nvSpPr>
            <p:cNvPr id="101" name="Right Arrow 10"/>
            <p:cNvSpPr/>
            <p:nvPr/>
          </p:nvSpPr>
          <p:spPr bwMode="auto">
            <a:xfrm rot="20376413">
              <a:off x="4404737" y="939121"/>
              <a:ext cx="1250463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3707903" y="1100721"/>
              <a:ext cx="666389" cy="37411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r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103" name="Elbow Connector 33"/>
          <p:cNvCxnSpPr>
            <a:endCxn id="97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33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3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38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Elbow Connector 33"/>
          <p:cNvCxnSpPr/>
          <p:nvPr/>
        </p:nvCxnSpPr>
        <p:spPr bwMode="auto">
          <a:xfrm rot="16200000" flipH="1">
            <a:off x="7676443" y="4205285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/>
              <a:t> </a:t>
            </a:r>
            <a:r>
              <a:rPr lang="en-US" altLang="zh-TW" dirty="0" smtClean="0"/>
              <a:t>idea</a:t>
            </a:r>
            <a:endParaRPr lang="zh-TW" alt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53377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77874" y="1418493"/>
            <a:ext cx="2233886" cy="374117"/>
            <a:chOff x="177874" y="1418493"/>
            <a:chExt cx="2233886" cy="374117"/>
          </a:xfrm>
        </p:grpSpPr>
        <p:sp>
          <p:nvSpPr>
            <p:cNvPr id="49" name="Rectangle 9"/>
            <p:cNvSpPr/>
            <p:nvPr/>
          </p:nvSpPr>
          <p:spPr bwMode="auto">
            <a:xfrm>
              <a:off x="177874" y="1418493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2" name="Right Arrow 10"/>
            <p:cNvSpPr/>
            <p:nvPr/>
          </p:nvSpPr>
          <p:spPr bwMode="auto">
            <a:xfrm>
              <a:off x="897954" y="1478294"/>
              <a:ext cx="1513806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27804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68584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61418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988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12121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3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81055E-6 L 0.00052 -0.1297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4149080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01443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9054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02700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Group 12"/>
          <p:cNvGrpSpPr/>
          <p:nvPr/>
        </p:nvGrpSpPr>
        <p:grpSpPr>
          <a:xfrm>
            <a:off x="179511" y="2761135"/>
            <a:ext cx="2232249" cy="374117"/>
            <a:chOff x="3707903" y="1042790"/>
            <a:chExt cx="2232249" cy="374117"/>
          </a:xfrm>
        </p:grpSpPr>
        <p:sp>
          <p:nvSpPr>
            <p:cNvPr id="6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780928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25386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47257" y="1021428"/>
            <a:ext cx="1368152" cy="1152128"/>
            <a:chOff x="3239852" y="3501008"/>
            <a:chExt cx="2664296" cy="2232248"/>
          </a:xfrm>
        </p:grpSpPr>
        <p:sp>
          <p:nvSpPr>
            <p:cNvPr id="41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8" name="Elbow Connector 33"/>
          <p:cNvCxnSpPr/>
          <p:nvPr/>
        </p:nvCxnSpPr>
        <p:spPr bwMode="auto">
          <a:xfrm>
            <a:off x="8027149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8" name="Group 23"/>
          <p:cNvGrpSpPr/>
          <p:nvPr/>
        </p:nvGrpSpPr>
        <p:grpSpPr>
          <a:xfrm>
            <a:off x="2446639" y="374599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2831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5788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25734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" name="Group 12"/>
          <p:cNvGrpSpPr/>
          <p:nvPr/>
        </p:nvGrpSpPr>
        <p:grpSpPr>
          <a:xfrm>
            <a:off x="179511" y="4129287"/>
            <a:ext cx="2232249" cy="374117"/>
            <a:chOff x="3707903" y="1042790"/>
            <a:chExt cx="2232249" cy="374117"/>
          </a:xfrm>
        </p:grpSpPr>
        <p:sp>
          <p:nvSpPr>
            <p:cNvPr id="78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399 0.13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29736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77874" y="1418493"/>
            <a:ext cx="2233886" cy="374117"/>
            <a:chOff x="177874" y="1418493"/>
            <a:chExt cx="2233886" cy="374117"/>
          </a:xfrm>
        </p:grpSpPr>
        <p:sp>
          <p:nvSpPr>
            <p:cNvPr id="49" name="Rectangle 9"/>
            <p:cNvSpPr/>
            <p:nvPr/>
          </p:nvSpPr>
          <p:spPr bwMode="auto">
            <a:xfrm>
              <a:off x="177874" y="1418493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2" name="Right Arrow 10"/>
            <p:cNvSpPr/>
            <p:nvPr/>
          </p:nvSpPr>
          <p:spPr bwMode="auto">
            <a:xfrm>
              <a:off x="897954" y="1478294"/>
              <a:ext cx="1513806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3"/>
          <p:cNvSpPr/>
          <p:nvPr/>
        </p:nvSpPr>
        <p:spPr bwMode="auto">
          <a:xfrm>
            <a:off x="4355976" y="1191948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88219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3"/>
          <p:cNvSpPr/>
          <p:nvPr/>
        </p:nvSpPr>
        <p:spPr bwMode="auto">
          <a:xfrm>
            <a:off x="4355976" y="1191948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scan, *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while(head!=NULL){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88219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4" name="Group 12"/>
          <p:cNvGrpSpPr/>
          <p:nvPr/>
        </p:nvGrpSpPr>
        <p:grpSpPr>
          <a:xfrm>
            <a:off x="899591" y="1418492"/>
            <a:ext cx="1512169" cy="374117"/>
            <a:chOff x="3707903" y="1042790"/>
            <a:chExt cx="1512169" cy="374117"/>
          </a:xfrm>
        </p:grpSpPr>
        <p:sp>
          <p:nvSpPr>
            <p:cNvPr id="4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2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01687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Rectangle 3"/>
          <p:cNvSpPr/>
          <p:nvPr/>
        </p:nvSpPr>
        <p:spPr bwMode="auto">
          <a:xfrm>
            <a:off x="4355976" y="1191949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scan, *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while(head!=NULL){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 structure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9" y="1484784"/>
            <a:ext cx="8221223" cy="1486108"/>
          </a:xfrm>
        </p:spPr>
      </p:pic>
      <p:grpSp>
        <p:nvGrpSpPr>
          <p:cNvPr id="10" name="Group 9"/>
          <p:cNvGrpSpPr/>
          <p:nvPr/>
        </p:nvGrpSpPr>
        <p:grpSpPr>
          <a:xfrm>
            <a:off x="3239852" y="3501008"/>
            <a:ext cx="2664296" cy="2232248"/>
            <a:chOff x="3239852" y="3501008"/>
            <a:chExt cx="2664296" cy="2232248"/>
          </a:xfrm>
        </p:grpSpPr>
        <p:sp>
          <p:nvSpPr>
            <p:cNvPr id="5" name="Oval 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43808" y="34145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7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4857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12"/>
          <p:cNvGrpSpPr/>
          <p:nvPr/>
        </p:nvGrpSpPr>
        <p:grpSpPr>
          <a:xfrm>
            <a:off x="899591" y="1418492"/>
            <a:ext cx="1512169" cy="374117"/>
            <a:chOff x="3707903" y="1042790"/>
            <a:chExt cx="1512169" cy="374117"/>
          </a:xfrm>
        </p:grpSpPr>
        <p:sp>
          <p:nvSpPr>
            <p:cNvPr id="4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2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1535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ectangle 3"/>
          <p:cNvSpPr/>
          <p:nvPr/>
        </p:nvSpPr>
        <p:spPr bwMode="auto">
          <a:xfrm>
            <a:off x="444790" y="1196752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scan, *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while(head!=NULL){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maintain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new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7" name="Rectangle 3"/>
          <p:cNvSpPr/>
          <p:nvPr/>
        </p:nvSpPr>
        <p:spPr bwMode="auto">
          <a:xfrm>
            <a:off x="4355976" y="1191949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scan, *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while(head!=NULL){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maintain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new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clear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old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head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scan-&gt;next;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free(scan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81055E-6 L 0.00052 -0.1297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build="allAtOnce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4149080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22610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3974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46042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Group 12"/>
          <p:cNvGrpSpPr/>
          <p:nvPr/>
        </p:nvGrpSpPr>
        <p:grpSpPr>
          <a:xfrm>
            <a:off x="179511" y="2761135"/>
            <a:ext cx="2232249" cy="374117"/>
            <a:chOff x="3707903" y="1042790"/>
            <a:chExt cx="2232249" cy="374117"/>
          </a:xfrm>
        </p:grpSpPr>
        <p:sp>
          <p:nvSpPr>
            <p:cNvPr id="6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6" name="Group 12"/>
          <p:cNvGrpSpPr/>
          <p:nvPr/>
        </p:nvGrpSpPr>
        <p:grpSpPr>
          <a:xfrm>
            <a:off x="899591" y="2766851"/>
            <a:ext cx="1512169" cy="374117"/>
            <a:chOff x="3707903" y="1042790"/>
            <a:chExt cx="1512169" cy="374117"/>
          </a:xfrm>
        </p:grpSpPr>
        <p:sp>
          <p:nvSpPr>
            <p:cNvPr id="77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9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Reverse_List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780928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4230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47257" y="1021428"/>
            <a:ext cx="1368152" cy="1152128"/>
            <a:chOff x="3239852" y="3501008"/>
            <a:chExt cx="2664296" cy="2232248"/>
          </a:xfrm>
        </p:grpSpPr>
        <p:sp>
          <p:nvSpPr>
            <p:cNvPr id="41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8" name="Elbow Connector 33"/>
          <p:cNvCxnSpPr/>
          <p:nvPr/>
        </p:nvCxnSpPr>
        <p:spPr bwMode="auto">
          <a:xfrm>
            <a:off x="8027149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8" name="Group 23"/>
          <p:cNvGrpSpPr/>
          <p:nvPr/>
        </p:nvGrpSpPr>
        <p:grpSpPr>
          <a:xfrm>
            <a:off x="2446639" y="374599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46333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65340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98707"/>
              </p:ext>
            </p:extLst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" name="Group 12"/>
          <p:cNvGrpSpPr/>
          <p:nvPr/>
        </p:nvGrpSpPr>
        <p:grpSpPr>
          <a:xfrm>
            <a:off x="179511" y="4129287"/>
            <a:ext cx="2232249" cy="374117"/>
            <a:chOff x="3707903" y="1042790"/>
            <a:chExt cx="2232249" cy="374117"/>
          </a:xfrm>
        </p:grpSpPr>
        <p:sp>
          <p:nvSpPr>
            <p:cNvPr id="78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3" name="Group 12"/>
          <p:cNvGrpSpPr/>
          <p:nvPr/>
        </p:nvGrpSpPr>
        <p:grpSpPr>
          <a:xfrm>
            <a:off x="899591" y="4135003"/>
            <a:ext cx="1512169" cy="374117"/>
            <a:chOff x="3707903" y="1042790"/>
            <a:chExt cx="1512169" cy="374117"/>
          </a:xfrm>
        </p:grpSpPr>
        <p:sp>
          <p:nvSpPr>
            <p:cNvPr id="84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86" name="Rectangle 3"/>
          <p:cNvSpPr/>
          <p:nvPr/>
        </p:nvSpPr>
        <p:spPr bwMode="auto">
          <a:xfrm>
            <a:off x="137571" y="1887822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scan, *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while(head!=NULL){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maintain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new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clear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old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head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scan-&gt;next;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free(scan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399 0.133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(1/3)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(1/3)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if(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("%d-&gt;",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endParaRPr lang="en-US" altLang="zh-TW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364089" y="1885196"/>
            <a:ext cx="1565666" cy="374117"/>
            <a:chOff x="3654406" y="1042790"/>
            <a:chExt cx="1565666" cy="374117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54406" y="1042790"/>
              <a:ext cx="719886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 smtClean="0"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ight Arrow 71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3-&gt; </a:t>
            </a:r>
            <a:endParaRPr lang="zh-TW" altLang="en-US" sz="28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52302E-6 L -0.00052 0.144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(2/3)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&gt;next!=NULL)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("%d-&gt;",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 smtClean="0"/>
              <a:t>3-</a:t>
            </a:r>
            <a:r>
              <a:rPr lang="en-US" altLang="zh-TW" sz="2800" b="1" dirty="0"/>
              <a:t>&gt;2-&gt;  </a:t>
            </a:r>
            <a:endParaRPr lang="zh-TW" altLang="en-US" sz="28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69"/>
          <p:cNvGrpSpPr/>
          <p:nvPr/>
        </p:nvGrpSpPr>
        <p:grpSpPr>
          <a:xfrm>
            <a:off x="5364089" y="2838859"/>
            <a:ext cx="1565666" cy="374117"/>
            <a:chOff x="3654406" y="1042790"/>
            <a:chExt cx="1565666" cy="374117"/>
          </a:xfrm>
        </p:grpSpPr>
        <p:sp>
          <p:nvSpPr>
            <p:cNvPr id="35" name="Rectangle 70"/>
            <p:cNvSpPr/>
            <p:nvPr/>
          </p:nvSpPr>
          <p:spPr bwMode="auto">
            <a:xfrm>
              <a:off x="3654406" y="1042790"/>
              <a:ext cx="719886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 smtClean="0"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6" name="Right Arrow 71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3-&gt;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29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52302E-6 L -0.00052 0.144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(3/3)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if(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("%d-&gt;",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 smtClean="0"/>
              <a:t>3-&gt;2-&gt;1  </a:t>
            </a:r>
            <a:endParaRPr lang="zh-TW" altLang="en-US" sz="28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44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5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4" name="Group 69"/>
          <p:cNvGrpSpPr/>
          <p:nvPr/>
        </p:nvGrpSpPr>
        <p:grpSpPr>
          <a:xfrm>
            <a:off x="5364089" y="3846971"/>
            <a:ext cx="1565666" cy="374117"/>
            <a:chOff x="3654406" y="1042790"/>
            <a:chExt cx="1565666" cy="374117"/>
          </a:xfrm>
        </p:grpSpPr>
        <p:sp>
          <p:nvSpPr>
            <p:cNvPr id="75" name="Rectangle 70"/>
            <p:cNvSpPr/>
            <p:nvPr/>
          </p:nvSpPr>
          <p:spPr bwMode="auto">
            <a:xfrm>
              <a:off x="3654406" y="1042790"/>
              <a:ext cx="719886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 smtClean="0"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7" name="Right Arrow 71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7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29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(3/3)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if(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("%d-&gt;",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 smtClean="0"/>
              <a:t>3-&gt;2-&gt;1  </a:t>
            </a:r>
            <a:endParaRPr lang="zh-TW" altLang="en-US" sz="28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44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5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4" name="Group 69"/>
          <p:cNvGrpSpPr/>
          <p:nvPr/>
        </p:nvGrpSpPr>
        <p:grpSpPr>
          <a:xfrm>
            <a:off x="5364089" y="3846971"/>
            <a:ext cx="1565666" cy="374117"/>
            <a:chOff x="3654406" y="1042790"/>
            <a:chExt cx="1565666" cy="374117"/>
          </a:xfrm>
        </p:grpSpPr>
        <p:sp>
          <p:nvSpPr>
            <p:cNvPr id="75" name="Rectangle 70"/>
            <p:cNvSpPr/>
            <p:nvPr/>
          </p:nvSpPr>
          <p:spPr bwMode="auto">
            <a:xfrm>
              <a:off x="3654406" y="1042790"/>
              <a:ext cx="719886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 smtClean="0"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7" name="Right Arrow 71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7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85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0104 0.1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Print_List</a:t>
            </a:r>
            <a:r>
              <a:rPr lang="en-US" altLang="zh-TW" dirty="0" smtClean="0"/>
              <a:t>(3/3) 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1" y="1810984"/>
            <a:ext cx="5220073" cy="283962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 *head){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if(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&gt;next!=NULL)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("%d-&gt;",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kumimoji="0" lang="en-US" altLang="zh-TW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410266" y="3583371"/>
            <a:ext cx="1053134" cy="886911"/>
            <a:chOff x="3239852" y="3501008"/>
            <a:chExt cx="2664296" cy="2232248"/>
          </a:xfrm>
        </p:grpSpPr>
        <p:sp>
          <p:nvSpPr>
            <p:cNvPr id="49" name="Oval 48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sz="14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04622" y="2597848"/>
            <a:ext cx="1053135" cy="1389843"/>
            <a:chOff x="7047258" y="4569880"/>
            <a:chExt cx="1053135" cy="1389843"/>
          </a:xfrm>
        </p:grpSpPr>
        <p:grpSp>
          <p:nvGrpSpPr>
            <p:cNvPr id="53" name="Group 52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2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54" name="Elbow Connector 53"/>
            <p:cNvCxnSpPr>
              <a:stCxn id="57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404620" y="1628800"/>
            <a:ext cx="1053135" cy="1389843"/>
            <a:chOff x="7047258" y="4569880"/>
            <a:chExt cx="1053135" cy="1389843"/>
          </a:xfrm>
        </p:grpSpPr>
        <p:grpSp>
          <p:nvGrpSpPr>
            <p:cNvPr id="59" name="Group 58"/>
            <p:cNvGrpSpPr/>
            <p:nvPr/>
          </p:nvGrpSpPr>
          <p:grpSpPr>
            <a:xfrm>
              <a:off x="7047258" y="4569880"/>
              <a:ext cx="1053134" cy="886911"/>
              <a:chOff x="3239852" y="3501008"/>
              <a:chExt cx="2664296" cy="2232248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sz="1400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sz="12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63" idx="3"/>
            </p:cNvCxnSpPr>
            <p:nvPr/>
          </p:nvCxnSpPr>
          <p:spPr bwMode="auto">
            <a:xfrm>
              <a:off x="7801529" y="5163539"/>
              <a:ext cx="298864" cy="796184"/>
            </a:xfrm>
            <a:prstGeom prst="bentConnector3">
              <a:avLst>
                <a:gd name="adj1" fmla="val 176490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 smtClean="0"/>
              <a:t>3-&gt;2-&gt;1  </a:t>
            </a:r>
            <a:endParaRPr lang="zh-TW" altLang="en-US" sz="28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07299" y="4583243"/>
            <a:ext cx="663356" cy="2787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" name="Elbow Connector 8"/>
          <p:cNvCxnSpPr>
            <a:endCxn id="4" idx="3"/>
          </p:cNvCxnSpPr>
          <p:nvPr/>
        </p:nvCxnSpPr>
        <p:spPr bwMode="auto">
          <a:xfrm flipH="1">
            <a:off x="8070655" y="4177433"/>
            <a:ext cx="90915" cy="545180"/>
          </a:xfrm>
          <a:prstGeom prst="bentConnector3">
            <a:avLst>
              <a:gd name="adj1" fmla="val -251444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63"/>
          <p:cNvGrpSpPr/>
          <p:nvPr/>
        </p:nvGrpSpPr>
        <p:grpSpPr>
          <a:xfrm>
            <a:off x="5364088" y="1885196"/>
            <a:ext cx="1565667" cy="374117"/>
            <a:chOff x="3654405" y="1042790"/>
            <a:chExt cx="1565667" cy="374117"/>
          </a:xfrm>
        </p:grpSpPr>
        <p:sp>
          <p:nvSpPr>
            <p:cNvPr id="44" name="Rectangle 64"/>
            <p:cNvSpPr/>
            <p:nvPr/>
          </p:nvSpPr>
          <p:spPr bwMode="auto">
            <a:xfrm>
              <a:off x="3654405" y="1042790"/>
              <a:ext cx="719887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5" name="Right Arrow 65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4" name="Group 69"/>
          <p:cNvGrpSpPr/>
          <p:nvPr/>
        </p:nvGrpSpPr>
        <p:grpSpPr>
          <a:xfrm>
            <a:off x="5364089" y="4509120"/>
            <a:ext cx="1565666" cy="374117"/>
            <a:chOff x="3654406" y="1042790"/>
            <a:chExt cx="1565666" cy="374117"/>
          </a:xfrm>
        </p:grpSpPr>
        <p:sp>
          <p:nvSpPr>
            <p:cNvPr id="75" name="Rectangle 70"/>
            <p:cNvSpPr/>
            <p:nvPr/>
          </p:nvSpPr>
          <p:spPr bwMode="auto">
            <a:xfrm>
              <a:off x="3654406" y="1042790"/>
              <a:ext cx="719886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 smtClean="0"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7" name="Right Arrow 71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7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72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53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1191948"/>
            <a:ext cx="4716017" cy="26760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head-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pSp>
        <p:nvGrpSpPr>
          <p:cNvPr id="55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56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8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3" name="Group 39"/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6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2</a:t>
              </a:r>
            </a:p>
          </p:txBody>
        </p:sp>
        <p:sp>
          <p:nvSpPr>
            <p:cNvPr id="6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68" name="Right Arrow 10"/>
          <p:cNvSpPr/>
          <p:nvPr/>
        </p:nvSpPr>
        <p:spPr bwMode="auto">
          <a:xfrm rot="20376413">
            <a:off x="6060922" y="1988840"/>
            <a:ext cx="1250463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9" name="Rectangle 9"/>
          <p:cNvSpPr/>
          <p:nvPr/>
        </p:nvSpPr>
        <p:spPr bwMode="auto">
          <a:xfrm>
            <a:off x="5364088" y="2150440"/>
            <a:ext cx="666389" cy="3741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70" name="Elbow Connector 33"/>
          <p:cNvCxnSpPr>
            <a:endCxn id="64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72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73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7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7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71" charset="0"/>
                  </a:rPr>
                  <a:t>1</a:t>
                </a:r>
              </a:p>
            </p:txBody>
          </p:sp>
          <p:sp>
            <p:nvSpPr>
              <p:cNvPr id="7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74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Elbow Connector 33"/>
          <p:cNvCxnSpPr/>
          <p:nvPr/>
        </p:nvCxnSpPr>
        <p:spPr bwMode="auto">
          <a:xfrm rot="16200000" flipH="1">
            <a:off x="7676443" y="4205285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&gt;2-&gt;1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1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function.h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*head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 data,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i=0; i&lt;n; i++ 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head, data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head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head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head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90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364087" y="3212976"/>
            <a:ext cx="1872208" cy="400794"/>
            <a:chOff x="5364088" y="1412776"/>
            <a:chExt cx="1872208" cy="400794"/>
          </a:xfrm>
        </p:grpSpPr>
        <p:sp>
          <p:nvSpPr>
            <p:cNvPr id="53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1191948"/>
            <a:ext cx="4716017" cy="26760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head-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Free_List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pSp>
        <p:nvGrpSpPr>
          <p:cNvPr id="55" name="Group 39"/>
          <p:cNvGrpSpPr/>
          <p:nvPr/>
        </p:nvGrpSpPr>
        <p:grpSpPr>
          <a:xfrm>
            <a:off x="7308300" y="2815663"/>
            <a:ext cx="1368152" cy="1152128"/>
            <a:chOff x="3239852" y="3501008"/>
            <a:chExt cx="2664296" cy="2232248"/>
          </a:xfrm>
        </p:grpSpPr>
        <p:sp>
          <p:nvSpPr>
            <p:cNvPr id="56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41"/>
            <p:cNvSpPr/>
            <p:nvPr/>
          </p:nvSpPr>
          <p:spPr bwMode="auto">
            <a:xfrm>
              <a:off x="3995935" y="3933057"/>
              <a:ext cx="1152127" cy="54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8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68" name="Right Arrow 10"/>
          <p:cNvSpPr/>
          <p:nvPr/>
        </p:nvSpPr>
        <p:spPr bwMode="auto">
          <a:xfrm rot="20376413">
            <a:off x="6060921" y="3783075"/>
            <a:ext cx="1250463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9" name="Rectangle 9"/>
          <p:cNvSpPr/>
          <p:nvPr/>
        </p:nvSpPr>
        <p:spPr bwMode="auto">
          <a:xfrm>
            <a:off x="5364087" y="3944675"/>
            <a:ext cx="666389" cy="3741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70" name="Elbow Connector 33"/>
          <p:cNvCxnSpPr/>
          <p:nvPr/>
        </p:nvCxnSpPr>
        <p:spPr bwMode="auto">
          <a:xfrm rot="16200000" flipH="1">
            <a:off x="7676440" y="4195027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72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73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7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7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71" charset="0"/>
                  </a:rPr>
                  <a:t>1</a:t>
                </a:r>
              </a:p>
            </p:txBody>
          </p:sp>
          <p:sp>
            <p:nvSpPr>
              <p:cNvPr id="7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74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&gt;2-&gt;1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68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0017 0.264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364088" y="5041371"/>
            <a:ext cx="1872208" cy="400794"/>
            <a:chOff x="5364088" y="1412776"/>
            <a:chExt cx="1872208" cy="400794"/>
          </a:xfrm>
        </p:grpSpPr>
        <p:sp>
          <p:nvSpPr>
            <p:cNvPr id="53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5" name="Group 39"/>
          <p:cNvGrpSpPr/>
          <p:nvPr/>
        </p:nvGrpSpPr>
        <p:grpSpPr>
          <a:xfrm>
            <a:off x="7308301" y="4650023"/>
            <a:ext cx="1368152" cy="1152128"/>
            <a:chOff x="3239852" y="3501008"/>
            <a:chExt cx="2664296" cy="2232248"/>
          </a:xfrm>
        </p:grpSpPr>
        <p:sp>
          <p:nvSpPr>
            <p:cNvPr id="56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58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68" name="Right Arrow 10"/>
          <p:cNvSpPr/>
          <p:nvPr/>
        </p:nvSpPr>
        <p:spPr bwMode="auto">
          <a:xfrm rot="1718882">
            <a:off x="6060922" y="4577621"/>
            <a:ext cx="1250463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9" name="Rectangle 9"/>
          <p:cNvSpPr/>
          <p:nvPr/>
        </p:nvSpPr>
        <p:spPr bwMode="auto">
          <a:xfrm>
            <a:off x="5364088" y="4232719"/>
            <a:ext cx="666389" cy="3741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-1" y="1191948"/>
            <a:ext cx="4716017" cy="26760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while(head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head-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72" name="Rectangle 11"/>
          <p:cNvSpPr/>
          <p:nvPr/>
        </p:nvSpPr>
        <p:spPr bwMode="auto">
          <a:xfrm>
            <a:off x="7308306" y="5981387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74" name="Elbow Connector 27"/>
          <p:cNvCxnSpPr/>
          <p:nvPr/>
        </p:nvCxnSpPr>
        <p:spPr bwMode="auto">
          <a:xfrm flipH="1">
            <a:off x="8172402" y="5424319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&gt;2-&gt;1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68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00017 0.134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364088" y="5949280"/>
            <a:ext cx="1872208" cy="400794"/>
            <a:chOff x="5364088" y="1412776"/>
            <a:chExt cx="1872208" cy="400794"/>
          </a:xfrm>
        </p:grpSpPr>
        <p:sp>
          <p:nvSpPr>
            <p:cNvPr id="53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1191948"/>
            <a:ext cx="4716017" cy="26760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while(head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head-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Free_List</a:t>
            </a:r>
            <a:r>
              <a:rPr lang="en-US" altLang="zh-TW" smtClean="0"/>
              <a:t>(3/3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2" name="Rectangle 11"/>
          <p:cNvSpPr/>
          <p:nvPr/>
        </p:nvSpPr>
        <p:spPr bwMode="auto">
          <a:xfrm>
            <a:off x="7308306" y="5981387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7" name="TextBox 75"/>
          <p:cNvSpPr txBox="1"/>
          <p:nvPr/>
        </p:nvSpPr>
        <p:spPr>
          <a:xfrm>
            <a:off x="395536" y="5157192"/>
            <a:ext cx="335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  </a:t>
            </a:r>
            <a:r>
              <a:rPr lang="en-US" altLang="zh-TW" sz="2800" b="1" dirty="0"/>
              <a:t>3-</a:t>
            </a:r>
            <a:r>
              <a:rPr lang="en-US" altLang="zh-TW" sz="2800" b="1" dirty="0" smtClean="0"/>
              <a:t>&gt;2-&gt;1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71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68346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81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82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3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64088" y="476672"/>
            <a:ext cx="2664296" cy="374117"/>
            <a:chOff x="5364088" y="476672"/>
            <a:chExt cx="2664296" cy="374117"/>
          </a:xfrm>
        </p:grpSpPr>
        <p:grpSp>
          <p:nvGrpSpPr>
            <p:cNvPr id="29" name="群組 28"/>
            <p:cNvGrpSpPr/>
            <p:nvPr/>
          </p:nvGrpSpPr>
          <p:grpSpPr>
            <a:xfrm>
              <a:off x="5364088" y="476672"/>
              <a:ext cx="1621305" cy="374117"/>
              <a:chOff x="177872" y="1418493"/>
              <a:chExt cx="2233888" cy="374117"/>
            </a:xfrm>
          </p:grpSpPr>
          <p:sp>
            <p:nvSpPr>
              <p:cNvPr id="30" name="Rectangle 9"/>
              <p:cNvSpPr/>
              <p:nvPr/>
            </p:nvSpPr>
            <p:spPr bwMode="auto">
              <a:xfrm>
                <a:off x="177872" y="1418493"/>
                <a:ext cx="992152" cy="37411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71" charset="0"/>
                  </a:rPr>
                  <a:t>head</a:t>
                </a:r>
                <a:endParaRPr kumimoji="0" lang="zh-TW" altLang="en-US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1" name="Right Arrow 10"/>
              <p:cNvSpPr/>
              <p:nvPr/>
            </p:nvSpPr>
            <p:spPr bwMode="auto">
              <a:xfrm>
                <a:off x="1269239" y="1478294"/>
                <a:ext cx="1142521" cy="254514"/>
              </a:xfrm>
              <a:prstGeom prst="rightArrow">
                <a:avLst>
                  <a:gd name="adj1" fmla="val 55987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0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sp>
          <p:nvSpPr>
            <p:cNvPr id="32" name="Rectangle 11"/>
            <p:cNvSpPr/>
            <p:nvPr/>
          </p:nvSpPr>
          <p:spPr bwMode="auto">
            <a:xfrm>
              <a:off x="7164288" y="476672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44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5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308301" y="1021428"/>
            <a:ext cx="1368152" cy="1684379"/>
            <a:chOff x="7308301" y="1021428"/>
            <a:chExt cx="1368152" cy="1684379"/>
          </a:xfrm>
        </p:grpSpPr>
        <p:grpSp>
          <p:nvGrpSpPr>
            <p:cNvPr id="68" name="Group 39"/>
            <p:cNvGrpSpPr/>
            <p:nvPr/>
          </p:nvGrpSpPr>
          <p:grpSpPr>
            <a:xfrm>
              <a:off x="7308301" y="1021428"/>
              <a:ext cx="1368152" cy="1152128"/>
              <a:chOff x="3239852" y="3501008"/>
              <a:chExt cx="2664296" cy="2232248"/>
            </a:xfrm>
          </p:grpSpPr>
          <p:sp>
            <p:nvSpPr>
              <p:cNvPr id="69" name="Oval 4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70" name="Rectangle 4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rgbClr val="FF0000"/>
                    </a:solidFill>
                    <a:latin typeface="Times New Roman" pitchFamily="71" charset="0"/>
                  </a:rPr>
                  <a:t>1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71" name="Rectangle 4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sp>
          <p:nvSpPr>
            <p:cNvPr id="38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39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9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03388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08304" y="1792610"/>
            <a:ext cx="979891" cy="913197"/>
            <a:chOff x="7308304" y="1792610"/>
            <a:chExt cx="979891" cy="913197"/>
          </a:xfrm>
        </p:grpSpPr>
        <p:sp>
          <p:nvSpPr>
            <p:cNvPr id="79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80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12"/>
          <p:cNvGrpSpPr/>
          <p:nvPr/>
        </p:nvGrpSpPr>
        <p:grpSpPr>
          <a:xfrm>
            <a:off x="5364088" y="3242766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308301" y="2824741"/>
            <a:ext cx="1368152" cy="1684379"/>
            <a:chOff x="7308301" y="1021428"/>
            <a:chExt cx="1368152" cy="1684379"/>
          </a:xfrm>
        </p:grpSpPr>
        <p:grpSp>
          <p:nvGrpSpPr>
            <p:cNvPr id="94" name="Group 39"/>
            <p:cNvGrpSpPr/>
            <p:nvPr/>
          </p:nvGrpSpPr>
          <p:grpSpPr>
            <a:xfrm>
              <a:off x="7308301" y="1021428"/>
              <a:ext cx="1368152" cy="1152128"/>
              <a:chOff x="3239852" y="3501008"/>
              <a:chExt cx="2664296" cy="2232248"/>
            </a:xfrm>
          </p:grpSpPr>
          <p:sp>
            <p:nvSpPr>
              <p:cNvPr id="97" name="Oval 4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98" name="Rectangle 4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71" charset="0"/>
                  </a:rPr>
                  <a:t>2</a:t>
                </a:r>
              </a:p>
            </p:txBody>
          </p:sp>
          <p:sp>
            <p:nvSpPr>
              <p:cNvPr id="99" name="Rectangle 4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sp>
          <p:nvSpPr>
            <p:cNvPr id="95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96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// find the tail of the list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Node* r=head;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while(r-&gt;next!=NULL){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r=r-&gt;next;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r-&gt;next=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7032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08304" y="1792610"/>
            <a:ext cx="979891" cy="913197"/>
            <a:chOff x="7308304" y="1792610"/>
            <a:chExt cx="979891" cy="913197"/>
          </a:xfrm>
        </p:grpSpPr>
        <p:sp>
          <p:nvSpPr>
            <p:cNvPr id="79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80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12"/>
          <p:cNvGrpSpPr/>
          <p:nvPr/>
        </p:nvGrpSpPr>
        <p:grpSpPr>
          <a:xfrm>
            <a:off x="5364088" y="3242766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308301" y="2824741"/>
            <a:ext cx="1368152" cy="1684379"/>
            <a:chOff x="7308301" y="1021428"/>
            <a:chExt cx="1368152" cy="1684379"/>
          </a:xfrm>
        </p:grpSpPr>
        <p:grpSp>
          <p:nvGrpSpPr>
            <p:cNvPr id="94" name="Group 39"/>
            <p:cNvGrpSpPr/>
            <p:nvPr/>
          </p:nvGrpSpPr>
          <p:grpSpPr>
            <a:xfrm>
              <a:off x="7308301" y="1021428"/>
              <a:ext cx="1368152" cy="1152128"/>
              <a:chOff x="3239852" y="3501008"/>
              <a:chExt cx="2664296" cy="2232248"/>
            </a:xfrm>
          </p:grpSpPr>
          <p:sp>
            <p:nvSpPr>
              <p:cNvPr id="97" name="Oval 4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98" name="Rectangle 4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71" charset="0"/>
                  </a:rPr>
                  <a:t>2</a:t>
                </a:r>
              </a:p>
            </p:txBody>
          </p:sp>
          <p:sp>
            <p:nvSpPr>
              <p:cNvPr id="99" name="Rectangle 4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sp>
          <p:nvSpPr>
            <p:cNvPr id="95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96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12"/>
          <p:cNvGrpSpPr/>
          <p:nvPr/>
        </p:nvGrpSpPr>
        <p:grpSpPr>
          <a:xfrm>
            <a:off x="5364088" y="1957179"/>
            <a:ext cx="1947297" cy="535717"/>
            <a:chOff x="3707903" y="939121"/>
            <a:chExt cx="1947297" cy="535717"/>
          </a:xfrm>
        </p:grpSpPr>
        <p:sp>
          <p:nvSpPr>
            <p:cNvPr id="101" name="Right Arrow 10"/>
            <p:cNvSpPr/>
            <p:nvPr/>
          </p:nvSpPr>
          <p:spPr bwMode="auto">
            <a:xfrm rot="20376413">
              <a:off x="4404737" y="939121"/>
              <a:ext cx="1250463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3707903" y="1100721"/>
              <a:ext cx="666389" cy="37411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r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103" name="Elbow Connector 33"/>
          <p:cNvCxnSpPr>
            <a:endCxn id="97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else{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find the tail of the list 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Node* r=head;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while(r-&gt;next!=NULL){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r=r-&gt;next;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r-&gt;next=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03681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7" name="Group 12"/>
          <p:cNvGrpSpPr/>
          <p:nvPr/>
        </p:nvGrpSpPr>
        <p:grpSpPr>
          <a:xfrm>
            <a:off x="5364088" y="5071107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308301" y="2824741"/>
            <a:ext cx="1368152" cy="1684379"/>
            <a:chOff x="7308301" y="1021428"/>
            <a:chExt cx="1368152" cy="1684379"/>
          </a:xfrm>
        </p:grpSpPr>
        <p:grpSp>
          <p:nvGrpSpPr>
            <p:cNvPr id="94" name="Group 39"/>
            <p:cNvGrpSpPr/>
            <p:nvPr/>
          </p:nvGrpSpPr>
          <p:grpSpPr>
            <a:xfrm>
              <a:off x="7308301" y="1021428"/>
              <a:ext cx="1368152" cy="1152128"/>
              <a:chOff x="3239852" y="3501008"/>
              <a:chExt cx="2664296" cy="2232248"/>
            </a:xfrm>
          </p:grpSpPr>
          <p:sp>
            <p:nvSpPr>
              <p:cNvPr id="97" name="Oval 40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98" name="Rectangle 41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71" charset="0"/>
                  </a:rPr>
                  <a:t>2</a:t>
                </a:r>
              </a:p>
            </p:txBody>
          </p:sp>
          <p:sp>
            <p:nvSpPr>
              <p:cNvPr id="99" name="Rectangle 42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sp>
          <p:nvSpPr>
            <p:cNvPr id="95" name="Rectangle 11"/>
            <p:cNvSpPr/>
            <p:nvPr/>
          </p:nvSpPr>
          <p:spPr bwMode="auto">
            <a:xfrm>
              <a:off x="7308304" y="2348880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96" name="Elbow Connector 27"/>
            <p:cNvCxnSpPr/>
            <p:nvPr/>
          </p:nvCxnSpPr>
          <p:spPr bwMode="auto">
            <a:xfrm flipH="1">
              <a:off x="8172400" y="1792610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" name="Elbow Connector 33"/>
          <p:cNvCxnSpPr>
            <a:endCxn id="97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33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3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38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2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else{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find the tail of the list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Node* r=head;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while(r-&gt;next!=NULL){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r=r-&gt;next;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r-&gt;next=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34698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7" name="Group 12"/>
          <p:cNvGrpSpPr/>
          <p:nvPr/>
        </p:nvGrpSpPr>
        <p:grpSpPr>
          <a:xfrm>
            <a:off x="5364088" y="5071107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4" name="Group 39"/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97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98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2</a:t>
              </a:r>
            </a:p>
          </p:txBody>
        </p:sp>
        <p:sp>
          <p:nvSpPr>
            <p:cNvPr id="99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95" name="Rectangle 11"/>
          <p:cNvSpPr/>
          <p:nvPr/>
        </p:nvSpPr>
        <p:spPr bwMode="auto">
          <a:xfrm>
            <a:off x="7308304" y="4152193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6" name="Elbow Connector 27"/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12"/>
          <p:cNvGrpSpPr/>
          <p:nvPr/>
        </p:nvGrpSpPr>
        <p:grpSpPr>
          <a:xfrm>
            <a:off x="5364088" y="1957179"/>
            <a:ext cx="1947297" cy="535717"/>
            <a:chOff x="3707903" y="939121"/>
            <a:chExt cx="1947297" cy="535717"/>
          </a:xfrm>
        </p:grpSpPr>
        <p:sp>
          <p:nvSpPr>
            <p:cNvPr id="101" name="Right Arrow 10"/>
            <p:cNvSpPr/>
            <p:nvPr/>
          </p:nvSpPr>
          <p:spPr bwMode="auto">
            <a:xfrm rot="20376413">
              <a:off x="4404737" y="939121"/>
              <a:ext cx="1250463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3707903" y="1100721"/>
              <a:ext cx="666389" cy="37411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r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103" name="Elbow Connector 33"/>
          <p:cNvCxnSpPr>
            <a:endCxn id="97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33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3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38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9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7"/>
            <a:ext cx="5140174" cy="430014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Create_List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 head,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Node*)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&gt;data = 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&gt;next = NULL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if(head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else{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find the tail of the list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Node* r=head;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while(r-&gt;next!=NULL){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r=r-&gt;next;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r-&gt;next=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Create_List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7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64481"/>
              </p:ext>
            </p:extLst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Input: </a:t>
            </a:r>
            <a:endParaRPr lang="zh-TW" altLang="en-US" dirty="0"/>
          </a:p>
        </p:txBody>
      </p:sp>
      <p:grpSp>
        <p:nvGrpSpPr>
          <p:cNvPr id="49" name="Group 12"/>
          <p:cNvGrpSpPr/>
          <p:nvPr/>
        </p:nvGrpSpPr>
        <p:grpSpPr>
          <a:xfrm>
            <a:off x="5364088" y="1439453"/>
            <a:ext cx="1872208" cy="374117"/>
            <a:chOff x="3707903" y="1042790"/>
            <a:chExt cx="1872208" cy="374117"/>
          </a:xfrm>
        </p:grpSpPr>
        <p:sp>
          <p:nvSpPr>
            <p:cNvPr id="50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1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364088" y="1412776"/>
            <a:ext cx="1872208" cy="400794"/>
            <a:chOff x="5364088" y="1412776"/>
            <a:chExt cx="1872208" cy="400794"/>
          </a:xfrm>
        </p:grpSpPr>
        <p:sp>
          <p:nvSpPr>
            <p:cNvPr id="75" name="Rectangle 9"/>
            <p:cNvSpPr/>
            <p:nvPr/>
          </p:nvSpPr>
          <p:spPr bwMode="auto">
            <a:xfrm>
              <a:off x="5364088" y="1412776"/>
              <a:ext cx="666389" cy="4007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head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6" name="Right Arrow 10"/>
            <p:cNvSpPr/>
            <p:nvPr/>
          </p:nvSpPr>
          <p:spPr bwMode="auto">
            <a:xfrm>
              <a:off x="6084169" y="1504970"/>
              <a:ext cx="1152127" cy="254514"/>
            </a:xfrm>
            <a:prstGeom prst="rightArrow">
              <a:avLst>
                <a:gd name="adj1" fmla="val 55987"/>
                <a:gd name="adj2" fmla="val 50000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8" name="Group 39"/>
          <p:cNvGrpSpPr/>
          <p:nvPr/>
        </p:nvGrpSpPr>
        <p:grpSpPr>
          <a:xfrm>
            <a:off x="7308301" y="1021428"/>
            <a:ext cx="1368152" cy="1152128"/>
            <a:chOff x="3239852" y="3501008"/>
            <a:chExt cx="2664296" cy="2232248"/>
          </a:xfrm>
        </p:grpSpPr>
        <p:sp>
          <p:nvSpPr>
            <p:cNvPr id="84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6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7" name="Group 12"/>
          <p:cNvGrpSpPr/>
          <p:nvPr/>
        </p:nvGrpSpPr>
        <p:grpSpPr>
          <a:xfrm>
            <a:off x="5364088" y="5071107"/>
            <a:ext cx="1872208" cy="374117"/>
            <a:chOff x="3707903" y="1042790"/>
            <a:chExt cx="1872208" cy="374117"/>
          </a:xfrm>
        </p:grpSpPr>
        <p:sp>
          <p:nvSpPr>
            <p:cNvPr id="88" name="Right Arrow 10"/>
            <p:cNvSpPr/>
            <p:nvPr/>
          </p:nvSpPr>
          <p:spPr bwMode="auto">
            <a:xfrm>
              <a:off x="4427984" y="1108307"/>
              <a:ext cx="1152127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tmp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94" name="Group 39"/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97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98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2</a:t>
              </a:r>
            </a:p>
          </p:txBody>
        </p:sp>
        <p:sp>
          <p:nvSpPr>
            <p:cNvPr id="99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95" name="Rectangle 11"/>
          <p:cNvSpPr/>
          <p:nvPr/>
        </p:nvSpPr>
        <p:spPr bwMode="auto">
          <a:xfrm>
            <a:off x="7308304" y="4152193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96" name="Elbow Connector 27"/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12"/>
          <p:cNvGrpSpPr/>
          <p:nvPr/>
        </p:nvGrpSpPr>
        <p:grpSpPr>
          <a:xfrm>
            <a:off x="5364088" y="3685371"/>
            <a:ext cx="1947297" cy="535717"/>
            <a:chOff x="3707903" y="939121"/>
            <a:chExt cx="1947297" cy="535717"/>
          </a:xfrm>
        </p:grpSpPr>
        <p:sp>
          <p:nvSpPr>
            <p:cNvPr id="101" name="Right Arrow 10"/>
            <p:cNvSpPr/>
            <p:nvPr/>
          </p:nvSpPr>
          <p:spPr bwMode="auto">
            <a:xfrm rot="20376413">
              <a:off x="4404737" y="939121"/>
              <a:ext cx="1250463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3707903" y="1100721"/>
              <a:ext cx="666389" cy="37411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r</a:t>
              </a:r>
              <a:endParaRPr kumimoji="0" lang="zh-TW" altLang="en-US" sz="20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103" name="Elbow Connector 33"/>
          <p:cNvCxnSpPr>
            <a:endCxn id="97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7308304" y="4653136"/>
            <a:ext cx="1368152" cy="1685178"/>
            <a:chOff x="7308304" y="4653136"/>
            <a:chExt cx="1368152" cy="1685178"/>
          </a:xfrm>
        </p:grpSpPr>
        <p:sp>
          <p:nvSpPr>
            <p:cNvPr id="33" name="Rectangle 11"/>
            <p:cNvSpPr/>
            <p:nvPr/>
          </p:nvSpPr>
          <p:spPr bwMode="auto">
            <a:xfrm>
              <a:off x="7308306" y="5981387"/>
              <a:ext cx="864096" cy="3569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NULL</a:t>
              </a:r>
              <a:endParaRPr kumimoji="0" lang="zh-TW" altLang="en-US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7308304" y="4653136"/>
              <a:ext cx="1368152" cy="1152128"/>
              <a:chOff x="3239852" y="3501008"/>
              <a:chExt cx="2664296" cy="2232248"/>
            </a:xfrm>
          </p:grpSpPr>
          <p:sp>
            <p:nvSpPr>
              <p:cNvPr id="35" name="Oval 24"/>
              <p:cNvSpPr/>
              <p:nvPr/>
            </p:nvSpPr>
            <p:spPr bwMode="auto">
              <a:xfrm>
                <a:off x="3239852" y="3501008"/>
                <a:ext cx="2664296" cy="22322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6" name="Rectangle 25"/>
              <p:cNvSpPr/>
              <p:nvPr/>
            </p:nvSpPr>
            <p:spPr bwMode="auto">
              <a:xfrm>
                <a:off x="3995936" y="3933056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rgbClr val="FF0000"/>
                    </a:solidFill>
                    <a:latin typeface="Times New Roman" pitchFamily="71" charset="0"/>
                  </a:rPr>
                  <a:t>3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endParaRPr>
              </a:p>
            </p:txBody>
          </p:sp>
          <p:sp>
            <p:nvSpPr>
              <p:cNvPr id="37" name="Rectangle 26"/>
              <p:cNvSpPr/>
              <p:nvPr/>
            </p:nvSpPr>
            <p:spPr bwMode="auto">
              <a:xfrm>
                <a:off x="3995936" y="4725144"/>
                <a:ext cx="1152128" cy="54006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Times New Roman" pitchFamily="71" charset="0"/>
                  </a:rPr>
                  <a:t>next</a:t>
                </a:r>
                <a:endParaRPr kumimoji="0" lang="en-US" altLang="zh-TW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38" name="Elbow Connector 27"/>
            <p:cNvCxnSpPr/>
            <p:nvPr/>
          </p:nvCxnSpPr>
          <p:spPr bwMode="auto">
            <a:xfrm flipH="1">
              <a:off x="8172402" y="5424319"/>
              <a:ext cx="115795" cy="735532"/>
            </a:xfrm>
            <a:prstGeom prst="bentConnector3">
              <a:avLst>
                <a:gd name="adj1" fmla="val -489099"/>
              </a:avLst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Elbow Connector 33"/>
          <p:cNvCxnSpPr/>
          <p:nvPr/>
        </p:nvCxnSpPr>
        <p:spPr bwMode="auto">
          <a:xfrm rot="16200000" flipH="1">
            <a:off x="7676443" y="4205285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佈景主題1" id="{1A50BD23-2DA7-4B06-97AE-1A0ECEAA8733}" vid="{F823B205-A5DB-47D8-8AE4-5DB6E2269B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643</TotalTime>
  <Words>1917</Words>
  <Application>Microsoft Office PowerPoint</Application>
  <PresentationFormat>如螢幕大小 (4:3)</PresentationFormat>
  <Paragraphs>827</Paragraphs>
  <Slides>32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pptTheme</vt:lpstr>
      <vt:lpstr>I2P final practice – Reverse Linked List </vt:lpstr>
      <vt:lpstr>Linked list structure</vt:lpstr>
      <vt:lpstr>Main function</vt:lpstr>
      <vt:lpstr>Create_List(1/3)</vt:lpstr>
      <vt:lpstr>Create_List(2/3)</vt:lpstr>
      <vt:lpstr>Create_List(2/3)</vt:lpstr>
      <vt:lpstr>Create_List(3/3)</vt:lpstr>
      <vt:lpstr>Create_List(3/3)</vt:lpstr>
      <vt:lpstr>Create_List(3/3)</vt:lpstr>
      <vt:lpstr>Create_List(3/3)</vt:lpstr>
      <vt:lpstr>Reverse_List idea</vt:lpstr>
      <vt:lpstr>Reverse_List idea</vt:lpstr>
      <vt:lpstr>Reverse_List idea</vt:lpstr>
      <vt:lpstr>Reverse_List idea</vt:lpstr>
      <vt:lpstr>Reverse_List idea</vt:lpstr>
      <vt:lpstr>Reverse_List idea</vt:lpstr>
      <vt:lpstr>Reverse_List(1/3)</vt:lpstr>
      <vt:lpstr>Reverse_List(1/3)</vt:lpstr>
      <vt:lpstr>Reverse_List(1/3)</vt:lpstr>
      <vt:lpstr>Reverse_List(1/3)</vt:lpstr>
      <vt:lpstr>Reverse_List(2/3)</vt:lpstr>
      <vt:lpstr>Reverse_List(3/3)</vt:lpstr>
      <vt:lpstr>Print_List(1/3) </vt:lpstr>
      <vt:lpstr>Print_List(1/3) </vt:lpstr>
      <vt:lpstr>Print_List(2/3) </vt:lpstr>
      <vt:lpstr>Print_List(3/3) </vt:lpstr>
      <vt:lpstr>Print_List(3/3) </vt:lpstr>
      <vt:lpstr>Print_List(3/3) </vt:lpstr>
      <vt:lpstr>Free_List(1/3)</vt:lpstr>
      <vt:lpstr>Free_List(2/3)</vt:lpstr>
      <vt:lpstr>Free_List(3/3)</vt:lpstr>
      <vt:lpstr>Free_List(3/3)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P3 – Reverse Linked List</dc:title>
  <dc:creator>WMNET</dc:creator>
  <cp:lastModifiedBy>user</cp:lastModifiedBy>
  <cp:revision>377</cp:revision>
  <dcterms:created xsi:type="dcterms:W3CDTF">2017-01-03T04:13:52Z</dcterms:created>
  <dcterms:modified xsi:type="dcterms:W3CDTF">2018-01-06T13:28:19Z</dcterms:modified>
</cp:coreProperties>
</file>