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  <p:sldId id="262" r:id="rId9"/>
    <p:sldId id="266" r:id="rId10"/>
    <p:sldId id="268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5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97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6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8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0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DFA7-B921-4618-BACE-28AD798651F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E849-6729-4CC0-9F48-342841634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642872" y="2724277"/>
            <a:ext cx="8662416" cy="1518539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+mn-lt"/>
                <a:ea typeface="微軟正黑體" panose="020B0604030504040204" pitchFamily="34" charset="-120"/>
              </a:rPr>
              <a:t>11919 - Mobile Games</a:t>
            </a:r>
            <a:r>
              <a:rPr lang="en-US" altLang="zh-TW" dirty="0">
                <a:latin typeface="+mn-lt"/>
              </a:rPr>
              <a:t/>
            </a:r>
            <a:br>
              <a:rPr lang="en-US" altLang="zh-TW" dirty="0">
                <a:latin typeface="+mn-lt"/>
              </a:rPr>
            </a:b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8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Sample Input &amp; Output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19728" y="2283469"/>
            <a:ext cx="3453063" cy="36009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TW" sz="1000" b="1" dirty="0" smtClean="0"/>
          </a:p>
          <a:p>
            <a:r>
              <a:rPr lang="en-US" altLang="zh-TW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Input: </a:t>
            </a:r>
          </a:p>
          <a:p>
            <a:r>
              <a:rPr lang="en-US" altLang="zh-TW" sz="2500" b="1" dirty="0" smtClean="0"/>
              <a:t>  </a:t>
            </a:r>
            <a:r>
              <a:rPr lang="nn-NO" altLang="zh-TW" sz="2500" b="1" dirty="0" smtClean="0"/>
              <a:t>2</a:t>
            </a:r>
          </a:p>
          <a:p>
            <a:r>
              <a:rPr lang="nn-NO" altLang="zh-TW" sz="2500" b="1" dirty="0"/>
              <a:t> </a:t>
            </a:r>
            <a:r>
              <a:rPr lang="nn-NO" altLang="zh-TW" sz="2500" b="1" dirty="0" smtClean="0"/>
              <a:t> p1 1 100 0</a:t>
            </a:r>
          </a:p>
          <a:p>
            <a:r>
              <a:rPr lang="nn-NO" altLang="zh-TW" sz="2500" b="1" dirty="0" smtClean="0"/>
              <a:t>  p2 0 100 1</a:t>
            </a:r>
          </a:p>
          <a:p>
            <a:r>
              <a:rPr lang="nn-NO" altLang="zh-TW" sz="2500" b="1" dirty="0" smtClean="0"/>
              <a:t>  1 1</a:t>
            </a:r>
          </a:p>
          <a:p>
            <a:r>
              <a:rPr lang="nn-NO" altLang="zh-TW" sz="2500" b="1" dirty="0" smtClean="0"/>
              <a:t>  p1 0 0 0</a:t>
            </a:r>
          </a:p>
          <a:p>
            <a:r>
              <a:rPr lang="nn-NO" altLang="zh-TW" sz="2500" b="1" dirty="0" smtClean="0"/>
              <a:t>  p2 0 0 0</a:t>
            </a:r>
          </a:p>
          <a:p>
            <a:r>
              <a:rPr lang="nn-NO" altLang="zh-TW" sz="2500" b="1" dirty="0" smtClean="0"/>
              <a:t>  0 0</a:t>
            </a:r>
          </a:p>
          <a:p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00737" y="2283469"/>
            <a:ext cx="3453063" cy="278537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TW" sz="1000" b="1" dirty="0" smtClean="0"/>
          </a:p>
          <a:p>
            <a:r>
              <a:rPr lang="en-US" altLang="zh-TW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Output: </a:t>
            </a:r>
          </a:p>
          <a:p>
            <a:r>
              <a:rPr lang="en-US" altLang="zh-TW" sz="2500" b="1" dirty="0" smtClean="0"/>
              <a:t>  Game #1: p2 wins!</a:t>
            </a:r>
          </a:p>
          <a:p>
            <a:r>
              <a:rPr lang="en-US" altLang="zh-TW" sz="2500" b="1" dirty="0" smtClean="0"/>
              <a:t>  Game #2: Draw!</a:t>
            </a:r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76463" y="3210197"/>
            <a:ext cx="3743265" cy="461665"/>
            <a:chOff x="176463" y="3210197"/>
            <a:chExt cx="3743265" cy="461665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3310128" y="3456432"/>
              <a:ext cx="609600" cy="136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76463" y="3210197"/>
              <a:ext cx="325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/>
                <a:t>name,type,power</a:t>
              </a:r>
              <a:r>
                <a:rPr lang="en-US" altLang="zh-TW" sz="2400" dirty="0" err="1"/>
                <a:t>,</a:t>
              </a:r>
              <a:r>
                <a:rPr lang="en-US" altLang="zh-TW" sz="2400" dirty="0" err="1" smtClean="0"/>
                <a:t>extra</a:t>
              </a:r>
              <a:endParaRPr lang="zh-TW" altLang="en-US" sz="24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372482" y="3954674"/>
            <a:ext cx="2563689" cy="461665"/>
            <a:chOff x="1372482" y="3954674"/>
            <a:chExt cx="2563689" cy="461665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3326571" y="4165396"/>
              <a:ext cx="609600" cy="136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1372482" y="3954674"/>
              <a:ext cx="1954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/>
                <a:t>difficulty,type</a:t>
              </a:r>
              <a:endParaRPr lang="zh-TW" altLang="en-US" sz="24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372482" y="2748532"/>
            <a:ext cx="2552700" cy="461665"/>
            <a:chOff x="1372482" y="2748532"/>
            <a:chExt cx="2552700" cy="461665"/>
          </a:xfrm>
        </p:grpSpPr>
        <p:sp>
          <p:nvSpPr>
            <p:cNvPr id="8" name="文字方塊 7"/>
            <p:cNvSpPr txBox="1"/>
            <p:nvPr/>
          </p:nvSpPr>
          <p:spPr>
            <a:xfrm>
              <a:off x="1372482" y="2748532"/>
              <a:ext cx="2185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# of </a:t>
              </a:r>
              <a:r>
                <a:rPr lang="en-US" altLang="zh-TW" sz="2400" dirty="0" err="1" smtClean="0"/>
                <a:t>testcases</a:t>
              </a:r>
              <a:endParaRPr lang="zh-TW" altLang="en-US" sz="2400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3315582" y="3048376"/>
              <a:ext cx="609600" cy="136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4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199" y="324481"/>
            <a:ext cx="5678425" cy="627130"/>
          </a:xfrm>
        </p:spPr>
        <p:txBody>
          <a:bodyPr>
            <a:noAutofit/>
          </a:bodyPr>
          <a:lstStyle/>
          <a:p>
            <a:r>
              <a:rPr lang="en-US" altLang="zh-TW" sz="4000" b="1" dirty="0" err="1" smtClean="0">
                <a:latin typeface="+mn-lt"/>
              </a:rPr>
              <a:t>function.h</a:t>
            </a:r>
            <a:r>
              <a:rPr lang="en-US" altLang="zh-TW" sz="4000" b="1" dirty="0" smtClean="0">
                <a:latin typeface="+mn-lt"/>
              </a:rPr>
              <a:t>  </a:t>
            </a:r>
            <a:r>
              <a:rPr lang="en-US" altLang="zh-TW" sz="4000" dirty="0" smtClean="0">
                <a:latin typeface="+mn-lt"/>
              </a:rPr>
              <a:t>(Player)</a:t>
            </a:r>
            <a:endParaRPr lang="zh-TW" altLang="en-US" sz="4000" dirty="0">
              <a:latin typeface="+mn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57200" y="951611"/>
            <a:ext cx="6224016" cy="5693866"/>
            <a:chOff x="457200" y="951611"/>
            <a:chExt cx="6224016" cy="5693866"/>
          </a:xfrm>
        </p:grpSpPr>
        <p:sp>
          <p:nvSpPr>
            <p:cNvPr id="7" name="矩形 6"/>
            <p:cNvSpPr/>
            <p:nvPr/>
          </p:nvSpPr>
          <p:spPr>
            <a:xfrm>
              <a:off x="585216" y="951611"/>
              <a:ext cx="6096000" cy="56938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40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class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protected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power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string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basic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string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this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-&gt;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power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basic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this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-&gt;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name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get_base_power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return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power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get_total_power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FF8000"/>
                  </a:solidFill>
                  <a:highlight>
                    <a:srgbClr val="FFFFFF"/>
                  </a:highlight>
                </a:rPr>
                <a:t>0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string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get_name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return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~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7200" y="951611"/>
              <a:ext cx="4517136" cy="5693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13576" y="201168"/>
            <a:ext cx="6096000" cy="3181695"/>
            <a:chOff x="6513576" y="201168"/>
            <a:chExt cx="6096000" cy="3181695"/>
          </a:xfrm>
        </p:grpSpPr>
        <p:sp>
          <p:nvSpPr>
            <p:cNvPr id="9" name="矩形 8"/>
            <p:cNvSpPr/>
            <p:nvPr/>
          </p:nvSpPr>
          <p:spPr>
            <a:xfrm>
              <a:off x="6513576" y="274320"/>
              <a:ext cx="6096000" cy="31085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40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class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NTDWarrior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private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dad_money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NTDWarrior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string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basic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money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basic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this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-&gt;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dad_money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money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~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NTDWarrior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get_total_power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13576" y="201168"/>
              <a:ext cx="5199888" cy="318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13576" y="3536934"/>
            <a:ext cx="6096000" cy="3181695"/>
            <a:chOff x="6513576" y="3536934"/>
            <a:chExt cx="6096000" cy="3181695"/>
          </a:xfrm>
        </p:grpSpPr>
        <p:sp>
          <p:nvSpPr>
            <p:cNvPr id="10" name="矩形 9"/>
            <p:cNvSpPr/>
            <p:nvPr/>
          </p:nvSpPr>
          <p:spPr>
            <a:xfrm>
              <a:off x="6513576" y="3536934"/>
              <a:ext cx="6096000" cy="31085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40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class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PoorPlayer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private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kidney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PoorPlayer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string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basic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kidney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basic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name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this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-&gt;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kidney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kidney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~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PoorPlayer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get_total_power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513576" y="3536934"/>
              <a:ext cx="5199888" cy="318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009396" y="951611"/>
            <a:ext cx="3049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0" i="0" u="none" strike="noStrike" baseline="0" dirty="0" smtClean="0">
                <a:solidFill>
                  <a:srgbClr val="FF0000"/>
                </a:solidFill>
              </a:rPr>
              <a:t>Abstract Base Class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3429" y="4545854"/>
            <a:ext cx="2966467" cy="364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681217" y="2834640"/>
            <a:ext cx="2654808" cy="307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681217" y="6076019"/>
            <a:ext cx="2654808" cy="307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135873" y="508040"/>
            <a:ext cx="351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oncrete </a:t>
            </a:r>
            <a:r>
              <a:rPr lang="en-US" altLang="zh-TW" sz="2800" dirty="0" smtClean="0">
                <a:solidFill>
                  <a:srgbClr val="FF0000"/>
                </a:solidFill>
              </a:rPr>
              <a:t>Derived C</a:t>
            </a:r>
            <a:r>
              <a:rPr lang="zh-TW" altLang="en-US" sz="2800" dirty="0" smtClean="0">
                <a:solidFill>
                  <a:srgbClr val="FF0000"/>
                </a:solidFill>
              </a:rPr>
              <a:t>lass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35873" y="3761301"/>
            <a:ext cx="351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oncrete </a:t>
            </a:r>
            <a:r>
              <a:rPr lang="en-US" altLang="zh-TW" sz="2800" dirty="0" smtClean="0">
                <a:solidFill>
                  <a:srgbClr val="FF0000"/>
                </a:solidFill>
              </a:rPr>
              <a:t>Derived C</a:t>
            </a:r>
            <a:r>
              <a:rPr lang="zh-TW" altLang="en-US" sz="2800" dirty="0" smtClean="0">
                <a:solidFill>
                  <a:srgbClr val="FF0000"/>
                </a:solidFill>
              </a:rPr>
              <a:t>lass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1" grpId="0" animBg="1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457199" y="324481"/>
            <a:ext cx="5431537" cy="627130"/>
          </a:xfrm>
        </p:spPr>
        <p:txBody>
          <a:bodyPr>
            <a:noAutofit/>
          </a:bodyPr>
          <a:lstStyle/>
          <a:p>
            <a:r>
              <a:rPr lang="en-US" altLang="zh-TW" sz="4000" b="1" dirty="0" err="1" smtClean="0">
                <a:latin typeface="+mn-lt"/>
              </a:rPr>
              <a:t>function.h</a:t>
            </a:r>
            <a:r>
              <a:rPr lang="en-US" altLang="zh-TW" sz="4000" b="1" dirty="0" smtClean="0">
                <a:latin typeface="+mn-lt"/>
              </a:rPr>
              <a:t>  </a:t>
            </a:r>
            <a:r>
              <a:rPr lang="en-US" altLang="zh-TW" sz="4000" dirty="0" smtClean="0">
                <a:latin typeface="+mn-lt"/>
              </a:rPr>
              <a:t>(Game)</a:t>
            </a:r>
            <a:endParaRPr lang="zh-TW" altLang="en-US" sz="4000" dirty="0">
              <a:latin typeface="+mn-lt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57199" y="1315361"/>
            <a:ext cx="6096000" cy="5030575"/>
            <a:chOff x="457199" y="1315361"/>
            <a:chExt cx="6096000" cy="5030575"/>
          </a:xfrm>
        </p:grpSpPr>
        <p:sp>
          <p:nvSpPr>
            <p:cNvPr id="9" name="矩形 8"/>
            <p:cNvSpPr/>
            <p:nvPr/>
          </p:nvSpPr>
          <p:spPr>
            <a:xfrm>
              <a:off x="457199" y="1315361"/>
              <a:ext cx="60960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40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class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Game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protected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difficulty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diff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this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-&gt;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difficulty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diff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&amp;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p1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&amp;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p2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FF8000"/>
                  </a:solidFill>
                  <a:highlight>
                    <a:srgbClr val="FFFFFF"/>
                  </a:highlight>
                </a:rPr>
                <a:t>0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print_result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result_code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string winner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if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result_code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FF8000"/>
                  </a:solidFill>
                  <a:highlight>
                    <a:srgbClr val="FFFFFF"/>
                  </a:highlight>
                </a:rPr>
                <a:t>1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cout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&lt;&lt;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winner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&lt;&lt;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8080"/>
                  </a:solidFill>
                  <a:highlight>
                    <a:srgbClr val="FFFFFF"/>
                  </a:highlight>
                </a:rPr>
                <a:t>" wins!\n"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else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if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result_code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FF8000"/>
                  </a:solidFill>
                  <a:highlight>
                    <a:srgbClr val="FFFFFF"/>
                  </a:highlight>
                </a:rPr>
                <a:t>2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cout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&lt;&lt;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8080"/>
                  </a:solidFill>
                  <a:highlight>
                    <a:srgbClr val="FFFFFF"/>
                  </a:highlight>
                </a:rPr>
                <a:t>"Draw!\n"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else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if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result_code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==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FF8000"/>
                  </a:solidFill>
                  <a:highlight>
                    <a:srgbClr val="FFFFFF"/>
                  </a:highlight>
                </a:rPr>
                <a:t>3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cout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&lt;&lt;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8080"/>
                  </a:solidFill>
                  <a:highlight>
                    <a:srgbClr val="FFFFFF"/>
                  </a:highlight>
                </a:rPr>
                <a:t>"Failed!\n"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    </a:t>
              </a:r>
              <a:r>
                <a:rPr lang="en-US" altLang="zh-TW" sz="14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else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cout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&lt;&lt;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8080"/>
                  </a:solidFill>
                  <a:highlight>
                    <a:srgbClr val="FFFFFF"/>
                  </a:highlight>
                </a:rPr>
                <a:t>"[ERROR] Unknown </a:t>
              </a:r>
              <a:r>
                <a:rPr lang="en-US" altLang="zh-TW" sz="1400" b="0" dirty="0" err="1" smtClean="0">
                  <a:solidFill>
                    <a:srgbClr val="808080"/>
                  </a:solidFill>
                  <a:highlight>
                    <a:srgbClr val="FFFFFF"/>
                  </a:highlight>
                </a:rPr>
                <a:t>result_code</a:t>
              </a:r>
              <a:r>
                <a:rPr lang="en-US" altLang="zh-TW" sz="1400" b="0" dirty="0" smtClean="0">
                  <a:solidFill>
                    <a:srgbClr val="808080"/>
                  </a:solidFill>
                  <a:highlight>
                    <a:srgbClr val="FFFFFF"/>
                  </a:highlight>
                </a:rPr>
                <a:t>!\n"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zh-TW" altLang="en-US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zh-TW" alt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~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7200" y="1315361"/>
              <a:ext cx="4507992" cy="50305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645413" y="3446306"/>
            <a:ext cx="4205478" cy="33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7100317" y="1708741"/>
            <a:ext cx="4888993" cy="1690987"/>
            <a:chOff x="6986014" y="602361"/>
            <a:chExt cx="4888993" cy="1690987"/>
          </a:xfrm>
        </p:grpSpPr>
        <p:sp>
          <p:nvSpPr>
            <p:cNvPr id="14" name="矩形 13"/>
            <p:cNvSpPr/>
            <p:nvPr/>
          </p:nvSpPr>
          <p:spPr>
            <a:xfrm>
              <a:off x="6986015" y="692910"/>
              <a:ext cx="4888992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class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FreeGame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Game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FreeGame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diff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diff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~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FreeGame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zh-TW" alt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&amp;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p1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&amp;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p2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1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86014" y="602361"/>
              <a:ext cx="4187953" cy="16909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100316" y="4290496"/>
            <a:ext cx="4888994" cy="1690987"/>
            <a:chOff x="6986013" y="3458392"/>
            <a:chExt cx="4888994" cy="1690987"/>
          </a:xfrm>
        </p:grpSpPr>
        <p:sp>
          <p:nvSpPr>
            <p:cNvPr id="15" name="矩形 14"/>
            <p:cNvSpPr/>
            <p:nvPr/>
          </p:nvSpPr>
          <p:spPr>
            <a:xfrm>
              <a:off x="6986015" y="3548941"/>
              <a:ext cx="4888992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class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GTCGame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Game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: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GTCGame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diff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):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diff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~</a:t>
              </a:r>
              <a:r>
                <a:rPr lang="en-US" altLang="zh-TW" sz="1400" b="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GTCGame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{}</a:t>
              </a:r>
            </a:p>
            <a:p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virtual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&amp;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p1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1400" b="0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const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Player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&amp;</a:t>
              </a:r>
              <a:r>
                <a:rPr lang="en-US" altLang="zh-TW" sz="1400" b="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p2</a:t>
              </a:r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);</a:t>
              </a:r>
              <a:endParaRPr lang="en-US" altLang="zh-TW" sz="1400" b="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986013" y="3458392"/>
              <a:ext cx="4187953" cy="16909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7303772" y="2826644"/>
            <a:ext cx="3893059" cy="31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303772" y="5447924"/>
            <a:ext cx="3893059" cy="31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895081" y="1140247"/>
            <a:ext cx="351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oncrete </a:t>
            </a:r>
            <a:r>
              <a:rPr lang="en-US" altLang="zh-TW" sz="2800" dirty="0" smtClean="0">
                <a:solidFill>
                  <a:srgbClr val="FF0000"/>
                </a:solidFill>
              </a:rPr>
              <a:t>Derived C</a:t>
            </a:r>
            <a:r>
              <a:rPr lang="zh-TW" altLang="en-US" sz="2800" dirty="0" smtClean="0">
                <a:solidFill>
                  <a:srgbClr val="FF0000"/>
                </a:solidFill>
              </a:rPr>
              <a:t>lass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95081" y="3767276"/>
            <a:ext cx="351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oncrete </a:t>
            </a:r>
            <a:r>
              <a:rPr lang="en-US" altLang="zh-TW" sz="2800" dirty="0" smtClean="0">
                <a:solidFill>
                  <a:srgbClr val="FF0000"/>
                </a:solidFill>
              </a:rPr>
              <a:t>Derived C</a:t>
            </a:r>
            <a:r>
              <a:rPr lang="zh-TW" altLang="en-US" sz="2800" dirty="0" smtClean="0">
                <a:solidFill>
                  <a:srgbClr val="FF0000"/>
                </a:solidFill>
              </a:rPr>
              <a:t>lass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8915" y="1276070"/>
            <a:ext cx="3049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0" i="0" u="none" strike="noStrike" baseline="0" dirty="0" smtClean="0">
                <a:solidFill>
                  <a:srgbClr val="FF0000"/>
                </a:solidFill>
              </a:rPr>
              <a:t>Abstract Base Class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Hierarchy Class Diagram 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054352" y="2412016"/>
            <a:ext cx="1810512" cy="905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377440" y="2572256"/>
            <a:ext cx="142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Player</a:t>
            </a:r>
            <a:endParaRPr lang="zh-TW" altLang="en-US" sz="32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838200" y="3317272"/>
            <a:ext cx="4303776" cy="1928336"/>
            <a:chOff x="838200" y="3317272"/>
            <a:chExt cx="4303776" cy="1928336"/>
          </a:xfrm>
        </p:grpSpPr>
        <p:sp>
          <p:nvSpPr>
            <p:cNvPr id="5" name="圓角矩形 4"/>
            <p:cNvSpPr/>
            <p:nvPr/>
          </p:nvSpPr>
          <p:spPr>
            <a:xfrm>
              <a:off x="890016" y="4340352"/>
              <a:ext cx="1810512" cy="905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3203448" y="4340352"/>
              <a:ext cx="1810512" cy="905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5" idx="0"/>
              <a:endCxn id="4" idx="2"/>
            </p:cNvCxnSpPr>
            <p:nvPr/>
          </p:nvCxnSpPr>
          <p:spPr>
            <a:xfrm flipV="1">
              <a:off x="1795272" y="3317272"/>
              <a:ext cx="1164336" cy="1023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6" idx="0"/>
              <a:endCxn id="4" idx="2"/>
            </p:cNvCxnSpPr>
            <p:nvPr/>
          </p:nvCxnSpPr>
          <p:spPr>
            <a:xfrm flipH="1" flipV="1">
              <a:off x="2959608" y="3317272"/>
              <a:ext cx="1149096" cy="1023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838200" y="4531370"/>
              <a:ext cx="2252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NTDWarrior</a:t>
              </a:r>
              <a:endParaRPr lang="zh-TW" altLang="en-US" sz="28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203448" y="4525983"/>
              <a:ext cx="1938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PoorPlayer</a:t>
              </a:r>
              <a:endParaRPr lang="zh-TW" altLang="en-US" sz="2800" dirty="0"/>
            </a:p>
          </p:txBody>
        </p:sp>
      </p:grpSp>
      <p:sp>
        <p:nvSpPr>
          <p:cNvPr id="24" name="圓角矩形 23"/>
          <p:cNvSpPr/>
          <p:nvPr/>
        </p:nvSpPr>
        <p:spPr>
          <a:xfrm>
            <a:off x="7491984" y="2412016"/>
            <a:ext cx="1810512" cy="905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815072" y="2572256"/>
            <a:ext cx="142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Game</a:t>
            </a:r>
            <a:endParaRPr lang="zh-TW" altLang="en-US" sz="32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6327648" y="3317272"/>
            <a:ext cx="4367784" cy="1928336"/>
            <a:chOff x="6327648" y="3317272"/>
            <a:chExt cx="4367784" cy="1928336"/>
          </a:xfrm>
        </p:grpSpPr>
        <p:sp>
          <p:nvSpPr>
            <p:cNvPr id="25" name="圓角矩形 24"/>
            <p:cNvSpPr/>
            <p:nvPr/>
          </p:nvSpPr>
          <p:spPr>
            <a:xfrm>
              <a:off x="6327648" y="4340352"/>
              <a:ext cx="1810512" cy="905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8641080" y="4340352"/>
              <a:ext cx="1810512" cy="905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25" idx="0"/>
              <a:endCxn id="24" idx="2"/>
            </p:cNvCxnSpPr>
            <p:nvPr/>
          </p:nvCxnSpPr>
          <p:spPr>
            <a:xfrm flipV="1">
              <a:off x="7232904" y="3317272"/>
              <a:ext cx="1164336" cy="1023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6" idx="0"/>
              <a:endCxn id="24" idx="2"/>
            </p:cNvCxnSpPr>
            <p:nvPr/>
          </p:nvCxnSpPr>
          <p:spPr>
            <a:xfrm flipH="1" flipV="1">
              <a:off x="8397240" y="3317272"/>
              <a:ext cx="1149096" cy="1023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455664" y="4531370"/>
              <a:ext cx="2252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GTCGame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756904" y="4525983"/>
              <a:ext cx="1938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FreeGame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02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Code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824103"/>
            <a:ext cx="8333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NTDWarrior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get_total_power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For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NTDWarrior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total_power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power + 100 *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dad_money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YOUR CODE*/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838200" y="4223415"/>
            <a:ext cx="7940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PoorPlayer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get_total_power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For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PoorPlayer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total_power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power + 100000 * kidney 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YOUR CODE*/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16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0" y="1690688"/>
            <a:ext cx="73030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FreeGame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play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Player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p1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Player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p2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/* During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FreeGame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we only concerned "power" 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/* Compare with difficulty, the other player's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total_power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...*/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/* Use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print_result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(...) for output*/</a:t>
            </a:r>
          </a:p>
          <a:p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YOUR CODE*/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Code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937457"/>
            <a:ext cx="98816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GTCGame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play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Player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p1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Player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p2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/* During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GTCGame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we concerned "power","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dad_money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 and "kidney" 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/* Compare with difficulty, the other player's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total_power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...*/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/* Use </a:t>
            </a:r>
            <a:r>
              <a:rPr lang="en-US" altLang="zh-TW" sz="20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print_result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(...) 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for output */</a:t>
            </a:r>
            <a:endParaRPr lang="en-US" altLang="zh-TW" sz="2000" b="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/* YOUR CODE*/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20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Categories</a:t>
            </a:r>
            <a:r>
              <a:rPr lang="en-US" altLang="zh-TW" sz="4800" b="1" dirty="0" smtClean="0">
                <a:latin typeface="+mn-lt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27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ea typeface="微軟正黑體" panose="020B0604030504040204" pitchFamily="34" charset="-120"/>
              </a:rPr>
              <a:t>Niflheimr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loves to play mobile </a:t>
            </a:r>
            <a:r>
              <a:rPr lang="en-US" altLang="zh-TW" dirty="0" smtClean="0">
                <a:ea typeface="微軟正黑體" panose="020B0604030504040204" pitchFamily="34" charset="-120"/>
              </a:rPr>
              <a:t>games. Based </a:t>
            </a:r>
            <a:r>
              <a:rPr lang="en-US" altLang="zh-TW" dirty="0">
                <a:ea typeface="微軟正黑體" panose="020B0604030504040204" pitchFamily="34" charset="-120"/>
              </a:rPr>
              <a:t>on his experience, 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he </a:t>
            </a:r>
            <a:r>
              <a:rPr lang="en-US" altLang="zh-TW" dirty="0">
                <a:ea typeface="微軟正黑體" panose="020B0604030504040204" pitchFamily="34" charset="-120"/>
              </a:rPr>
              <a:t>categorized all </a:t>
            </a:r>
            <a:r>
              <a:rPr lang="en-US" altLang="zh-TW" dirty="0">
                <a:solidFill>
                  <a:srgbClr val="00B050"/>
                </a:solidFill>
                <a:ea typeface="微軟正黑體" panose="020B0604030504040204" pitchFamily="34" charset="-120"/>
              </a:rPr>
              <a:t>mobile game players</a:t>
            </a:r>
            <a:r>
              <a:rPr lang="en-US" altLang="zh-TW" dirty="0">
                <a:ea typeface="微軟正黑體" panose="020B0604030504040204" pitchFamily="34" charset="-120"/>
              </a:rPr>
              <a:t> into 2 </a:t>
            </a:r>
            <a:r>
              <a:rPr lang="en-US" altLang="zh-TW" dirty="0" smtClean="0">
                <a:ea typeface="微軟正黑體" panose="020B0604030504040204" pitchFamily="34" charset="-120"/>
              </a:rPr>
              <a:t>categories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8200" y="3423094"/>
            <a:ext cx="2340864" cy="649224"/>
            <a:chOff x="1828800" y="4353550"/>
            <a:chExt cx="2633472" cy="649224"/>
          </a:xfrm>
        </p:grpSpPr>
        <p:sp>
          <p:nvSpPr>
            <p:cNvPr id="5" name="文字方塊 4"/>
            <p:cNvSpPr txBox="1"/>
            <p:nvPr/>
          </p:nvSpPr>
          <p:spPr>
            <a:xfrm>
              <a:off x="1828800" y="4416552"/>
              <a:ext cx="263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>
                  <a:ea typeface="微軟正黑體" panose="020B0604030504040204" pitchFamily="34" charset="-120"/>
                </a:rPr>
                <a:t>NTDWarrior</a:t>
              </a:r>
              <a:endParaRPr lang="zh-TW" altLang="en-US" sz="2800" dirty="0">
                <a:ea typeface="微軟正黑體" panose="020B0604030504040204" pitchFamily="34" charset="-120"/>
              </a:endParaRPr>
            </a:p>
          </p:txBody>
        </p:sp>
        <p:sp>
          <p:nvSpPr>
            <p:cNvPr id="7" name="流程圖: 替代處理程序 6"/>
            <p:cNvSpPr/>
            <p:nvPr/>
          </p:nvSpPr>
          <p:spPr>
            <a:xfrm>
              <a:off x="1828800" y="4353550"/>
              <a:ext cx="2258568" cy="649224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38200" y="5085079"/>
            <a:ext cx="2340864" cy="649224"/>
            <a:chOff x="1828800" y="4353550"/>
            <a:chExt cx="2633472" cy="649224"/>
          </a:xfrm>
        </p:grpSpPr>
        <p:sp>
          <p:nvSpPr>
            <p:cNvPr id="10" name="文字方塊 9"/>
            <p:cNvSpPr txBox="1"/>
            <p:nvPr/>
          </p:nvSpPr>
          <p:spPr>
            <a:xfrm>
              <a:off x="1828800" y="4416552"/>
              <a:ext cx="263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>
                  <a:ea typeface="微軟正黑體" panose="020B0604030504040204" pitchFamily="34" charset="-120"/>
                </a:rPr>
                <a:t>PoorPlayer</a:t>
              </a:r>
              <a:endParaRPr lang="zh-TW" altLang="en-US" sz="2800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流程圖: 替代處理程序 10"/>
            <p:cNvSpPr/>
            <p:nvPr/>
          </p:nvSpPr>
          <p:spPr>
            <a:xfrm>
              <a:off x="1828800" y="4353550"/>
              <a:ext cx="2258568" cy="649224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163568" y="3486096"/>
            <a:ext cx="4742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0" dirty="0" smtClean="0">
                <a:solidFill>
                  <a:srgbClr val="222222"/>
                </a:solidFill>
                <a:effectLst/>
                <a:ea typeface="微軟正黑體" panose="020B0604030504040204" pitchFamily="34" charset="-120"/>
              </a:rPr>
              <a:t>spend a lot of money on games</a:t>
            </a:r>
            <a:endParaRPr lang="zh-TW" altLang="en-US" sz="2800" dirty="0"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63568" y="4932637"/>
            <a:ext cx="7357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0" i="0" dirty="0" smtClean="0">
                <a:solidFill>
                  <a:srgbClr val="222222"/>
                </a:solidFill>
                <a:effectLst/>
                <a:ea typeface="微軟正黑體" panose="020B0604030504040204" pitchFamily="34" charset="-120"/>
              </a:rPr>
              <a:t>can't afford to buy items in the cash shop during the game, unless they sell their kidneys(</a:t>
            </a:r>
            <a:r>
              <a:rPr lang="zh-TW" altLang="en-US" sz="2800" b="0" i="0" dirty="0" smtClean="0">
                <a:solidFill>
                  <a:srgbClr val="222222"/>
                </a:solidFill>
                <a:effectLst/>
                <a:ea typeface="微軟正黑體" panose="020B0604030504040204" pitchFamily="34" charset="-120"/>
              </a:rPr>
              <a:t>腎</a:t>
            </a:r>
            <a:r>
              <a:rPr lang="en-US" altLang="zh-TW" sz="2800" b="0" i="0" dirty="0" smtClean="0">
                <a:solidFill>
                  <a:srgbClr val="222222"/>
                </a:solidFill>
                <a:effectLst/>
                <a:ea typeface="微軟正黑體" panose="020B0604030504040204" pitchFamily="34" charset="-120"/>
              </a:rPr>
              <a:t>) </a:t>
            </a: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5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dirty="0" smtClean="0"/>
              <a:t>e </a:t>
            </a:r>
            <a:r>
              <a:rPr lang="en-US" altLang="zh-TW" dirty="0"/>
              <a:t>categorized all </a:t>
            </a:r>
            <a:r>
              <a:rPr lang="en-US" altLang="zh-TW" dirty="0">
                <a:solidFill>
                  <a:srgbClr val="00B050"/>
                </a:solidFill>
              </a:rPr>
              <a:t>mobile games</a:t>
            </a:r>
            <a:r>
              <a:rPr lang="en-US" altLang="zh-TW" dirty="0"/>
              <a:t> into 2 categories: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C</a:t>
            </a:r>
            <a:r>
              <a:rPr lang="en-US" altLang="zh-TW" sz="4800" b="1" dirty="0" smtClean="0">
                <a:latin typeface="+mn-lt"/>
              </a:rPr>
              <a:t>ategories</a:t>
            </a:r>
            <a:endParaRPr lang="en-US" altLang="zh-TW" sz="4800" b="1" dirty="0" smtClean="0">
              <a:latin typeface="+mn-lt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38200" y="3423094"/>
            <a:ext cx="1700784" cy="649224"/>
            <a:chOff x="1828800" y="4353550"/>
            <a:chExt cx="2258568" cy="649224"/>
          </a:xfrm>
        </p:grpSpPr>
        <p:sp>
          <p:nvSpPr>
            <p:cNvPr id="7" name="文字方塊 6"/>
            <p:cNvSpPr txBox="1"/>
            <p:nvPr/>
          </p:nvSpPr>
          <p:spPr>
            <a:xfrm>
              <a:off x="1828800" y="4416552"/>
              <a:ext cx="2258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GTCGame</a:t>
              </a:r>
              <a:endParaRPr lang="zh-TW" altLang="en-US" sz="2800" dirty="0">
                <a:ea typeface="微軟正黑體" panose="020B0604030504040204" pitchFamily="34" charset="-120"/>
              </a:endParaRPr>
            </a:p>
          </p:txBody>
        </p:sp>
        <p:sp>
          <p:nvSpPr>
            <p:cNvPr id="8" name="流程圖: 替代處理程序 7"/>
            <p:cNvSpPr/>
            <p:nvPr/>
          </p:nvSpPr>
          <p:spPr>
            <a:xfrm>
              <a:off x="1828800" y="4353550"/>
              <a:ext cx="2258568" cy="649224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38200" y="5085079"/>
            <a:ext cx="1984248" cy="649224"/>
            <a:chOff x="1828800" y="4353550"/>
            <a:chExt cx="2633472" cy="649224"/>
          </a:xfrm>
        </p:grpSpPr>
        <p:sp>
          <p:nvSpPr>
            <p:cNvPr id="10" name="文字方塊 9"/>
            <p:cNvSpPr txBox="1"/>
            <p:nvPr/>
          </p:nvSpPr>
          <p:spPr>
            <a:xfrm>
              <a:off x="1828800" y="4416552"/>
              <a:ext cx="263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FreeGame</a:t>
              </a:r>
              <a:endParaRPr lang="zh-TW" altLang="en-US" sz="2800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流程圖: 替代處理程序 10"/>
            <p:cNvSpPr/>
            <p:nvPr/>
          </p:nvSpPr>
          <p:spPr>
            <a:xfrm>
              <a:off x="1828800" y="4353550"/>
              <a:ext cx="2258568" cy="649224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520440" y="3270652"/>
            <a:ext cx="672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provide </a:t>
            </a:r>
            <a:r>
              <a:rPr lang="en-US" altLang="zh-TW" sz="2800" dirty="0"/>
              <a:t>shops for </a:t>
            </a:r>
            <a:r>
              <a:rPr lang="en-US" altLang="zh-TW" sz="2800" dirty="0" err="1">
                <a:solidFill>
                  <a:srgbClr val="FF0000"/>
                </a:solidFill>
              </a:rPr>
              <a:t>NTDWarrior</a:t>
            </a:r>
            <a:r>
              <a:rPr lang="en-US" altLang="zh-TW" sz="2800" dirty="0"/>
              <a:t> to use cash to buy items </a:t>
            </a:r>
            <a:r>
              <a:rPr lang="en-US" altLang="zh-TW" sz="2800" dirty="0" smtClean="0"/>
              <a:t>during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game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838200" y="2749601"/>
            <a:ext cx="417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(GTC stands for game time card)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520440" y="5085079"/>
            <a:ext cx="5748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there is no cash shop for game players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67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NTDWarrior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and </a:t>
            </a:r>
            <a:r>
              <a:rPr lang="en-US" altLang="zh-TW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PoorPlayer</a:t>
            </a:r>
            <a:r>
              <a:rPr lang="en-US" altLang="zh-TW" dirty="0"/>
              <a:t> </a:t>
            </a:r>
            <a:r>
              <a:rPr lang="en-US" altLang="zh-TW" dirty="0" smtClean="0"/>
              <a:t>have “</a:t>
            </a:r>
            <a:r>
              <a:rPr lang="en-US" altLang="zh-TW" dirty="0" smtClean="0">
                <a:solidFill>
                  <a:srgbClr val="0070C0"/>
                </a:solidFill>
              </a:rPr>
              <a:t>power</a:t>
            </a:r>
            <a:r>
              <a:rPr lang="en-US" altLang="zh-TW" dirty="0" smtClean="0"/>
              <a:t>”,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which </a:t>
            </a:r>
            <a:r>
              <a:rPr lang="en-US" altLang="zh-TW" dirty="0"/>
              <a:t>means the basic gaming </a:t>
            </a:r>
            <a:r>
              <a:rPr lang="en-US" altLang="zh-TW" dirty="0" smtClean="0"/>
              <a:t>skill.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NTDWarrior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has “</a:t>
            </a:r>
            <a:r>
              <a:rPr lang="en-US" altLang="zh-TW" dirty="0" err="1" smtClean="0">
                <a:solidFill>
                  <a:srgbClr val="0070C0"/>
                </a:solidFill>
                <a:ea typeface="微軟正黑體" panose="020B0604030504040204" pitchFamily="34" charset="-120"/>
              </a:rPr>
              <a:t>dad_money</a:t>
            </a:r>
            <a:r>
              <a:rPr lang="en-US" altLang="zh-TW" dirty="0" smtClean="0">
                <a:ea typeface="微軟正黑體" panose="020B0604030504040204" pitchFamily="34" charset="-120"/>
              </a:rPr>
              <a:t>”,</a:t>
            </a:r>
          </a:p>
          <a:p>
            <a:pPr marL="0" indent="0">
              <a:buNone/>
            </a:pPr>
            <a:r>
              <a:rPr lang="en-US" altLang="zh-TW" dirty="0"/>
              <a:t>which means how much money the player can </a:t>
            </a:r>
            <a:r>
              <a:rPr lang="en-US" altLang="zh-TW" dirty="0" smtClean="0"/>
              <a:t>get from </a:t>
            </a:r>
            <a:r>
              <a:rPr lang="en-US" altLang="zh-TW" dirty="0"/>
              <a:t>his/her </a:t>
            </a:r>
            <a:r>
              <a:rPr lang="en-US" altLang="zh-TW" dirty="0" smtClean="0"/>
              <a:t>dad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PoorPlayer</a:t>
            </a:r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has “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kidney</a:t>
            </a:r>
            <a:r>
              <a:rPr lang="en-US" altLang="zh-TW" dirty="0" smtClean="0">
                <a:ea typeface="微軟正黑體" panose="020B0604030504040204" pitchFamily="34" charset="-120"/>
              </a:rPr>
              <a:t>”,</a:t>
            </a:r>
          </a:p>
          <a:p>
            <a:pPr marL="0" indent="0">
              <a:buNone/>
            </a:pPr>
            <a:r>
              <a:rPr lang="en-US" altLang="zh-TW" dirty="0"/>
              <a:t>which is the only way </a:t>
            </a:r>
            <a:r>
              <a:rPr lang="en-US" altLang="zh-TW" dirty="0" smtClean="0"/>
              <a:t>the player can </a:t>
            </a:r>
            <a:r>
              <a:rPr lang="en-US" altLang="zh-TW" dirty="0"/>
              <a:t>get money for </a:t>
            </a:r>
            <a:r>
              <a:rPr lang="en-US" altLang="zh-TW" dirty="0" smtClean="0"/>
              <a:t>playing </a:t>
            </a:r>
            <a:r>
              <a:rPr lang="en-US" altLang="zh-TW" dirty="0" err="1" smtClean="0"/>
              <a:t>GTCGame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  <a:ea typeface="微軟正黑體" panose="020B0604030504040204" pitchFamily="34" charset="-120"/>
              </a:rPr>
              <a:t>Information</a:t>
            </a:r>
            <a:r>
              <a:rPr lang="en-US" altLang="zh-TW" sz="4000" b="1" dirty="0" smtClean="0">
                <a:latin typeface="+mn-lt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6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Game Rules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GTCGame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	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NTDWarrior</a:t>
            </a:r>
            <a:r>
              <a:rPr lang="en-US" altLang="zh-TW" dirty="0" smtClean="0">
                <a:ea typeface="微軟正黑體" panose="020B0604030504040204" pitchFamily="34" charset="-120"/>
              </a:rPr>
              <a:t> :  </a:t>
            </a:r>
            <a:r>
              <a:rPr lang="en-US" altLang="zh-TW" dirty="0" err="1" smtClean="0">
                <a:solidFill>
                  <a:srgbClr val="0070C0"/>
                </a:solidFill>
                <a:ea typeface="微軟正黑體" panose="020B0604030504040204" pitchFamily="34" charset="-120"/>
              </a:rPr>
              <a:t>total_power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= 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power</a:t>
            </a:r>
            <a:r>
              <a:rPr lang="en-US" altLang="zh-TW" dirty="0" smtClean="0">
                <a:ea typeface="微軟正黑體" panose="020B0604030504040204" pitchFamily="34" charset="-120"/>
              </a:rPr>
              <a:t> + 100 * </a:t>
            </a:r>
            <a:r>
              <a:rPr lang="en-US" altLang="zh-TW" dirty="0" err="1" smtClean="0">
                <a:solidFill>
                  <a:srgbClr val="0070C0"/>
                </a:solidFill>
                <a:ea typeface="微軟正黑體" panose="020B0604030504040204" pitchFamily="34" charset="-120"/>
              </a:rPr>
              <a:t>dad_money</a:t>
            </a:r>
            <a:endParaRPr lang="en-US" altLang="zh-TW" dirty="0" smtClean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PoorPlayer</a:t>
            </a:r>
            <a:r>
              <a:rPr lang="en-US" altLang="zh-TW" dirty="0" smtClean="0">
                <a:ea typeface="微軟正黑體" panose="020B0604030504040204" pitchFamily="34" charset="-120"/>
              </a:rPr>
              <a:t>   :  </a:t>
            </a:r>
            <a:r>
              <a:rPr lang="en-US" altLang="zh-TW" dirty="0" err="1" smtClean="0">
                <a:solidFill>
                  <a:srgbClr val="0070C0"/>
                </a:solidFill>
                <a:ea typeface="微軟正黑體" panose="020B0604030504040204" pitchFamily="34" charset="-120"/>
              </a:rPr>
              <a:t>total_power</a:t>
            </a:r>
            <a:r>
              <a:rPr lang="en-US" altLang="zh-TW" dirty="0" smtClean="0">
                <a:ea typeface="微軟正黑體" panose="020B0604030504040204" pitchFamily="34" charset="-120"/>
              </a:rPr>
              <a:t> = 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power</a:t>
            </a:r>
            <a:r>
              <a:rPr lang="en-US" altLang="zh-TW" dirty="0" smtClean="0">
                <a:ea typeface="微軟正黑體" panose="020B0604030504040204" pitchFamily="34" charset="-120"/>
              </a:rPr>
              <a:t> + 100000 * 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kidney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For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FreeGame</a:t>
            </a:r>
            <a:r>
              <a:rPr lang="en-US" altLang="zh-TW" dirty="0" smtClean="0"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ea typeface="微軟正黑體" panose="020B0604030504040204" pitchFamily="34" charset="-120"/>
              </a:rPr>
              <a:t>total_power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= </a:t>
            </a:r>
            <a:r>
              <a:rPr lang="en-US" altLang="zh-TW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power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dad_money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and kidney are not concerned)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1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Result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For all games, the winner can be decided as follow : </a:t>
            </a:r>
          </a:p>
          <a:p>
            <a:pPr marL="0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/>
              <a:t>If no one </a:t>
            </a:r>
            <a:r>
              <a:rPr lang="en-US" altLang="zh-TW" dirty="0" smtClean="0"/>
              <a:t>has </a:t>
            </a:r>
            <a:r>
              <a:rPr lang="en-US" altLang="zh-TW" dirty="0" err="1" smtClean="0">
                <a:solidFill>
                  <a:srgbClr val="0070C0"/>
                </a:solidFill>
              </a:rPr>
              <a:t>total_power</a:t>
            </a:r>
            <a:r>
              <a:rPr lang="en-US" altLang="zh-TW" dirty="0" smtClean="0"/>
              <a:t> </a:t>
            </a:r>
            <a:r>
              <a:rPr lang="en-US" altLang="zh-TW" dirty="0"/>
              <a:t>greater than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0070C0"/>
                </a:solidFill>
              </a:rPr>
              <a:t>difficulty</a:t>
            </a:r>
            <a:r>
              <a:rPr lang="en-US" altLang="zh-TW" dirty="0" smtClean="0"/>
              <a:t> of the game,</a:t>
            </a: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    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the </a:t>
            </a:r>
            <a:r>
              <a:rPr lang="en-US" altLang="zh-TW" dirty="0"/>
              <a:t>result </a:t>
            </a:r>
            <a:r>
              <a:rPr lang="en-US" altLang="zh-TW" dirty="0" smtClean="0"/>
              <a:t>is</a:t>
            </a:r>
            <a:r>
              <a:rPr lang="en-US" altLang="zh-TW" dirty="0"/>
              <a:t> </a:t>
            </a:r>
            <a:r>
              <a:rPr lang="en-US" altLang="zh-TW" b="1" dirty="0"/>
              <a:t>Failed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Otherwise, if </a:t>
            </a:r>
            <a:r>
              <a:rPr lang="en-US" altLang="zh-TW" dirty="0" smtClean="0"/>
              <a:t>the </a:t>
            </a:r>
            <a:r>
              <a:rPr lang="en-US" altLang="zh-TW" dirty="0" err="1" smtClean="0">
                <a:solidFill>
                  <a:srgbClr val="0070C0"/>
                </a:solidFill>
              </a:rPr>
              <a:t>total_power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/>
              <a:t>of two players are the same,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     </a:t>
            </a:r>
            <a:r>
              <a:rPr lang="en-US" altLang="zh-TW" dirty="0" smtClean="0"/>
              <a:t>the </a:t>
            </a:r>
            <a:r>
              <a:rPr lang="en-US" altLang="zh-TW" dirty="0"/>
              <a:t>result is </a:t>
            </a:r>
            <a:r>
              <a:rPr lang="en-US" altLang="zh-TW" b="1" dirty="0"/>
              <a:t>Draw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Otherwise,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     </a:t>
            </a:r>
            <a:r>
              <a:rPr lang="en-US" altLang="zh-TW" dirty="0" smtClean="0"/>
              <a:t>the </a:t>
            </a:r>
            <a:r>
              <a:rPr lang="en-US" altLang="zh-TW" dirty="0"/>
              <a:t>winner is </a:t>
            </a:r>
            <a:r>
              <a:rPr lang="en-US" altLang="zh-TW" b="1" dirty="0"/>
              <a:t>the player with </a:t>
            </a:r>
            <a:r>
              <a:rPr lang="en-US" altLang="zh-TW" b="1" dirty="0" smtClean="0"/>
              <a:t>higher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total_power</a:t>
            </a:r>
            <a:r>
              <a:rPr lang="en-US" altLang="zh-TW" dirty="0" smtClean="0"/>
              <a:t>.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3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Input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63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First </a:t>
            </a:r>
            <a:r>
              <a:rPr lang="en-US" altLang="zh-TW" dirty="0"/>
              <a:t>line of input is an </a:t>
            </a:r>
            <a:r>
              <a:rPr lang="en-US" altLang="zh-TW" dirty="0" smtClean="0"/>
              <a:t>integer </a:t>
            </a:r>
            <a:r>
              <a:rPr lang="en-US" altLang="zh-TW" dirty="0" smtClean="0">
                <a:solidFill>
                  <a:srgbClr val="00B050"/>
                </a:solidFill>
              </a:rPr>
              <a:t>N</a:t>
            </a:r>
            <a:r>
              <a:rPr lang="en-US" altLang="zh-TW" dirty="0" smtClean="0"/>
              <a:t>, </a:t>
            </a:r>
            <a:r>
              <a:rPr lang="en-US" altLang="zh-TW" dirty="0"/>
              <a:t>indicating </a:t>
            </a:r>
            <a:r>
              <a:rPr lang="en-US" altLang="zh-TW" dirty="0" smtClean="0"/>
              <a:t>number </a:t>
            </a:r>
            <a:r>
              <a:rPr lang="en-US" altLang="zh-TW" dirty="0"/>
              <a:t>of </a:t>
            </a:r>
            <a:r>
              <a:rPr lang="en-US" altLang="zh-TW" dirty="0" err="1"/>
              <a:t>testcases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 err="1"/>
              <a:t>testcase</a:t>
            </a:r>
            <a:r>
              <a:rPr lang="en-US" altLang="zh-TW" dirty="0"/>
              <a:t> consists of three </a:t>
            </a:r>
            <a:r>
              <a:rPr lang="en-US" altLang="zh-TW" dirty="0" smtClean="0"/>
              <a:t>lines :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u="sng" dirty="0" smtClean="0"/>
              <a:t>First </a:t>
            </a:r>
            <a:r>
              <a:rPr lang="en-US" altLang="zh-TW" u="sng" dirty="0"/>
              <a:t>line</a:t>
            </a:r>
            <a:r>
              <a:rPr lang="en-US" altLang="zh-TW" dirty="0"/>
              <a:t> and </a:t>
            </a:r>
            <a:r>
              <a:rPr lang="en-US" altLang="zh-TW" u="sng" dirty="0"/>
              <a:t>second line</a:t>
            </a:r>
            <a:r>
              <a:rPr lang="en-US" altLang="zh-TW" dirty="0"/>
              <a:t> of each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</a:t>
            </a:r>
            <a:r>
              <a:rPr lang="en-US" altLang="zh-TW" dirty="0"/>
              <a:t>are </a:t>
            </a:r>
            <a:r>
              <a:rPr lang="en-US" altLang="zh-TW" dirty="0" smtClean="0"/>
              <a:t>alike.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b="1" dirty="0"/>
              <a:t>name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: (string) the </a:t>
            </a:r>
            <a:r>
              <a:rPr lang="en-US" altLang="zh-TW" sz="2400" dirty="0"/>
              <a:t>name of the </a:t>
            </a:r>
            <a:r>
              <a:rPr lang="en-US" altLang="zh-TW" sz="2400" dirty="0" smtClean="0"/>
              <a:t>player.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/>
              <a:t>type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: (integer) </a:t>
            </a:r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r>
              <a:rPr lang="en-US" altLang="zh-TW" sz="2400" dirty="0"/>
              <a:t> if the player is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PoorPlayer</a:t>
            </a:r>
            <a:r>
              <a:rPr lang="en-US" altLang="zh-TW" sz="2400" dirty="0"/>
              <a:t>,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	</a:t>
            </a:r>
            <a:r>
              <a:rPr lang="en-US" altLang="zh-TW" sz="2400" dirty="0" smtClean="0">
                <a:solidFill>
                  <a:srgbClr val="00B050"/>
                </a:solidFill>
              </a:rPr>
              <a:t>		 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if the player is </a:t>
            </a:r>
            <a:r>
              <a:rPr lang="en-US" altLang="zh-TW" sz="2400" dirty="0" smtClean="0"/>
              <a:t>a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NTDWarrior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b="1" dirty="0" smtClean="0"/>
              <a:t>	power</a:t>
            </a:r>
            <a:r>
              <a:rPr lang="en-US" altLang="zh-TW" sz="2400" b="1" dirty="0"/>
              <a:t> </a:t>
            </a:r>
            <a:r>
              <a:rPr lang="en-US" altLang="zh-TW" sz="2400" dirty="0" smtClean="0"/>
              <a:t>: (integer) the power which the player has.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b="1" dirty="0" smtClean="0"/>
              <a:t>extra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: (integer) </a:t>
            </a:r>
            <a:r>
              <a:rPr lang="en-US" altLang="zh-TW" sz="2400" dirty="0"/>
              <a:t>represent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dad_money</a:t>
            </a:r>
            <a:r>
              <a:rPr lang="en-US" altLang="zh-TW" sz="2400" dirty="0" smtClean="0"/>
              <a:t>” if the player is 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NTDWarrior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,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ea typeface="微軟正黑體" panose="020B0604030504040204" pitchFamily="34" charset="-120"/>
              </a:rPr>
              <a:t> 				        “</a:t>
            </a:r>
            <a:r>
              <a:rPr lang="en-US" altLang="zh-TW" sz="2400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kidney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” if the player is </a:t>
            </a:r>
            <a:r>
              <a:rPr lang="en-US" altLang="zh-TW" sz="2400" dirty="0" err="1" smtClean="0"/>
              <a:t>PoorPlayer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919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Input (cont’d)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endParaRPr lang="en-US" altLang="zh-TW" u="sng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u="sng" dirty="0" smtClean="0"/>
              <a:t>The </a:t>
            </a:r>
            <a:r>
              <a:rPr lang="en-US" altLang="zh-TW" u="sng" dirty="0"/>
              <a:t>third line</a:t>
            </a:r>
            <a:r>
              <a:rPr lang="en-US" altLang="zh-TW" dirty="0"/>
              <a:t> </a:t>
            </a:r>
            <a:r>
              <a:rPr lang="en-US" altLang="zh-TW" dirty="0" smtClean="0"/>
              <a:t>contains</a:t>
            </a:r>
            <a:r>
              <a:rPr lang="en-US" altLang="zh-TW" dirty="0"/>
              <a:t> </a:t>
            </a:r>
            <a:r>
              <a:rPr lang="en-US" altLang="zh-TW" b="1" dirty="0"/>
              <a:t>difficulty</a:t>
            </a:r>
            <a:r>
              <a:rPr lang="en-US" altLang="zh-TW" dirty="0"/>
              <a:t> and </a:t>
            </a:r>
            <a:r>
              <a:rPr lang="en-US" altLang="zh-TW" b="1" dirty="0" smtClean="0"/>
              <a:t>type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sz="2400" b="1" dirty="0"/>
              <a:t>difficulty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: (integer) difficulty of the game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dirty="0"/>
              <a:t> </a:t>
            </a:r>
            <a:r>
              <a:rPr lang="en-US" altLang="zh-TW" sz="2400" b="1" dirty="0"/>
              <a:t>type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 : (integer) type </a:t>
            </a:r>
            <a:r>
              <a:rPr lang="en-US" altLang="zh-TW" sz="2400" dirty="0"/>
              <a:t>of the game,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0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if the game </a:t>
            </a:r>
            <a:r>
              <a:rPr lang="en-US" altLang="zh-TW" sz="2400" dirty="0" smtClean="0"/>
              <a:t>is </a:t>
            </a:r>
            <a:r>
              <a:rPr lang="en-US" altLang="zh-TW" sz="2400" dirty="0" err="1" smtClean="0"/>
              <a:t>FreeGame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				 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1</a:t>
            </a:r>
            <a:r>
              <a:rPr lang="en-US" altLang="zh-TW" sz="2400" dirty="0" smtClean="0"/>
              <a:t> if </a:t>
            </a:r>
            <a:r>
              <a:rPr lang="en-US" altLang="zh-TW" sz="2400" dirty="0"/>
              <a:t>the game </a:t>
            </a:r>
            <a:r>
              <a:rPr lang="en-US" altLang="zh-TW" sz="2400" dirty="0" smtClean="0"/>
              <a:t>is </a:t>
            </a:r>
            <a:r>
              <a:rPr lang="en-US" altLang="zh-TW" sz="2400" dirty="0" err="1" smtClean="0"/>
              <a:t>GTCGame</a:t>
            </a:r>
            <a:r>
              <a:rPr lang="en-US" altLang="zh-TW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8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+mn-lt"/>
              </a:rPr>
              <a:t>Output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TW" dirty="0"/>
              <a:t>For each </a:t>
            </a:r>
            <a:r>
              <a:rPr lang="en-US" altLang="zh-TW" dirty="0" err="1"/>
              <a:t>testcase</a:t>
            </a:r>
            <a:r>
              <a:rPr lang="en-US" altLang="zh-TW" dirty="0"/>
              <a:t>, print out the result of each game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See </a:t>
            </a:r>
            <a:r>
              <a:rPr lang="en-US" altLang="zh-TW" dirty="0" smtClean="0"/>
              <a:t>the function </a:t>
            </a:r>
            <a:r>
              <a:rPr lang="en-US" altLang="zh-TW" i="1" dirty="0" smtClean="0">
                <a:solidFill>
                  <a:srgbClr val="7030A0"/>
                </a:solidFill>
              </a:rPr>
              <a:t>void </a:t>
            </a:r>
            <a:r>
              <a:rPr lang="en-US" altLang="zh-TW" i="1" dirty="0" err="1">
                <a:solidFill>
                  <a:srgbClr val="7030A0"/>
                </a:solidFill>
              </a:rPr>
              <a:t>print_result</a:t>
            </a:r>
            <a:r>
              <a:rPr lang="en-US" altLang="zh-TW" i="1" dirty="0">
                <a:solidFill>
                  <a:srgbClr val="7030A0"/>
                </a:solidFill>
              </a:rPr>
              <a:t>(</a:t>
            </a:r>
            <a:r>
              <a:rPr lang="en-US" altLang="zh-TW" i="1" dirty="0" err="1">
                <a:solidFill>
                  <a:srgbClr val="7030A0"/>
                </a:solidFill>
              </a:rPr>
              <a:t>int</a:t>
            </a:r>
            <a:r>
              <a:rPr lang="en-US" altLang="zh-TW" i="1" dirty="0">
                <a:solidFill>
                  <a:srgbClr val="7030A0"/>
                </a:solidFill>
              </a:rPr>
              <a:t> </a:t>
            </a:r>
            <a:r>
              <a:rPr lang="en-US" altLang="zh-TW" i="1" dirty="0" err="1">
                <a:solidFill>
                  <a:srgbClr val="7030A0"/>
                </a:solidFill>
              </a:rPr>
              <a:t>result_code</a:t>
            </a:r>
            <a:r>
              <a:rPr lang="en-US" altLang="zh-TW" i="1" dirty="0">
                <a:solidFill>
                  <a:srgbClr val="7030A0"/>
                </a:solidFill>
              </a:rPr>
              <a:t>, string winner</a:t>
            </a:r>
            <a:r>
              <a:rPr lang="en-US" altLang="zh-TW" i="1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7030A0"/>
                </a:solidFill>
              </a:rPr>
              <a:t> </a:t>
            </a:r>
            <a:r>
              <a:rPr lang="en-US" altLang="zh-TW" i="1" dirty="0" smtClean="0">
                <a:solidFill>
                  <a:srgbClr val="7030A0"/>
                </a:solidFill>
              </a:rPr>
              <a:t>  </a:t>
            </a:r>
            <a:r>
              <a:rPr lang="en-US" altLang="zh-TW" dirty="0" smtClean="0"/>
              <a:t>defined </a:t>
            </a:r>
            <a:r>
              <a:rPr lang="en-US" altLang="zh-TW" dirty="0"/>
              <a:t>within Game class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are recommended to </a:t>
            </a:r>
            <a:r>
              <a:rPr lang="en-US" altLang="zh-TW" dirty="0" smtClean="0"/>
              <a:t>utilize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i="1" dirty="0" smtClean="0">
                <a:solidFill>
                  <a:srgbClr val="7030A0"/>
                </a:solidFill>
              </a:rPr>
              <a:t>void </a:t>
            </a:r>
            <a:r>
              <a:rPr lang="en-US" altLang="zh-TW" i="1" dirty="0" err="1" smtClean="0">
                <a:solidFill>
                  <a:srgbClr val="7030A0"/>
                </a:solidFill>
              </a:rPr>
              <a:t>print_result</a:t>
            </a:r>
            <a:r>
              <a:rPr lang="en-US" altLang="zh-TW" i="1" dirty="0" smtClean="0">
                <a:solidFill>
                  <a:srgbClr val="7030A0"/>
                </a:solidFill>
              </a:rPr>
              <a:t>(</a:t>
            </a:r>
            <a:r>
              <a:rPr lang="en-US" altLang="zh-TW" i="1" dirty="0" err="1" smtClean="0">
                <a:solidFill>
                  <a:srgbClr val="7030A0"/>
                </a:solidFill>
              </a:rPr>
              <a:t>int</a:t>
            </a:r>
            <a:r>
              <a:rPr lang="en-US" altLang="zh-TW" i="1" dirty="0" smtClean="0">
                <a:solidFill>
                  <a:srgbClr val="7030A0"/>
                </a:solidFill>
              </a:rPr>
              <a:t> </a:t>
            </a:r>
            <a:r>
              <a:rPr lang="en-US" altLang="zh-TW" i="1" dirty="0" err="1" smtClean="0">
                <a:solidFill>
                  <a:srgbClr val="7030A0"/>
                </a:solidFill>
              </a:rPr>
              <a:t>result_code</a:t>
            </a:r>
            <a:r>
              <a:rPr lang="en-US" altLang="zh-TW" i="1" dirty="0" smtClean="0">
                <a:solidFill>
                  <a:srgbClr val="7030A0"/>
                </a:solidFill>
              </a:rPr>
              <a:t>, string winner)</a:t>
            </a:r>
            <a:r>
              <a:rPr lang="en-US" altLang="zh-TW" i="1" dirty="0" smtClean="0"/>
              <a:t> </a:t>
            </a:r>
            <a:r>
              <a:rPr lang="en-US" altLang="zh-TW" dirty="0"/>
              <a:t>for output.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9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840</Words>
  <Application>Microsoft Office PowerPoint</Application>
  <PresentationFormat>寬螢幕</PresentationFormat>
  <Paragraphs>219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11919 - Mobile Games </vt:lpstr>
      <vt:lpstr>Categories </vt:lpstr>
      <vt:lpstr>Categories</vt:lpstr>
      <vt:lpstr>Information </vt:lpstr>
      <vt:lpstr>Game Rules</vt:lpstr>
      <vt:lpstr>Result</vt:lpstr>
      <vt:lpstr>Input</vt:lpstr>
      <vt:lpstr>Input (cont’d)</vt:lpstr>
      <vt:lpstr>Output</vt:lpstr>
      <vt:lpstr>Sample Input &amp; Output</vt:lpstr>
      <vt:lpstr>function.h  (Player)</vt:lpstr>
      <vt:lpstr>function.h  (Game)</vt:lpstr>
      <vt:lpstr>Hierarchy Class Diagram 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怡君 林</dc:creator>
  <cp:lastModifiedBy>shunrenyang</cp:lastModifiedBy>
  <cp:revision>153</cp:revision>
  <dcterms:created xsi:type="dcterms:W3CDTF">2018-05-17T12:47:39Z</dcterms:created>
  <dcterms:modified xsi:type="dcterms:W3CDTF">2018-05-21T02:18:08Z</dcterms:modified>
</cp:coreProperties>
</file>