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58" r:id="rId3"/>
    <p:sldId id="259" r:id="rId4"/>
    <p:sldId id="260" r:id="rId5"/>
    <p:sldId id="289" r:id="rId6"/>
    <p:sldId id="261" r:id="rId7"/>
    <p:sldId id="262" r:id="rId8"/>
    <p:sldId id="263" r:id="rId9"/>
    <p:sldId id="264" r:id="rId10"/>
    <p:sldId id="265" r:id="rId11"/>
    <p:sldId id="286" r:id="rId12"/>
    <p:sldId id="284" r:id="rId13"/>
    <p:sldId id="287" r:id="rId14"/>
    <p:sldId id="288" r:id="rId15"/>
    <p:sldId id="266" r:id="rId16"/>
    <p:sldId id="290" r:id="rId17"/>
    <p:sldId id="29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4A6F2-C392-4052-B836-E053A993AD56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C8C10-F6F2-4DAE-9400-4EB968C24BC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5441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Python is an open-source programming language that allows you to run applications and plugins from a wide variety of 3rd party sources (or even applications you develop yourself) on your server. Python is cross-platform, meaning that you can run it on a number of different operating systems, including Windows, Linux, VPS Server, and Apple.</a:t>
            </a:r>
            <a:endParaRPr lang="en-MY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 </a:t>
            </a:r>
            <a:endParaRPr lang="en-MY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28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x = 10 # No need to specify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02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x = 10 # No need to specify 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9040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Open source packages</a:t>
            </a: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Python offers a rich ecosystem of packages held within The Python Package Index (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PyPI</a:t>
            </a:r>
            <a:r>
              <a:rPr 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). </a:t>
            </a: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With Python, users can build modules for the ever-growing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PyPi</a:t>
            </a:r>
            <a:r>
              <a:rPr 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library.</a:t>
            </a: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Users of this giant third party package library can find tools to help them with projects ranging from AI to web development and more.</a:t>
            </a: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59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515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735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Symbol" panose="05050102010706020507" pitchFamily="18" charset="2"/>
              <a:buNone/>
            </a:pP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06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Symbol" panose="05050102010706020507" pitchFamily="18" charset="2"/>
              <a:buNone/>
            </a:pPr>
            <a:endParaRPr lang="en-MY" sz="12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C8C10-F6F2-4DAE-9400-4EB968C24BC9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8246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35CE-7F30-4B3C-8F49-632449D1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81059-94DD-48B3-B842-69A698A0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0AD30-7A8A-427E-98AA-81A2595F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AF0F-EE0A-44CF-A570-13BF18F4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01CD-FCC9-4E81-94B5-93AB7A7A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74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FEC6-1A68-482B-85C2-CCC4DE20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DF01B-3DE5-4CB8-AC65-B608C0CF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E98E3-911C-412B-A572-7CC113A7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58274-C621-4D5B-ABFA-7C937868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F0B4A-F17B-479D-9F56-F5A1CC5A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9329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232CE-1D52-4630-A7BC-1234380D22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184E4-2A2D-45B3-82EE-DDFFB7795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CF91-142A-49F6-BBED-97D11389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42C6-55E4-4B7D-8638-B57EE1E3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1E06-5281-4B8A-B37B-D180C9B2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423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EBBF-92AB-46C7-9EE4-4C12BDE4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D711-ED9C-4BAA-8FB7-F1E55C8A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2F0E-3F1E-4D40-8CA7-A75581FF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AC641-8BA7-4F88-990C-4A243AA5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E0990-6B92-4D7B-BFA5-03D091A8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207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E072-8361-45A8-A8F7-94976727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2264C-E94D-46C4-B2E1-41F2CDAA6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A508B-945F-40D1-B4CF-7FF41AFD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DD17-8442-41C0-9840-5D5470C2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5511-60AA-46B4-A755-A48896EA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355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80B9-EF67-430B-9904-C7547710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88D44-57AD-4FB1-AA37-66811AAA3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66D4E-C4AD-45B4-846D-39728393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71E-0E9F-48A4-9BCB-35BC55B9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77F83-05EB-4C9D-BB51-FE0C4856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CFB7D-7A67-43C5-9BCF-4BC07C7E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094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E32A-DBBF-4967-AF16-740C1264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B9CAE-9848-4C84-AD58-41BAC1913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4EBB4-B1BD-4F38-AB2D-B3CA3D86A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BDB7C-DAB0-4268-810E-EC72C658E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F01C9-F4C5-4B61-849A-5CAB278E0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D3C2C-4643-46F1-8247-7E13216F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4B6F6-FCD8-4BB8-BB7F-03335498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7C659-A83D-456E-8639-DBB0CEFC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725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51F0-4E16-4FA0-9833-7585570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81E5F-5109-4D09-BFB8-21774D63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E3B9C-EEA2-4076-81BA-28D2D3A2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32E7-6B51-46EC-9C0C-BABBA4DA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667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1E5AE-187A-4D6C-B0F3-BA72AFDF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B19A3-A6BF-494A-9E02-EE1DF23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314DA-89E1-46BF-A073-C0F3A01E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2677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B28A-C562-4D39-BBA2-299D698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E1702-0830-4E87-956F-A1860F80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A723-2BD3-43ED-98F0-650EE85AF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5F98-4A68-4E10-9BE5-D382CCFD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DE44F-2EF9-4FB7-B653-2D965A92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39894-E742-4AB4-A3C3-60CE9130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823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A3AF-6D30-41DB-88DF-CBD2F6F89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B669F-9328-4EC4-8709-3CB9DFE04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16BF6-7CFA-43F3-8165-5EC573A14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70B9-74C9-4A1D-9483-98DD3354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30A9C-E40C-4D98-AEC0-05BC82ED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8F5D4-7CB0-4F1B-93C1-7012AF8C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476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AF875-5BEA-4D78-BC41-6C7D5533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289F7-D15F-42AC-8153-7619191A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D365-995D-4BC3-B28D-06D7D0D58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B39A4-BD2C-4EE4-9BD1-2E51BDA5F15D}" type="datetimeFigureOut">
              <a:rPr lang="en-MY" smtClean="0"/>
              <a:t>13/2/2025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92F1-C01A-4F6D-8FAD-A2B54491F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7116D-A1AF-463B-985C-50CA86E1C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D370-4FE9-4C15-A3DF-8A48551758D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13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.xmu.edu.my/mod/resource/view.php?id=609617&amp;forceview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ython.org/download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FE4C7B-92FB-4453-828C-61A0A359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5842"/>
            <a:ext cx="12322721" cy="41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9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0BEF9-FEDE-4B4D-9BFA-6262E71DB4B1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Open Source Packages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6E23643-A5AE-4E70-AF64-9A6839C35F43}"/>
              </a:ext>
            </a:extLst>
          </p:cNvPr>
          <p:cNvSpPr txBox="1">
            <a:spLocks/>
          </p:cNvSpPr>
          <p:nvPr/>
        </p:nvSpPr>
        <p:spPr bwMode="auto">
          <a:xfrm>
            <a:off x="838200" y="1037230"/>
            <a:ext cx="10375232" cy="5298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600" marR="0" lvl="0" indent="-291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Python Package Index (</a:t>
            </a:r>
            <a:r>
              <a:rPr kumimoji="0" lang="en-MY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PyPI</a:t>
            </a: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) library offers packages for AI, web development, and more</a:t>
            </a:r>
          </a:p>
          <a:p>
            <a:pPr marL="291600" marR="0" lvl="0" indent="-291600" algn="l" defTabSz="914400" rtl="0" eaLnBrk="1" fontAlgn="base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Users can build and contribute to the vast library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8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0BEF9-FEDE-4B4D-9BFA-6262E71DB4B1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Installation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6E23643-A5AE-4E70-AF64-9A6839C35F43}"/>
              </a:ext>
            </a:extLst>
          </p:cNvPr>
          <p:cNvSpPr txBox="1">
            <a:spLocks/>
          </p:cNvSpPr>
          <p:nvPr/>
        </p:nvSpPr>
        <p:spPr bwMode="auto">
          <a:xfrm>
            <a:off x="978568" y="1321686"/>
            <a:ext cx="10375232" cy="43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Installation Guideline </a:t>
            </a:r>
            <a:r>
              <a:rPr lang="en-MY" dirty="0">
                <a:hlinkClick r:id="rId3"/>
              </a:rPr>
              <a:t>G0234 2025/02: Tutorial 1 Install Python | XMUM Moodle</a:t>
            </a:r>
            <a:endParaRPr lang="en-MY" dirty="0"/>
          </a:p>
          <a:p>
            <a:pPr marL="0" indent="0">
              <a:buNone/>
            </a:pPr>
            <a:endParaRPr lang="fr-FR" dirty="0"/>
          </a:p>
          <a:p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748E8-9BE7-4446-9230-0CCEA3953AD1}"/>
              </a:ext>
            </a:extLst>
          </p:cNvPr>
          <p:cNvSpPr txBox="1"/>
          <p:nvPr/>
        </p:nvSpPr>
        <p:spPr>
          <a:xfrm>
            <a:off x="1292405" y="2577754"/>
            <a:ext cx="6907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 Python | Python.org</a:t>
            </a:r>
            <a:endParaRPr lang="en-MY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0BEF9-FEDE-4B4D-9BFA-6262E71DB4B1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Running Python Code in Jupyter Notebook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6E23643-A5AE-4E70-AF64-9A6839C35F43}"/>
              </a:ext>
            </a:extLst>
          </p:cNvPr>
          <p:cNvSpPr txBox="1">
            <a:spLocks/>
          </p:cNvSpPr>
          <p:nvPr/>
        </p:nvSpPr>
        <p:spPr bwMode="auto">
          <a:xfrm>
            <a:off x="838199" y="1452863"/>
            <a:ext cx="10863649" cy="50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Char char="•"/>
            </a:pPr>
            <a:r>
              <a:rPr lang="en-MY" altLang="en-US" dirty="0"/>
              <a:t>In Jupyter Notebook, Python code is executed in </a:t>
            </a:r>
            <a:r>
              <a:rPr lang="en-MY" altLang="en-US" dirty="0">
                <a:solidFill>
                  <a:srgbClr val="0070C0"/>
                </a:solidFill>
              </a:rPr>
              <a:t>individual</a:t>
            </a:r>
            <a:r>
              <a:rPr lang="en-MY" altLang="en-US" dirty="0"/>
              <a:t> cells.</a:t>
            </a:r>
          </a:p>
          <a:p>
            <a:pPr eaLnBrk="1" hangingPunct="1">
              <a:buFontTx/>
              <a:buChar char="•"/>
            </a:pPr>
            <a:r>
              <a:rPr lang="en-MY" altLang="en-US" dirty="0"/>
              <a:t>Instead of running scripts through the command line, write and execute code inside a code cell.</a:t>
            </a:r>
          </a:p>
          <a:p>
            <a:pPr eaLnBrk="1" hangingPunct="1">
              <a:buFontTx/>
              <a:buChar char="•"/>
            </a:pPr>
            <a:r>
              <a:rPr lang="en-MY" altLang="en-US" dirty="0"/>
              <a:t>Steps to run Python code in Jupyter Notebook:</a:t>
            </a:r>
          </a:p>
          <a:p>
            <a:pPr eaLnBrk="1" hangingPunct="1">
              <a:buFontTx/>
              <a:buChar char="•"/>
            </a:pPr>
            <a:endParaRPr lang="en-MY" altLang="en-US" dirty="0"/>
          </a:p>
          <a:p>
            <a:pPr marL="714375" indent="-514350" eaLnBrk="1" hangingPunct="1">
              <a:buFont typeface="+mj-lt"/>
              <a:buAutoNum type="arabicPeriod"/>
            </a:pPr>
            <a:r>
              <a:rPr lang="en-MY" altLang="en-US" sz="2700" dirty="0"/>
              <a:t>Open Jupyter Notebook and click on </a:t>
            </a:r>
            <a:r>
              <a:rPr lang="en-MY" altLang="en-US" sz="2700" dirty="0">
                <a:solidFill>
                  <a:srgbClr val="0070C0"/>
                </a:solidFill>
              </a:rPr>
              <a:t>New → Python 3 </a:t>
            </a:r>
            <a:r>
              <a:rPr lang="en-MY" altLang="en-US" sz="2700" dirty="0"/>
              <a:t>(.</a:t>
            </a:r>
            <a:r>
              <a:rPr lang="en-MY" altLang="en-US" sz="2700" dirty="0" err="1">
                <a:solidFill>
                  <a:schemeClr val="tx1"/>
                </a:solidFill>
              </a:rPr>
              <a:t>ipynb</a:t>
            </a:r>
            <a:r>
              <a:rPr lang="en-MY" altLang="en-US" sz="2700" dirty="0"/>
              <a:t> file) </a:t>
            </a:r>
          </a:p>
          <a:p>
            <a:pPr marL="714375" indent="-514350" eaLnBrk="1" hangingPunct="1">
              <a:buFont typeface="+mj-lt"/>
              <a:buAutoNum type="arabicPeriod"/>
            </a:pPr>
            <a:r>
              <a:rPr lang="en-MY" altLang="en-US" sz="2700" dirty="0"/>
              <a:t>Create a new cell and </a:t>
            </a:r>
            <a:r>
              <a:rPr lang="en-MY" altLang="en-US" sz="2700" dirty="0">
                <a:solidFill>
                  <a:srgbClr val="0070C0"/>
                </a:solidFill>
              </a:rPr>
              <a:t>write</a:t>
            </a:r>
            <a:r>
              <a:rPr lang="en-MY" altLang="en-US" sz="2700" dirty="0"/>
              <a:t> your Python code.</a:t>
            </a:r>
          </a:p>
          <a:p>
            <a:pPr marL="714375" indent="-514350" eaLnBrk="1" hangingPunct="1">
              <a:buFont typeface="+mj-lt"/>
              <a:buAutoNum type="arabicPeriod"/>
            </a:pPr>
            <a:r>
              <a:rPr lang="en-MY" altLang="en-US" sz="2700" dirty="0"/>
              <a:t>Press </a:t>
            </a:r>
            <a:r>
              <a:rPr lang="en-MY" altLang="en-US" sz="2700" dirty="0">
                <a:solidFill>
                  <a:srgbClr val="0070C0"/>
                </a:solidFill>
              </a:rPr>
              <a:t>Shift + Enter</a:t>
            </a:r>
            <a:r>
              <a:rPr lang="en-MY" altLang="en-US" sz="2700" dirty="0"/>
              <a:t> or click the </a:t>
            </a:r>
            <a:r>
              <a:rPr lang="en-MY" altLang="en-US" sz="2700" dirty="0">
                <a:solidFill>
                  <a:srgbClr val="0070C0"/>
                </a:solidFill>
              </a:rPr>
              <a:t>Run</a:t>
            </a:r>
            <a:r>
              <a:rPr lang="en-MY" altLang="en-US" sz="2700" dirty="0"/>
              <a:t> button to execute the cell.</a:t>
            </a:r>
          </a:p>
          <a:p>
            <a:pPr eaLnBrk="1" hangingPunct="1">
              <a:buFontTx/>
              <a:buChar char="•"/>
            </a:pPr>
            <a:endParaRPr lang="en-MY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B5917-B0D7-4598-B63F-E3AB638C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6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0BEF9-FEDE-4B4D-9BFA-6262E71DB4B1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Running Python Code in Jupyter Notebook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6E23643-A5AE-4E70-AF64-9A6839C35F43}"/>
              </a:ext>
            </a:extLst>
          </p:cNvPr>
          <p:cNvSpPr txBox="1">
            <a:spLocks/>
          </p:cNvSpPr>
          <p:nvPr/>
        </p:nvSpPr>
        <p:spPr bwMode="auto">
          <a:xfrm>
            <a:off x="912322" y="2011680"/>
            <a:ext cx="10367356" cy="187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MY" altLang="en-US" sz="4000" b="1" dirty="0">
                <a:solidFill>
                  <a:srgbClr val="00B050"/>
                </a:solidFill>
              </a:rPr>
              <a:t>print</a:t>
            </a:r>
            <a:r>
              <a:rPr lang="en-MY" altLang="en-US" sz="4000" b="1" dirty="0"/>
              <a:t>(</a:t>
            </a:r>
            <a:r>
              <a:rPr lang="en-MY" altLang="en-US" sz="4000" b="1" dirty="0">
                <a:solidFill>
                  <a:srgbClr val="FF0000"/>
                </a:solidFill>
              </a:rPr>
              <a:t>“Welcome to Python!”</a:t>
            </a:r>
            <a:r>
              <a:rPr lang="en-MY" altLang="en-US" sz="4000" b="1" dirty="0"/>
              <a:t>)</a:t>
            </a:r>
          </a:p>
          <a:p>
            <a:pPr eaLnBrk="1" hangingPunct="1">
              <a:buFontTx/>
              <a:buChar char="•"/>
            </a:pPr>
            <a:endParaRPr lang="en-MY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B5917-B0D7-4598-B63F-E3AB638C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29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0BEF9-FEDE-4B4D-9BFA-6262E71DB4B1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Exercise: Your First Python Code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6E23643-A5AE-4E70-AF64-9A6839C35F43}"/>
              </a:ext>
            </a:extLst>
          </p:cNvPr>
          <p:cNvSpPr txBox="1">
            <a:spLocks/>
          </p:cNvSpPr>
          <p:nvPr/>
        </p:nvSpPr>
        <p:spPr bwMode="auto">
          <a:xfrm>
            <a:off x="1747404" y="4089861"/>
            <a:ext cx="8697191" cy="1878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MY" altLang="en-US" sz="2400" dirty="0">
                <a:solidFill>
                  <a:schemeClr val="tx1"/>
                </a:solidFill>
              </a:rPr>
              <a:t>language = _____  # Assign the programming language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MY" altLang="en-US" sz="2400" dirty="0">
                <a:solidFill>
                  <a:schemeClr val="tx1"/>
                </a:solidFill>
              </a:rPr>
              <a:t>print("I am learning", ______)</a:t>
            </a:r>
          </a:p>
          <a:p>
            <a:pPr eaLnBrk="1" hangingPunct="1">
              <a:buFontTx/>
              <a:buChar char="•"/>
            </a:pPr>
            <a:endParaRPr lang="en-MY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B5917-B0D7-4598-B63F-E3AB638C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5E94A-7A51-4CC0-972E-5CED29A4051A}"/>
              </a:ext>
            </a:extLst>
          </p:cNvPr>
          <p:cNvSpPr txBox="1"/>
          <p:nvPr/>
        </p:nvSpPr>
        <p:spPr>
          <a:xfrm>
            <a:off x="838199" y="1182231"/>
            <a:ext cx="100424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dirty="0">
                <a:solidFill>
                  <a:srgbClr val="000000"/>
                </a:solidFill>
                <a:latin typeface="Arial" charset="0"/>
                <a:cs typeface="Arial" charset="0"/>
              </a:rPr>
              <a:t>Task: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Assign a variable to store the name of the programming language you are learning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charset="0"/>
                <a:cs typeface="Arial" charset="0"/>
              </a:rPr>
              <a:t>Print a message using this variable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charset="0"/>
                <a:cs typeface="Arial" charset="0"/>
              </a:rPr>
              <a:t>Example: (Fill in the missing part!)</a:t>
            </a:r>
          </a:p>
          <a:p>
            <a:pPr marL="457200" indent="-4572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MY" sz="28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8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Conclusion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5"/>
            <a:ext cx="10711543" cy="4294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MY" altLang="en-US" dirty="0">
                <a:ea typeface="ＭＳ Ｐゴシック" charset="-128"/>
              </a:rPr>
              <a:t>Python is </a:t>
            </a:r>
            <a:r>
              <a:rPr lang="en-MY" altLang="en-US" dirty="0">
                <a:solidFill>
                  <a:srgbClr val="0070C0"/>
                </a:solidFill>
                <a:ea typeface="ＭＳ Ｐゴシック" charset="-128"/>
              </a:rPr>
              <a:t>versatile</a:t>
            </a:r>
            <a:r>
              <a:rPr lang="en-MY" altLang="en-US" dirty="0">
                <a:ea typeface="ＭＳ Ｐゴシック" charset="-128"/>
              </a:rPr>
              <a:t>, </a:t>
            </a:r>
            <a:r>
              <a:rPr lang="en-MY" altLang="en-US" dirty="0">
                <a:solidFill>
                  <a:srgbClr val="0070C0"/>
                </a:solidFill>
                <a:ea typeface="ＭＳ Ｐゴシック" charset="-128"/>
              </a:rPr>
              <a:t>easy to learn</a:t>
            </a:r>
            <a:r>
              <a:rPr lang="en-MY" altLang="en-US" dirty="0">
                <a:ea typeface="ＭＳ Ｐゴシック" charset="-128"/>
              </a:rPr>
              <a:t>, and has a bright future in data science and machine learning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614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Exercise: Exploring Python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5"/>
            <a:ext cx="10711543" cy="52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Q1: Explain in your own words why Python is a popular programming language.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Q2: List three key features of Python and provide a short explanation for each.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Q3: What are some real-world applications of Python? Name at least three industries where Python is used.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Q4: Who developed Python, and when was it created?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Q5: What makes Python easier to learn compared to other programming languages like Java or C++?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961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AAB8C7-CA3D-4F7B-A392-ED1A376B97BB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Exercise: Exploring Python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3CF3A8-1601-436D-990C-65F69917D700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5"/>
            <a:ext cx="10711543" cy="52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Q1: Explain in your own words why Python is a popular programming language.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Q2: List three key features of Python and provide a short explanation for each.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Q3: What are some real-world applications of Python? Name at least three industries where Python is used.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Q4: Who developed Python, and when was it created?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MY" altLang="en-US" sz="2400" dirty="0">
                <a:ea typeface="ＭＳ Ｐゴシック" charset="-128"/>
              </a:rPr>
              <a:t>Q5: What makes Python easier to learn compared to other programming languages like Java or C++?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624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778F3-CCB9-4B64-977C-5084CC3858A9}"/>
              </a:ext>
            </a:extLst>
          </p:cNvPr>
          <p:cNvSpPr txBox="1"/>
          <p:nvPr/>
        </p:nvSpPr>
        <p:spPr>
          <a:xfrm>
            <a:off x="4739640" y="3105834"/>
            <a:ext cx="281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4A78"/>
                </a:solidFill>
                <a:latin typeface="Arial" charset="0"/>
                <a:ea typeface="ＭＳ Ｐゴシック" charset="-128"/>
                <a:cs typeface="Arial" charset="0"/>
              </a:rPr>
              <a:t>Thank you</a:t>
            </a:r>
            <a:endParaRPr lang="en-MY" sz="3600" b="1" dirty="0">
              <a:solidFill>
                <a:srgbClr val="004A78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9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00CD0-B704-4E26-A213-1C29CB617A76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Learning Objectives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E31DFCC-BC4A-48EF-9CBF-5261CB400E83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4"/>
            <a:ext cx="10711543" cy="556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marR="0" lvl="0" indent="-292608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 this chapter, you will learn: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792" marR="0" lvl="1" indent="-32004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Understand what 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is and why it is widely used.</a:t>
            </a:r>
          </a:p>
          <a:p>
            <a:pPr marL="621792" marR="0" lvl="1" indent="-32004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Learn about Python’s key 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in various industries.</a:t>
            </a:r>
          </a:p>
          <a:p>
            <a:pPr marL="621792" marR="0" lvl="1" indent="-32004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Explore career 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and job market demand for Python developers.</a:t>
            </a:r>
          </a:p>
          <a:p>
            <a:pPr marL="621792" marR="0" lvl="1" indent="-32004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Learn about 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Python's ecosystem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including open-source libraries.</a:t>
            </a:r>
          </a:p>
          <a:p>
            <a:pPr marL="621792" marR="0" lvl="1" indent="-32004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Jupyter Notebook </a:t>
            </a:r>
            <a:r>
              <a:rPr kumimoji="0" lang="en-MY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run a simple print() statement.</a:t>
            </a:r>
          </a:p>
          <a:p>
            <a:pPr marL="621792" marR="0" lvl="1" indent="-32004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MY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1792" marR="0" lvl="1" indent="-32004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MY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9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AD5170-F337-47A4-9120-74935AFAB552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Introducing to Python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E49E03-C4BC-493E-AE7E-4348B168B995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4"/>
            <a:ext cx="10711543" cy="429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600" marR="0" lvl="0" indent="-291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dirty="0"/>
              <a:t>Python is a </a:t>
            </a:r>
            <a:r>
              <a:rPr lang="en-MY" dirty="0">
                <a:solidFill>
                  <a:srgbClr val="0070C0"/>
                </a:solidFill>
              </a:rPr>
              <a:t>high-level</a:t>
            </a:r>
            <a:r>
              <a:rPr lang="en-MY" dirty="0"/>
              <a:t> programming language used for </a:t>
            </a:r>
            <a:r>
              <a:rPr lang="en-MY" dirty="0">
                <a:solidFill>
                  <a:srgbClr val="0070C0"/>
                </a:solidFill>
              </a:rPr>
              <a:t>general-purpose software engineering</a:t>
            </a:r>
          </a:p>
          <a:p>
            <a:pPr marL="291600" marR="0" lvl="0" indent="-291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Server-side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language:</a:t>
            </a:r>
          </a:p>
          <a:p>
            <a:pPr marL="622800" marR="0" lvl="1" indent="-320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Handles logic processing, user inputs, databases, and server interactions</a:t>
            </a:r>
          </a:p>
          <a:p>
            <a:pPr marL="319088" marR="0" lvl="1" indent="-3190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sz="2800" dirty="0"/>
              <a:t>Developed by </a:t>
            </a:r>
            <a:r>
              <a:rPr lang="en-MY" sz="2800" dirty="0">
                <a:solidFill>
                  <a:srgbClr val="0070C0"/>
                </a:solidFill>
              </a:rPr>
              <a:t>Guido Van Rossum </a:t>
            </a:r>
            <a:r>
              <a:rPr lang="en-MY" sz="2800" dirty="0"/>
              <a:t>in the late </a:t>
            </a:r>
            <a:r>
              <a:rPr lang="en-MY" sz="2800" dirty="0">
                <a:solidFill>
                  <a:srgbClr val="0070C0"/>
                </a:solidFill>
              </a:rPr>
              <a:t>1980s</a:t>
            </a:r>
          </a:p>
          <a:p>
            <a:pPr marL="319088" marR="0" lvl="1" indent="-3190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en-US" sz="2800" dirty="0" err="1"/>
              <a:t>Modeled</a:t>
            </a:r>
            <a:r>
              <a:rPr lang="en-MY" altLang="en-US" sz="2800" dirty="0"/>
              <a:t> after the English language to make it easy to read and write</a:t>
            </a:r>
          </a:p>
          <a:p>
            <a:pPr marL="319088" marR="0" lvl="1" indent="-3190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MY" altLang="en-US" sz="2800" dirty="0"/>
              <a:t>Popularity has grown due to its use in </a:t>
            </a:r>
            <a:r>
              <a:rPr lang="en-MY" altLang="en-US" sz="2800" dirty="0">
                <a:solidFill>
                  <a:srgbClr val="0070C0"/>
                </a:solidFill>
              </a:rPr>
              <a:t>data science</a:t>
            </a:r>
            <a:endParaRPr lang="en-US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1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0" y="1037230"/>
            <a:ext cx="10807571" cy="34057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language</a:t>
            </a: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with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straightforward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syntax</a:t>
            </a: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community in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Learning, Data Analysis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  <a:p>
            <a:pPr marL="457200" indent="-4572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programming without </a:t>
            </a:r>
            <a:r>
              <a:rPr lang="en-MY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boilerplate (prepared</a:t>
            </a:r>
            <a:r>
              <a:rPr lang="en-MY" sz="2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code</a:t>
            </a:r>
            <a:endParaRPr lang="en-MY" sz="2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0B09B0-5313-4D10-9F32-6FA123F843B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Python Characteristics</a:t>
            </a:r>
            <a:endParaRPr kumimoji="0" lang="en-IN" sz="34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2D1A95-C737-453F-BA3F-24E1879E71B3}"/>
              </a:ext>
            </a:extLst>
          </p:cNvPr>
          <p:cNvSpPr txBox="1"/>
          <p:nvPr/>
        </p:nvSpPr>
        <p:spPr>
          <a:xfrm>
            <a:off x="838201" y="1037230"/>
            <a:ext cx="5529348" cy="55092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java.util.ArrayList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en-MY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class Main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&lt;Integer&gt; numbers = new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numbers.add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numbers.add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numbers.add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numbers.add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numbers.add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endParaRPr lang="en-MY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&lt;Integer&gt; evens = new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&lt;&gt;(); // List to store even numbers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for (int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numbers)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if (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% 2 == 0)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evens.add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MY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(evens); // </a:t>
            </a:r>
            <a:r>
              <a:rPr lang="en-MY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[2, 4]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</a:pPr>
            <a:r>
              <a:rPr lang="en-MY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99375-A7DE-416D-92B8-F6F53B4ABB5F}"/>
              </a:ext>
            </a:extLst>
          </p:cNvPr>
          <p:cNvSpPr txBox="1"/>
          <p:nvPr/>
        </p:nvSpPr>
        <p:spPr>
          <a:xfrm>
            <a:off x="6550429" y="2289848"/>
            <a:ext cx="538249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numbers = [1, 2, 3, 4, 5]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evens = [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in numbers if </a:t>
            </a:r>
            <a:r>
              <a:rPr lang="en-MY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 % 2 == 0]</a:t>
            </a:r>
          </a:p>
          <a:p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print(evens)  </a:t>
            </a:r>
            <a:r>
              <a:rPr lang="en-MY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Output: [2, 4]</a:t>
            </a:r>
          </a:p>
        </p:txBody>
      </p:sp>
    </p:spTree>
    <p:extLst>
      <p:ext uri="{BB962C8B-B14F-4D97-AF65-F5344CB8AC3E}">
        <p14:creationId xmlns:p14="http://schemas.microsoft.com/office/powerpoint/2010/main" val="3922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F44448-8847-4435-A20F-9D5243C17B10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Fun Fact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8BEBAA-DC8B-4E51-BA0D-761F79509467}"/>
              </a:ext>
            </a:extLst>
          </p:cNvPr>
          <p:cNvSpPr txBox="1">
            <a:spLocks/>
          </p:cNvSpPr>
          <p:nvPr/>
        </p:nvSpPr>
        <p:spPr bwMode="auto">
          <a:xfrm>
            <a:off x="743577" y="1289684"/>
            <a:ext cx="8438523" cy="344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600" marR="0" lvl="0" indent="-291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Python is named after the British comedy group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Monty Python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12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881A12-105A-4C77-80AC-29FE08A1C8FC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Python Benefits and Growth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0CC277-8EFC-4C14-8AEA-16933A804F48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3"/>
            <a:ext cx="10711543" cy="556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600" marR="0" lvl="0" indent="-291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Versatility</a:t>
            </a:r>
          </a:p>
          <a:p>
            <a:pPr marL="622800" marR="0" lvl="1" indent="-320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Used in </a:t>
            </a: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Mining, Data Science, AI, Machine Learning</a:t>
            </a: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Web Development, Web Frameworks, Embedded Systems, Graphic Design applications, Gaming, Network development, Product development, Rapid Application Development, Testing, </a:t>
            </a: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Scripting, etc</a:t>
            </a:r>
            <a:r>
              <a:rPr kumimoji="0" lang="en-CA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22800" marR="0" lvl="1" indent="-320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CA" altLang="en-US" dirty="0"/>
              <a:t>Easier alternative to languages like </a:t>
            </a:r>
            <a:r>
              <a:rPr lang="en-CA" altLang="en-US" dirty="0">
                <a:solidFill>
                  <a:srgbClr val="0070C0"/>
                </a:solidFill>
              </a:rPr>
              <a:t>C, R</a:t>
            </a:r>
            <a:r>
              <a:rPr lang="en-CA" altLang="en-US" dirty="0"/>
              <a:t>, and </a:t>
            </a:r>
            <a:r>
              <a:rPr lang="en-CA" altLang="en-US" dirty="0">
                <a:solidFill>
                  <a:srgbClr val="0070C0"/>
                </a:solidFill>
              </a:rPr>
              <a:t>Java</a:t>
            </a:r>
          </a:p>
          <a:p>
            <a:pPr marL="622800" marR="0" lvl="1" indent="-320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Growing as the </a:t>
            </a:r>
            <a:r>
              <a:rPr kumimoji="0" lang="en-CA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language </a:t>
            </a:r>
            <a:r>
              <a:rPr kumimoji="0" lang="en-CA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many applications</a:t>
            </a:r>
          </a:p>
          <a:p>
            <a:pPr marL="622800" marR="0" lvl="1" indent="-320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lang="en-CA" altLang="en-US" dirty="0"/>
          </a:p>
          <a:p>
            <a:pPr marL="291600" marR="0" lvl="0" indent="-291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Fastest Growing Programming Language</a:t>
            </a:r>
          </a:p>
          <a:p>
            <a:pPr marL="622800" marR="0" lvl="1" indent="-3204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 growth due to its use in data science, machine learning and AI</a:t>
            </a: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rgbClr val="00619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2800" marR="0" lvl="1" indent="-320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2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CC8924-639E-4703-BA15-5B129E1BAAE5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charset="-128"/>
              </a:rPr>
              <a:t>High Job Demand and High Salaries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9A79CB8-1A9D-4F38-ACB0-B30E96C9BE09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4"/>
            <a:ext cx="10711543" cy="373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MY" dirty="0"/>
              <a:t>Ranked #1 in most in-demand programming languages </a:t>
            </a:r>
          </a:p>
          <a:p>
            <a:pPr lvl="0">
              <a:defRPr/>
            </a:pPr>
            <a:endParaRPr lang="en-MY" dirty="0"/>
          </a:p>
          <a:p>
            <a:r>
              <a:rPr lang="en-MY" dirty="0"/>
              <a:t>Great Money for Developers</a:t>
            </a:r>
          </a:p>
          <a:p>
            <a:pPr marL="723900" indent="-290513">
              <a:buFont typeface="Courier New" panose="02070309020205020404" pitchFamily="49" charset="0"/>
              <a:buChar char="o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Python developers, especially in data science and web development, earn </a:t>
            </a:r>
            <a:r>
              <a:rPr lang="en-MY" sz="2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salaries</a:t>
            </a: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>
              <a:defRPr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19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154BA8-BE53-43EC-BB04-72B98A94B1D1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 kern="1200" baseline="0">
                <a:solidFill>
                  <a:srgbClr val="004A78"/>
                </a:solidFill>
                <a:latin typeface="Arial" charset="0"/>
                <a:ea typeface="Arial" charset="0"/>
                <a:cs typeface="Arial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Arial" charset="0"/>
              </a:rPr>
              <a:t>Ease of Learning &amp; Strong Community 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8FFE4B-865F-41BA-9A91-FDF1D77A5B06}"/>
              </a:ext>
            </a:extLst>
          </p:cNvPr>
          <p:cNvSpPr txBox="1">
            <a:spLocks/>
          </p:cNvSpPr>
          <p:nvPr/>
        </p:nvSpPr>
        <p:spPr bwMode="auto">
          <a:xfrm>
            <a:off x="743576" y="1289684"/>
            <a:ext cx="10711543" cy="373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91600" indent="-291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panose="020B0604020202020204" pitchFamily="34" charset="0"/>
              <a:buChar char="•"/>
              <a:defRPr sz="2800" b="0" i="0" kern="120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622800" indent="-3204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Courier New" panose="02070309020205020404" pitchFamily="49" charset="0"/>
              <a:buChar char="o"/>
              <a:defRPr sz="26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Font typeface="Arial" charset="0"/>
              <a:buChar char="•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 baseline="0"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1600" marR="0" lvl="0" indent="-291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Arial" charset="0"/>
              </a:rPr>
              <a:t>Easy to Read, Write, and Learn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198"/>
              </a:solidFill>
              <a:effectLst/>
              <a:uLnTx/>
              <a:uFillTx/>
              <a:latin typeface="Arial" charset="0"/>
              <a:cs typeface="Arial" charset="0"/>
            </a:endParaRPr>
          </a:p>
          <a:p>
            <a:pPr marL="628650" marR="0" lvl="2" indent="-4572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MY" altLang="en-US" sz="2600" dirty="0"/>
              <a:t>Built to eliminate complexity, making it </a:t>
            </a:r>
            <a:r>
              <a:rPr lang="en-MY" altLang="en-US" sz="2600" dirty="0">
                <a:solidFill>
                  <a:srgbClr val="0070C0"/>
                </a:solidFill>
              </a:rPr>
              <a:t>easy for beginners</a:t>
            </a:r>
          </a:p>
          <a:p>
            <a:pPr>
              <a:lnSpc>
                <a:spcPct val="150000"/>
              </a:lnSpc>
            </a:pPr>
            <a:r>
              <a:rPr lang="en-MY" dirty="0"/>
              <a:t>Supportive Community</a:t>
            </a:r>
          </a:p>
          <a:p>
            <a:pPr marL="628650" indent="-290513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MY" sz="2600" dirty="0">
                <a:latin typeface="Arial" panose="020B0604020202020204" pitchFamily="34" charset="0"/>
                <a:cs typeface="Arial" panose="020B0604020202020204" pitchFamily="34" charset="0"/>
              </a:rPr>
              <a:t>Programmers benefit </a:t>
            </a:r>
            <a:r>
              <a:rPr lang="en-MY" dirty="0"/>
              <a:t>from </a:t>
            </a:r>
            <a:r>
              <a:rPr lang="en-MY" dirty="0">
                <a:solidFill>
                  <a:srgbClr val="0070C0"/>
                </a:solidFill>
              </a:rPr>
              <a:t>online forums</a:t>
            </a:r>
            <a:r>
              <a:rPr lang="en-MY" dirty="0"/>
              <a:t>, </a:t>
            </a:r>
            <a:r>
              <a:rPr lang="en-MY" dirty="0">
                <a:solidFill>
                  <a:srgbClr val="0070C0"/>
                </a:solidFill>
              </a:rPr>
              <a:t>meet-ups</a:t>
            </a:r>
            <a:r>
              <a:rPr lang="en-MY" dirty="0"/>
              <a:t>, and the </a:t>
            </a:r>
            <a:r>
              <a:rPr lang="en-MY" dirty="0">
                <a:solidFill>
                  <a:srgbClr val="0070C0"/>
                </a:solidFill>
              </a:rPr>
              <a:t>open-source </a:t>
            </a:r>
            <a:r>
              <a:rPr lang="en-MY" dirty="0"/>
              <a:t>community</a:t>
            </a:r>
          </a:p>
          <a:p>
            <a:pPr marL="628650" marR="0" lvl="2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C00000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198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3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1035</Words>
  <Application>Microsoft Office PowerPoint</Application>
  <PresentationFormat>Widescreen</PresentationFormat>
  <Paragraphs>117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 Saima</dc:creator>
  <cp:lastModifiedBy>hpcustomer011179@outlook.com</cp:lastModifiedBy>
  <cp:revision>28</cp:revision>
  <dcterms:created xsi:type="dcterms:W3CDTF">2024-09-22T08:16:58Z</dcterms:created>
  <dcterms:modified xsi:type="dcterms:W3CDTF">2025-02-13T02:03:43Z</dcterms:modified>
</cp:coreProperties>
</file>