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3" r:id="rId2"/>
    <p:sldId id="258" r:id="rId3"/>
    <p:sldId id="260" r:id="rId4"/>
    <p:sldId id="297" r:id="rId5"/>
    <p:sldId id="298" r:id="rId6"/>
    <p:sldId id="299" r:id="rId7"/>
    <p:sldId id="300" r:id="rId8"/>
    <p:sldId id="304" r:id="rId9"/>
    <p:sldId id="306" r:id="rId10"/>
    <p:sldId id="307" r:id="rId11"/>
    <p:sldId id="308" r:id="rId12"/>
    <p:sldId id="296" r:id="rId13"/>
    <p:sldId id="284" r:id="rId14"/>
    <p:sldId id="301" r:id="rId15"/>
    <p:sldId id="302" r:id="rId16"/>
    <p:sldId id="303" r:id="rId17"/>
    <p:sldId id="309" r:id="rId18"/>
    <p:sldId id="311" r:id="rId19"/>
    <p:sldId id="312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745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4A6F2-C392-4052-B836-E053A993AD56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8C10-F6F2-4DAE-9400-4EB968C24BC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441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080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657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671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344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942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43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1429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35CE-7F30-4B3C-8F49-632449D1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81059-94DD-48B3-B842-69A698A0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AD30-7A8A-427E-98AA-81A2595F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AF0F-EE0A-44CF-A570-13BF18F4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01CD-FCC9-4E81-94B5-93AB7A7A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74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FEC6-1A68-482B-85C2-CCC4DE20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DF01B-3DE5-4CB8-AC65-B608C0CF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98E3-911C-412B-A572-7CC113A7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8274-C621-4D5B-ABFA-7C937868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B4A-F17B-479D-9F56-F5A1CC5A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329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32CE-1D52-4630-A7BC-1234380D2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84E4-2A2D-45B3-82EE-DDFFB7795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CF91-142A-49F6-BBED-97D11389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42C6-55E4-4B7D-8638-B57EE1E3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1E06-5281-4B8A-B37B-D180C9B2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2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EBBF-92AB-46C7-9EE4-4C12BDE4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D711-ED9C-4BAA-8FB7-F1E55C8A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2F0E-3F1E-4D40-8CA7-A75581F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C641-8BA7-4F88-990C-4A243AA5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0990-6B92-4D7B-BFA5-03D091A8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07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072-8361-45A8-A8F7-94976727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264C-E94D-46C4-B2E1-41F2CDAA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508B-945F-40D1-B4CF-7FF41AFD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DD17-8442-41C0-9840-5D5470C2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5511-60AA-46B4-A755-A48896EA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35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80B9-EF67-430B-9904-C7547710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8D44-57AD-4FB1-AA37-66811AAA3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66D4E-C4AD-45B4-846D-39728393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71E-0E9F-48A4-9BCB-35BC55B9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7F83-05EB-4C9D-BB51-FE0C4856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CFB7D-7A67-43C5-9BCF-4BC07C7E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09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E32A-DBBF-4967-AF16-740C1264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9CAE-9848-4C84-AD58-41BAC191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EBB4-B1BD-4F38-AB2D-B3CA3D86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BDB7C-DAB0-4268-810E-EC72C658E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F01C9-F4C5-4B61-849A-5CAB278E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D3C2C-4643-46F1-8247-7E13216F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4B6F6-FCD8-4BB8-BB7F-03335498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7C659-A83D-456E-8639-DBB0CEFC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725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51F0-4E16-4FA0-9833-7585570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81E5F-5109-4D09-BFB8-21774D63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E3B9C-EEA2-4076-81BA-28D2D3A2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32E7-6B51-46EC-9C0C-BABBA4D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667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1E5AE-187A-4D6C-B0F3-BA72AFDF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B19A3-A6BF-494A-9E02-EE1DF23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14DA-89E1-46BF-A073-C0F3A01E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267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B28A-C562-4D39-BBA2-299D698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1702-0830-4E87-956F-A1860F80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A723-2BD3-43ED-98F0-650EE85AF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5F98-4A68-4E10-9BE5-D382CCFD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E44F-2EF9-4FB7-B653-2D965A92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39894-E742-4AB4-A3C3-60CE913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823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A3AF-6D30-41DB-88DF-CBD2F6F8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B669F-9328-4EC4-8709-3CB9DFE04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16BF6-7CFA-43F3-8165-5EC573A1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70B9-74C9-4A1D-9483-98DD3354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A9C-E40C-4D98-AEC0-05BC82ED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F5D4-7CB0-4F1B-93C1-7012AF8C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476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AF875-5BEA-4D78-BC41-6C7D5533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89F7-D15F-42AC-8153-7619191A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D365-995D-4BC3-B28D-06D7D0D58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92F1-C01A-4F6D-8FAD-A2B54491F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116D-A1AF-463B-985C-50CA86E1C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2EFECA04-AAC3-4117-B7D1-FB4BB37C21E0}"/>
              </a:ext>
            </a:extLst>
          </p:cNvPr>
          <p:cNvSpPr txBox="1">
            <a:spLocks/>
          </p:cNvSpPr>
          <p:nvPr/>
        </p:nvSpPr>
        <p:spPr bwMode="auto">
          <a:xfrm>
            <a:off x="1862787" y="1894489"/>
            <a:ext cx="8942061" cy="171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lvl="0" algn="ctr">
              <a:defRPr/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2 </a:t>
            </a:r>
          </a:p>
          <a:p>
            <a:pPr lvl="0" algn="ctr">
              <a:defRPr/>
            </a:pPr>
            <a:endParaRPr 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 Programming</a:t>
            </a:r>
            <a:endParaRPr lang="en-US" sz="4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9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altLang="en-US" sz="3200" dirty="0">
                <a:solidFill>
                  <a:schemeClr val="accent1">
                    <a:lumMod val="50000"/>
                  </a:schemeClr>
                </a:solidFill>
              </a:rPr>
              <a:t>Exercise 1: Algorithm for Adding Two Numbers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698EA-43A0-405A-8944-BC4E57DD932F}"/>
              </a:ext>
            </a:extLst>
          </p:cNvPr>
          <p:cNvSpPr txBox="1"/>
          <p:nvPr/>
        </p:nvSpPr>
        <p:spPr>
          <a:xfrm>
            <a:off x="838200" y="1037230"/>
            <a:ext cx="10807571" cy="389048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Step-by-Step Algorithm: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Input Number1 and Number2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Calculate Sum = Number1 + Number2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Display Sum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MY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altLang="en-US" sz="3200" dirty="0">
                <a:solidFill>
                  <a:schemeClr val="accent1">
                    <a:lumMod val="50000"/>
                  </a:schemeClr>
                </a:solidFill>
              </a:rPr>
              <a:t>Exercise 2 – Calculate BMI 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698EA-43A0-405A-8944-BC4E57DD932F}"/>
              </a:ext>
            </a:extLst>
          </p:cNvPr>
          <p:cNvSpPr txBox="1"/>
          <p:nvPr/>
        </p:nvSpPr>
        <p:spPr>
          <a:xfrm>
            <a:off x="838200" y="1037230"/>
            <a:ext cx="10807571" cy="65883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Draw a flow chart to calculate BMI </a:t>
            </a:r>
          </a:p>
        </p:txBody>
      </p:sp>
    </p:spTree>
    <p:extLst>
      <p:ext uri="{BB962C8B-B14F-4D97-AF65-F5344CB8AC3E}">
        <p14:creationId xmlns:p14="http://schemas.microsoft.com/office/powerpoint/2010/main" val="238011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426751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print() function outputs 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 variables 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console. It is essential for displaying results and debugging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in Scripts</a:t>
            </a:r>
            <a:r>
              <a:rPr lang="en-MY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Python scripts, print() is commonly used to show the 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of operations 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to inform the user of the program's progress.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The print() Function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4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426751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print() can accept 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arguments 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separated by </a:t>
            </a:r>
            <a:r>
              <a:rPr lang="en-MY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commas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automatically inserts spaces between them.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MY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MY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The print() Function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128C3EC-46F9-46A6-935C-2B682B50B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15221"/>
              </p:ext>
            </p:extLst>
          </p:nvPr>
        </p:nvGraphicFramePr>
        <p:xfrm>
          <a:off x="2032000" y="3869266"/>
          <a:ext cx="8128000" cy="67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88020450"/>
                    </a:ext>
                  </a:extLst>
                </a:gridCol>
              </a:tblGrid>
              <a:tr h="672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onsolas" panose="020B0609020204030204" pitchFamily="49" charset="0"/>
                          <a:cs typeface="Arial" panose="020B0604020202020204" pitchFamily="34" charset="0"/>
                        </a:rPr>
                        <a:t>print("Hello World.")</a:t>
                      </a:r>
                      <a:endParaRPr lang="en-MY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972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EE7CC1-9B5A-4916-8EEA-CA7607603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82057"/>
              </p:ext>
            </p:extLst>
          </p:nvPr>
        </p:nvGraphicFramePr>
        <p:xfrm>
          <a:off x="2032000" y="4678276"/>
          <a:ext cx="8128000" cy="67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88020450"/>
                    </a:ext>
                  </a:extLst>
                </a:gridCol>
              </a:tblGrid>
              <a:tr h="67210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print(“The result is”, 10+5)</a:t>
                      </a:r>
                      <a:endParaRPr lang="en-MY" sz="3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972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1BAC0E-F724-4214-A767-958E8734C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31017"/>
              </p:ext>
            </p:extLst>
          </p:nvPr>
        </p:nvGraphicFramePr>
        <p:xfrm>
          <a:off x="2013877" y="5473778"/>
          <a:ext cx="8128000" cy="67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88020450"/>
                    </a:ext>
                  </a:extLst>
                </a:gridCol>
              </a:tblGrid>
              <a:tr h="672104">
                <a:tc>
                  <a:txBody>
                    <a:bodyPr/>
                    <a:lstStyle/>
                    <a:p>
                      <a:r>
                        <a:rPr lang="en-MY" sz="3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print("Welcome to Python programming!")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9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9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Writing a Basic Python Script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B9F80-EE40-4501-911D-AA20511D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3" y="1615283"/>
            <a:ext cx="110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4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Comments in Python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096EA-8A44-48B0-B90C-51F64FBBA573}"/>
              </a:ext>
            </a:extLst>
          </p:cNvPr>
          <p:cNvSpPr txBox="1"/>
          <p:nvPr/>
        </p:nvSpPr>
        <p:spPr>
          <a:xfrm>
            <a:off x="838200" y="1161713"/>
            <a:ext cx="10972800" cy="4095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20040">
              <a:lnSpc>
                <a:spcPct val="150000"/>
              </a:lnSpc>
              <a:spcBef>
                <a:spcPts val="1620"/>
              </a:spcBef>
              <a:buClr>
                <a:srgbClr val="FF0000"/>
              </a:buClr>
              <a:buSzPct val="100000"/>
              <a:buFont typeface="Noto Sans Symbols"/>
              <a:buChar char="▪"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Comments: notes of explanation within a program</a:t>
            </a:r>
          </a:p>
          <a:p>
            <a:pPr marL="1431925" lvl="1" indent="-533400" eaLnBrk="1" hangingPunct="1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Ignored by Python interpreter</a:t>
            </a:r>
          </a:p>
          <a:p>
            <a:pPr marL="1706563" lvl="2" indent="-26035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Intended for a person reading the program’s code</a:t>
            </a:r>
          </a:p>
          <a:p>
            <a:pPr marL="1158875" lvl="1" indent="-260350" eaLnBrk="1" hangingPunct="1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Begin with a # character</a:t>
            </a:r>
          </a:p>
          <a:p>
            <a:pPr marL="457200" indent="-320040">
              <a:lnSpc>
                <a:spcPct val="150000"/>
              </a:lnSpc>
              <a:spcBef>
                <a:spcPts val="1620"/>
              </a:spcBef>
              <a:buClr>
                <a:srgbClr val="FF0000"/>
              </a:buClr>
              <a:buSzPct val="100000"/>
              <a:buFont typeface="Noto Sans Symbols"/>
              <a:buChar char="▪"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End-line comment: appears at the end of a line of code</a:t>
            </a:r>
          </a:p>
          <a:p>
            <a:pPr marL="1371600" lvl="2" indent="-457200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Typically explains the purpose of that line</a:t>
            </a:r>
          </a:p>
        </p:txBody>
      </p:sp>
    </p:spTree>
    <p:extLst>
      <p:ext uri="{BB962C8B-B14F-4D97-AF65-F5344CB8AC3E}">
        <p14:creationId xmlns:p14="http://schemas.microsoft.com/office/powerpoint/2010/main" val="120764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Comments - Example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E41FE3-C2E4-4820-A61F-CA281F5A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40" y="1499118"/>
            <a:ext cx="9811175" cy="33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1165378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Example: Pseudocode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0F670-3E73-4C84-91D5-B2FD02D4F951}"/>
              </a:ext>
            </a:extLst>
          </p:cNvPr>
          <p:cNvSpPr txBox="1"/>
          <p:nvPr/>
        </p:nvSpPr>
        <p:spPr>
          <a:xfrm>
            <a:off x="4875415" y="-1683636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F9B18-4AA3-422A-B7CD-DF9D30713D2C}"/>
              </a:ext>
            </a:extLst>
          </p:cNvPr>
          <p:cNvSpPr txBox="1"/>
          <p:nvPr/>
        </p:nvSpPr>
        <p:spPr>
          <a:xfrm>
            <a:off x="381000" y="1424746"/>
            <a:ext cx="10972800" cy="267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20040">
              <a:spcBef>
                <a:spcPts val="1620"/>
              </a:spcBef>
              <a:buClr>
                <a:srgbClr val="FF0000"/>
              </a:buClr>
              <a:buSzPct val="100000"/>
              <a:buFont typeface="Noto Sans Symbols"/>
              <a:buChar char="▪"/>
              <a:defRPr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Expected Steps: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sz="2400" dirty="0"/>
              <a:t>START 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sz="2400" dirty="0"/>
              <a:t>Input name 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sz="2400" dirty="0"/>
              <a:t>Display "Hello, name" 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sz="2400" dirty="0"/>
              <a:t>END</a:t>
            </a: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1165378" cy="121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Exercise: From Pseudocode to Python: Employee Salary Calculation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0F670-3E73-4C84-91D5-B2FD02D4F951}"/>
              </a:ext>
            </a:extLst>
          </p:cNvPr>
          <p:cNvSpPr txBox="1"/>
          <p:nvPr/>
        </p:nvSpPr>
        <p:spPr>
          <a:xfrm>
            <a:off x="4875415" y="-1683636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F9B18-4AA3-422A-B7CD-DF9D30713D2C}"/>
              </a:ext>
            </a:extLst>
          </p:cNvPr>
          <p:cNvSpPr txBox="1"/>
          <p:nvPr/>
        </p:nvSpPr>
        <p:spPr>
          <a:xfrm>
            <a:off x="381000" y="1424746"/>
            <a:ext cx="109728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20040">
              <a:spcBef>
                <a:spcPts val="1620"/>
              </a:spcBef>
              <a:buClr>
                <a:srgbClr val="FF0000"/>
              </a:buClr>
              <a:buSzPct val="100000"/>
              <a:buFont typeface="Noto Sans Symbols"/>
              <a:buChar char="▪"/>
              <a:defRPr/>
            </a:pP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Task: Convert a simple pseudocode into Python. This exercise will help them understand how to go from logical steps to actual code. </a:t>
            </a:r>
          </a:p>
          <a:p>
            <a:pPr marL="457200" indent="-320040">
              <a:spcBef>
                <a:spcPts val="1620"/>
              </a:spcBef>
              <a:buClr>
                <a:srgbClr val="FF0000"/>
              </a:buClr>
              <a:buSzPct val="100000"/>
              <a:buFont typeface="Noto Sans Symbols"/>
              <a:buChar char="▪"/>
              <a:defRPr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Expected Steps: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Input employee_name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basic_salary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Calculate bonus =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basic_salary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* 0.10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total_salary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basic_salary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+ bonus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Display employee_name</a:t>
            </a: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total_salary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4738" indent="-358775">
              <a:lnSpc>
                <a:spcPct val="150000"/>
              </a:lnSpc>
              <a:buFont typeface="+mj-lt"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4066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6"/>
            <a:ext cx="11165378" cy="83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Keywords in Python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0F670-3E73-4C84-91D5-B2FD02D4F951}"/>
              </a:ext>
            </a:extLst>
          </p:cNvPr>
          <p:cNvSpPr txBox="1"/>
          <p:nvPr/>
        </p:nvSpPr>
        <p:spPr>
          <a:xfrm>
            <a:off x="4875415" y="-1683636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F9B18-4AA3-422A-B7CD-DF9D30713D2C}"/>
              </a:ext>
            </a:extLst>
          </p:cNvPr>
          <p:cNvSpPr txBox="1"/>
          <p:nvPr/>
        </p:nvSpPr>
        <p:spPr>
          <a:xfrm>
            <a:off x="381000" y="1074702"/>
            <a:ext cx="1097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20040">
              <a:spcBef>
                <a:spcPts val="1620"/>
              </a:spcBef>
              <a:buClr>
                <a:srgbClr val="FF0000"/>
              </a:buClr>
              <a:buSzPct val="100000"/>
              <a:buFont typeface="Noto Sans Symbols"/>
              <a:buChar char="▪"/>
              <a:defRPr/>
            </a:pP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Keywords in Python are reserved words that can not be used as a variable name, function name, or any other identifier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696BF75-8017-4583-AEAC-FCA6DFB8D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55264"/>
              </p:ext>
            </p:extLst>
          </p:nvPr>
        </p:nvGraphicFramePr>
        <p:xfrm>
          <a:off x="2435678" y="2026522"/>
          <a:ext cx="7320644" cy="4466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0161">
                  <a:extLst>
                    <a:ext uri="{9D8B030D-6E8A-4147-A177-3AD203B41FA5}">
                      <a16:colId xmlns:a16="http://schemas.microsoft.com/office/drawing/2014/main" val="2388046672"/>
                    </a:ext>
                  </a:extLst>
                </a:gridCol>
                <a:gridCol w="1830161">
                  <a:extLst>
                    <a:ext uri="{9D8B030D-6E8A-4147-A177-3AD203B41FA5}">
                      <a16:colId xmlns:a16="http://schemas.microsoft.com/office/drawing/2014/main" val="1385443908"/>
                    </a:ext>
                  </a:extLst>
                </a:gridCol>
                <a:gridCol w="1830161">
                  <a:extLst>
                    <a:ext uri="{9D8B030D-6E8A-4147-A177-3AD203B41FA5}">
                      <a16:colId xmlns:a16="http://schemas.microsoft.com/office/drawing/2014/main" val="1770446453"/>
                    </a:ext>
                  </a:extLst>
                </a:gridCol>
                <a:gridCol w="1830161">
                  <a:extLst>
                    <a:ext uri="{9D8B030D-6E8A-4147-A177-3AD203B41FA5}">
                      <a16:colId xmlns:a16="http://schemas.microsoft.com/office/drawing/2014/main" val="2130441064"/>
                    </a:ext>
                  </a:extLst>
                </a:gridCol>
              </a:tblGrid>
              <a:tr h="567872"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04334"/>
                  </a:ext>
                </a:extLst>
              </a:tr>
              <a:tr h="537457"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56650"/>
                  </a:ext>
                </a:extLst>
              </a:tr>
              <a:tr h="534230"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83511"/>
                  </a:ext>
                </a:extLst>
              </a:tr>
              <a:tr h="515864"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elif</a:t>
                      </a:r>
                      <a:endParaRPr lang="en-MY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lambda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09316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44264"/>
                  </a:ext>
                </a:extLst>
              </a:tr>
              <a:tr h="552519"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2066"/>
                  </a:ext>
                </a:extLst>
              </a:tr>
              <a:tr h="545010"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56723"/>
                  </a:ext>
                </a:extLst>
              </a:tr>
              <a:tr h="719257"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6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9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00CD0-B704-4E26-A213-1C29CB617A76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Learning Objectives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E31DFCC-BC4A-48EF-9CBF-5261CB400E83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4"/>
            <a:ext cx="10711543" cy="5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marR="0" lvl="0" indent="-29260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 this chapter, you will learn: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Understand the </a:t>
            </a:r>
            <a:r>
              <a:rPr lang="en-MY" dirty="0">
                <a:solidFill>
                  <a:schemeClr val="accent1"/>
                </a:solidFill>
              </a:rPr>
              <a:t>program development cycle </a:t>
            </a:r>
            <a:r>
              <a:rPr lang="en-MY" dirty="0"/>
              <a:t>and why planning is important.</a:t>
            </a: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Learn how to </a:t>
            </a:r>
            <a:r>
              <a:rPr lang="en-MY" dirty="0">
                <a:solidFill>
                  <a:schemeClr val="accent1"/>
                </a:solidFill>
              </a:rPr>
              <a:t>design a program </a:t>
            </a:r>
            <a:r>
              <a:rPr lang="en-MY" dirty="0"/>
              <a:t>using pseudocode and flowcharts.</a:t>
            </a: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Use the </a:t>
            </a:r>
            <a:r>
              <a:rPr lang="en-MY" dirty="0">
                <a:solidFill>
                  <a:schemeClr val="accent1"/>
                </a:solidFill>
              </a:rPr>
              <a:t>print() </a:t>
            </a:r>
            <a:r>
              <a:rPr lang="en-MY" dirty="0"/>
              <a:t>function to display output in Python.</a:t>
            </a: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Understand the importance of </a:t>
            </a:r>
            <a:r>
              <a:rPr lang="en-MY" dirty="0">
                <a:solidFill>
                  <a:schemeClr val="accent1"/>
                </a:solidFill>
              </a:rPr>
              <a:t>comments</a:t>
            </a:r>
            <a:r>
              <a:rPr lang="en-MY" dirty="0"/>
              <a:t> (#) in Python.</a:t>
            </a:r>
          </a:p>
          <a:p>
            <a:pPr marL="621792" marR="0" lvl="1" indent="-32004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dirty="0"/>
              <a:t>Convert </a:t>
            </a:r>
            <a:r>
              <a:rPr lang="en-MY" dirty="0">
                <a:solidFill>
                  <a:schemeClr val="accent1"/>
                </a:solidFill>
              </a:rPr>
              <a:t>pseudocode</a:t>
            </a:r>
            <a:r>
              <a:rPr lang="en-MY" dirty="0"/>
              <a:t> into Python through a salary calculation exercise.  </a:t>
            </a:r>
          </a:p>
        </p:txBody>
      </p:sp>
    </p:spTree>
    <p:extLst>
      <p:ext uri="{BB962C8B-B14F-4D97-AF65-F5344CB8AC3E}">
        <p14:creationId xmlns:p14="http://schemas.microsoft.com/office/powerpoint/2010/main" val="275389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778F3-CCB9-4B64-977C-5084CC3858A9}"/>
              </a:ext>
            </a:extLst>
          </p:cNvPr>
          <p:cNvSpPr txBox="1"/>
          <p:nvPr/>
        </p:nvSpPr>
        <p:spPr>
          <a:xfrm>
            <a:off x="4739640" y="3105834"/>
            <a:ext cx="281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4A78"/>
                </a:solidFill>
                <a:latin typeface="Arial" charset="0"/>
                <a:ea typeface="ＭＳ Ｐゴシック" charset="-128"/>
                <a:cs typeface="Arial" charset="0"/>
              </a:rPr>
              <a:t>Thank you</a:t>
            </a:r>
            <a:endParaRPr lang="en-MY" sz="3600" b="1" dirty="0">
              <a:solidFill>
                <a:srgbClr val="004A78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332655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tabLst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Programs must be designed before they are written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tabLst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Program development 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cycle:</a:t>
            </a:r>
          </a:p>
          <a:p>
            <a:pPr marL="94742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Design the program</a:t>
            </a:r>
          </a:p>
          <a:p>
            <a:pPr marL="94742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Write the code</a:t>
            </a:r>
          </a:p>
          <a:p>
            <a:pPr marL="94742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Correct syntax errors</a:t>
            </a:r>
          </a:p>
          <a:p>
            <a:pPr marL="94742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 the program</a:t>
            </a:r>
          </a:p>
          <a:p>
            <a:pPr marL="94742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Correct logic errors</a:t>
            </a:r>
            <a:endParaRPr kumimoji="0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Designing a Program 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</a:rPr>
              <a:t>(1 of 3)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392928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tabLst/>
              <a:defRPr/>
            </a:pP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Design is the most important part of the program development cycle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tabLst/>
              <a:defRPr/>
            </a:pP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Understand the task that the program is to perform</a:t>
            </a:r>
          </a:p>
          <a:p>
            <a:pPr marL="1081088" marR="0" lvl="0" indent="-457200" algn="l" defTabSz="898525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Work with customer to get a sense what the program is supposed to do</a:t>
            </a:r>
          </a:p>
          <a:p>
            <a:pPr marL="1081088" marR="0" lvl="0" indent="-457200" algn="l" defTabSz="898525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Ask questions about program details</a:t>
            </a:r>
          </a:p>
          <a:p>
            <a:pPr marL="1081088" marR="0" lvl="0" indent="-457200" algn="l" defTabSz="898525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Create one or more software requirements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Designing a Program </a:t>
            </a:r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</a:rPr>
              <a:t>2 of 3)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6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450604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marR="0" lvl="0" indent="-320040" algn="l" defTabSz="914400" rtl="0" eaLnBrk="1" fontAlgn="auto" latinLnBrk="0" hangingPunct="1">
              <a:lnSpc>
                <a:spcPct val="15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tabLst/>
              <a:defRPr/>
            </a:pP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Design Determine the steps that must be taken to perform the task</a:t>
            </a:r>
          </a:p>
          <a:p>
            <a:pPr marL="12636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Break down required task into a series of steps</a:t>
            </a:r>
          </a:p>
          <a:p>
            <a:pPr marL="12636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Create an algorithm, listing logical steps that must be taken</a:t>
            </a:r>
          </a:p>
          <a:p>
            <a:pPr marL="457200" marR="0" lvl="0" indent="-320040" algn="l" defTabSz="914400" rtl="0" eaLnBrk="1" fontAlgn="auto" latinLnBrk="0" hangingPunct="1">
              <a:lnSpc>
                <a:spcPct val="150000"/>
              </a:lnSpc>
              <a:spcBef>
                <a:spcPts val="16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tabLst/>
              <a:defRPr/>
            </a:pPr>
            <a:r>
              <a:rPr lang="en-MY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Algorithm</a:t>
            </a:r>
            <a:r>
              <a:rPr lang="en-MY" altLang="en-US" sz="2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set of well-defined logical steps that must be taken to perform a task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Designing a Program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</a:rPr>
              <a:t> (3 of 3)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1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501675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Algorithm to add 2 numbers and print their sum: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8725" indent="-514350">
              <a:buFont typeface="+mj-lt"/>
              <a:buAutoNum type="arabicParenR"/>
            </a:pP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1228725" indent="-514350">
              <a:buFont typeface="+mj-lt"/>
              <a:buAutoNum type="arabicParenR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09800" lvl="1" indent="-514350">
              <a:buFont typeface="+mj-lt"/>
              <a:buAutoNum type="arabicParenR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Input two numbers, </a:t>
            </a:r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Number1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marL="2244725" lvl="1"/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Number2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respectively.</a:t>
            </a:r>
          </a:p>
          <a:p>
            <a:pPr marL="2209800" lvl="1" indent="-514350">
              <a:buFont typeface="+mj-lt"/>
              <a:buAutoNum type="arabicParenR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09800" lvl="1" indent="-514350">
              <a:buFont typeface="+mj-lt"/>
              <a:buAutoNum type="arabicParenR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Add the two numbers and store the result in </a:t>
            </a:r>
          </a:p>
          <a:p>
            <a:pPr marL="2244725" lvl="1"/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the variable </a:t>
            </a:r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09800" lvl="1" indent="-514350">
              <a:buFont typeface="+mj-lt"/>
              <a:buAutoNum type="arabicParenR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09800" lvl="1" indent="-514350">
              <a:buFont typeface="+mj-lt"/>
              <a:buAutoNum type="arabicParenR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Print the value of </a:t>
            </a:r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09800" lvl="1" indent="-514350">
              <a:buFont typeface="+mj-lt"/>
              <a:buAutoNum type="arabicParenR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8725" indent="-514350">
              <a:buFont typeface="+mj-lt"/>
              <a:buAutoNum type="arabicParenR"/>
            </a:pPr>
            <a:r>
              <a:rPr lang="en-MY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8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49859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Informal language that has no syntax rule 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Not meant to be compiled or executed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Used to create model program</a:t>
            </a:r>
          </a:p>
          <a:p>
            <a:pPr marL="1082675" indent="-457200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No need to worry about syntax errors, can focus on program’s design</a:t>
            </a:r>
          </a:p>
          <a:p>
            <a:pPr marL="1082675" indent="-457200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Can be translated directly into actual code in any programming language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MY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Pseudocode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9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Flowcharts 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</a:rPr>
              <a:t>(1 of 2)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3A2062-3BD5-469B-9A54-C9AC27D5BBA3}"/>
              </a:ext>
            </a:extLst>
          </p:cNvPr>
          <p:cNvGrpSpPr/>
          <p:nvPr/>
        </p:nvGrpSpPr>
        <p:grpSpPr>
          <a:xfrm>
            <a:off x="838201" y="1037230"/>
            <a:ext cx="10104120" cy="5560176"/>
            <a:chOff x="838201" y="1037230"/>
            <a:chExt cx="10104120" cy="55601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CF77F4-9B36-46BE-B9AB-D03F35E9F537}"/>
                </a:ext>
              </a:extLst>
            </p:cNvPr>
            <p:cNvGrpSpPr/>
            <p:nvPr/>
          </p:nvGrpSpPr>
          <p:grpSpPr>
            <a:xfrm>
              <a:off x="838201" y="1037230"/>
              <a:ext cx="10104120" cy="5560176"/>
              <a:chOff x="838201" y="1037230"/>
              <a:chExt cx="10104120" cy="556017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2D1A95-C737-453F-BA3F-24E1879E71B3}"/>
                  </a:ext>
                </a:extLst>
              </p:cNvPr>
              <p:cNvSpPr txBox="1"/>
              <p:nvPr/>
            </p:nvSpPr>
            <p:spPr>
              <a:xfrm>
                <a:off x="838201" y="1037230"/>
                <a:ext cx="10104120" cy="5560176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MY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Flowcharts diagram that graphically depicts the steps in a program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MY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Ovals are terminal symbols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MY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Parallelograms are input and output symbols 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MY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Rectangles are processing symbols 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MY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Symbols are connected by arrows that represent the flow of the program</a:t>
                </a: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F8D7BD6-99B6-4967-B74D-5C821AE4314B}"/>
                  </a:ext>
                </a:extLst>
              </p:cNvPr>
              <p:cNvSpPr/>
              <p:nvPr/>
            </p:nvSpPr>
            <p:spPr>
              <a:xfrm>
                <a:off x="6385560" y="2589255"/>
                <a:ext cx="1249680" cy="672105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8D1773D9-E186-46CD-85B3-9BA1526E6056}"/>
                  </a:ext>
                </a:extLst>
              </p:cNvPr>
              <p:cNvSpPr/>
              <p:nvPr/>
            </p:nvSpPr>
            <p:spPr>
              <a:xfrm>
                <a:off x="8981354" y="3291839"/>
                <a:ext cx="1366606" cy="672105"/>
              </a:xfrm>
              <a:prstGeom prst="parallelogram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2000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442FD3-441B-467D-B58C-A5F18A72EBB9}"/>
                  </a:ext>
                </a:extLst>
              </p:cNvPr>
              <p:cNvSpPr/>
              <p:nvPr/>
            </p:nvSpPr>
            <p:spPr>
              <a:xfrm>
                <a:off x="7452360" y="4195121"/>
                <a:ext cx="1366606" cy="67210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BFE944-E990-4CF5-A32C-0FBFADD7D7B9}"/>
                </a:ext>
              </a:extLst>
            </p:cNvPr>
            <p:cNvCxnSpPr/>
            <p:nvPr/>
          </p:nvCxnSpPr>
          <p:spPr>
            <a:xfrm>
              <a:off x="3779520" y="6263640"/>
              <a:ext cx="24993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368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Flowcharts 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</a:rPr>
              <a:t>(2 of 2)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26" name="Picture 2" descr="The flowchart is as follows.&#10;• An oval reads, start.&#10;• A parallelogram reads, input the hours worked.&#10;A parallelogram reads, input the hourly pay rate.&#10;• A rectangle reads, calculate gross pay as hours worked multiplied by pay rate.&#10;• A parallelogram reads, display the gross pay.&#10;• An oval reads, end. &#10;">
            <a:extLst>
              <a:ext uri="{FF2B5EF4-FFF2-40B4-BE49-F238E27FC236}">
                <a16:creationId xmlns:a16="http://schemas.microsoft.com/office/drawing/2014/main" id="{7B0DB6EC-36C3-40DC-AE03-55762D886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7132" y="1413588"/>
            <a:ext cx="3733799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AEB1756-9190-4999-8926-A93C529D7000}"/>
              </a:ext>
            </a:extLst>
          </p:cNvPr>
          <p:cNvSpPr/>
          <p:nvPr/>
        </p:nvSpPr>
        <p:spPr>
          <a:xfrm>
            <a:off x="7520473" y="2146041"/>
            <a:ext cx="2453951" cy="5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Input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88A655-7C51-4FEC-B106-A09D98323123}"/>
              </a:ext>
            </a:extLst>
          </p:cNvPr>
          <p:cNvSpPr/>
          <p:nvPr/>
        </p:nvSpPr>
        <p:spPr>
          <a:xfrm>
            <a:off x="7520472" y="3033624"/>
            <a:ext cx="2453951" cy="5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Input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CBF622-9F6B-411D-AD61-E5F30B5FF781}"/>
              </a:ext>
            </a:extLst>
          </p:cNvPr>
          <p:cNvSpPr/>
          <p:nvPr/>
        </p:nvSpPr>
        <p:spPr>
          <a:xfrm>
            <a:off x="7520472" y="3921354"/>
            <a:ext cx="2453951" cy="5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Process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2391CF-A479-41C4-B2D1-D76A9F2F9CCF}"/>
              </a:ext>
            </a:extLst>
          </p:cNvPr>
          <p:cNvSpPr/>
          <p:nvPr/>
        </p:nvSpPr>
        <p:spPr>
          <a:xfrm>
            <a:off x="7520471" y="4822677"/>
            <a:ext cx="2453951" cy="5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Output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08508-1EA0-4793-A0E9-471E9618BA36}"/>
              </a:ext>
            </a:extLst>
          </p:cNvPr>
          <p:cNvSpPr/>
          <p:nvPr/>
        </p:nvSpPr>
        <p:spPr>
          <a:xfrm>
            <a:off x="7520471" y="5533751"/>
            <a:ext cx="2453951" cy="5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End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FCB048-807F-4769-9A0A-34FA00A6EF70}"/>
              </a:ext>
            </a:extLst>
          </p:cNvPr>
          <p:cNvSpPr/>
          <p:nvPr/>
        </p:nvSpPr>
        <p:spPr>
          <a:xfrm>
            <a:off x="7516601" y="1326488"/>
            <a:ext cx="2453951" cy="5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Start  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C862587-928B-4F13-B414-8841C79FB377}"/>
              </a:ext>
            </a:extLst>
          </p:cNvPr>
          <p:cNvSpPr/>
          <p:nvPr/>
        </p:nvSpPr>
        <p:spPr>
          <a:xfrm>
            <a:off x="7286640" y="2420785"/>
            <a:ext cx="970759" cy="929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328E8B1F-7468-4A24-A6D6-F4FC8D29FA06}"/>
              </a:ext>
            </a:extLst>
          </p:cNvPr>
          <p:cNvSpPr/>
          <p:nvPr/>
        </p:nvSpPr>
        <p:spPr>
          <a:xfrm>
            <a:off x="7286641" y="3215575"/>
            <a:ext cx="970759" cy="929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E830131D-3787-4252-8217-F83169C10B96}"/>
              </a:ext>
            </a:extLst>
          </p:cNvPr>
          <p:cNvSpPr/>
          <p:nvPr/>
        </p:nvSpPr>
        <p:spPr>
          <a:xfrm>
            <a:off x="7286642" y="4171623"/>
            <a:ext cx="970759" cy="929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D7C00DFA-126B-4A18-86AA-5C30DAC7BC71}"/>
              </a:ext>
            </a:extLst>
          </p:cNvPr>
          <p:cNvSpPr/>
          <p:nvPr/>
        </p:nvSpPr>
        <p:spPr>
          <a:xfrm>
            <a:off x="7286643" y="5049627"/>
            <a:ext cx="970759" cy="929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F0FFF77E-C75C-4BE2-8A5B-EB894FDC5FE4}"/>
              </a:ext>
            </a:extLst>
          </p:cNvPr>
          <p:cNvSpPr/>
          <p:nvPr/>
        </p:nvSpPr>
        <p:spPr>
          <a:xfrm>
            <a:off x="7286644" y="5813669"/>
            <a:ext cx="970759" cy="929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AE50B848-17FA-40A9-A2B8-685CFA2F5F65}"/>
              </a:ext>
            </a:extLst>
          </p:cNvPr>
          <p:cNvSpPr/>
          <p:nvPr/>
        </p:nvSpPr>
        <p:spPr>
          <a:xfrm>
            <a:off x="7286640" y="1654408"/>
            <a:ext cx="970759" cy="929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1914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699</Words>
  <Application>Microsoft Office PowerPoint</Application>
  <PresentationFormat>Widescreen</PresentationFormat>
  <Paragraphs>149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 Saima</dc:creator>
  <cp:lastModifiedBy>hpcustomer011179@outlook.com</cp:lastModifiedBy>
  <cp:revision>51</cp:revision>
  <dcterms:created xsi:type="dcterms:W3CDTF">2024-09-22T08:16:58Z</dcterms:created>
  <dcterms:modified xsi:type="dcterms:W3CDTF">2025-02-13T02:04:38Z</dcterms:modified>
</cp:coreProperties>
</file>