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83" r:id="rId2"/>
    <p:sldId id="258" r:id="rId3"/>
    <p:sldId id="296" r:id="rId4"/>
    <p:sldId id="288" r:id="rId5"/>
    <p:sldId id="297" r:id="rId6"/>
    <p:sldId id="312" r:id="rId7"/>
    <p:sldId id="298" r:id="rId8"/>
    <p:sldId id="299" r:id="rId9"/>
    <p:sldId id="314" r:id="rId10"/>
    <p:sldId id="289" r:id="rId11"/>
    <p:sldId id="302" r:id="rId12"/>
    <p:sldId id="301" r:id="rId13"/>
    <p:sldId id="303" r:id="rId14"/>
    <p:sldId id="305" r:id="rId15"/>
    <p:sldId id="266" r:id="rId16"/>
    <p:sldId id="313" r:id="rId17"/>
    <p:sldId id="292" r:id="rId18"/>
    <p:sldId id="293" r:id="rId19"/>
    <p:sldId id="311" r:id="rId20"/>
    <p:sldId id="307" r:id="rId21"/>
    <p:sldId id="308" r:id="rId22"/>
    <p:sldId id="309" r:id="rId23"/>
    <p:sldId id="310" r:id="rId24"/>
    <p:sldId id="265" r:id="rId25"/>
    <p:sldId id="290" r:id="rId26"/>
    <p:sldId id="291" r:id="rId27"/>
    <p:sldId id="285" r:id="rId28"/>
    <p:sldId id="286" r:id="rId29"/>
    <p:sldId id="300" r:id="rId30"/>
    <p:sldId id="287" r:id="rId31"/>
    <p:sldId id="295" r:id="rId32"/>
    <p:sldId id="27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583" autoAdjust="0"/>
  </p:normalViewPr>
  <p:slideViewPr>
    <p:cSldViewPr snapToGrid="0">
      <p:cViewPr varScale="1">
        <p:scale>
          <a:sx n="72" d="100"/>
          <a:sy n="72" d="100"/>
        </p:scale>
        <p:origin x="11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4A6F2-C392-4052-B836-E053A993AD56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C8C10-F6F2-4DAE-9400-4EB968C24BC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54419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40805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8463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6521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0717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26979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b="1" dirty="0"/>
              <a:t>Expenses Tracker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A list of different expense categories in a household or business.</a:t>
            </a:r>
          </a:p>
          <a:p>
            <a:pPr>
              <a:buFont typeface="Arial" panose="020B0604020202020204" pitchFamily="34" charset="0"/>
              <a:buChar char="•"/>
            </a:pPr>
            <a:endParaRPr lang="en-MY" dirty="0"/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# List of monthly expenses in dollars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 err="1"/>
              <a:t>monthly_expenses</a:t>
            </a:r>
            <a:r>
              <a:rPr lang="en-MY" dirty="0"/>
              <a:t> = ["Rent", "Utilities", "Groceries", "Transport", "Entertainment"]</a:t>
            </a:r>
          </a:p>
          <a:p>
            <a:pPr>
              <a:buFont typeface="Arial" panose="020B0604020202020204" pitchFamily="34" charset="0"/>
              <a:buChar char="•"/>
            </a:pPr>
            <a:endParaRPr lang="en-MY" dirty="0"/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# Accessing a specific expense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print("Major expense category:", </a:t>
            </a:r>
            <a:r>
              <a:rPr lang="en-MY" dirty="0" err="1"/>
              <a:t>monthly_expenses</a:t>
            </a:r>
            <a:r>
              <a:rPr lang="en-MY" dirty="0"/>
              <a:t>[0])</a:t>
            </a:r>
          </a:p>
          <a:p>
            <a:pPr>
              <a:buFont typeface="Arial" panose="020B0604020202020204" pitchFamily="34" charset="0"/>
              <a:buChar char="•"/>
            </a:pPr>
            <a:endParaRPr lang="en-MY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5075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17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2327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18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549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19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81500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20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86497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21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4782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Python Variable is containers that store values. </a:t>
            </a:r>
          </a:p>
          <a:p>
            <a:pPr algn="just"/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An Example of a Variable in Python is a representational name that serves as a pointer to an object. </a:t>
            </a:r>
          </a:p>
          <a:p>
            <a:pPr algn="just"/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Once an object is assigned to a variable, it can be referred to by that name.</a:t>
            </a:r>
            <a:endParaRPr lang="en-US" altLang="en-US" sz="2000" dirty="0">
              <a:solidFill>
                <a:schemeClr val="tx2">
                  <a:lumMod val="25000"/>
                </a:schemeClr>
              </a:solidFill>
            </a:endParaRPr>
          </a:p>
          <a:p>
            <a:pPr eaLnBrk="1" hangingPunct="1"/>
            <a:r>
              <a:rPr lang="en-US" altLang="en-US" sz="2000" dirty="0">
                <a:solidFill>
                  <a:schemeClr val="tx2">
                    <a:lumMod val="25000"/>
                  </a:schemeClr>
                </a:solidFill>
              </a:rPr>
              <a:t>In assignment statement, variable receiving value must be </a:t>
            </a:r>
            <a:r>
              <a:rPr lang="en-US" altLang="en-US" sz="2000" b="1" dirty="0">
                <a:solidFill>
                  <a:schemeClr val="tx2">
                    <a:lumMod val="25000"/>
                  </a:schemeClr>
                </a:solidFill>
              </a:rPr>
              <a:t>on left side</a:t>
            </a:r>
          </a:p>
          <a:p>
            <a:pPr eaLnBrk="1" hangingPunct="1"/>
            <a:r>
              <a:rPr lang="en-US" altLang="en-US" sz="2000" dirty="0">
                <a:solidFill>
                  <a:schemeClr val="tx2">
                    <a:lumMod val="25000"/>
                  </a:schemeClr>
                </a:solidFill>
              </a:rPr>
              <a:t>A variable can be passed as an argument to a function</a:t>
            </a:r>
          </a:p>
          <a:p>
            <a:pPr lvl="1" eaLnBrk="1" hangingPunct="1"/>
            <a:r>
              <a:rPr lang="en-US" altLang="en-US" sz="1800" dirty="0">
                <a:solidFill>
                  <a:schemeClr val="tx2">
                    <a:lumMod val="25000"/>
                  </a:schemeClr>
                </a:solidFill>
              </a:rPr>
              <a:t>Variable name should </a:t>
            </a:r>
            <a:r>
              <a:rPr lang="en-US" altLang="en-US" sz="1800" b="1" dirty="0">
                <a:solidFill>
                  <a:schemeClr val="tx2">
                    <a:lumMod val="25000"/>
                  </a:schemeClr>
                </a:solidFill>
              </a:rPr>
              <a:t>not be enclosed in quote marks</a:t>
            </a:r>
          </a:p>
          <a:p>
            <a:pPr eaLnBrk="1" hangingPunct="1"/>
            <a:r>
              <a:rPr lang="en-US" altLang="en-US" sz="2000" dirty="0">
                <a:solidFill>
                  <a:schemeClr val="tx2">
                    <a:lumMod val="25000"/>
                  </a:schemeClr>
                </a:solidFill>
              </a:rPr>
              <a:t>You can only use a variable if a value </a:t>
            </a:r>
            <a:r>
              <a:rPr lang="en-US" altLang="en-US" sz="1800" dirty="0">
                <a:solidFill>
                  <a:schemeClr val="tx2">
                    <a:lumMod val="25000"/>
                  </a:schemeClr>
                </a:solidFill>
              </a:rPr>
              <a:t>is a</a:t>
            </a:r>
            <a:r>
              <a:rPr lang="en-US" altLang="en-US" sz="2000" dirty="0">
                <a:solidFill>
                  <a:schemeClr val="tx2">
                    <a:lumMod val="25000"/>
                  </a:schemeClr>
                </a:solidFill>
              </a:rPr>
              <a:t>ssigned to it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685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22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23636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23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3995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en-MY" sz="1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24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596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en-MY" sz="1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25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70988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en-MY" sz="1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26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88596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27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20643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28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273884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29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641906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30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088986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31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395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213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1085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0362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4811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1925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00378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309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35CE-7F30-4B3C-8F49-632449D1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81059-94DD-48B3-B842-69A698A09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0AD30-7A8A-427E-98AA-81A2595F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2AF0F-EE0A-44CF-A570-13BF18F4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301CD-FCC9-4E81-94B5-93AB7A7A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749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FEC6-1A68-482B-85C2-CCC4DE20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DF01B-3DE5-4CB8-AC65-B608C0CF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E98E3-911C-412B-A572-7CC113A7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58274-C621-4D5B-ABFA-7C937868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F0B4A-F17B-479D-9F56-F5A1CC5A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9329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232CE-1D52-4630-A7BC-1234380D2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184E4-2A2D-45B3-82EE-DDFFB7795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ECF91-142A-49F6-BBED-97D11389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142C6-55E4-4B7D-8638-B57EE1E3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21E06-5281-4B8A-B37B-D180C9B2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423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EBBF-92AB-46C7-9EE4-4C12BDE4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4D711-ED9C-4BAA-8FB7-F1E55C8A7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42F0E-3F1E-4D40-8CA7-A75581FF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AC641-8BA7-4F88-990C-4A243AA5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E0990-6B92-4D7B-BFA5-03D091A8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073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E072-8361-45A8-A8F7-94976727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2264C-E94D-46C4-B2E1-41F2CDAA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A508B-945F-40D1-B4CF-7FF41AFD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EDD17-8442-41C0-9840-5D5470C2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5511-60AA-46B4-A755-A48896EA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5355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80B9-EF67-430B-9904-C7547710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8D44-57AD-4FB1-AA37-66811AAA3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66D4E-C4AD-45B4-846D-397283939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6671E-0E9F-48A4-9BCB-35BC55B9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77F83-05EB-4C9D-BB51-FE0C4856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CFB7D-7A67-43C5-9BCF-4BC07C7E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6094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E32A-DBBF-4967-AF16-740C1264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B9CAE-9848-4C84-AD58-41BAC1913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4EBB4-B1BD-4F38-AB2D-B3CA3D86A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1BDB7C-DAB0-4268-810E-EC72C658E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F01C9-F4C5-4B61-849A-5CAB278E0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D3C2C-4643-46F1-8247-7E13216F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4B6F6-FCD8-4BB8-BB7F-03335498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7C659-A83D-456E-8639-DBB0CEFC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725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51F0-4E16-4FA0-9833-75855707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81E5F-5109-4D09-BFB8-21774D63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E3B9C-EEA2-4076-81BA-28D2D3A2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532E7-6B51-46EC-9C0C-BABBA4DA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667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1E5AE-187A-4D6C-B0F3-BA72AFDF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B19A3-A6BF-494A-9E02-EE1DF239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314DA-89E1-46BF-A073-C0F3A01E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5267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B28A-C562-4D39-BBA2-299D698A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E1702-0830-4E87-956F-A1860F80F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BA723-2BD3-43ED-98F0-650EE85AF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F5F98-4A68-4E10-9BE5-D382CCFD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DE44F-2EF9-4FB7-B653-2D965A92E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39894-E742-4AB4-A3C3-60CE9130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823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A3AF-6D30-41DB-88DF-CBD2F6F8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B669F-9328-4EC4-8709-3CB9DFE04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16BF6-7CFA-43F3-8165-5EC573A14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F70B9-74C9-4A1D-9483-98DD3354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30A9C-E40C-4D98-AEC0-05BC82ED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8F5D4-7CB0-4F1B-93C1-7012AF8C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476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AF875-5BEA-4D78-BC41-6C7D5533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289F7-D15F-42AC-8153-7619191A0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2D365-995D-4BC3-B28D-06D7D0D58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492F1-C01A-4F6D-8FAD-A2B54491F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7116D-A1AF-463B-985C-50CA86E1C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13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eksforgeeks.org/python-while-loop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>
            <a:extLst>
              <a:ext uri="{FF2B5EF4-FFF2-40B4-BE49-F238E27FC236}">
                <a16:creationId xmlns:a16="http://schemas.microsoft.com/office/drawing/2014/main" id="{2EFECA04-AAC3-4117-B7D1-FB4BB37C21E0}"/>
              </a:ext>
            </a:extLst>
          </p:cNvPr>
          <p:cNvSpPr txBox="1">
            <a:spLocks/>
          </p:cNvSpPr>
          <p:nvPr/>
        </p:nvSpPr>
        <p:spPr bwMode="auto">
          <a:xfrm>
            <a:off x="2111552" y="2439841"/>
            <a:ext cx="7532016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Variables, Types and Lists</a:t>
            </a:r>
          </a:p>
        </p:txBody>
      </p:sp>
    </p:spTree>
    <p:extLst>
      <p:ext uri="{BB962C8B-B14F-4D97-AF65-F5344CB8AC3E}">
        <p14:creationId xmlns:p14="http://schemas.microsoft.com/office/powerpoint/2010/main" val="229419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D1A95-C737-453F-BA3F-24E1879E71B3}"/>
              </a:ext>
            </a:extLst>
          </p:cNvPr>
          <p:cNvSpPr txBox="1"/>
          <p:nvPr/>
        </p:nvSpPr>
        <p:spPr>
          <a:xfrm>
            <a:off x="692214" y="1018243"/>
            <a:ext cx="10807571" cy="482151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457200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MY" sz="2600" dirty="0">
                <a:latin typeface="Arial" panose="020B0604020202020204" pitchFamily="34" charset="0"/>
                <a:cs typeface="Arial" panose="020B0604020202020204" pitchFamily="34" charset="0"/>
              </a:rPr>
              <a:t>Data types are the </a:t>
            </a:r>
            <a:r>
              <a:rPr lang="en-MY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en-MY" sz="2600" dirty="0">
                <a:latin typeface="Arial" panose="020B0604020202020204" pitchFamily="34" charset="0"/>
                <a:cs typeface="Arial" panose="020B0604020202020204" pitchFamily="34" charset="0"/>
              </a:rPr>
              <a:t> or categorization of data items. </a:t>
            </a:r>
          </a:p>
          <a:p>
            <a:pPr marL="457200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MY" sz="2600" dirty="0">
                <a:latin typeface="Arial" panose="020B0604020202020204" pitchFamily="34" charset="0"/>
                <a:cs typeface="Arial" panose="020B0604020202020204" pitchFamily="34" charset="0"/>
              </a:rPr>
              <a:t>It represents the kind of value that tells </a:t>
            </a:r>
            <a:r>
              <a:rPr lang="en-MY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operations </a:t>
            </a:r>
            <a:r>
              <a:rPr lang="en-MY" sz="2600" dirty="0">
                <a:latin typeface="Arial" panose="020B0604020202020204" pitchFamily="34" charset="0"/>
                <a:cs typeface="Arial" panose="020B0604020202020204" pitchFamily="34" charset="0"/>
              </a:rPr>
              <a:t>can be performed on a particular data. </a:t>
            </a:r>
          </a:p>
          <a:p>
            <a:pPr marL="457200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MY" sz="2600" dirty="0">
                <a:latin typeface="Arial" panose="020B0604020202020204" pitchFamily="34" charset="0"/>
                <a:cs typeface="Arial" panose="020B0604020202020204" pitchFamily="34" charset="0"/>
              </a:rPr>
              <a:t>Since everything is an object in Python programming, data types are </a:t>
            </a:r>
            <a:r>
              <a:rPr lang="en-MY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MY" sz="2600" dirty="0">
                <a:latin typeface="Arial" panose="020B0604020202020204" pitchFamily="34" charset="0"/>
                <a:cs typeface="Arial" panose="020B0604020202020204" pitchFamily="34" charset="0"/>
              </a:rPr>
              <a:t> and variables are </a:t>
            </a:r>
            <a:r>
              <a:rPr lang="en-MY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instances</a:t>
            </a:r>
            <a:r>
              <a:rPr lang="en-MY" sz="2600" dirty="0">
                <a:latin typeface="Arial" panose="020B0604020202020204" pitchFamily="34" charset="0"/>
                <a:cs typeface="Arial" panose="020B0604020202020204" pitchFamily="34" charset="0"/>
              </a:rPr>
              <a:t> (objects) of these classes.</a:t>
            </a:r>
          </a:p>
          <a:p>
            <a:pPr marL="457200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600" dirty="0">
                <a:ea typeface="ＭＳ Ｐゴシック" charset="-128"/>
              </a:rPr>
              <a:t>Python Data Types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261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600" dirty="0">
                <a:ea typeface="ＭＳ Ｐゴシック" charset="-128"/>
              </a:rPr>
              <a:t>Python Data Types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7510F7-9086-4D10-A0E5-94EF95FC8E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1" t="24000" r="5576" b="5324"/>
          <a:stretch/>
        </p:blipFill>
        <p:spPr>
          <a:xfrm>
            <a:off x="651164" y="1037230"/>
            <a:ext cx="10889672" cy="562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59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D1A95-C737-453F-BA3F-24E1879E71B3}"/>
              </a:ext>
            </a:extLst>
          </p:cNvPr>
          <p:cNvSpPr txBox="1"/>
          <p:nvPr/>
        </p:nvSpPr>
        <p:spPr>
          <a:xfrm>
            <a:off x="838200" y="1037230"/>
            <a:ext cx="10807571" cy="518315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MY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Integers (int): </a:t>
            </a:r>
            <a:r>
              <a:rPr lang="en-MY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Whole numbers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, positive or negative</a:t>
            </a:r>
          </a:p>
          <a:p>
            <a:pPr marL="1371600" lvl="2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Example: x = 5</a:t>
            </a: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MY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Floating-Point (float): 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Numbers with </a:t>
            </a:r>
            <a:r>
              <a:rPr lang="en-MY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decimal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points</a:t>
            </a:r>
          </a:p>
          <a:p>
            <a:pPr marL="1371600" lvl="2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Example: Salary =  2568.50</a:t>
            </a: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MY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(str): 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A sequence of </a:t>
            </a:r>
            <a:r>
              <a:rPr lang="en-MY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characters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, enclosed in single or double quotes</a:t>
            </a:r>
          </a:p>
          <a:p>
            <a:pPr marL="1371600" lvl="2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Example: name = “Bella”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endParaRPr lang="en-MY" sz="2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600" dirty="0">
                <a:ea typeface="ＭＳ Ｐゴシック" charset="-128"/>
              </a:rPr>
              <a:t>Python Data Types - Example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04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600" dirty="0">
                <a:ea typeface="ＭＳ Ｐゴシック" charset="-128"/>
              </a:rPr>
              <a:t>Type () Function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F0688D-2573-4818-8DC4-BCC77E6F7F2E}"/>
              </a:ext>
            </a:extLst>
          </p:cNvPr>
          <p:cNvGrpSpPr/>
          <p:nvPr/>
        </p:nvGrpSpPr>
        <p:grpSpPr>
          <a:xfrm>
            <a:off x="546229" y="1037230"/>
            <a:ext cx="11267128" cy="4519000"/>
            <a:chOff x="546229" y="1037230"/>
            <a:chExt cx="11267128" cy="45190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2D1A95-C737-453F-BA3F-24E1879E71B3}"/>
                </a:ext>
              </a:extLst>
            </p:cNvPr>
            <p:cNvSpPr txBox="1"/>
            <p:nvPr/>
          </p:nvSpPr>
          <p:spPr>
            <a:xfrm>
              <a:off x="838200" y="1037230"/>
              <a:ext cx="10807571" cy="13051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marL="457200" indent="-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en-MY" sz="2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Type() function is used to determine the type of Python data type.</a:t>
              </a:r>
              <a:endParaRPr lang="en-MY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EB6C14D-E5FF-4043-9720-911B101D7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592" t="32214" r="51667" b="41200"/>
            <a:stretch/>
          </p:blipFill>
          <p:spPr>
            <a:xfrm>
              <a:off x="546229" y="2342396"/>
              <a:ext cx="5549771" cy="32138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573456C-AC75-446E-AD08-DAEFA6A368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000" t="64519" r="58741" b="16797"/>
            <a:stretch/>
          </p:blipFill>
          <p:spPr>
            <a:xfrm>
              <a:off x="6241985" y="2342395"/>
              <a:ext cx="5571372" cy="27454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8456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Exercise – Budget &amp; Expense Tracker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C6678-D921-46BE-8796-9A4448E60FA8}"/>
              </a:ext>
            </a:extLst>
          </p:cNvPr>
          <p:cNvSpPr txBox="1"/>
          <p:nvPr/>
        </p:nvSpPr>
        <p:spPr>
          <a:xfrm>
            <a:off x="838200" y="1037230"/>
            <a:ext cx="10807571" cy="500983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A company is managing its budget for business operations. Write a Python program that:</a:t>
            </a: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Stores the </a:t>
            </a:r>
            <a:r>
              <a:rPr lang="en-MY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name 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(string).</a:t>
            </a: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Stores the </a:t>
            </a:r>
            <a:r>
              <a:rPr lang="en-MY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budget 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for the month (float).</a:t>
            </a: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Stores monthly</a:t>
            </a:r>
            <a:r>
              <a:rPr lang="en-MY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rent expense 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(float).</a:t>
            </a: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Stores monthly</a:t>
            </a:r>
            <a:r>
              <a:rPr lang="en-MY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salary expense 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(float).</a:t>
            </a: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Stores monthly </a:t>
            </a:r>
            <a:r>
              <a:rPr lang="en-MY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expense 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(float).</a:t>
            </a: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Calculates the </a:t>
            </a:r>
            <a:r>
              <a:rPr lang="en-MY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remaining budget 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after deducting expenses.</a:t>
            </a: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Displays all details using </a:t>
            </a:r>
            <a:r>
              <a:rPr lang="en-MY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print() 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in a clear format.</a:t>
            </a:r>
          </a:p>
        </p:txBody>
      </p:sp>
    </p:spTree>
    <p:extLst>
      <p:ext uri="{BB962C8B-B14F-4D97-AF65-F5344CB8AC3E}">
        <p14:creationId xmlns:p14="http://schemas.microsoft.com/office/powerpoint/2010/main" val="753138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AAB8C7-CA3D-4F7B-A392-ED1A376B97BB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charset="-128"/>
              </a:rPr>
              <a:t>Lists in Python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3CF3A8-1601-436D-990C-65F69917D700}"/>
              </a:ext>
            </a:extLst>
          </p:cNvPr>
          <p:cNvSpPr txBox="1">
            <a:spLocks/>
          </p:cNvSpPr>
          <p:nvPr/>
        </p:nvSpPr>
        <p:spPr bwMode="auto">
          <a:xfrm>
            <a:off x="709930" y="874670"/>
            <a:ext cx="10906760" cy="5746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9160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b="0" i="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22800" indent="-3204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6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41325">
              <a:lnSpc>
                <a:spcPct val="150000"/>
              </a:lnSpc>
            </a:pPr>
            <a:r>
              <a:rPr lang="en-MY" altLang="en-US" sz="2600" dirty="0">
                <a:ea typeface="ＭＳ Ｐゴシック" charset="-128"/>
              </a:rPr>
              <a:t>A list is a </a:t>
            </a:r>
            <a:r>
              <a:rPr lang="en-MY" altLang="en-US" sz="2600" dirty="0">
                <a:solidFill>
                  <a:schemeClr val="accent1"/>
                </a:solidFill>
                <a:ea typeface="ＭＳ Ｐゴシック" charset="-128"/>
              </a:rPr>
              <a:t>collection of items </a:t>
            </a:r>
            <a:r>
              <a:rPr lang="en-MY" altLang="en-US" sz="2600" dirty="0">
                <a:ea typeface="ＭＳ Ｐゴシック" charset="-128"/>
              </a:rPr>
              <a:t>that can be of </a:t>
            </a:r>
            <a:r>
              <a:rPr lang="en-MY" altLang="en-US" sz="2600" dirty="0">
                <a:solidFill>
                  <a:schemeClr val="accent1"/>
                </a:solidFill>
                <a:ea typeface="ＭＳ Ｐゴシック" charset="-128"/>
              </a:rPr>
              <a:t>any data type</a:t>
            </a:r>
            <a:r>
              <a:rPr lang="en-MY" altLang="en-US" sz="2600" dirty="0">
                <a:ea typeface="ＭＳ Ｐゴシック" charset="-128"/>
              </a:rPr>
              <a:t>, including other lists (multidimensional lists). </a:t>
            </a:r>
          </a:p>
          <a:p>
            <a:pPr marL="533400" indent="-441325">
              <a:lnSpc>
                <a:spcPct val="150000"/>
              </a:lnSpc>
            </a:pPr>
            <a:r>
              <a:rPr lang="en-US" sz="2800" dirty="0"/>
              <a:t>Lists are the </a:t>
            </a:r>
            <a:r>
              <a:rPr lang="en-US" sz="2800" dirty="0">
                <a:solidFill>
                  <a:srgbClr val="0070C0"/>
                </a:solidFill>
              </a:rPr>
              <a:t>simplest containers </a:t>
            </a:r>
            <a:r>
              <a:rPr lang="en-US" sz="2800" dirty="0"/>
              <a:t>that are an integral part of the Python language. </a:t>
            </a:r>
          </a:p>
          <a:p>
            <a:pPr marL="533400" indent="-441325">
              <a:lnSpc>
                <a:spcPct val="150000"/>
              </a:lnSpc>
            </a:pPr>
            <a:r>
              <a:rPr lang="en-MY" altLang="en-US" sz="2600" dirty="0">
                <a:ea typeface="ＭＳ Ｐゴシック" charset="-128"/>
              </a:rPr>
              <a:t>Lists can hold any type of item, like numbers, words, or even other lists. You can add </a:t>
            </a:r>
            <a:r>
              <a:rPr lang="en-MY" altLang="en-US" sz="2600" dirty="0">
                <a:solidFill>
                  <a:srgbClr val="0070C0"/>
                </a:solidFill>
                <a:ea typeface="ＭＳ Ｐゴシック" charset="-128"/>
              </a:rPr>
              <a:t>as many items as you want</a:t>
            </a:r>
            <a:r>
              <a:rPr lang="en-MY" altLang="en-US" sz="2600" dirty="0">
                <a:ea typeface="ＭＳ Ｐゴシック" charset="-128"/>
              </a:rPr>
              <a:t>.</a:t>
            </a:r>
          </a:p>
          <a:p>
            <a:pPr marL="533400" indent="-441325">
              <a:lnSpc>
                <a:spcPct val="150000"/>
              </a:lnSpc>
            </a:pPr>
            <a:r>
              <a:rPr lang="en-MY" altLang="en-US" sz="2600" dirty="0">
                <a:ea typeface="ＭＳ Ｐゴシック" charset="-128"/>
              </a:rPr>
              <a:t>Lists are </a:t>
            </a:r>
            <a:r>
              <a:rPr lang="en-MY" altLang="en-US" sz="2600" dirty="0">
                <a:solidFill>
                  <a:srgbClr val="0070C0"/>
                </a:solidFill>
                <a:ea typeface="ＭＳ Ｐゴシック" charset="-128"/>
              </a:rPr>
              <a:t>mutable</a:t>
            </a:r>
            <a:r>
              <a:rPr lang="en-MY" altLang="en-US" sz="2600" dirty="0">
                <a:ea typeface="ＭＳ Ｐゴシック" charset="-128"/>
              </a:rPr>
              <a:t>, and hence, they can be altered even after their </a:t>
            </a:r>
            <a:r>
              <a:rPr lang="en-MY" altLang="en-US" sz="2600" dirty="0" err="1">
                <a:ea typeface="ＭＳ Ｐゴシック" charset="-128"/>
              </a:rPr>
              <a:t>creation.s</a:t>
            </a:r>
            <a:r>
              <a:rPr lang="en-MY" altLang="en-US" sz="2600" dirty="0">
                <a:ea typeface="ＭＳ Ｐゴシック" charset="-128"/>
              </a:rPr>
              <a:t>, enclosed in [ ] and separated by commas.</a:t>
            </a:r>
          </a:p>
        </p:txBody>
      </p:sp>
    </p:spTree>
    <p:extLst>
      <p:ext uri="{BB962C8B-B14F-4D97-AF65-F5344CB8AC3E}">
        <p14:creationId xmlns:p14="http://schemas.microsoft.com/office/powerpoint/2010/main" val="2017792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AAB8C7-CA3D-4F7B-A392-ED1A376B97BB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782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>
              <a:defRPr/>
            </a:pPr>
            <a:r>
              <a:rPr lang="en-US" dirty="0">
                <a:ea typeface="ＭＳ Ｐゴシック" charset="-128"/>
              </a:rPr>
              <a:t>Example: </a:t>
            </a:r>
            <a:r>
              <a:rPr lang="en-MY" altLang="en-US" sz="3600" dirty="0">
                <a:ea typeface="ＭＳ Ｐゴシック" charset="-128"/>
              </a:rPr>
              <a:t>Business Revenue from Different Branches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3CF3A8-1601-436D-990C-65F69917D700}"/>
              </a:ext>
            </a:extLst>
          </p:cNvPr>
          <p:cNvSpPr txBox="1">
            <a:spLocks/>
          </p:cNvSpPr>
          <p:nvPr/>
        </p:nvSpPr>
        <p:spPr bwMode="auto">
          <a:xfrm>
            <a:off x="1987896" y="2882171"/>
            <a:ext cx="9365904" cy="2898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9160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b="0" i="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22800" indent="-3204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6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0">
              <a:lnSpc>
                <a:spcPct val="150000"/>
              </a:lnSpc>
              <a:buNone/>
            </a:pPr>
            <a:r>
              <a:rPr lang="en-MY" altLang="en-US" sz="2600" dirty="0">
                <a:solidFill>
                  <a:srgbClr val="00B050"/>
                </a:solidFill>
                <a:ea typeface="ＭＳ Ｐゴシック" charset="-128"/>
              </a:rPr>
              <a:t># Revenue in USD from different store locations</a:t>
            </a:r>
          </a:p>
          <a:p>
            <a:pPr marL="92075" indent="0">
              <a:lnSpc>
                <a:spcPct val="150000"/>
              </a:lnSpc>
              <a:buNone/>
            </a:pPr>
            <a:r>
              <a:rPr lang="en-MY" altLang="en-US" sz="2600" dirty="0" err="1">
                <a:ea typeface="ＭＳ Ｐゴシック" charset="-128"/>
              </a:rPr>
              <a:t>branch_revenue</a:t>
            </a:r>
            <a:r>
              <a:rPr lang="en-MY" altLang="en-US" sz="2600" dirty="0">
                <a:ea typeface="ＭＳ Ｐゴシック" charset="-128"/>
              </a:rPr>
              <a:t> = [</a:t>
            </a:r>
            <a:r>
              <a:rPr lang="en-MY" altLang="en-US" sz="2600" dirty="0">
                <a:solidFill>
                  <a:schemeClr val="accent2"/>
                </a:solidFill>
                <a:ea typeface="ＭＳ Ｐゴシック" charset="-128"/>
              </a:rPr>
              <a:t>10500, 13200, 8900, 15600, 9800</a:t>
            </a:r>
            <a:r>
              <a:rPr lang="en-MY" altLang="en-US" sz="2600" dirty="0">
                <a:ea typeface="ＭＳ Ｐゴシック" charset="-128"/>
              </a:rPr>
              <a:t>]</a:t>
            </a:r>
          </a:p>
          <a:p>
            <a:pPr marL="92075" indent="0">
              <a:lnSpc>
                <a:spcPct val="150000"/>
              </a:lnSpc>
              <a:buNone/>
            </a:pPr>
            <a:r>
              <a:rPr lang="en-MY" altLang="en-US" sz="2600" dirty="0">
                <a:solidFill>
                  <a:srgbClr val="00B050"/>
                </a:solidFill>
                <a:ea typeface="ＭＳ Ｐゴシック" charset="-128"/>
              </a:rPr>
              <a:t># Accessing revenue of the second branch</a:t>
            </a:r>
          </a:p>
          <a:p>
            <a:pPr marL="92075" indent="0">
              <a:lnSpc>
                <a:spcPct val="150000"/>
              </a:lnSpc>
              <a:buNone/>
            </a:pPr>
            <a:r>
              <a:rPr lang="en-MY" altLang="en-US" sz="2600" dirty="0">
                <a:ea typeface="ＭＳ Ｐゴシック" charset="-128"/>
              </a:rPr>
              <a:t>print(</a:t>
            </a:r>
            <a:r>
              <a:rPr lang="en-MY" altLang="en-US" sz="2600" dirty="0">
                <a:solidFill>
                  <a:srgbClr val="FF0000"/>
                </a:solidFill>
                <a:ea typeface="ＭＳ Ｐゴシック" charset="-128"/>
              </a:rPr>
              <a:t>"Revenue of second branch: $", </a:t>
            </a:r>
            <a:r>
              <a:rPr lang="en-MY" altLang="en-US" sz="2600" dirty="0" err="1">
                <a:ea typeface="ＭＳ Ｐゴシック" charset="-128"/>
              </a:rPr>
              <a:t>branch_revenue</a:t>
            </a:r>
            <a:r>
              <a:rPr lang="en-MY" altLang="en-US" sz="2600" dirty="0">
                <a:ea typeface="ＭＳ Ｐゴシック" charset="-128"/>
              </a:rPr>
              <a:t>[1])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4170AFF-94F2-4EAA-B261-30DFB65D256D}"/>
              </a:ext>
            </a:extLst>
          </p:cNvPr>
          <p:cNvSpPr txBox="1">
            <a:spLocks/>
          </p:cNvSpPr>
          <p:nvPr/>
        </p:nvSpPr>
        <p:spPr bwMode="auto">
          <a:xfrm>
            <a:off x="838200" y="1623648"/>
            <a:ext cx="9115714" cy="782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9160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b="0" i="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22800" indent="-3204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6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41325">
              <a:lnSpc>
                <a:spcPct val="150000"/>
              </a:lnSpc>
            </a:pPr>
            <a:r>
              <a:rPr lang="en-MY" altLang="en-US" sz="2600" dirty="0">
                <a:ea typeface="ＭＳ Ｐゴシック" charset="-128"/>
              </a:rPr>
              <a:t>A list storing revenue from different business locations</a:t>
            </a:r>
          </a:p>
        </p:txBody>
      </p:sp>
    </p:spTree>
    <p:extLst>
      <p:ext uri="{BB962C8B-B14F-4D97-AF65-F5344CB8AC3E}">
        <p14:creationId xmlns:p14="http://schemas.microsoft.com/office/powerpoint/2010/main" val="1826375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AAB8C7-CA3D-4F7B-A392-ED1A376B97BB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charset="-128"/>
              </a:rPr>
              <a:t>Example 1: Creating and Using a List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3CF3A8-1601-436D-990C-65F69917D700}"/>
              </a:ext>
            </a:extLst>
          </p:cNvPr>
          <p:cNvSpPr txBox="1">
            <a:spLocks/>
          </p:cNvSpPr>
          <p:nvPr/>
        </p:nvSpPr>
        <p:spPr bwMode="auto">
          <a:xfrm>
            <a:off x="838200" y="874670"/>
            <a:ext cx="10215880" cy="123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9160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b="0" i="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22800" indent="-3204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6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MY" b="1" dirty="0"/>
              <a:t>Creating a List</a:t>
            </a:r>
            <a:r>
              <a:rPr lang="en-MY" dirty="0"/>
              <a:t>: You can create an </a:t>
            </a:r>
            <a:r>
              <a:rPr lang="en-MY" dirty="0">
                <a:solidFill>
                  <a:schemeClr val="accent1"/>
                </a:solidFill>
              </a:rPr>
              <a:t>empty</a:t>
            </a:r>
            <a:r>
              <a:rPr lang="en-MY" dirty="0"/>
              <a:t> list using square bracket</a:t>
            </a:r>
            <a:endParaRPr lang="en-US" altLang="en-US" sz="2600" dirty="0"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D746B-57D4-4A84-B86E-99AFC051E8EA}"/>
              </a:ext>
            </a:extLst>
          </p:cNvPr>
          <p:cNvSpPr txBox="1"/>
          <p:nvPr/>
        </p:nvSpPr>
        <p:spPr>
          <a:xfrm>
            <a:off x="2133600" y="2161160"/>
            <a:ext cx="7274560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mylist</a:t>
            </a:r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 = [ ]  </a:t>
            </a:r>
            <a:r>
              <a:rPr lang="en-MY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This creates an empty list</a:t>
            </a:r>
            <a:endParaRPr lang="en-MY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06A56CB-445F-48F2-8BC8-A167B742F084}"/>
              </a:ext>
            </a:extLst>
          </p:cNvPr>
          <p:cNvSpPr txBox="1">
            <a:spLocks/>
          </p:cNvSpPr>
          <p:nvPr/>
        </p:nvSpPr>
        <p:spPr bwMode="auto">
          <a:xfrm>
            <a:off x="828040" y="3323230"/>
            <a:ext cx="10215880" cy="123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9160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b="0" i="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22800" indent="-3204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6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MY" b="1" dirty="0"/>
              <a:t>Adding Items</a:t>
            </a:r>
            <a:r>
              <a:rPr lang="en-MY" dirty="0"/>
              <a:t>: You can add an </a:t>
            </a:r>
            <a:r>
              <a:rPr lang="en-MY" dirty="0">
                <a:solidFill>
                  <a:schemeClr val="accent1"/>
                </a:solidFill>
              </a:rPr>
              <a:t>item</a:t>
            </a:r>
            <a:r>
              <a:rPr lang="en-MY" dirty="0"/>
              <a:t> to the list using the append() method</a:t>
            </a:r>
            <a:endParaRPr lang="en-US" altLang="en-US" sz="2600" dirty="0">
              <a:ea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F4E22D-E8F6-4646-AEA7-0EC968F95204}"/>
              </a:ext>
            </a:extLst>
          </p:cNvPr>
          <p:cNvSpPr txBox="1"/>
          <p:nvPr/>
        </p:nvSpPr>
        <p:spPr>
          <a:xfrm>
            <a:off x="2123440" y="4609720"/>
            <a:ext cx="7274560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mylist.append</a:t>
            </a:r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(1)  </a:t>
            </a:r>
            <a:r>
              <a:rPr lang="en-MY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This add the number 1 to the list</a:t>
            </a:r>
            <a:endParaRPr lang="en-MY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67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AAB8C7-CA3D-4F7B-A392-ED1A376B97BB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charset="-128"/>
              </a:rPr>
              <a:t>Example 1: Creating and Using a List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3CF3A8-1601-436D-990C-65F69917D700}"/>
              </a:ext>
            </a:extLst>
          </p:cNvPr>
          <p:cNvSpPr txBox="1">
            <a:spLocks/>
          </p:cNvSpPr>
          <p:nvPr/>
        </p:nvSpPr>
        <p:spPr bwMode="auto">
          <a:xfrm>
            <a:off x="838200" y="874670"/>
            <a:ext cx="10215880" cy="123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9160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b="0" i="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22800" indent="-3204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6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MY" b="1" dirty="0"/>
              <a:t>Counting Starts at Zero</a:t>
            </a:r>
            <a:r>
              <a:rPr lang="en-MY" dirty="0"/>
              <a:t>: Lists start counting from zero. This means the </a:t>
            </a:r>
            <a:r>
              <a:rPr lang="en-MY" dirty="0">
                <a:solidFill>
                  <a:schemeClr val="accent1"/>
                </a:solidFill>
              </a:rPr>
              <a:t>first item </a:t>
            </a:r>
            <a:r>
              <a:rPr lang="en-MY" dirty="0"/>
              <a:t>in the list is at position 0.</a:t>
            </a:r>
            <a:endParaRPr lang="en-US" altLang="en-US" sz="2600" dirty="0"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D746B-57D4-4A84-B86E-99AFC051E8EA}"/>
              </a:ext>
            </a:extLst>
          </p:cNvPr>
          <p:cNvSpPr txBox="1"/>
          <p:nvPr/>
        </p:nvSpPr>
        <p:spPr>
          <a:xfrm>
            <a:off x="828040" y="2242440"/>
            <a:ext cx="10226040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MY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mylist</a:t>
            </a:r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[0])  </a:t>
            </a:r>
            <a:r>
              <a:rPr lang="en-MY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This prints the first item in the list, which is 1</a:t>
            </a:r>
            <a:endParaRPr lang="en-MY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06A56CB-445F-48F2-8BC8-A167B742F084}"/>
              </a:ext>
            </a:extLst>
          </p:cNvPr>
          <p:cNvSpPr txBox="1">
            <a:spLocks/>
          </p:cNvSpPr>
          <p:nvPr/>
        </p:nvSpPr>
        <p:spPr bwMode="auto">
          <a:xfrm>
            <a:off x="828040" y="3485790"/>
            <a:ext cx="10215880" cy="123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9160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b="0" i="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22800" indent="-3204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6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MY" b="1" dirty="0"/>
              <a:t>Using Methods</a:t>
            </a:r>
            <a:r>
              <a:rPr lang="en-MY" dirty="0"/>
              <a:t>: You can use a period (.) followed by a command to </a:t>
            </a:r>
            <a:r>
              <a:rPr lang="en-MY" dirty="0">
                <a:solidFill>
                  <a:schemeClr val="accent1"/>
                </a:solidFill>
              </a:rPr>
              <a:t>perform</a:t>
            </a:r>
            <a:r>
              <a:rPr lang="en-MY" dirty="0"/>
              <a:t> actions on the list.</a:t>
            </a:r>
            <a:endParaRPr lang="en-US" altLang="en-US" sz="2600" dirty="0">
              <a:ea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F4E22D-E8F6-4646-AEA7-0EC968F95204}"/>
              </a:ext>
            </a:extLst>
          </p:cNvPr>
          <p:cNvSpPr txBox="1"/>
          <p:nvPr/>
        </p:nvSpPr>
        <p:spPr>
          <a:xfrm>
            <a:off x="828040" y="4914520"/>
            <a:ext cx="10525760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mylist.append</a:t>
            </a:r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(2)  </a:t>
            </a:r>
            <a:r>
              <a:rPr lang="en-MY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This add the number 2 to the list</a:t>
            </a:r>
            <a:endParaRPr lang="en-MY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830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Exercise: Shopping Cart with Discount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FF9B18-4AA3-422A-B7CD-DF9D30713D2C}"/>
              </a:ext>
            </a:extLst>
          </p:cNvPr>
          <p:cNvSpPr txBox="1"/>
          <p:nvPr/>
        </p:nvSpPr>
        <p:spPr>
          <a:xfrm>
            <a:off x="749300" y="1037230"/>
            <a:ext cx="10972800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20040">
              <a:spcBef>
                <a:spcPts val="1620"/>
              </a:spcBef>
              <a:buClr>
                <a:srgbClr val="FF0000"/>
              </a:buClr>
              <a:buSzPct val="100000"/>
              <a:buFont typeface="Noto Sans Symbols"/>
              <a:buChar char="▪"/>
              <a:defRPr/>
            </a:pPr>
            <a:r>
              <a:rPr lang="en-MY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Task: Create an algorithm to calculate the total price of a shopping cart after applying a discount.</a:t>
            </a:r>
          </a:p>
          <a:p>
            <a:pPr marL="457200" indent="-320040">
              <a:spcBef>
                <a:spcPts val="1620"/>
              </a:spcBef>
              <a:buClr>
                <a:srgbClr val="FF0000"/>
              </a:buClr>
              <a:buSzPct val="100000"/>
              <a:buFont typeface="Noto Sans Symbols"/>
              <a:buChar char="▪"/>
              <a:defRPr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Expected Steps:</a:t>
            </a:r>
          </a:p>
          <a:p>
            <a:pPr marL="1074738" indent="-358775">
              <a:lnSpc>
                <a:spcPct val="150000"/>
              </a:lnSpc>
              <a:buFont typeface="+mj-lt"/>
              <a:buAutoNum type="arabicPeriod"/>
            </a:pP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  <a:p>
            <a:pPr marL="1074738" indent="-358775">
              <a:lnSpc>
                <a:spcPct val="150000"/>
              </a:lnSpc>
              <a:buFont typeface="+mj-lt"/>
              <a:buAutoNum type="arabicPeriod"/>
            </a:pP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Input the total price of items in the cart.</a:t>
            </a:r>
          </a:p>
          <a:p>
            <a:pPr marL="1074738" indent="-358775">
              <a:lnSpc>
                <a:spcPct val="150000"/>
              </a:lnSpc>
              <a:buFont typeface="+mj-lt"/>
              <a:buAutoNum type="arabicPeriod"/>
            </a:pP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Input the discount percentage (if applicable).</a:t>
            </a:r>
          </a:p>
          <a:p>
            <a:pPr marL="1074738" indent="-358775">
              <a:lnSpc>
                <a:spcPct val="150000"/>
              </a:lnSpc>
              <a:buFont typeface="+mj-lt"/>
              <a:buAutoNum type="arabicPeriod"/>
            </a:pP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Calculate the discount amount: </a:t>
            </a:r>
          </a:p>
          <a:p>
            <a:pPr marL="1074738" lvl="1" indent="-358775">
              <a:lnSpc>
                <a:spcPct val="150000"/>
              </a:lnSpc>
            </a:pP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		Discount Amount = (Total Price × Discount Percentage) / 100</a:t>
            </a:r>
          </a:p>
          <a:p>
            <a:pPr marL="1074738" indent="-358775">
              <a:lnSpc>
                <a:spcPct val="150000"/>
              </a:lnSpc>
              <a:buFont typeface="+mj-lt"/>
              <a:buAutoNum type="arabicPeriod"/>
            </a:pP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Calculate the final price:</a:t>
            </a:r>
          </a:p>
          <a:p>
            <a:pPr marL="1074738" indent="-358775">
              <a:lnSpc>
                <a:spcPct val="150000"/>
              </a:lnSpc>
            </a:pP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	 	Final Price = Total Price − Discount Amount</a:t>
            </a:r>
          </a:p>
          <a:p>
            <a:pPr marL="1074738" indent="-358775">
              <a:lnSpc>
                <a:spcPct val="150000"/>
              </a:lnSpc>
              <a:buFont typeface="+mj-lt"/>
              <a:buAutoNum type="arabicPeriod" startAt="6"/>
            </a:pP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Display the final price.</a:t>
            </a:r>
          </a:p>
          <a:p>
            <a:pPr marL="1074738" indent="-358775">
              <a:lnSpc>
                <a:spcPct val="150000"/>
              </a:lnSpc>
              <a:buFont typeface="+mj-lt"/>
              <a:buAutoNum type="arabicPeriod" startAt="6"/>
            </a:pP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35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400CD0-B704-4E26-A213-1C29CB617A76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Learning Objectives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E31DFCC-BC4A-48EF-9CBF-5261CB400E83}"/>
              </a:ext>
            </a:extLst>
          </p:cNvPr>
          <p:cNvSpPr txBox="1">
            <a:spLocks/>
          </p:cNvSpPr>
          <p:nvPr/>
        </p:nvSpPr>
        <p:spPr bwMode="auto">
          <a:xfrm>
            <a:off x="743576" y="1289684"/>
            <a:ext cx="10711543" cy="4101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9160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b="0" i="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22800" indent="-3204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6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marR="0" lvl="0" indent="-292608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In this chapter, you will learn: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1792" marR="0" lvl="1" indent="-32004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MY" dirty="0"/>
              <a:t>Understand what </a:t>
            </a:r>
            <a:r>
              <a:rPr lang="en-MY" dirty="0">
                <a:solidFill>
                  <a:schemeClr val="accent1"/>
                </a:solidFill>
              </a:rPr>
              <a:t>variables</a:t>
            </a:r>
            <a:r>
              <a:rPr lang="en-MY" dirty="0"/>
              <a:t> are and how they store values.</a:t>
            </a:r>
          </a:p>
          <a:p>
            <a:pPr marL="621792" marR="0" lvl="1" indent="-32004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MY" dirty="0"/>
              <a:t>Learn about Python </a:t>
            </a:r>
            <a:r>
              <a:rPr lang="en-MY" dirty="0">
                <a:solidFill>
                  <a:schemeClr val="accent1"/>
                </a:solidFill>
              </a:rPr>
              <a:t>data types </a:t>
            </a:r>
            <a:r>
              <a:rPr lang="en-MY" dirty="0"/>
              <a:t>(integers, floats, strings).</a:t>
            </a:r>
          </a:p>
          <a:p>
            <a:pPr marL="621792" marR="0" lvl="1" indent="-32004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MY" dirty="0"/>
              <a:t>Work on a </a:t>
            </a:r>
            <a:r>
              <a:rPr lang="en-MY" dirty="0">
                <a:solidFill>
                  <a:schemeClr val="accent1"/>
                </a:solidFill>
              </a:rPr>
              <a:t>Budget &amp; Expense Tracker </a:t>
            </a:r>
            <a:r>
              <a:rPr lang="en-MY" dirty="0"/>
              <a:t>to apply variables in a business scenario.</a:t>
            </a:r>
          </a:p>
          <a:p>
            <a:pPr marL="621792" marR="0" lvl="1" indent="-32004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MY" dirty="0"/>
              <a:t>Learn about </a:t>
            </a:r>
            <a:r>
              <a:rPr lang="en-MY" dirty="0">
                <a:solidFill>
                  <a:schemeClr val="accent1"/>
                </a:solidFill>
              </a:rPr>
              <a:t>lists</a:t>
            </a:r>
            <a:r>
              <a:rPr lang="en-MY" dirty="0"/>
              <a:t>, how to create and modify them, and apply them in financial data analysis.</a:t>
            </a:r>
          </a:p>
          <a:p>
            <a:pPr marL="621792" marR="0" lvl="1" indent="-32004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MY" dirty="0"/>
              <a:t>Solve </a:t>
            </a:r>
            <a:r>
              <a:rPr lang="en-MY" dirty="0">
                <a:solidFill>
                  <a:schemeClr val="accent1"/>
                </a:solidFill>
              </a:rPr>
              <a:t>a Sales Transactions </a:t>
            </a:r>
            <a:r>
              <a:rPr lang="en-MY" dirty="0"/>
              <a:t>Exercise using lists </a:t>
            </a:r>
          </a:p>
        </p:txBody>
      </p:sp>
    </p:spTree>
    <p:extLst>
      <p:ext uri="{BB962C8B-B14F-4D97-AF65-F5344CB8AC3E}">
        <p14:creationId xmlns:p14="http://schemas.microsoft.com/office/powerpoint/2010/main" val="2753896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AAB8C7-CA3D-4F7B-A392-ED1A376B97BB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105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MY" dirty="0">
                <a:ea typeface="ＭＳ Ｐゴシック" charset="-128"/>
              </a:rPr>
              <a:t>Example 2:  Creating a List with Multiple Distinct or Duplicate Elements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3CF3A8-1601-436D-990C-65F69917D700}"/>
              </a:ext>
            </a:extLst>
          </p:cNvPr>
          <p:cNvSpPr txBox="1">
            <a:spLocks/>
          </p:cNvSpPr>
          <p:nvPr/>
        </p:nvSpPr>
        <p:spPr bwMode="auto">
          <a:xfrm>
            <a:off x="838200" y="1529990"/>
            <a:ext cx="10215880" cy="215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9160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b="0" i="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22800" indent="-3204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6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41325">
              <a:lnSpc>
                <a:spcPct val="150000"/>
              </a:lnSpc>
            </a:pPr>
            <a:r>
              <a:rPr lang="en-MY" sz="2400" dirty="0"/>
              <a:t>A list in Python can contain </a:t>
            </a:r>
            <a:r>
              <a:rPr lang="en-MY" sz="2400" dirty="0">
                <a:solidFill>
                  <a:srgbClr val="0070C0"/>
                </a:solidFill>
              </a:rPr>
              <a:t>duplicate values</a:t>
            </a:r>
            <a:r>
              <a:rPr lang="en-MY" sz="2400" dirty="0"/>
              <a:t>, and each duplicate retains its </a:t>
            </a:r>
            <a:r>
              <a:rPr lang="en-MY" sz="2400" dirty="0">
                <a:solidFill>
                  <a:srgbClr val="0070C0"/>
                </a:solidFill>
              </a:rPr>
              <a:t>own position </a:t>
            </a:r>
            <a:r>
              <a:rPr lang="en-MY" sz="2400" dirty="0"/>
              <a:t>in the list.</a:t>
            </a:r>
            <a:endParaRPr lang="en-US" altLang="en-US" sz="2400" dirty="0">
              <a:ea typeface="ＭＳ Ｐゴシック" charset="-128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19D2D32-06E8-4D69-900D-A2051D66516B}"/>
              </a:ext>
            </a:extLst>
          </p:cNvPr>
          <p:cNvGraphicFramePr>
            <a:graphicFrameLocks noGrp="1"/>
          </p:cNvGraphicFramePr>
          <p:nvPr/>
        </p:nvGraphicFramePr>
        <p:xfrm>
          <a:off x="1915160" y="3045460"/>
          <a:ext cx="8361680" cy="274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1680">
                  <a:extLst>
                    <a:ext uri="{9D8B030D-6E8A-4147-A177-3AD203B41FA5}">
                      <a16:colId xmlns:a16="http://schemas.microsoft.com/office/drawing/2014/main" val="3246783655"/>
                    </a:ext>
                  </a:extLst>
                </a:gridCol>
              </a:tblGrid>
              <a:tr h="2745740">
                <a:tc>
                  <a:txBody>
                    <a:bodyPr/>
                    <a:lstStyle/>
                    <a:p>
                      <a:pPr marL="365125" indent="0" algn="l"/>
                      <a:r>
                        <a:rPr lang="en-MY" sz="2400" b="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Creating a list with duplicate values</a:t>
                      </a:r>
                    </a:p>
                    <a:p>
                      <a:pPr marL="365125" indent="0" algn="l"/>
                      <a:r>
                        <a:rPr lang="en-MY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numbers</a:t>
                      </a:r>
                      <a:r>
                        <a:rPr lang="en-MY" sz="2400" b="0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en-MY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MY" sz="2400" b="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10, 20, 30, 10, 40, 50, 20</a:t>
                      </a:r>
                      <a:r>
                        <a:rPr lang="en-MY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  <a:p>
                      <a:pPr marL="365125" indent="0" algn="l"/>
                      <a:endParaRPr lang="en-MY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65125" indent="0" algn="l"/>
                      <a:r>
                        <a:rPr lang="en-MY" sz="2400" b="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Printing the list </a:t>
                      </a:r>
                    </a:p>
                    <a:p>
                      <a:pPr marL="365125" indent="0" algn="l"/>
                      <a:r>
                        <a:rPr lang="en-MY" sz="2400" b="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n-MY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MY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"List with duplicate values:", </a:t>
                      </a:r>
                      <a:r>
                        <a:rPr lang="en-MY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numbers)</a:t>
                      </a:r>
                    </a:p>
                    <a:p>
                      <a:pPr marL="365125" indent="0" algn="l"/>
                      <a:endParaRPr lang="en-MY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65125" indent="0" algn="l"/>
                      <a:r>
                        <a:rPr lang="en-MY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 with duplicate values: [10, 20, 30, 10, 40, 50, 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91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916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AAB8C7-CA3D-4F7B-A392-ED1A376B97BB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105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3600" b="1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Accessing Elements from the List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3CF3A8-1601-436D-990C-65F69917D700}"/>
              </a:ext>
            </a:extLst>
          </p:cNvPr>
          <p:cNvSpPr txBox="1">
            <a:spLocks/>
          </p:cNvSpPr>
          <p:nvPr/>
        </p:nvSpPr>
        <p:spPr bwMode="auto">
          <a:xfrm>
            <a:off x="838200" y="1529990"/>
            <a:ext cx="10215880" cy="325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9160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b="0" i="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22800" indent="-3204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6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41325">
              <a:lnSpc>
                <a:spcPct val="150000"/>
              </a:lnSpc>
            </a:pPr>
            <a:r>
              <a:rPr lang="en-MY" sz="2600" dirty="0"/>
              <a:t>In order to access the list items refer to the index number. </a:t>
            </a:r>
          </a:p>
          <a:p>
            <a:pPr marL="533400" indent="-441325">
              <a:lnSpc>
                <a:spcPct val="150000"/>
              </a:lnSpc>
            </a:pPr>
            <a:r>
              <a:rPr lang="en-MY" sz="2600" dirty="0"/>
              <a:t>Use the index operator [ ] to access an item in a list. The index must be an integer. </a:t>
            </a:r>
          </a:p>
          <a:p>
            <a:pPr marL="533400" indent="-441325">
              <a:lnSpc>
                <a:spcPct val="150000"/>
              </a:lnSpc>
            </a:pPr>
            <a:r>
              <a:rPr lang="en-MY" sz="2600" dirty="0"/>
              <a:t>Nested lists are accessed using nested indexing. </a:t>
            </a:r>
          </a:p>
        </p:txBody>
      </p:sp>
    </p:spTree>
    <p:extLst>
      <p:ext uri="{BB962C8B-B14F-4D97-AF65-F5344CB8AC3E}">
        <p14:creationId xmlns:p14="http://schemas.microsoft.com/office/powerpoint/2010/main" val="3900675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AAB8C7-CA3D-4F7B-A392-ED1A376B97BB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105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lvl="0">
              <a:defRPr/>
            </a:pPr>
            <a:r>
              <a:rPr lang="en-MY" dirty="0">
                <a:ea typeface="ＭＳ Ｐゴシック" charset="-128"/>
              </a:rPr>
              <a:t>Example 3: Accessing Elements from List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234B52-877D-4109-8520-AD415C25A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733" y="1054400"/>
            <a:ext cx="9678534" cy="562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34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AAB8C7-CA3D-4F7B-A392-ED1A376B97BB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9951720" cy="105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lvl="0">
              <a:defRPr/>
            </a:pPr>
            <a:r>
              <a:rPr lang="en-MY" dirty="0">
                <a:ea typeface="ＭＳ Ｐゴシック" charset="-128"/>
              </a:rPr>
              <a:t>Exercise: Analyse Sales Transactions Using Lists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D7DE5CF-552F-4E69-9723-0AB2EF8F7060}"/>
              </a:ext>
            </a:extLst>
          </p:cNvPr>
          <p:cNvSpPr txBox="1">
            <a:spLocks/>
          </p:cNvSpPr>
          <p:nvPr/>
        </p:nvSpPr>
        <p:spPr bwMode="auto">
          <a:xfrm>
            <a:off x="574040" y="1661160"/>
            <a:ext cx="10215880" cy="505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9160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b="0" i="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22800" indent="-3204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6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41325">
              <a:lnSpc>
                <a:spcPct val="150000"/>
              </a:lnSpc>
            </a:pPr>
            <a:r>
              <a:rPr lang="en-MY" sz="2000" dirty="0"/>
              <a:t>A store records daily sales transactions in a list. Each transaction represents a sale amount (in dollars). However, some sales amounts appear multiple times (duplicates), as the same item might be sold multiple times in a day.</a:t>
            </a:r>
          </a:p>
          <a:p>
            <a:pPr marL="92075" indent="0">
              <a:lnSpc>
                <a:spcPct val="150000"/>
              </a:lnSpc>
              <a:buNone/>
            </a:pPr>
            <a:r>
              <a:rPr lang="en-MY" sz="2000" b="1" dirty="0"/>
              <a:t>Your Task:</a:t>
            </a:r>
          </a:p>
          <a:p>
            <a:pPr marL="533400" indent="-441325">
              <a:lnSpc>
                <a:spcPct val="150000"/>
              </a:lnSpc>
            </a:pPr>
            <a:r>
              <a:rPr lang="en-MY" sz="2000" dirty="0"/>
              <a:t>Create a </a:t>
            </a:r>
            <a:r>
              <a:rPr lang="en-MY" sz="2000" dirty="0">
                <a:solidFill>
                  <a:srgbClr val="0070C0"/>
                </a:solidFill>
              </a:rPr>
              <a:t>list</a:t>
            </a:r>
            <a:r>
              <a:rPr lang="en-MY" sz="2000" dirty="0"/>
              <a:t> called sales that contains the following sales amounts:</a:t>
            </a:r>
            <a:br>
              <a:rPr lang="en-MY" sz="2000" dirty="0"/>
            </a:br>
            <a:r>
              <a:rPr lang="en-MY" sz="2000" dirty="0"/>
              <a:t>[150, 200, 350, 150, 500, 300, 200, 400, 150]</a:t>
            </a:r>
          </a:p>
          <a:p>
            <a:pPr marL="533400" indent="-441325">
              <a:lnSpc>
                <a:spcPct val="150000"/>
              </a:lnSpc>
            </a:pPr>
            <a:r>
              <a:rPr lang="en-MY" sz="2000" dirty="0"/>
              <a:t>Print the </a:t>
            </a:r>
            <a:r>
              <a:rPr lang="en-MY" sz="2000" dirty="0">
                <a:solidFill>
                  <a:srgbClr val="0070C0"/>
                </a:solidFill>
              </a:rPr>
              <a:t>entire sales </a:t>
            </a:r>
            <a:r>
              <a:rPr lang="en-MY" sz="2000" dirty="0"/>
              <a:t>list.</a:t>
            </a:r>
          </a:p>
          <a:p>
            <a:pPr marL="533400" indent="-441325">
              <a:lnSpc>
                <a:spcPct val="150000"/>
              </a:lnSpc>
            </a:pPr>
            <a:r>
              <a:rPr lang="en-MY" sz="2000" dirty="0"/>
              <a:t>Count </a:t>
            </a:r>
            <a:r>
              <a:rPr lang="en-MY" sz="2000" dirty="0">
                <a:solidFill>
                  <a:srgbClr val="0070C0"/>
                </a:solidFill>
              </a:rPr>
              <a:t>occurrences of $200 </a:t>
            </a:r>
            <a:r>
              <a:rPr lang="en-MY" sz="2000" dirty="0"/>
              <a:t>in sales list.</a:t>
            </a:r>
          </a:p>
          <a:p>
            <a:pPr marL="533400" indent="-441325">
              <a:lnSpc>
                <a:spcPct val="150000"/>
              </a:lnSpc>
            </a:pPr>
            <a:r>
              <a:rPr lang="en-MY" sz="2000" dirty="0"/>
              <a:t>Calculate and print the </a:t>
            </a:r>
            <a:r>
              <a:rPr lang="en-MY" sz="2000" dirty="0">
                <a:solidFill>
                  <a:srgbClr val="0070C0"/>
                </a:solidFill>
              </a:rPr>
              <a:t>total revenue </a:t>
            </a:r>
            <a:r>
              <a:rPr lang="en-MY" sz="2000" dirty="0"/>
              <a:t>(sum of all sales).</a:t>
            </a:r>
          </a:p>
          <a:p>
            <a:pPr marL="533400" indent="-441325">
              <a:lnSpc>
                <a:spcPct val="150000"/>
              </a:lnSpc>
            </a:pPr>
            <a:endParaRPr lang="en-MY" sz="2000" dirty="0"/>
          </a:p>
          <a:p>
            <a:pPr marL="533400" indent="-441325">
              <a:lnSpc>
                <a:spcPct val="150000"/>
              </a:lnSpc>
            </a:pPr>
            <a:endParaRPr lang="en-MY" sz="2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722D874-EB65-47BA-9468-37AE38D3A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380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0BEF9-FEDE-4B4D-9BFA-6262E71DB4B1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String </a:t>
            </a:r>
            <a:r>
              <a:rPr lang="en-MY" dirty="0"/>
              <a:t>Concatenation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6E23643-A5AE-4E70-AF64-9A6839C35F43}"/>
              </a:ext>
            </a:extLst>
          </p:cNvPr>
          <p:cNvSpPr txBox="1">
            <a:spLocks/>
          </p:cNvSpPr>
          <p:nvPr/>
        </p:nvSpPr>
        <p:spPr bwMode="auto">
          <a:xfrm>
            <a:off x="838200" y="1037230"/>
            <a:ext cx="10375232" cy="529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9160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b="0" i="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22800" indent="-3204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6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None/>
              <a:tabLst/>
              <a:defRPr/>
            </a:pPr>
            <a:r>
              <a:rPr kumimoji="0" lang="en-MY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Python also supports string </a:t>
            </a:r>
            <a:r>
              <a:rPr kumimoji="0" lang="en-MY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concatenation</a:t>
            </a:r>
            <a:r>
              <a:rPr kumimoji="0" lang="en-MY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 and </a:t>
            </a:r>
            <a:r>
              <a:rPr kumimoji="0" lang="en-MY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simultaneous</a:t>
            </a:r>
            <a:r>
              <a:rPr kumimoji="0" lang="en-MY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 variable assignment. </a:t>
            </a:r>
            <a:r>
              <a:rPr lang="en-MY" dirty="0"/>
              <a:t>Strings can be </a:t>
            </a:r>
            <a:r>
              <a:rPr lang="en-MY" b="1" dirty="0"/>
              <a:t>concatenated</a:t>
            </a:r>
            <a:r>
              <a:rPr lang="en-MY" dirty="0"/>
              <a:t> with the + operator</a:t>
            </a:r>
            <a:endParaRPr kumimoji="0" lang="en-MY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Arial" charset="0"/>
            </a:endParaRPr>
          </a:p>
          <a:p>
            <a:pPr marL="291600" marR="0" lvl="0" indent="-291600" algn="l" defTabSz="914400" rtl="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b="1" dirty="0">
                <a:ea typeface="ＭＳ Ｐゴシック" charset="-128"/>
              </a:rPr>
              <a:t>Concatenating Strings</a:t>
            </a:r>
            <a:r>
              <a:rPr lang="en-MY" dirty="0">
                <a:ea typeface="ＭＳ Ｐゴシック" charset="-128"/>
              </a:rPr>
              <a:t>: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D8FF7016-6D49-4727-8E24-03F5B210E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360333"/>
              </p:ext>
            </p:extLst>
          </p:nvPr>
        </p:nvGraphicFramePr>
        <p:xfrm>
          <a:off x="838200" y="3091998"/>
          <a:ext cx="1075559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5595">
                  <a:extLst>
                    <a:ext uri="{9D8B030D-6E8A-4147-A177-3AD203B41FA5}">
                      <a16:colId xmlns:a16="http://schemas.microsoft.com/office/drawing/2014/main" val="3651620745"/>
                    </a:ext>
                  </a:extLst>
                </a:gridCol>
              </a:tblGrid>
              <a:tr h="1149774">
                <a:tc>
                  <a:txBody>
                    <a:bodyPr/>
                    <a:lstStyle/>
                    <a:p>
                      <a:r>
                        <a:rPr lang="en-MY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Numeric addition</a:t>
                      </a:r>
                    </a:p>
                    <a:p>
                      <a:r>
                        <a:rPr lang="en-MY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 = 1</a:t>
                      </a:r>
                    </a:p>
                    <a:p>
                      <a:r>
                        <a:rPr lang="en-MY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two = 2</a:t>
                      </a:r>
                    </a:p>
                    <a:p>
                      <a:r>
                        <a:rPr lang="en-MY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three = one + two</a:t>
                      </a:r>
                    </a:p>
                    <a:p>
                      <a:r>
                        <a:rPr lang="en-MY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print(three)  </a:t>
                      </a:r>
                      <a:r>
                        <a:rPr lang="en-MY" sz="18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This will output: 3</a:t>
                      </a:r>
                    </a:p>
                    <a:p>
                      <a:endParaRPr lang="en-MY" sz="1800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MY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String concatenation</a:t>
                      </a:r>
                    </a:p>
                    <a:p>
                      <a:r>
                        <a:rPr lang="en-MY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hello = “hello”</a:t>
                      </a:r>
                    </a:p>
                    <a:p>
                      <a:r>
                        <a:rPr lang="en-MY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world = “world”</a:t>
                      </a:r>
                    </a:p>
                    <a:p>
                      <a:r>
                        <a:rPr lang="en-MY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helloworld = hello + world  </a:t>
                      </a:r>
                      <a:r>
                        <a:rPr lang="en-MY" sz="18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Concatenates with a space in between</a:t>
                      </a:r>
                    </a:p>
                    <a:p>
                      <a:r>
                        <a:rPr lang="en-MY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print(helloworld)  </a:t>
                      </a:r>
                      <a:r>
                        <a:rPr lang="en-MY" sz="18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This will output: hello world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680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882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0BEF9-FEDE-4B4D-9BFA-6262E71DB4B1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Simultaneous Variable Assignment 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6E23643-A5AE-4E70-AF64-9A6839C35F43}"/>
              </a:ext>
            </a:extLst>
          </p:cNvPr>
          <p:cNvSpPr txBox="1">
            <a:spLocks/>
          </p:cNvSpPr>
          <p:nvPr/>
        </p:nvSpPr>
        <p:spPr bwMode="auto">
          <a:xfrm>
            <a:off x="838200" y="1037230"/>
            <a:ext cx="10375232" cy="529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9160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b="0" i="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22800" indent="-3204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6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None/>
              <a:tabLst/>
              <a:defRPr/>
            </a:pPr>
            <a:r>
              <a:rPr kumimoji="0" lang="en-MY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Simultaneous Variable Assignment </a:t>
            </a:r>
            <a:r>
              <a:rPr kumimoji="0" lang="en-MY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in Python refers to the ability to </a:t>
            </a:r>
            <a:r>
              <a:rPr kumimoji="0" lang="en-MY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assign values to multiple variables </a:t>
            </a:r>
            <a:r>
              <a:rPr kumimoji="0" lang="en-MY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in a single line of code using a tuple-like syntax. This allows for more concise and readable code.</a:t>
            </a:r>
            <a:r>
              <a:rPr lang="en-MY" b="1" dirty="0">
                <a:ea typeface="ＭＳ Ｐゴシック" charset="-128"/>
              </a:rPr>
              <a:t>Concatenating Strings</a:t>
            </a:r>
            <a:r>
              <a:rPr lang="en-MY" dirty="0">
                <a:ea typeface="ＭＳ Ｐゴシック" charset="-128"/>
              </a:rPr>
              <a:t>: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D8FF7016-6D49-4727-8E24-03F5B210E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01381"/>
              </p:ext>
            </p:extLst>
          </p:nvPr>
        </p:nvGraphicFramePr>
        <p:xfrm>
          <a:off x="718202" y="3686358"/>
          <a:ext cx="10755595" cy="672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5595">
                  <a:extLst>
                    <a:ext uri="{9D8B030D-6E8A-4147-A177-3AD203B41FA5}">
                      <a16:colId xmlns:a16="http://schemas.microsoft.com/office/drawing/2014/main" val="3651620745"/>
                    </a:ext>
                  </a:extLst>
                </a:gridCol>
              </a:tblGrid>
              <a:tr h="672105">
                <a:tc>
                  <a:txBody>
                    <a:bodyPr/>
                    <a:lstStyle/>
                    <a:p>
                      <a:r>
                        <a:rPr lang="en-MY" sz="2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x, y = 10, 20  </a:t>
                      </a:r>
                      <a:r>
                        <a:rPr lang="en-MY" sz="28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# Assigns 10 to x and 20 to y at the same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680165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29544813-EE7A-4A27-BF63-FDEB3F9A7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416691"/>
              </p:ext>
            </p:extLst>
          </p:nvPr>
        </p:nvGraphicFramePr>
        <p:xfrm>
          <a:off x="667402" y="4631238"/>
          <a:ext cx="1075559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5595">
                  <a:extLst>
                    <a:ext uri="{9D8B030D-6E8A-4147-A177-3AD203B41FA5}">
                      <a16:colId xmlns:a16="http://schemas.microsoft.com/office/drawing/2014/main" val="3651620745"/>
                    </a:ext>
                  </a:extLst>
                </a:gridCol>
              </a:tblGrid>
              <a:tr h="672105">
                <a:tc>
                  <a:txBody>
                    <a:bodyPr/>
                    <a:lstStyle/>
                    <a:p>
                      <a:r>
                        <a:rPr lang="en-MY" sz="2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b = 3, 4</a:t>
                      </a:r>
                    </a:p>
                    <a:p>
                      <a:r>
                        <a:rPr lang="en-MY" sz="2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print(</a:t>
                      </a:r>
                      <a:r>
                        <a:rPr lang="en-MY" sz="2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a,b</a:t>
                      </a:r>
                      <a:r>
                        <a:rPr lang="en-MY" sz="2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endParaRPr lang="en-MY" sz="2800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680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505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0BEF9-FEDE-4B4D-9BFA-6262E71DB4B1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lvl="0">
              <a:defRPr/>
            </a:pPr>
            <a:r>
              <a:rPr lang="en-US"/>
              <a:t>Mixing operators 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6E23643-A5AE-4E70-AF64-9A6839C35F43}"/>
              </a:ext>
            </a:extLst>
          </p:cNvPr>
          <p:cNvSpPr txBox="1">
            <a:spLocks/>
          </p:cNvSpPr>
          <p:nvPr/>
        </p:nvSpPr>
        <p:spPr bwMode="auto">
          <a:xfrm>
            <a:off x="838200" y="1037230"/>
            <a:ext cx="10375232" cy="160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9160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b="0" i="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22800" indent="-3204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6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None/>
              <a:tabLst/>
              <a:defRPr/>
            </a:pPr>
            <a:r>
              <a:rPr kumimoji="0" lang="en-MY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Mixing operators between numbers and strings is </a:t>
            </a:r>
            <a:r>
              <a:rPr kumimoji="0" lang="en-MY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not</a:t>
            </a:r>
            <a:r>
              <a:rPr kumimoji="0" lang="en-MY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 supported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D8FF7016-6D49-4727-8E24-03F5B210E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21393"/>
              </p:ext>
            </p:extLst>
          </p:nvPr>
        </p:nvGraphicFramePr>
        <p:xfrm>
          <a:off x="697832" y="2026562"/>
          <a:ext cx="4888195" cy="2225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8195">
                  <a:extLst>
                    <a:ext uri="{9D8B030D-6E8A-4147-A177-3AD203B41FA5}">
                      <a16:colId xmlns:a16="http://schemas.microsoft.com/office/drawing/2014/main" val="3651620745"/>
                    </a:ext>
                  </a:extLst>
                </a:gridCol>
              </a:tblGrid>
              <a:tr h="2225041">
                <a:tc>
                  <a:txBody>
                    <a:bodyPr/>
                    <a:lstStyle/>
                    <a:p>
                      <a:r>
                        <a:rPr lang="en-MY" sz="2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This will not work!</a:t>
                      </a:r>
                    </a:p>
                    <a:p>
                      <a:r>
                        <a:rPr lang="en-MY" sz="2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 = 1</a:t>
                      </a:r>
                    </a:p>
                    <a:p>
                      <a:r>
                        <a:rPr lang="en-MY" sz="2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two = 2</a:t>
                      </a:r>
                    </a:p>
                    <a:p>
                      <a:r>
                        <a:rPr lang="en-MY" sz="2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hello = "hello"</a:t>
                      </a:r>
                    </a:p>
                    <a:p>
                      <a:r>
                        <a:rPr lang="en-MY" sz="2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print(one + two + hello)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680165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29544813-EE7A-4A27-BF63-FDEB3F9A7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605129"/>
              </p:ext>
            </p:extLst>
          </p:nvPr>
        </p:nvGraphicFramePr>
        <p:xfrm>
          <a:off x="6096000" y="1927683"/>
          <a:ext cx="49399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9982">
                  <a:extLst>
                    <a:ext uri="{9D8B030D-6E8A-4147-A177-3AD203B41FA5}">
                      <a16:colId xmlns:a16="http://schemas.microsoft.com/office/drawing/2014/main" val="3651620745"/>
                    </a:ext>
                  </a:extLst>
                </a:gridCol>
              </a:tblGrid>
              <a:tr h="672105">
                <a:tc>
                  <a:txBody>
                    <a:bodyPr/>
                    <a:lstStyle/>
                    <a:p>
                      <a:r>
                        <a:rPr lang="en-MY" sz="2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This will work!</a:t>
                      </a:r>
                    </a:p>
                    <a:p>
                      <a:r>
                        <a:rPr lang="en-MY" sz="2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 = "1"</a:t>
                      </a:r>
                    </a:p>
                    <a:p>
                      <a:r>
                        <a:rPr lang="en-MY" sz="2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two = "2"</a:t>
                      </a:r>
                    </a:p>
                    <a:p>
                      <a:r>
                        <a:rPr lang="en-MY" sz="2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hello = "hello"</a:t>
                      </a:r>
                    </a:p>
                    <a:p>
                      <a:r>
                        <a:rPr lang="en-MY" sz="2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print(one + two + hello)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680165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EDA2BF8B-B672-49E9-B929-E296AD330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393465"/>
              </p:ext>
            </p:extLst>
          </p:nvPr>
        </p:nvGraphicFramePr>
        <p:xfrm>
          <a:off x="3141929" y="4572000"/>
          <a:ext cx="4888195" cy="1920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8195">
                  <a:extLst>
                    <a:ext uri="{9D8B030D-6E8A-4147-A177-3AD203B41FA5}">
                      <a16:colId xmlns:a16="http://schemas.microsoft.com/office/drawing/2014/main" val="3651620745"/>
                    </a:ext>
                  </a:extLst>
                </a:gridCol>
              </a:tblGrid>
              <a:tr h="1920876">
                <a:tc>
                  <a:txBody>
                    <a:bodyPr/>
                    <a:lstStyle/>
                    <a:p>
                      <a:r>
                        <a:rPr lang="en-MY" sz="2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This will work!</a:t>
                      </a:r>
                    </a:p>
                    <a:p>
                      <a:r>
                        <a:rPr lang="en-MY" sz="2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 = 1</a:t>
                      </a:r>
                    </a:p>
                    <a:p>
                      <a:r>
                        <a:rPr lang="en-MY" sz="2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two = 2</a:t>
                      </a:r>
                    </a:p>
                    <a:p>
                      <a:r>
                        <a:rPr lang="en-MY" sz="2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print("hello", one + two)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680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703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D1A95-C737-453F-BA3F-24E1879E71B3}"/>
              </a:ext>
            </a:extLst>
          </p:cNvPr>
          <p:cNvSpPr txBox="1"/>
          <p:nvPr/>
        </p:nvSpPr>
        <p:spPr>
          <a:xfrm>
            <a:off x="692214" y="939207"/>
            <a:ext cx="10807571" cy="582948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MY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enforces </a:t>
            </a:r>
            <a:r>
              <a:rPr lang="en-MY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indentation</a:t>
            </a:r>
            <a:r>
              <a:rPr lang="en-MY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represent</a:t>
            </a:r>
            <a:r>
              <a:rPr lang="en-MY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MY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  <a:r>
              <a:rPr lang="en-MY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It’s a fundamental aspect of Python’s design and makes code more </a:t>
            </a:r>
            <a:r>
              <a:rPr lang="en-MY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readable</a:t>
            </a:r>
            <a:r>
              <a:rPr lang="en-MY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MY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indentation refers to adding </a:t>
            </a:r>
            <a:r>
              <a:rPr lang="en-MY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 space before a statement </a:t>
            </a:r>
            <a:r>
              <a:rPr lang="en-MY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 particular block of code. </a:t>
            </a: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MY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another word, all the statements with the </a:t>
            </a:r>
            <a:r>
              <a:rPr lang="en-MY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space </a:t>
            </a:r>
            <a:r>
              <a:rPr lang="en-MY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right, belong to the </a:t>
            </a:r>
            <a:r>
              <a:rPr lang="en-MY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code block</a:t>
            </a: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MY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use either </a:t>
            </a:r>
            <a:r>
              <a:rPr lang="en-MY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spaces or tabs</a:t>
            </a:r>
            <a:r>
              <a:rPr lang="en-MY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but </a:t>
            </a:r>
            <a:r>
              <a:rPr lang="en-MY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never mix </a:t>
            </a:r>
            <a:r>
              <a:rPr lang="en-MY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them. The convention is to use four spaces</a:t>
            </a:r>
            <a:endParaRPr lang="en-MY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600" dirty="0">
                <a:ea typeface="ＭＳ Ｐゴシック" charset="-128"/>
              </a:rPr>
              <a:t>Indentation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618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600" dirty="0">
                <a:ea typeface="ＭＳ Ｐゴシック" charset="-128"/>
              </a:rPr>
              <a:t>Indentation and Code Structure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F06F25-FE68-4372-9E7B-53D806358364}"/>
              </a:ext>
            </a:extLst>
          </p:cNvPr>
          <p:cNvGrpSpPr/>
          <p:nvPr/>
        </p:nvGrpSpPr>
        <p:grpSpPr>
          <a:xfrm>
            <a:off x="472440" y="2305615"/>
            <a:ext cx="11247119" cy="2246769"/>
            <a:chOff x="472441" y="1695065"/>
            <a:chExt cx="11247119" cy="22467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BEC959-3C59-4FE9-9B5B-DBBF6A7AEF3B}"/>
                </a:ext>
              </a:extLst>
            </p:cNvPr>
            <p:cNvSpPr txBox="1"/>
            <p:nvPr/>
          </p:nvSpPr>
          <p:spPr>
            <a:xfrm>
              <a:off x="472441" y="1695065"/>
              <a:ext cx="3218410" cy="22467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MY" sz="2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Statement </a:t>
              </a:r>
            </a:p>
            <a:p>
              <a:r>
                <a:rPr lang="en-MY" sz="2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condition:</a:t>
              </a:r>
            </a:p>
            <a:p>
              <a:r>
                <a:rPr lang="en-MY" sz="2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	if condition: </a:t>
              </a:r>
            </a:p>
            <a:p>
              <a:r>
                <a:rPr lang="en-MY" sz="2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Statement </a:t>
              </a:r>
            </a:p>
            <a:p>
              <a:r>
                <a:rPr lang="en-MY" sz="2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else: </a:t>
              </a:r>
            </a:p>
            <a:p>
              <a:r>
                <a:rPr lang="en-MY" sz="2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Statement </a:t>
              </a:r>
            </a:p>
            <a:p>
              <a:r>
                <a:rPr lang="en-MY" sz="2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Statement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CDAABB-8413-4D18-9E15-3F5D3F145AF3}"/>
                </a:ext>
              </a:extLst>
            </p:cNvPr>
            <p:cNvSpPr txBox="1"/>
            <p:nvPr/>
          </p:nvSpPr>
          <p:spPr>
            <a:xfrm>
              <a:off x="6805354" y="1695065"/>
              <a:ext cx="4914206" cy="22467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MY" sz="20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 block 1 begins </a:t>
              </a:r>
            </a:p>
            <a:p>
              <a:r>
                <a:rPr lang="en-MY" sz="20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 block 1 continues</a:t>
              </a:r>
            </a:p>
            <a:p>
              <a:r>
                <a:rPr lang="en-MY" sz="20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	Code block 2 begins </a:t>
              </a:r>
            </a:p>
            <a:p>
              <a:r>
                <a:rPr lang="en-MY" sz="20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Code block 3 begins </a:t>
              </a:r>
            </a:p>
            <a:p>
              <a:r>
                <a:rPr lang="en-MY" sz="20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Code block 2 continues </a:t>
              </a:r>
            </a:p>
            <a:p>
              <a:r>
                <a:rPr lang="en-MY" sz="20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Code block 3 continues </a:t>
              </a:r>
            </a:p>
            <a:p>
              <a:r>
                <a:rPr lang="en-MY" sz="20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 block 1 continues 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8E77752-06F3-4912-A5CA-D50DE388D92C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3690851" y="2818450"/>
              <a:ext cx="311450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9024CF-8E4F-47D6-AAEA-75F9BE34DF6E}"/>
                </a:ext>
              </a:extLst>
            </p:cNvPr>
            <p:cNvSpPr txBox="1"/>
            <p:nvPr/>
          </p:nvSpPr>
          <p:spPr>
            <a:xfrm>
              <a:off x="4056611" y="2061369"/>
              <a:ext cx="2382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dirty="0"/>
                <a:t>How the interpreter visualize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2612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Example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8631A8D6-C484-4523-985B-99B96AA405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16" t="32207" r="67039" b="10768"/>
          <a:stretch/>
        </p:blipFill>
        <p:spPr>
          <a:xfrm>
            <a:off x="9019309" y="254698"/>
            <a:ext cx="2999014" cy="63486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416BFC-F4E8-4D1D-9C4A-0464627B6FF1}"/>
              </a:ext>
            </a:extLst>
          </p:cNvPr>
          <p:cNvSpPr txBox="1"/>
          <p:nvPr/>
        </p:nvSpPr>
        <p:spPr>
          <a:xfrm>
            <a:off x="838200" y="1373442"/>
            <a:ext cx="775716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dirty="0">
                <a:solidFill>
                  <a:srgbClr val="000000"/>
                </a:solidFill>
                <a:latin typeface="Arial" charset="0"/>
                <a:ea typeface="ＭＳ Ｐゴシック" charset="-128"/>
                <a:cs typeface="Arial" charset="0"/>
              </a:rPr>
              <a:t>To indicate a block of code in Python, you must indent each line of the block by the same whitespace. </a:t>
            </a:r>
          </a:p>
          <a:p>
            <a:pPr algn="just"/>
            <a:endParaRPr lang="en-US" sz="2600" dirty="0">
              <a:solidFill>
                <a:srgbClr val="000000"/>
              </a:solidFill>
              <a:latin typeface="Arial" charset="0"/>
              <a:ea typeface="ＭＳ Ｐゴシック" charset="-128"/>
              <a:cs typeface="Arial" charset="0"/>
            </a:endParaRPr>
          </a:p>
          <a:p>
            <a:pPr algn="just"/>
            <a:r>
              <a:rPr lang="en-US" sz="2600" dirty="0">
                <a:solidFill>
                  <a:srgbClr val="000000"/>
                </a:solidFill>
                <a:latin typeface="Arial" charset="0"/>
                <a:ea typeface="ＭＳ Ｐゴシック" charset="-128"/>
                <a:cs typeface="Arial" charset="0"/>
              </a:rPr>
              <a:t>The two lines of code in the while loop are both indented four spaces. It is required for indicating what block of code a statement belongs to. </a:t>
            </a:r>
          </a:p>
          <a:p>
            <a:pPr algn="just"/>
            <a:endParaRPr lang="en-US" sz="2600" dirty="0">
              <a:solidFill>
                <a:srgbClr val="273239"/>
              </a:solidFill>
              <a:latin typeface="Arial Body"/>
            </a:endParaRPr>
          </a:p>
          <a:p>
            <a:pPr algn="just"/>
            <a:r>
              <a:rPr lang="en-US" sz="2600" dirty="0">
                <a:solidFill>
                  <a:srgbClr val="000000"/>
                </a:solidFill>
                <a:latin typeface="Arial" charset="0"/>
                <a:ea typeface="ＭＳ Ｐゴシック" charset="-128"/>
                <a:cs typeface="Arial" charset="0"/>
              </a:rPr>
              <a:t>For example, </a:t>
            </a:r>
            <a:r>
              <a:rPr lang="en-US" sz="2600" dirty="0">
                <a:solidFill>
                  <a:srgbClr val="0070C0"/>
                </a:solidFill>
                <a:latin typeface="Arial" charset="0"/>
                <a:ea typeface="ＭＳ Ｐゴシック" charset="-128"/>
                <a:cs typeface="Arial" charset="0"/>
              </a:rPr>
              <a:t>j=1 </a:t>
            </a:r>
            <a:r>
              <a:rPr lang="en-US" sz="2600" dirty="0">
                <a:solidFill>
                  <a:srgbClr val="000000"/>
                </a:solidFill>
                <a:latin typeface="Arial" charset="0"/>
                <a:ea typeface="ＭＳ Ｐゴシック" charset="-128"/>
                <a:cs typeface="Arial" charset="0"/>
              </a:rPr>
              <a:t>and </a:t>
            </a:r>
            <a:r>
              <a:rPr lang="en-US" sz="2600" dirty="0">
                <a:solidFill>
                  <a:srgbClr val="0070C0"/>
                </a:solidFill>
                <a:latin typeface="Arial" charset="0"/>
                <a:ea typeface="ＭＳ Ｐゴシック" charset="-128"/>
                <a:cs typeface="Arial" charset="0"/>
              </a:rPr>
              <a:t>while(j&lt;=5): </a:t>
            </a:r>
            <a:r>
              <a:rPr lang="en-US" sz="2600" dirty="0">
                <a:solidFill>
                  <a:srgbClr val="000000"/>
                </a:solidFill>
                <a:latin typeface="Arial" charset="0"/>
                <a:ea typeface="ＭＳ Ｐゴシック" charset="-128"/>
                <a:cs typeface="Arial" charset="0"/>
              </a:rPr>
              <a:t>is not indented, and so it is not within the </a:t>
            </a:r>
            <a:r>
              <a:rPr lang="en-US" sz="2600" dirty="0">
                <a:solidFill>
                  <a:srgbClr val="0070C0"/>
                </a:solidFill>
                <a:latin typeface="Arial" charset="0"/>
                <a:ea typeface="ＭＳ Ｐゴシック" charset="-128"/>
                <a:cs typeface="Arial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while</a:t>
            </a:r>
            <a:r>
              <a:rPr lang="en-US" sz="2600" dirty="0">
                <a:solidFill>
                  <a:srgbClr val="0070C0"/>
                </a:solidFill>
                <a:latin typeface="Arial" charset="0"/>
                <a:ea typeface="ＭＳ Ｐゴシック" charset="-128"/>
                <a:cs typeface="Arial" charset="0"/>
              </a:rPr>
              <a:t> </a:t>
            </a:r>
            <a:r>
              <a:rPr lang="en-US" sz="2600" dirty="0">
                <a:solidFill>
                  <a:srgbClr val="000000"/>
                </a:solidFill>
                <a:latin typeface="Arial" charset="0"/>
                <a:ea typeface="ＭＳ Ｐゴシック" charset="-128"/>
                <a:cs typeface="Arial" charset="0"/>
              </a:rPr>
              <a:t>block.</a:t>
            </a:r>
          </a:p>
          <a:p>
            <a:pPr algn="just"/>
            <a:endParaRPr lang="en-US" sz="2600" dirty="0">
              <a:solidFill>
                <a:srgbClr val="000000"/>
              </a:solidFill>
              <a:latin typeface="Arial" charset="0"/>
              <a:ea typeface="ＭＳ Ｐゴシック" charset="-128"/>
              <a:cs typeface="Arial" charset="0"/>
            </a:endParaRPr>
          </a:p>
          <a:p>
            <a:pPr algn="just"/>
            <a:r>
              <a:rPr lang="en-US" sz="2600" dirty="0">
                <a:solidFill>
                  <a:srgbClr val="000000"/>
                </a:solidFill>
                <a:latin typeface="Arial" charset="0"/>
                <a:ea typeface="ＭＳ Ｐゴシック" charset="-128"/>
                <a:cs typeface="Arial" charset="0"/>
              </a:rPr>
              <a:t> So, Python code structures by indentation.</a:t>
            </a:r>
            <a:endParaRPr lang="en-MY" sz="2600" dirty="0">
              <a:solidFill>
                <a:srgbClr val="000000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77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600" dirty="0">
                <a:ea typeface="ＭＳ Ｐゴシック" charset="-128"/>
              </a:rPr>
              <a:t>Variables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A0F78-40DD-46B5-BCFF-FBD83A2777A7}"/>
              </a:ext>
            </a:extLst>
          </p:cNvPr>
          <p:cNvSpPr txBox="1"/>
          <p:nvPr/>
        </p:nvSpPr>
        <p:spPr>
          <a:xfrm>
            <a:off x="838200" y="1037230"/>
            <a:ext cx="1103237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Variable: </a:t>
            </a:r>
            <a:r>
              <a:rPr lang="en-US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name that represents a </a:t>
            </a:r>
            <a:r>
              <a:rPr lang="en-US" altLang="en-US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stored in the computer’s memory.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Purpose: </a:t>
            </a:r>
            <a:r>
              <a:rPr lang="en-US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</a:t>
            </a:r>
            <a:r>
              <a:rPr lang="en-US" altLang="en-US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n-US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manipulate</a:t>
            </a:r>
            <a:r>
              <a:rPr lang="en-US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stored in memory.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Reference: </a:t>
            </a:r>
            <a:r>
              <a:rPr lang="en-US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variable stores a </a:t>
            </a:r>
            <a:r>
              <a:rPr lang="en-US" altLang="en-US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en-US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value it represents.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Assignment Statement: </a:t>
            </a:r>
            <a:r>
              <a:rPr lang="en-US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create a variable and </a:t>
            </a:r>
            <a:r>
              <a:rPr lang="en-US" altLang="en-US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</a:t>
            </a:r>
            <a:r>
              <a:rPr lang="en-US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value to it.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Format</a:t>
            </a:r>
            <a:r>
              <a:rPr lang="en-US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variable_name = expression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Assignment Operator: </a:t>
            </a:r>
            <a:r>
              <a:rPr lang="en-US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equal sign </a:t>
            </a:r>
            <a:r>
              <a:rPr lang="en-US" altLang="en-US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(=)</a:t>
            </a:r>
            <a:r>
              <a:rPr lang="en-US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assigns the value on the right to the variable on the left.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endParaRPr lang="en-US" altLang="en-US" sz="2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= 29 (Here, </a:t>
            </a:r>
            <a:r>
              <a:rPr lang="en-US" altLang="en-US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en-US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variable, </a:t>
            </a:r>
            <a:r>
              <a:rPr lang="en-US" altLang="en-US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assignment operator, and </a:t>
            </a:r>
            <a:r>
              <a:rPr lang="en-US" altLang="en-US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r>
              <a:rPr lang="en-US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assigned value.)</a:t>
            </a:r>
          </a:p>
        </p:txBody>
      </p:sp>
    </p:spTree>
    <p:extLst>
      <p:ext uri="{BB962C8B-B14F-4D97-AF65-F5344CB8AC3E}">
        <p14:creationId xmlns:p14="http://schemas.microsoft.com/office/powerpoint/2010/main" val="3569272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D1A95-C737-453F-BA3F-24E1879E71B3}"/>
              </a:ext>
            </a:extLst>
          </p:cNvPr>
          <p:cNvSpPr txBox="1"/>
          <p:nvPr/>
        </p:nvSpPr>
        <p:spPr>
          <a:xfrm>
            <a:off x="838200" y="874670"/>
            <a:ext cx="10807571" cy="224676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457200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MY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blocks that require indentation: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MY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Conditional statement (</a:t>
            </a:r>
            <a:r>
              <a:rPr lang="en-MY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if, else, </a:t>
            </a:r>
            <a:r>
              <a:rPr lang="en-MY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MY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MY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Loops (</a:t>
            </a:r>
            <a:r>
              <a:rPr lang="en-MY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for, while</a:t>
            </a:r>
            <a:r>
              <a:rPr lang="en-MY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MY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 and class definitions (</a:t>
            </a:r>
            <a:r>
              <a:rPr lang="en-MY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def, class</a:t>
            </a:r>
            <a:r>
              <a:rPr lang="en-MY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600" dirty="0">
                <a:ea typeface="ＭＳ Ｐゴシック" charset="-128"/>
              </a:rPr>
              <a:t>Indentation and Code Structure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FC8F71E-D73D-40BC-9868-B539DE831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112350"/>
              </p:ext>
            </p:extLst>
          </p:nvPr>
        </p:nvGraphicFramePr>
        <p:xfrm>
          <a:off x="887765" y="3454328"/>
          <a:ext cx="502535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5355">
                  <a:extLst>
                    <a:ext uri="{9D8B030D-6E8A-4147-A177-3AD203B41FA5}">
                      <a16:colId xmlns:a16="http://schemas.microsoft.com/office/drawing/2014/main" val="3651620745"/>
                    </a:ext>
                  </a:extLst>
                </a:gridCol>
              </a:tblGrid>
              <a:tr h="1149774">
                <a:tc>
                  <a:txBody>
                    <a:bodyPr/>
                    <a:lstStyle/>
                    <a:p>
                      <a:r>
                        <a:rPr lang="en-MY" sz="3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temperature = 30</a:t>
                      </a:r>
                    </a:p>
                    <a:p>
                      <a:r>
                        <a:rPr lang="en-MY" sz="3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temperature &gt; 25:</a:t>
                      </a:r>
                    </a:p>
                    <a:p>
                      <a:r>
                        <a:rPr lang="en-MY" sz="3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print("It's a warm day.")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680165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B0FF67DA-894E-4C13-8C65-63F39CF8B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36763"/>
              </p:ext>
            </p:extLst>
          </p:nvPr>
        </p:nvGraphicFramePr>
        <p:xfrm>
          <a:off x="6177280" y="3454328"/>
          <a:ext cx="502535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5355">
                  <a:extLst>
                    <a:ext uri="{9D8B030D-6E8A-4147-A177-3AD203B41FA5}">
                      <a16:colId xmlns:a16="http://schemas.microsoft.com/office/drawing/2014/main" val="3651620745"/>
                    </a:ext>
                  </a:extLst>
                </a:gridCol>
              </a:tblGrid>
              <a:tr h="1554480">
                <a:tc>
                  <a:txBody>
                    <a:bodyPr/>
                    <a:lstStyle/>
                    <a:p>
                      <a:r>
                        <a:rPr lang="en-MY" sz="3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</a:t>
                      </a:r>
                      <a:r>
                        <a:rPr lang="en-MY" sz="3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MY" sz="3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range(0, 5):    </a:t>
                      </a:r>
                    </a:p>
                    <a:p>
                      <a:r>
                        <a:rPr lang="en-MY" sz="3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print("Hello World.")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680165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81142E2A-3C6B-4895-9FCD-F522DA563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979362"/>
              </p:ext>
            </p:extLst>
          </p:nvPr>
        </p:nvGraphicFramePr>
        <p:xfrm>
          <a:off x="838200" y="5314155"/>
          <a:ext cx="1097485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4859">
                  <a:extLst>
                    <a:ext uri="{9D8B030D-6E8A-4147-A177-3AD203B41FA5}">
                      <a16:colId xmlns:a16="http://schemas.microsoft.com/office/drawing/2014/main" val="3651620745"/>
                    </a:ext>
                  </a:extLst>
                </a:gridCol>
              </a:tblGrid>
              <a:tr h="1149774">
                <a:tc>
                  <a:txBody>
                    <a:bodyPr/>
                    <a:lstStyle/>
                    <a:p>
                      <a:r>
                        <a:rPr lang="en-MY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10</a:t>
                      </a:r>
                    </a:p>
                    <a:p>
                      <a:r>
                        <a:rPr lang="en-MY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x &gt; 5:</a:t>
                      </a:r>
                    </a:p>
                    <a:p>
                      <a:r>
                        <a:rPr lang="en-MY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print("x is greater than 5")  </a:t>
                      </a:r>
                      <a:r>
                        <a:rPr lang="en-MY" sz="2400" b="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This line is indented and part of the `if` block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680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474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AAB8C7-CA3D-4F7B-A392-ED1A376B97BB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charset="-128"/>
              </a:rPr>
              <a:t>Summary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3CF3A8-1601-436D-990C-65F69917D700}"/>
              </a:ext>
            </a:extLst>
          </p:cNvPr>
          <p:cNvSpPr txBox="1">
            <a:spLocks/>
          </p:cNvSpPr>
          <p:nvPr/>
        </p:nvSpPr>
        <p:spPr bwMode="auto">
          <a:xfrm>
            <a:off x="838200" y="1068345"/>
            <a:ext cx="10215880" cy="542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9160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b="0" i="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22800" indent="-3204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6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MY" b="1" dirty="0"/>
              <a:t>Variables</a:t>
            </a:r>
            <a:r>
              <a:rPr lang="en-MY" dirty="0"/>
              <a:t> store values and are dynamically typed.</a:t>
            </a:r>
          </a:p>
          <a:p>
            <a:pPr algn="just">
              <a:lnSpc>
                <a:spcPct val="150000"/>
              </a:lnSpc>
            </a:pPr>
            <a:r>
              <a:rPr lang="en-MY" altLang="en-US" b="1" dirty="0"/>
              <a:t>Print statements</a:t>
            </a:r>
            <a:r>
              <a:rPr lang="en-MY" altLang="en-US" dirty="0"/>
              <a:t> output values and text for feedback and debugging.</a:t>
            </a:r>
          </a:p>
          <a:p>
            <a:pPr algn="just">
              <a:lnSpc>
                <a:spcPct val="150000"/>
              </a:lnSpc>
            </a:pPr>
            <a:r>
              <a:rPr lang="en-MY" altLang="en-US" b="1" dirty="0"/>
              <a:t>Lists</a:t>
            </a:r>
            <a:r>
              <a:rPr lang="en-MY" altLang="en-US" dirty="0"/>
              <a:t> are flexible data structures used to store collections of items</a:t>
            </a:r>
          </a:p>
          <a:p>
            <a:pPr algn="just">
              <a:lnSpc>
                <a:spcPct val="150000"/>
              </a:lnSpc>
            </a:pPr>
            <a:r>
              <a:rPr lang="en-MY" altLang="en-US" b="1" dirty="0"/>
              <a:t>Indentation</a:t>
            </a:r>
            <a:r>
              <a:rPr lang="en-MY" altLang="en-US" dirty="0"/>
              <a:t> is required to define the structure and flow of the </a:t>
            </a:r>
            <a:r>
              <a:rPr lang="en-MY" altLang="en-US"/>
              <a:t>code.</a:t>
            </a:r>
            <a:endParaRPr lang="en-MY" altLang="en-US" dirty="0"/>
          </a:p>
        </p:txBody>
      </p:sp>
    </p:spTree>
    <p:extLst>
      <p:ext uri="{BB962C8B-B14F-4D97-AF65-F5344CB8AC3E}">
        <p14:creationId xmlns:p14="http://schemas.microsoft.com/office/powerpoint/2010/main" val="2910433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5778F3-CCB9-4B64-977C-5084CC3858A9}"/>
              </a:ext>
            </a:extLst>
          </p:cNvPr>
          <p:cNvSpPr txBox="1"/>
          <p:nvPr/>
        </p:nvSpPr>
        <p:spPr>
          <a:xfrm>
            <a:off x="4739640" y="3105834"/>
            <a:ext cx="2816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4A78"/>
                </a:solidFill>
                <a:latin typeface="Arial" charset="0"/>
                <a:ea typeface="ＭＳ Ｐゴシック" charset="-128"/>
                <a:cs typeface="Arial" charset="0"/>
              </a:rPr>
              <a:t>Thank you</a:t>
            </a:r>
            <a:endParaRPr lang="en-MY" sz="3600" b="1" dirty="0">
              <a:solidFill>
                <a:srgbClr val="004A78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95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600" dirty="0">
                <a:ea typeface="ＭＳ Ｐゴシック" charset="-128"/>
              </a:rPr>
              <a:t>Example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FC8F71E-D73D-40BC-9868-B539DE831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643445"/>
              </p:ext>
            </p:extLst>
          </p:nvPr>
        </p:nvGraphicFramePr>
        <p:xfrm>
          <a:off x="2459844" y="1744134"/>
          <a:ext cx="2119595" cy="114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595">
                  <a:extLst>
                    <a:ext uri="{9D8B030D-6E8A-4147-A177-3AD203B41FA5}">
                      <a16:colId xmlns:a16="http://schemas.microsoft.com/office/drawing/2014/main" val="3651620745"/>
                    </a:ext>
                  </a:extLst>
                </a:gridCol>
              </a:tblGrid>
              <a:tr h="1149774">
                <a:tc>
                  <a:txBody>
                    <a:bodyPr/>
                    <a:lstStyle/>
                    <a:p>
                      <a:r>
                        <a:rPr lang="en-MY" sz="3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= 5</a:t>
                      </a:r>
                    </a:p>
                    <a:p>
                      <a:r>
                        <a:rPr lang="en-MY" sz="3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680165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C677BCB-21AD-4DC6-94E5-668EF3824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275286"/>
              </p:ext>
            </p:extLst>
          </p:nvPr>
        </p:nvGraphicFramePr>
        <p:xfrm>
          <a:off x="5819059" y="1744134"/>
          <a:ext cx="2119595" cy="114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595">
                  <a:extLst>
                    <a:ext uri="{9D8B030D-6E8A-4147-A177-3AD203B41FA5}">
                      <a16:colId xmlns:a16="http://schemas.microsoft.com/office/drawing/2014/main" val="3651620745"/>
                    </a:ext>
                  </a:extLst>
                </a:gridCol>
              </a:tblGrid>
              <a:tr h="1149774">
                <a:tc>
                  <a:txBody>
                    <a:bodyPr/>
                    <a:lstStyle/>
                    <a:p>
                      <a:r>
                        <a:rPr lang="en-MY" sz="3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= 5.0</a:t>
                      </a:r>
                    </a:p>
                    <a:p>
                      <a:r>
                        <a:rPr lang="en-MY" sz="3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680165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FADB102-9170-4B2F-8A07-49C6DEFC6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3875"/>
              </p:ext>
            </p:extLst>
          </p:nvPr>
        </p:nvGraphicFramePr>
        <p:xfrm>
          <a:off x="2601884" y="3964093"/>
          <a:ext cx="6156960" cy="114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6960">
                  <a:extLst>
                    <a:ext uri="{9D8B030D-6E8A-4147-A177-3AD203B41FA5}">
                      <a16:colId xmlns:a16="http://schemas.microsoft.com/office/drawing/2014/main" val="3651620745"/>
                    </a:ext>
                  </a:extLst>
                </a:gridCol>
              </a:tblGrid>
              <a:tr h="1149774">
                <a:tc>
                  <a:txBody>
                    <a:bodyPr/>
                    <a:lstStyle/>
                    <a:p>
                      <a:r>
                        <a:rPr lang="en-MY" sz="3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x = 5  </a:t>
                      </a:r>
                      <a:r>
                        <a:rPr lang="en-MY" sz="3200" b="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x is an integer</a:t>
                      </a:r>
                    </a:p>
                    <a:p>
                      <a:r>
                        <a:rPr lang="en-MY" sz="3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"Hello"  </a:t>
                      </a:r>
                      <a:r>
                        <a:rPr lang="en-MY" sz="3200" b="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Now x is a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680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81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600" dirty="0">
                <a:ea typeface="ＭＳ Ｐゴシック" charset="-128"/>
              </a:rPr>
              <a:t>Reassigning a Variable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A0F78-40DD-46B5-BCFF-FBD83A2777A7}"/>
              </a:ext>
            </a:extLst>
          </p:cNvPr>
          <p:cNvSpPr txBox="1"/>
          <p:nvPr/>
        </p:nvSpPr>
        <p:spPr>
          <a:xfrm>
            <a:off x="838200" y="1037230"/>
            <a:ext cx="1103237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variable in Python can refer to items of any type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3933BF-9DCB-4C14-904D-C00CC34FC06C}"/>
              </a:ext>
            </a:extLst>
          </p:cNvPr>
          <p:cNvGrpSpPr/>
          <p:nvPr/>
        </p:nvGrpSpPr>
        <p:grpSpPr>
          <a:xfrm>
            <a:off x="2020798" y="1983980"/>
            <a:ext cx="6834207" cy="3884789"/>
            <a:chOff x="2020798" y="1983980"/>
            <a:chExt cx="6834207" cy="38847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141578-6DF7-4297-BAE1-B598AB3D2A6F}"/>
                </a:ext>
              </a:extLst>
            </p:cNvPr>
            <p:cNvSpPr/>
            <p:nvPr/>
          </p:nvSpPr>
          <p:spPr>
            <a:xfrm>
              <a:off x="3265938" y="2959157"/>
              <a:ext cx="37515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Figure 1 </a:t>
              </a:r>
              <a:r>
                <a:rPr lang="en-US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The variable x references an integer</a:t>
              </a:r>
              <a:endParaRPr lang="en-AU" sz="12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6" name="Picture 2" descr="A variable, x, references the integer value, 99.">
              <a:extLst>
                <a:ext uri="{FF2B5EF4-FFF2-40B4-BE49-F238E27FC236}">
                  <a16:creationId xmlns:a16="http://schemas.microsoft.com/office/drawing/2014/main" id="{6436216E-E550-4BC7-AE42-664367A6B7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020798" y="1983980"/>
              <a:ext cx="6826250" cy="975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E304D1-99F4-4CA9-B2AD-3867D6D15300}"/>
                </a:ext>
              </a:extLst>
            </p:cNvPr>
            <p:cNvSpPr/>
            <p:nvPr/>
          </p:nvSpPr>
          <p:spPr>
            <a:xfrm>
              <a:off x="3265938" y="5591770"/>
              <a:ext cx="355116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Figure 2 </a:t>
              </a:r>
              <a:r>
                <a:rPr lang="en-US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The variable x references a string</a:t>
              </a:r>
              <a:endParaRPr lang="en-AU" sz="12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8" name="Picture 7" descr="A variable, x, an integer value, 99, and a statement, take me to your leader, are present. The variable, x, references the statement, take me to your leader. ">
              <a:extLst>
                <a:ext uri="{FF2B5EF4-FFF2-40B4-BE49-F238E27FC236}">
                  <a16:creationId xmlns:a16="http://schemas.microsoft.com/office/drawing/2014/main" id="{82AFF944-939B-4A2A-B833-97665A569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798" y="3791835"/>
              <a:ext cx="6834207" cy="14349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11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600" dirty="0">
                <a:ea typeface="ＭＳ Ｐゴシック" charset="-128"/>
              </a:rPr>
              <a:t>Example: </a:t>
            </a:r>
            <a:r>
              <a:rPr lang="en-MY" dirty="0"/>
              <a:t>Simple Variable Arithmetic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A0F78-40DD-46B5-BCFF-FBD83A2777A7}"/>
              </a:ext>
            </a:extLst>
          </p:cNvPr>
          <p:cNvSpPr txBox="1"/>
          <p:nvPr/>
        </p:nvSpPr>
        <p:spPr>
          <a:xfrm>
            <a:off x="2367743" y="1444354"/>
            <a:ext cx="6925886" cy="3969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lang="en-MY" altLang="en-US" sz="2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Basic Variable Arithmetic Example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lang="en-MY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= </a:t>
            </a:r>
            <a:r>
              <a:rPr lang="en-MY" altLang="en-US" sz="2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lang="en-MY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discount = </a:t>
            </a:r>
            <a:r>
              <a:rPr lang="en-MY" altLang="en-US" sz="2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lang="en-MY" altLang="en-US" sz="2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final_price</a:t>
            </a:r>
            <a:r>
              <a:rPr lang="en-MY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price – discount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lang="en-MY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MY" alt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"Final Price:“</a:t>
            </a:r>
            <a:r>
              <a:rPr lang="en-MY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MY" altLang="en-US" sz="2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final_price</a:t>
            </a:r>
            <a:r>
              <a:rPr lang="en-MY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2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13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600" dirty="0">
                <a:ea typeface="ＭＳ Ｐゴシック" charset="-128"/>
              </a:rPr>
              <a:t>Variables Naming Rules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A0F78-40DD-46B5-BCFF-FBD83A2777A7}"/>
              </a:ext>
            </a:extLst>
          </p:cNvPr>
          <p:cNvSpPr txBox="1"/>
          <p:nvPr/>
        </p:nvSpPr>
        <p:spPr>
          <a:xfrm>
            <a:off x="838200" y="1037230"/>
            <a:ext cx="1103237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MY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Python variable name must begin with a letter (</a:t>
            </a:r>
            <a:r>
              <a:rPr lang="en-MY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A-Z or a-z</a:t>
            </a:r>
            <a:r>
              <a:rPr lang="en-MY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or an </a:t>
            </a:r>
            <a:r>
              <a:rPr lang="en-MY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underscore</a:t>
            </a:r>
            <a:r>
              <a:rPr lang="en-MY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MY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MY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).</a:t>
            </a:r>
          </a:p>
          <a:p>
            <a:pPr marL="706438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lang="en-MY" sz="2400" dirty="0"/>
              <a:t>✅ </a:t>
            </a:r>
            <a:r>
              <a:rPr lang="en-MY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r>
              <a:rPr lang="en-MY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_</a:t>
            </a:r>
            <a:r>
              <a:rPr lang="en-MY" alt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myVariable</a:t>
            </a:r>
            <a:r>
              <a:rPr lang="en-MY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MY" alt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x_value</a:t>
            </a:r>
            <a:r>
              <a:rPr lang="en-MY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name1</a:t>
            </a:r>
          </a:p>
          <a:p>
            <a:pPr marL="706438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lang="en-MY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❌ </a:t>
            </a:r>
            <a:r>
              <a:rPr lang="en-MY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</a:t>
            </a:r>
            <a:r>
              <a:rPr lang="en-MY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1name, @value </a:t>
            </a:r>
          </a:p>
          <a:p>
            <a:pPr marL="706438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endParaRPr lang="en-MY" alt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MY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variable </a:t>
            </a:r>
            <a:r>
              <a:rPr lang="en-MY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n-MY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start with a </a:t>
            </a:r>
            <a:r>
              <a:rPr lang="en-MY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n-MY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(digit)</a:t>
            </a:r>
          </a:p>
          <a:p>
            <a:pPr marL="706438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lang="en-MY" sz="2400" dirty="0"/>
              <a:t>✅ </a:t>
            </a:r>
            <a:r>
              <a:rPr lang="en-MY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r>
              <a:rPr lang="en-MY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var1, x_y</a:t>
            </a:r>
          </a:p>
          <a:p>
            <a:pPr marL="706438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lang="en-MY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❌ </a:t>
            </a:r>
            <a:r>
              <a:rPr lang="en-MY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</a:t>
            </a:r>
            <a:r>
              <a:rPr lang="en-MY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5data, 9score </a:t>
            </a:r>
          </a:p>
          <a:p>
            <a:pPr marL="1163638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Courier New" panose="02070309020205020404" pitchFamily="49" charset="0"/>
              <a:buChar char="o"/>
              <a:tabLst/>
            </a:pPr>
            <a:endParaRPr lang="en-MY" alt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MY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names can only include </a:t>
            </a:r>
            <a:r>
              <a:rPr lang="en-MY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letters</a:t>
            </a:r>
            <a:r>
              <a:rPr lang="en-MY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(A-Z, a-z), </a:t>
            </a:r>
            <a:r>
              <a:rPr lang="en-MY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digits</a:t>
            </a:r>
            <a:r>
              <a:rPr lang="en-MY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(0-9), and </a:t>
            </a:r>
            <a:r>
              <a:rPr lang="en-MY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underscores</a:t>
            </a:r>
            <a:r>
              <a:rPr lang="en-MY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(_).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MY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spaces or special characters (e.g., @, #, $, %) are allowed. </a:t>
            </a:r>
          </a:p>
          <a:p>
            <a:pPr marL="706438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lang="en-MY" sz="2400" dirty="0"/>
              <a:t>✅ </a:t>
            </a:r>
            <a:r>
              <a:rPr lang="en-MY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Valid: </a:t>
            </a:r>
            <a:r>
              <a:rPr lang="en-MY" alt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my_variable</a:t>
            </a:r>
            <a:r>
              <a:rPr lang="en-MY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score99, _</a:t>
            </a:r>
            <a:r>
              <a:rPr lang="en-MY" alt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temp_value</a:t>
            </a:r>
            <a:endParaRPr lang="en-MY" alt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6438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lang="en-MY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❌ Invalid: my-variable, first name, </a:t>
            </a:r>
            <a:r>
              <a:rPr lang="en-MY" alt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data@home</a:t>
            </a:r>
            <a:r>
              <a:rPr lang="en-MY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559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600" dirty="0">
                <a:ea typeface="ＭＳ Ｐゴシック" charset="-128"/>
              </a:rPr>
              <a:t>Variables </a:t>
            </a:r>
            <a:r>
              <a:rPr lang="en-US" altLang="en-US" sz="3200" dirty="0">
                <a:ea typeface="ＭＳ Ｐゴシック" charset="-128"/>
              </a:rPr>
              <a:t>Naming Rules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A0F78-40DD-46B5-BCFF-FBD83A2777A7}"/>
              </a:ext>
            </a:extLst>
          </p:cNvPr>
          <p:cNvSpPr txBox="1"/>
          <p:nvPr/>
        </p:nvSpPr>
        <p:spPr>
          <a:xfrm>
            <a:off x="838200" y="1037230"/>
            <a:ext cx="1103237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MY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has </a:t>
            </a:r>
            <a:r>
              <a:rPr lang="en-MY" altLang="en-US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reserved</a:t>
            </a:r>
            <a:r>
              <a:rPr lang="en-MY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words that </a:t>
            </a:r>
            <a:r>
              <a:rPr lang="en-MY" altLang="en-US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n-MY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 used as variable names (e.g., if, else, while, class, def, return). </a:t>
            </a:r>
          </a:p>
          <a:p>
            <a:pPr marL="7064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MY" sz="2800" dirty="0"/>
              <a:t>✅ </a:t>
            </a:r>
            <a:r>
              <a:rPr lang="en-MY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_def = 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if_value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06438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lang="en-MY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❌ </a:t>
            </a:r>
            <a:r>
              <a:rPr lang="en-MY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Invalid: def = 10, if = 5 </a:t>
            </a:r>
          </a:p>
          <a:p>
            <a:pPr marL="706438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endParaRPr lang="en-MY" altLang="en-US" sz="2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263" marR="0" lvl="0" indent="-449263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MY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variables are </a:t>
            </a:r>
            <a:r>
              <a:rPr lang="en-MY" altLang="en-US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case-sensitive</a:t>
            </a:r>
            <a:r>
              <a:rPr lang="en-MY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meaning </a:t>
            </a:r>
            <a:r>
              <a:rPr lang="en-MY" altLang="en-US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MY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MY" altLang="en-US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MY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MY" altLang="en-US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MY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treated as three different variables. </a:t>
            </a:r>
          </a:p>
          <a:p>
            <a:pPr marL="449263" marR="0" lvl="0" indent="-449263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endParaRPr lang="en-MY" altLang="en-US" sz="2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263" marR="0" lvl="0" indent="-449263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MY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R="0" lvl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endParaRPr lang="en-MY" altLang="en-US" sz="2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986D7-ADBA-4893-90B9-BEF56B8FF4F1}"/>
              </a:ext>
            </a:extLst>
          </p:cNvPr>
          <p:cNvSpPr txBox="1"/>
          <p:nvPr/>
        </p:nvSpPr>
        <p:spPr>
          <a:xfrm>
            <a:off x="3362499" y="4676993"/>
            <a:ext cx="5099858" cy="18158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age = 25</a:t>
            </a:r>
          </a:p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Age = 30</a:t>
            </a:r>
          </a:p>
          <a:p>
            <a:r>
              <a:rPr lang="en-MY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(age)  </a:t>
            </a:r>
            <a:r>
              <a:rPr lang="en-MY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Outputs: 25</a:t>
            </a:r>
          </a:p>
          <a:p>
            <a:r>
              <a:rPr lang="en-MY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(Age)  </a:t>
            </a:r>
            <a:r>
              <a:rPr lang="en-MY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Outputs: 30</a:t>
            </a:r>
          </a:p>
        </p:txBody>
      </p:sp>
    </p:spTree>
    <p:extLst>
      <p:ext uri="{BB962C8B-B14F-4D97-AF65-F5344CB8AC3E}">
        <p14:creationId xmlns:p14="http://schemas.microsoft.com/office/powerpoint/2010/main" val="411312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8630-F23F-079E-E7B3-B89F028C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Exercise 1 – Write Code for the Following Algorithm </a:t>
            </a:r>
            <a:endParaRPr lang="en-MY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7ABEA-2270-40D5-859F-7589360F5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DC9D8E-9289-6AAD-2009-D8995B864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337158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8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2160</Words>
  <Application>Microsoft Office PowerPoint</Application>
  <PresentationFormat>Widescreen</PresentationFormat>
  <Paragraphs>264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ＭＳ Ｐゴシック</vt:lpstr>
      <vt:lpstr>Arial</vt:lpstr>
      <vt:lpstr>Arial Body</vt:lpstr>
      <vt:lpstr>Arial Unicode MS</vt:lpstr>
      <vt:lpstr>Calibri</vt:lpstr>
      <vt:lpstr>Calibri Light</vt:lpstr>
      <vt:lpstr>Courier New</vt:lpstr>
      <vt:lpstr>Noto Sans Symbols</vt:lpstr>
      <vt:lpstr>Symbol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1 – Write Code for the Following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Nisar Saima</dc:creator>
  <cp:lastModifiedBy>hpcustomer011179@outlook.com</cp:lastModifiedBy>
  <cp:revision>59</cp:revision>
  <dcterms:created xsi:type="dcterms:W3CDTF">2024-09-22T08:16:58Z</dcterms:created>
  <dcterms:modified xsi:type="dcterms:W3CDTF">2025-02-13T03:40:00Z</dcterms:modified>
</cp:coreProperties>
</file>