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3"/>
  </p:notes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05E7A9-3F7F-459C-B146-B9C394C95979}">
          <p14:sldIdLst>
            <p14:sldId id="256"/>
            <p14:sldId id="263"/>
            <p14:sldId id="258"/>
            <p14:sldId id="257"/>
            <p14:sldId id="259"/>
            <p14:sldId id="260"/>
            <p14:sldId id="261"/>
            <p14:sldId id="262"/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%20MC\Desktop\Ironhack\Wind_Farm_Analysis\1-input\HTW_Cos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HTW_Costs!$C$1</c:f>
              <c:strCache>
                <c:ptCount val="1"/>
                <c:pt idx="0">
                  <c:v>Replacement_Cost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HTW_Costs!$B$2:$B$6</c:f>
              <c:strCache>
                <c:ptCount val="5"/>
                <c:pt idx="0">
                  <c:v>GEARBOX</c:v>
                </c:pt>
                <c:pt idx="1">
                  <c:v>GENERATOR</c:v>
                </c:pt>
                <c:pt idx="2">
                  <c:v>GENERATOR_BEARING</c:v>
                </c:pt>
                <c:pt idx="3">
                  <c:v>TRANSFORMER</c:v>
                </c:pt>
                <c:pt idx="4">
                  <c:v>HYDRAULIC_GROUP</c:v>
                </c:pt>
              </c:strCache>
            </c:strRef>
          </c:cat>
          <c:val>
            <c:numRef>
              <c:f>HTW_Costs!$C$2:$C$6</c:f>
              <c:numCache>
                <c:formatCode>General</c:formatCode>
                <c:ptCount val="5"/>
                <c:pt idx="0">
                  <c:v>100000</c:v>
                </c:pt>
                <c:pt idx="1">
                  <c:v>60000</c:v>
                </c:pt>
                <c:pt idx="2">
                  <c:v>30000</c:v>
                </c:pt>
                <c:pt idx="3">
                  <c:v>50000</c:v>
                </c:pt>
                <c:pt idx="4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BB-4D24-B35B-FDFE4877158F}"/>
            </c:ext>
          </c:extLst>
        </c:ser>
        <c:ser>
          <c:idx val="1"/>
          <c:order val="1"/>
          <c:tx>
            <c:strRef>
              <c:f>HTW_Costs!$D$1</c:f>
              <c:strCache>
                <c:ptCount val="1"/>
                <c:pt idx="0">
                  <c:v>Repair_Cost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HTW_Costs!$B$2:$B$6</c:f>
              <c:strCache>
                <c:ptCount val="5"/>
                <c:pt idx="0">
                  <c:v>GEARBOX</c:v>
                </c:pt>
                <c:pt idx="1">
                  <c:v>GENERATOR</c:v>
                </c:pt>
                <c:pt idx="2">
                  <c:v>GENERATOR_BEARING</c:v>
                </c:pt>
                <c:pt idx="3">
                  <c:v>TRANSFORMER</c:v>
                </c:pt>
                <c:pt idx="4">
                  <c:v>HYDRAULIC_GROUP</c:v>
                </c:pt>
              </c:strCache>
            </c:strRef>
          </c:cat>
          <c:val>
            <c:numRef>
              <c:f>HTW_Costs!$D$2:$D$6</c:f>
              <c:numCache>
                <c:formatCode>General</c:formatCode>
                <c:ptCount val="5"/>
                <c:pt idx="0">
                  <c:v>20000</c:v>
                </c:pt>
                <c:pt idx="1">
                  <c:v>15000</c:v>
                </c:pt>
                <c:pt idx="2">
                  <c:v>12500</c:v>
                </c:pt>
                <c:pt idx="3">
                  <c:v>3500</c:v>
                </c:pt>
                <c:pt idx="4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BB-4D24-B35B-FDFE4877158F}"/>
            </c:ext>
          </c:extLst>
        </c:ser>
        <c:ser>
          <c:idx val="2"/>
          <c:order val="2"/>
          <c:tx>
            <c:strRef>
              <c:f>HTW_Costs!$E$1</c:f>
              <c:strCache>
                <c:ptCount val="1"/>
                <c:pt idx="0">
                  <c:v>Inspection_cost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HTW_Costs!$B$2:$B$6</c:f>
              <c:strCache>
                <c:ptCount val="5"/>
                <c:pt idx="0">
                  <c:v>GEARBOX</c:v>
                </c:pt>
                <c:pt idx="1">
                  <c:v>GENERATOR</c:v>
                </c:pt>
                <c:pt idx="2">
                  <c:v>GENERATOR_BEARING</c:v>
                </c:pt>
                <c:pt idx="3">
                  <c:v>TRANSFORMER</c:v>
                </c:pt>
                <c:pt idx="4">
                  <c:v>HYDRAULIC_GROUP</c:v>
                </c:pt>
              </c:strCache>
            </c:strRef>
          </c:cat>
          <c:val>
            <c:numRef>
              <c:f>HTW_Costs!$E$2:$E$6</c:f>
              <c:numCache>
                <c:formatCode>General</c:formatCode>
                <c:ptCount val="5"/>
                <c:pt idx="0">
                  <c:v>5000</c:v>
                </c:pt>
                <c:pt idx="1">
                  <c:v>5000</c:v>
                </c:pt>
                <c:pt idx="2">
                  <c:v>4500</c:v>
                </c:pt>
                <c:pt idx="3">
                  <c:v>1500</c:v>
                </c:pt>
                <c:pt idx="4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BB-4D24-B35B-FDFE487715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10555167"/>
        <c:axId val="507697663"/>
      </c:barChart>
      <c:catAx>
        <c:axId val="5105551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07697663"/>
        <c:crosses val="autoZero"/>
        <c:auto val="1"/>
        <c:lblAlgn val="ctr"/>
        <c:lblOffset val="100"/>
        <c:noMultiLvlLbl val="0"/>
      </c:catAx>
      <c:valAx>
        <c:axId val="507697663"/>
        <c:scaling>
          <c:orientation val="minMax"/>
          <c:max val="102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10555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ayout>
        <c:manualLayout>
          <c:xMode val="edge"/>
          <c:yMode val="edge"/>
          <c:x val="0.49240342781478935"/>
          <c:y val="0.10149373443099684"/>
          <c:w val="0.49031911117383792"/>
          <c:h val="8.48098735139926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67400-65A0-492A-BA6E-FA71A5E32DA8}" type="datetimeFigureOut">
              <a:rPr lang="es-ES" smtClean="0"/>
              <a:t>06/10/2022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6E53B-1678-466F-878E-DA91CA267C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58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6E53B-1678-466F-878E-DA91CA267C1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43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5898F52-2787-4BA2-BBBC-9395E9F86D50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2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2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898F52-2787-4BA2-BBBC-9395E9F86D50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39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898F52-2787-4BA2-BBBC-9395E9F86D50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648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898F52-2787-4BA2-BBBC-9395E9F86D50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7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27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8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82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898F52-2787-4BA2-BBBC-9395E9F86D50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1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2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898F52-2787-4BA2-BBBC-9395E9F86D50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2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2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1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0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2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9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44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1" descr="Fondo de humo abstracto">
            <a:extLst>
              <a:ext uri="{FF2B5EF4-FFF2-40B4-BE49-F238E27FC236}">
                <a16:creationId xmlns:a16="http://schemas.microsoft.com/office/drawing/2014/main" id="{896D764A-ABEB-88CF-6093-7B4B8AE9CE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0" b="9014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8868DCA-F281-7DCF-DFF7-52CFB70DA9C6}"/>
              </a:ext>
            </a:extLst>
          </p:cNvPr>
          <p:cNvSpPr txBox="1">
            <a:spLocks/>
          </p:cNvSpPr>
          <p:nvPr/>
        </p:nvSpPr>
        <p:spPr>
          <a:xfrm>
            <a:off x="365286" y="3428998"/>
            <a:ext cx="11461423" cy="886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4400" b="1" dirty="0"/>
              <a:t>Reducción de los costes de mantenimiento de parques eólicos mediante machine </a:t>
            </a:r>
            <a:r>
              <a:rPr lang="es-ES" sz="4400" b="1" dirty="0" err="1"/>
              <a:t>learning</a:t>
            </a:r>
            <a:endParaRPr lang="es-ES" sz="4400" b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356CFCA-7BF5-F25C-015A-B860976E04F7}"/>
              </a:ext>
            </a:extLst>
          </p:cNvPr>
          <p:cNvSpPr txBox="1">
            <a:spLocks/>
          </p:cNvSpPr>
          <p:nvPr/>
        </p:nvSpPr>
        <p:spPr>
          <a:xfrm>
            <a:off x="365286" y="4972638"/>
            <a:ext cx="11461423" cy="886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bg1"/>
                </a:solidFill>
              </a:rPr>
              <a:t>David martín casero</a:t>
            </a:r>
          </a:p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bg1"/>
                </a:solidFill>
              </a:rPr>
              <a:t>Octubre 2022</a:t>
            </a:r>
          </a:p>
        </p:txBody>
      </p:sp>
    </p:spTree>
    <p:extLst>
      <p:ext uri="{BB962C8B-B14F-4D97-AF65-F5344CB8AC3E}">
        <p14:creationId xmlns:p14="http://schemas.microsoft.com/office/powerpoint/2010/main" val="129445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26657-53FA-6771-7B2B-C9FAAA14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25" y="-195923"/>
            <a:ext cx="11279957" cy="1293028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96F425-26A7-CBE8-8F73-173F2FC4774C}"/>
              </a:ext>
            </a:extLst>
          </p:cNvPr>
          <p:cNvSpPr txBox="1"/>
          <p:nvPr/>
        </p:nvSpPr>
        <p:spPr>
          <a:xfrm>
            <a:off x="2434819" y="1097105"/>
            <a:ext cx="913064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Ahorro obtenido de 122,100€ en 3 meses</a:t>
            </a:r>
          </a:p>
          <a:p>
            <a:endParaRPr lang="es-ES" sz="2800" dirty="0"/>
          </a:p>
          <a:p>
            <a:r>
              <a:rPr lang="es-ES" sz="2800" dirty="0"/>
              <a:t>potencial reducción del coste de mantenimiento en un 20.63%</a:t>
            </a:r>
          </a:p>
          <a:p>
            <a:endParaRPr lang="es-ES" sz="2800" dirty="0"/>
          </a:p>
          <a:p>
            <a:r>
              <a:rPr lang="es-ES" sz="2800" dirty="0"/>
              <a:t>Con mayor cantidad de datos se puede entrenar un modelo más exacto</a:t>
            </a:r>
          </a:p>
          <a:p>
            <a:endParaRPr lang="es-ES" sz="2800" dirty="0"/>
          </a:p>
          <a:p>
            <a:r>
              <a:rPr lang="es-ES" sz="2800" dirty="0"/>
              <a:t>Incluir más elementos del aerogenerador a analizar</a:t>
            </a:r>
          </a:p>
          <a:p>
            <a:endParaRPr lang="es-ES" sz="2800" dirty="0"/>
          </a:p>
          <a:p>
            <a:r>
              <a:rPr lang="es-ES" sz="2800" dirty="0"/>
              <a:t>Mejorar el modelo de machine </a:t>
            </a:r>
            <a:r>
              <a:rPr lang="es-ES" sz="2800" dirty="0" err="1"/>
              <a:t>learning</a:t>
            </a:r>
            <a:r>
              <a:rPr lang="es-ES" sz="2800" dirty="0"/>
              <a:t> 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BB6F6B6-BA86-D51A-CFF5-2A20EB9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08" y="904213"/>
            <a:ext cx="855599" cy="855599"/>
          </a:xfrm>
          <a:prstGeom prst="rect">
            <a:avLst/>
          </a:prstGeom>
        </p:spPr>
      </p:pic>
      <p:pic>
        <p:nvPicPr>
          <p:cNvPr id="8" name="Imagen 7" descr="Imagen que contiene luz, alimentos, dibujo&#10;&#10;Descripción generada automáticamente">
            <a:extLst>
              <a:ext uri="{FF2B5EF4-FFF2-40B4-BE49-F238E27FC236}">
                <a16:creationId xmlns:a16="http://schemas.microsoft.com/office/drawing/2014/main" id="{AD215029-7806-DB57-8804-B8A2715A0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80" y="1975537"/>
            <a:ext cx="857839" cy="857839"/>
          </a:xfrm>
          <a:prstGeom prst="rect">
            <a:avLst/>
          </a:prstGeom>
        </p:spPr>
      </p:pic>
      <p:pic>
        <p:nvPicPr>
          <p:cNvPr id="15" name="Imagen 1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6DB1EE5-664B-55A9-4321-1A1B7D333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8" y="3259762"/>
            <a:ext cx="857839" cy="857839"/>
          </a:xfrm>
          <a:prstGeom prst="rect">
            <a:avLst/>
          </a:prstGeom>
        </p:spPr>
      </p:pic>
      <p:pic>
        <p:nvPicPr>
          <p:cNvPr id="17" name="Imagen 16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069E7D84-94FF-2209-A667-DC1DFEF155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09" y="4333326"/>
            <a:ext cx="855598" cy="855598"/>
          </a:xfrm>
          <a:prstGeom prst="rect">
            <a:avLst/>
          </a:prstGeom>
        </p:spPr>
      </p:pic>
      <p:pic>
        <p:nvPicPr>
          <p:cNvPr id="19" name="Imagen 18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2338CEE3-92DD-25E2-7AC7-7150F3114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87" y="538241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3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Fondo de humo abstracto">
            <a:extLst>
              <a:ext uri="{FF2B5EF4-FFF2-40B4-BE49-F238E27FC236}">
                <a16:creationId xmlns:a16="http://schemas.microsoft.com/office/drawing/2014/main" id="{B9E040D6-9312-F035-9EA1-A202231D7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0" b="9014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4F95C3A7-65D8-82DC-4840-9D9CCF82076F}"/>
              </a:ext>
            </a:extLst>
          </p:cNvPr>
          <p:cNvSpPr txBox="1">
            <a:spLocks/>
          </p:cNvSpPr>
          <p:nvPr/>
        </p:nvSpPr>
        <p:spPr>
          <a:xfrm>
            <a:off x="2844250" y="2388432"/>
            <a:ext cx="6503494" cy="12930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7200" dirty="0"/>
              <a:t>GRACIAS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A2D61B-DFD5-3D44-75DF-0918A9865FBE}"/>
              </a:ext>
            </a:extLst>
          </p:cNvPr>
          <p:cNvSpPr txBox="1">
            <a:spLocks/>
          </p:cNvSpPr>
          <p:nvPr/>
        </p:nvSpPr>
        <p:spPr>
          <a:xfrm>
            <a:off x="365285" y="5255442"/>
            <a:ext cx="11461423" cy="886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bg1"/>
                </a:solidFill>
              </a:rPr>
              <a:t>David martín casero</a:t>
            </a:r>
          </a:p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bg1"/>
                </a:solidFill>
              </a:rPr>
              <a:t>Octubre 2022</a:t>
            </a:r>
          </a:p>
        </p:txBody>
      </p:sp>
    </p:spTree>
    <p:extLst>
      <p:ext uri="{BB962C8B-B14F-4D97-AF65-F5344CB8AC3E}">
        <p14:creationId xmlns:p14="http://schemas.microsoft.com/office/powerpoint/2010/main" val="14794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1DF283F4-6265-5256-C866-9C2B1A7DFD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9" y="1447800"/>
            <a:ext cx="9623913" cy="54102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226657-53FA-6771-7B2B-C9FAAA14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25" y="69288"/>
            <a:ext cx="11279957" cy="1293028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Objetivo del proyecto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2419B5-E0DD-FC3F-CA12-053A1C6A1B19}"/>
              </a:ext>
            </a:extLst>
          </p:cNvPr>
          <p:cNvSpPr txBox="1"/>
          <p:nvPr/>
        </p:nvSpPr>
        <p:spPr>
          <a:xfrm>
            <a:off x="255425" y="991551"/>
            <a:ext cx="11279957" cy="1301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b="1" dirty="0"/>
              <a:t>Predecir con 60-2 días de antelación el fallo de diversos componentes del aerogenerador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9CA19A-FE2D-8D9C-B228-EB48BECCDE67}"/>
              </a:ext>
            </a:extLst>
          </p:cNvPr>
          <p:cNvSpPr txBox="1"/>
          <p:nvPr/>
        </p:nvSpPr>
        <p:spPr>
          <a:xfrm>
            <a:off x="288255" y="3262423"/>
            <a:ext cx="11681147" cy="1301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b="1" dirty="0"/>
              <a:t>Aplicar “Machine </a:t>
            </a:r>
            <a:r>
              <a:rPr lang="es-ES" sz="2800" b="1" dirty="0" err="1"/>
              <a:t>learning</a:t>
            </a:r>
            <a:r>
              <a:rPr lang="es-ES" sz="2800" b="1" dirty="0"/>
              <a:t>” a los datos de operación de 5 turbinas de un parque eólico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F057D-6D19-2D38-F13F-90B623FAD821}"/>
              </a:ext>
            </a:extLst>
          </p:cNvPr>
          <p:cNvSpPr txBox="1">
            <a:spLocks/>
          </p:cNvSpPr>
          <p:nvPr/>
        </p:nvSpPr>
        <p:spPr>
          <a:xfrm>
            <a:off x="255425" y="2306348"/>
            <a:ext cx="11279957" cy="104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/>
              <a:t>MÉTODO DE ANÁLISIS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E5B5740-9BE6-0DE3-1814-AFBD5012F1F2}"/>
              </a:ext>
            </a:extLst>
          </p:cNvPr>
          <p:cNvSpPr txBox="1">
            <a:spLocks/>
          </p:cNvSpPr>
          <p:nvPr/>
        </p:nvSpPr>
        <p:spPr>
          <a:xfrm>
            <a:off x="456021" y="4530439"/>
            <a:ext cx="11279957" cy="104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/>
              <a:t>Método de aplicación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237DD62-C114-DCD8-4962-7C74E36070F0}"/>
              </a:ext>
            </a:extLst>
          </p:cNvPr>
          <p:cNvSpPr txBox="1"/>
          <p:nvPr/>
        </p:nvSpPr>
        <p:spPr>
          <a:xfrm>
            <a:off x="255425" y="5482916"/>
            <a:ext cx="11681147" cy="655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b="1" dirty="0"/>
              <a:t>Creación de alarma para inspeccionar el componente</a:t>
            </a:r>
          </a:p>
        </p:txBody>
      </p:sp>
    </p:spTree>
    <p:extLst>
      <p:ext uri="{BB962C8B-B14F-4D97-AF65-F5344CB8AC3E}">
        <p14:creationId xmlns:p14="http://schemas.microsoft.com/office/powerpoint/2010/main" val="417463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B4C766-77A8-93E8-BC51-E365A177E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" b="95816" l="7755" r="99592">
                        <a14:foregroundMark x1="12143" y1="7252" x2="12143" y2="7252"/>
                        <a14:foregroundMark x1="9388" y1="16876" x2="9388" y2="16876"/>
                        <a14:foregroundMark x1="13265" y1="30823" x2="12959" y2="31799"/>
                        <a14:foregroundMark x1="12551" y1="47280" x2="11939" y2="48396"/>
                        <a14:foregroundMark x1="9898" y1="58020" x2="9898" y2="58020"/>
                        <a14:foregroundMark x1="8367" y1="63738" x2="8367" y2="63738"/>
                        <a14:foregroundMark x1="12143" y1="63040" x2="12143" y2="63040"/>
                        <a14:foregroundMark x1="12755" y1="68061" x2="12755" y2="68061"/>
                        <a14:foregroundMark x1="12755" y1="81869" x2="12755" y2="81869"/>
                        <a14:foregroundMark x1="14898" y1="82566" x2="14898" y2="82566"/>
                        <a14:foregroundMark x1="21122" y1="82287" x2="21122" y2="82287"/>
                        <a14:foregroundMark x1="27653" y1="82706" x2="27653" y2="82706"/>
                        <a14:foregroundMark x1="28980" y1="92608" x2="28980" y2="92608"/>
                        <a14:foregroundMark x1="35204" y1="95955" x2="35204" y2="95955"/>
                        <a14:foregroundMark x1="40510" y1="85914" x2="40510" y2="85914"/>
                        <a14:foregroundMark x1="50408" y1="87029" x2="50408" y2="87029"/>
                        <a14:foregroundMark x1="55612" y1="84379" x2="56122" y2="83682"/>
                        <a14:foregroundMark x1="59388" y1="79358" x2="60306" y2="79358"/>
                        <a14:foregroundMark x1="62143" y1="75872" x2="62143" y2="75872"/>
                        <a14:foregroundMark x1="64592" y1="71967" x2="64592" y2="71967"/>
                        <a14:foregroundMark x1="66633" y1="69735" x2="66633" y2="69735"/>
                        <a14:foregroundMark x1="70816" y1="64435" x2="70816" y2="64435"/>
                        <a14:foregroundMark x1="68265" y1="63319" x2="68265" y2="63319"/>
                        <a14:foregroundMark x1="68469" y1="66248" x2="70816" y2="63319"/>
                        <a14:foregroundMark x1="67653" y1="60809" x2="66531" y2="48954"/>
                        <a14:foregroundMark x1="66531" y1="48954" x2="67653" y2="47559"/>
                        <a14:foregroundMark x1="69490" y1="50907" x2="76327" y2="36820"/>
                        <a14:foregroundMark x1="76327" y1="36820" x2="76633" y2="36541"/>
                        <a14:foregroundMark x1="79694" y1="36123" x2="89796" y2="26918"/>
                        <a14:foregroundMark x1="89796" y1="26918" x2="90204" y2="21478"/>
                        <a14:foregroundMark x1="89694" y1="20363" x2="94796" y2="6834"/>
                        <a14:foregroundMark x1="94796" y1="6834" x2="99592" y2="6834"/>
                        <a14:foregroundMark x1="88163" y1="16457" x2="85204" y2="3208"/>
                        <a14:foregroundMark x1="75306" y1="20502" x2="66429" y2="1534"/>
                        <a14:foregroundMark x1="24490" y1="79358" x2="15204" y2="79777"/>
                        <a14:foregroundMark x1="15204" y1="79777" x2="14184" y2="64156"/>
                        <a14:foregroundMark x1="14184" y1="64156" x2="11735" y2="61506"/>
                        <a14:foregroundMark x1="13469" y1="26220" x2="7959" y2="10739"/>
                        <a14:foregroundMark x1="7959" y1="10739" x2="17755" y2="4463"/>
                        <a14:foregroundMark x1="17755" y1="4463" x2="56122" y2="9763"/>
                        <a14:foregroundMark x1="56122" y1="9763" x2="61224" y2="9623"/>
                        <a14:foregroundMark x1="33673" y1="7810" x2="43163" y2="7252"/>
                        <a14:foregroundMark x1="43163" y1="7252" x2="43673" y2="7252"/>
                        <a14:foregroundMark x1="65816" y1="76848" x2="62551" y2="75453"/>
                        <a14:foregroundMark x1="91224" y1="55788" x2="90204" y2="55509"/>
                        <a14:foregroundMark x1="91224" y1="53975" x2="88367" y2="52859"/>
                        <a14:foregroundMark x1="91224" y1="52999" x2="89388" y2="50488"/>
                        <a14:foregroundMark x1="89490" y1="52859" x2="86633" y2="52999"/>
                        <a14:foregroundMark x1="97857" y1="49791" x2="96531" y2="49791"/>
                        <a14:foregroundMark x1="79796" y1="61088" x2="79796" y2="61227"/>
                        <a14:foregroundMark x1="78776" y1="61506" x2="80000" y2="60112"/>
                        <a14:foregroundMark x1="79694" y1="64296" x2="79694" y2="64296"/>
                        <a14:backgroundMark x1="31837" y1="2232" x2="41327" y2="34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0726" y="421427"/>
            <a:ext cx="6221274" cy="455168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ADC8A9F-FE7D-2EDC-F92A-7B9BC98F4914}"/>
              </a:ext>
            </a:extLst>
          </p:cNvPr>
          <p:cNvSpPr txBox="1"/>
          <p:nvPr/>
        </p:nvSpPr>
        <p:spPr>
          <a:xfrm>
            <a:off x="995315" y="4856871"/>
            <a:ext cx="11293311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b="1" dirty="0">
                <a:latin typeface="Tableau Semibold"/>
              </a:rPr>
              <a:t>21.9% 					28,115MW 				    21,419</a:t>
            </a:r>
          </a:p>
          <a:p>
            <a:r>
              <a:rPr lang="es-ES" b="1" dirty="0">
                <a:latin typeface="Tableau Semibold"/>
              </a:rPr>
              <a:t>De la demanda cubierta                           Potencia 	instalada							Aerogeneradores instalados</a:t>
            </a:r>
          </a:p>
        </p:txBody>
      </p:sp>
      <p:pic>
        <p:nvPicPr>
          <p:cNvPr id="8" name="Imagen 7" descr="Imagen que contiene luz, alimentos, dibujo&#10;&#10;Descripción generada automáticamente">
            <a:extLst>
              <a:ext uri="{FF2B5EF4-FFF2-40B4-BE49-F238E27FC236}">
                <a16:creationId xmlns:a16="http://schemas.microsoft.com/office/drawing/2014/main" id="{4A354BC1-1A45-C446-4D1E-0500369EB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0" y="2268351"/>
            <a:ext cx="857839" cy="85783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C3F938C-78E5-3C98-6E48-CA4CC375D9E5}"/>
              </a:ext>
            </a:extLst>
          </p:cNvPr>
          <p:cNvSpPr txBox="1"/>
          <p:nvPr/>
        </p:nvSpPr>
        <p:spPr>
          <a:xfrm>
            <a:off x="1587627" y="2174050"/>
            <a:ext cx="6094428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b="1" dirty="0">
                <a:effectLst/>
                <a:latin typeface="Tableau Semibold"/>
              </a:rPr>
              <a:t>120,000 €/año </a:t>
            </a:r>
            <a:endParaRPr lang="es-ES" dirty="0">
              <a:effectLst/>
            </a:endParaRPr>
          </a:p>
          <a:p>
            <a:r>
              <a:rPr lang="es-ES" sz="1800" b="1" dirty="0">
                <a:effectLst/>
                <a:latin typeface="Tableau Book"/>
              </a:rPr>
              <a:t>Coste de mantenimiento por turbina </a:t>
            </a:r>
            <a:endParaRPr lang="es-ES" dirty="0"/>
          </a:p>
        </p:txBody>
      </p:sp>
      <p:pic>
        <p:nvPicPr>
          <p:cNvPr id="12" name="Imagen 11" descr="Fondo negro con letras blancas&#10;&#10;Descripción generada automáticamente con confianza baja">
            <a:extLst>
              <a:ext uri="{FF2B5EF4-FFF2-40B4-BE49-F238E27FC236}">
                <a16:creationId xmlns:a16="http://schemas.microsoft.com/office/drawing/2014/main" id="{A18AA3E5-F892-7920-DC06-72BC97940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585" y="4952743"/>
            <a:ext cx="854696" cy="854696"/>
          </a:xfrm>
          <a:prstGeom prst="rect">
            <a:avLst/>
          </a:prstGeom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A3591616-9A01-2C9E-15C0-128F9B711B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84" y="4967515"/>
            <a:ext cx="638175" cy="638175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EEB9D527-5359-657D-D036-4813FAD15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46" y="4934896"/>
            <a:ext cx="854695" cy="854695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4F95C3A7-65D8-82DC-4840-9D9CCF82076F}"/>
              </a:ext>
            </a:extLst>
          </p:cNvPr>
          <p:cNvSpPr txBox="1">
            <a:spLocks/>
          </p:cNvSpPr>
          <p:nvPr/>
        </p:nvSpPr>
        <p:spPr>
          <a:xfrm>
            <a:off x="138476" y="195496"/>
            <a:ext cx="6503494" cy="12930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4800" dirty="0"/>
              <a:t>Situación  general</a:t>
            </a:r>
          </a:p>
        </p:txBody>
      </p:sp>
    </p:spTree>
    <p:extLst>
      <p:ext uri="{BB962C8B-B14F-4D97-AF65-F5344CB8AC3E}">
        <p14:creationId xmlns:p14="http://schemas.microsoft.com/office/powerpoint/2010/main" val="210123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26657-53FA-6771-7B2B-C9FAAA14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26" y="77758"/>
            <a:ext cx="11279957" cy="1293028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Datos del parque eólico a analizar</a:t>
            </a:r>
          </a:p>
        </p:txBody>
      </p:sp>
      <p:pic>
        <p:nvPicPr>
          <p:cNvPr id="8" name="Imagen 7" descr="Molino de viento en un campo&#10;&#10;Descripción generada automáticamente con confianza media">
            <a:extLst>
              <a:ext uri="{FF2B5EF4-FFF2-40B4-BE49-F238E27FC236}">
                <a16:creationId xmlns:a16="http://schemas.microsoft.com/office/drawing/2014/main" id="{E955C832-772B-F5EC-9266-4A885439E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78" b="19506"/>
          <a:stretch/>
        </p:blipFill>
        <p:spPr>
          <a:xfrm>
            <a:off x="9427" y="3540868"/>
            <a:ext cx="12192000" cy="3317131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E0234FD2-F30D-1297-07A5-AE6516DD1385}"/>
              </a:ext>
            </a:extLst>
          </p:cNvPr>
          <p:cNvSpPr txBox="1"/>
          <p:nvPr/>
        </p:nvSpPr>
        <p:spPr>
          <a:xfrm>
            <a:off x="6563413" y="632962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https://opendata.edp.com/pages/homepage/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DCBF38C-B7E4-2063-FE9D-5BE7ACE76892}"/>
              </a:ext>
            </a:extLst>
          </p:cNvPr>
          <p:cNvSpPr txBox="1"/>
          <p:nvPr/>
        </p:nvSpPr>
        <p:spPr>
          <a:xfrm>
            <a:off x="469201" y="1150343"/>
            <a:ext cx="11253598" cy="258532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/>
              <a:t>Datos diez-</a:t>
            </a:r>
            <a:r>
              <a:rPr lang="es-ES" sz="2400" b="1" dirty="0" err="1"/>
              <a:t>minutales</a:t>
            </a:r>
            <a:r>
              <a:rPr lang="es-ES" sz="2400" b="1" dirty="0"/>
              <a:t> de todos los sensores de 5 turbinas (521790 x 83)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/>
              <a:t>Datos de roturas en componentes de las turbinas (29 eventos)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/>
              <a:t>Datos diez-</a:t>
            </a:r>
            <a:r>
              <a:rPr lang="es-ES" sz="2400" b="1" dirty="0" err="1"/>
              <a:t>minutales</a:t>
            </a:r>
            <a:r>
              <a:rPr lang="es-ES" sz="2400" b="1" dirty="0"/>
              <a:t> de la torre meteorológica (87533 X 41)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/>
              <a:t>Registro de eventos de operación en las turbinas (318841) </a:t>
            </a:r>
          </a:p>
          <a:p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198786315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346DDDAC-94DA-02CA-26C4-7045A5C2BB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"/>
          <a:stretch/>
        </p:blipFill>
        <p:spPr>
          <a:xfrm>
            <a:off x="76525" y="1487018"/>
            <a:ext cx="9319481" cy="48044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226657-53FA-6771-7B2B-C9FAAA14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26" y="274746"/>
            <a:ext cx="11279957" cy="1293028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Estudio de 5 turbinas del parque eólico</a:t>
            </a:r>
          </a:p>
        </p:txBody>
      </p:sp>
      <p:pic>
        <p:nvPicPr>
          <p:cNvPr id="4" name="Imagen 3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7A44771D-63B4-E187-EF5E-CF8FDCB24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26" y="1261245"/>
            <a:ext cx="5327374" cy="533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6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26657-53FA-6771-7B2B-C9FAAA14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26" y="274746"/>
            <a:ext cx="11279957" cy="1293028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Estudio de 5 turbinas del parque eólico</a:t>
            </a:r>
          </a:p>
        </p:txBody>
      </p:sp>
      <p:pic>
        <p:nvPicPr>
          <p:cNvPr id="6" name="Imagen 5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61BAC0B4-5AF7-8197-AC04-A19EC7806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" t="4073" r="7863"/>
          <a:stretch/>
        </p:blipFill>
        <p:spPr>
          <a:xfrm>
            <a:off x="4197825" y="1665906"/>
            <a:ext cx="7994175" cy="434839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3E8A5C2-1A65-A64C-DF98-1CAFB251C229}"/>
              </a:ext>
            </a:extLst>
          </p:cNvPr>
          <p:cNvSpPr txBox="1"/>
          <p:nvPr/>
        </p:nvSpPr>
        <p:spPr>
          <a:xfrm>
            <a:off x="255426" y="2070389"/>
            <a:ext cx="60944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Objetivos del estudio:</a:t>
            </a:r>
          </a:p>
          <a:p>
            <a:endParaRPr lang="es-ES" sz="2800" dirty="0"/>
          </a:p>
          <a:p>
            <a:r>
              <a:rPr lang="es-ES" sz="2800" dirty="0"/>
              <a:t>1- Minimizar coste </a:t>
            </a:r>
          </a:p>
          <a:p>
            <a:r>
              <a:rPr lang="es-ES" sz="2800" dirty="0"/>
              <a:t>    mantenimiento</a:t>
            </a:r>
          </a:p>
          <a:p>
            <a:endParaRPr lang="es-ES" sz="2800" dirty="0"/>
          </a:p>
          <a:p>
            <a:r>
              <a:rPr lang="es-ES" sz="2800" dirty="0"/>
              <a:t>2- Maximizar la </a:t>
            </a:r>
          </a:p>
          <a:p>
            <a:r>
              <a:rPr lang="es-ES" sz="2800" dirty="0"/>
              <a:t>    producción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90852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86D0EBE-4AD6-9DBF-0C9B-E81C183000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9" r="7253"/>
          <a:stretch/>
        </p:blipFill>
        <p:spPr>
          <a:xfrm>
            <a:off x="1843300" y="1023207"/>
            <a:ext cx="8660868" cy="58347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226657-53FA-6771-7B2B-C9FAAA14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26" y="274746"/>
            <a:ext cx="11279957" cy="1293028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Elementos a analizar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F112F2-DAFC-09C8-A2B0-6A28A19EB807}"/>
              </a:ext>
            </a:extLst>
          </p:cNvPr>
          <p:cNvSpPr/>
          <p:nvPr/>
        </p:nvSpPr>
        <p:spPr>
          <a:xfrm>
            <a:off x="1843300" y="3379919"/>
            <a:ext cx="1196992" cy="3205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21C24C8-9C88-D853-BAD2-D3A9F1C4A084}"/>
              </a:ext>
            </a:extLst>
          </p:cNvPr>
          <p:cNvSpPr/>
          <p:nvPr/>
        </p:nvSpPr>
        <p:spPr>
          <a:xfrm>
            <a:off x="4595713" y="4963622"/>
            <a:ext cx="584463" cy="2733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9A1FD0-76D9-454B-90DA-41BBB6C4B6FB}"/>
              </a:ext>
            </a:extLst>
          </p:cNvPr>
          <p:cNvSpPr/>
          <p:nvPr/>
        </p:nvSpPr>
        <p:spPr>
          <a:xfrm>
            <a:off x="3861994" y="5171012"/>
            <a:ext cx="799708" cy="2073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5ABB73-0BA8-172F-F129-B9FABC68F7F7}"/>
              </a:ext>
            </a:extLst>
          </p:cNvPr>
          <p:cNvSpPr/>
          <p:nvPr/>
        </p:nvSpPr>
        <p:spPr>
          <a:xfrm>
            <a:off x="2891906" y="5378401"/>
            <a:ext cx="1196991" cy="3205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D08CBE9-2DDB-61C9-37AC-76FF0D930863}"/>
              </a:ext>
            </a:extLst>
          </p:cNvPr>
          <p:cNvSpPr/>
          <p:nvPr/>
        </p:nvSpPr>
        <p:spPr>
          <a:xfrm>
            <a:off x="4261848" y="2570784"/>
            <a:ext cx="1196991" cy="2733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64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26657-53FA-6771-7B2B-C9FAAA14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26" y="274746"/>
            <a:ext cx="11279957" cy="1293028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Costes de mantenimiento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A3FA6D-9155-7D0C-5795-D760B6E34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95" y="5267778"/>
            <a:ext cx="8507012" cy="15051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207B55-7133-94ED-18BB-6B02AE43E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95" y="4510879"/>
            <a:ext cx="3162741" cy="5525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002926A-9E22-8229-E942-F764A60B1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495" y="5010316"/>
            <a:ext cx="3305636" cy="79068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AE0B62B-09A6-28FC-B6AE-376B4CEF8B99}"/>
              </a:ext>
            </a:extLst>
          </p:cNvPr>
          <p:cNvSpPr txBox="1"/>
          <p:nvPr/>
        </p:nvSpPr>
        <p:spPr>
          <a:xfrm>
            <a:off x="1151621" y="591165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True positive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F998D8F-7578-AC29-698D-4804652AFC19}"/>
              </a:ext>
            </a:extLst>
          </p:cNvPr>
          <p:cNvSpPr txBox="1"/>
          <p:nvPr/>
        </p:nvSpPr>
        <p:spPr>
          <a:xfrm>
            <a:off x="1083600" y="4557408"/>
            <a:ext cx="2289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False negative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DBE806F-E8CC-9CE0-E4B8-5919004BC9A5}"/>
              </a:ext>
            </a:extLst>
          </p:cNvPr>
          <p:cNvSpPr txBox="1"/>
          <p:nvPr/>
        </p:nvSpPr>
        <p:spPr>
          <a:xfrm>
            <a:off x="1151621" y="5200073"/>
            <a:ext cx="1986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False positive</a:t>
            </a:r>
            <a:endParaRPr lang="es-ES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3AFF5A21-3477-EFC0-478E-F6D6035F79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779968"/>
              </p:ext>
            </p:extLst>
          </p:nvPr>
        </p:nvGraphicFramePr>
        <p:xfrm>
          <a:off x="331304" y="1297996"/>
          <a:ext cx="11279956" cy="3371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4368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26657-53FA-6771-7B2B-C9FAAA14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26" y="274746"/>
            <a:ext cx="11279957" cy="1293028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Resultados del análisis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221322-54AE-B843-6F75-233E08DBF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69" y="1633798"/>
            <a:ext cx="5887272" cy="399153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5C2A100-BD97-B2E8-F446-6F9E7E4DF4E0}"/>
              </a:ext>
            </a:extLst>
          </p:cNvPr>
          <p:cNvSpPr txBox="1">
            <a:spLocks/>
          </p:cNvSpPr>
          <p:nvPr/>
        </p:nvSpPr>
        <p:spPr>
          <a:xfrm>
            <a:off x="2857949" y="3604302"/>
            <a:ext cx="3037455" cy="304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" dirty="0"/>
              <a:t>Umbral de alarma 60 AVISOS/ DÍA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510F3B0-4384-F9E6-9470-62A402162420}"/>
              </a:ext>
            </a:extLst>
          </p:cNvPr>
          <p:cNvCxnSpPr/>
          <p:nvPr/>
        </p:nvCxnSpPr>
        <p:spPr>
          <a:xfrm>
            <a:off x="974035" y="3599747"/>
            <a:ext cx="0" cy="229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867BB4CC-9B97-E3AF-8A78-2D2FFF65B38B}"/>
              </a:ext>
            </a:extLst>
          </p:cNvPr>
          <p:cNvSpPr txBox="1">
            <a:spLocks/>
          </p:cNvSpPr>
          <p:nvPr/>
        </p:nvSpPr>
        <p:spPr>
          <a:xfrm>
            <a:off x="-254524" y="5556948"/>
            <a:ext cx="5373278" cy="926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chemeClr val="accent1"/>
                </a:solidFill>
              </a:rPr>
              <a:t>Primera </a:t>
            </a:r>
            <a:r>
              <a:rPr lang="es-ES" sz="2000" b="1" dirty="0" err="1">
                <a:solidFill>
                  <a:schemeClr val="accent1"/>
                </a:solidFill>
              </a:rPr>
              <a:t>alarmA</a:t>
            </a:r>
            <a:r>
              <a:rPr lang="es-ES" sz="2000" b="1" dirty="0">
                <a:solidFill>
                  <a:schemeClr val="accent1"/>
                </a:solidFill>
              </a:rPr>
              <a:t> 01/09/2017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3487D696-222C-9FFE-3576-343D08EF1A60}"/>
              </a:ext>
            </a:extLst>
          </p:cNvPr>
          <p:cNvSpPr/>
          <p:nvPr/>
        </p:nvSpPr>
        <p:spPr>
          <a:xfrm rot="16200000">
            <a:off x="1783150" y="537375"/>
            <a:ext cx="304039" cy="1922270"/>
          </a:xfrm>
          <a:prstGeom prst="rightBrac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4CC34AC-F77C-6153-FC15-4FEA940F1384}"/>
              </a:ext>
            </a:extLst>
          </p:cNvPr>
          <p:cNvSpPr txBox="1">
            <a:spLocks/>
          </p:cNvSpPr>
          <p:nvPr/>
        </p:nvSpPr>
        <p:spPr>
          <a:xfrm>
            <a:off x="631662" y="967645"/>
            <a:ext cx="2607013" cy="600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rgbClr val="7030A0"/>
                </a:solidFill>
              </a:rPr>
              <a:t>RANGO 60 DÍAS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D04DB4C4-CD98-0773-C390-EA7544A4D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05063"/>
              </p:ext>
            </p:extLst>
          </p:nvPr>
        </p:nvGraphicFramePr>
        <p:xfrm>
          <a:off x="6246741" y="1764841"/>
          <a:ext cx="5872054" cy="3223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97751272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427406951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11714875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059821303"/>
                    </a:ext>
                  </a:extLst>
                </a:gridCol>
                <a:gridCol w="538620">
                  <a:extLst>
                    <a:ext uri="{9D8B030D-6E8A-4147-A177-3AD203B41FA5}">
                      <a16:colId xmlns:a16="http://schemas.microsoft.com/office/drawing/2014/main" val="476046723"/>
                    </a:ext>
                  </a:extLst>
                </a:gridCol>
                <a:gridCol w="694939">
                  <a:extLst>
                    <a:ext uri="{9D8B030D-6E8A-4147-A177-3AD203B41FA5}">
                      <a16:colId xmlns:a16="http://schemas.microsoft.com/office/drawing/2014/main" val="2606498234"/>
                    </a:ext>
                  </a:extLst>
                </a:gridCol>
                <a:gridCol w="570960">
                  <a:extLst>
                    <a:ext uri="{9D8B030D-6E8A-4147-A177-3AD203B41FA5}">
                      <a16:colId xmlns:a16="http://schemas.microsoft.com/office/drawing/2014/main" val="19047104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41879062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Elemento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Turbina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Fecha</a:t>
                      </a:r>
                    </a:p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Evento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Fecha</a:t>
                      </a:r>
                    </a:p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aviso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DeltaT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AHORRO TP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COSTE FP</a:t>
                      </a:r>
                      <a:endParaRPr lang="es-ES" sz="11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COSTE FN</a:t>
                      </a:r>
                      <a:endParaRPr lang="es-ES" sz="11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1202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GEARBOX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T6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17/10/2017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02/09/2017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rgbClr val="00B050"/>
                          </a:solidFill>
                          <a:effectLst/>
                        </a:rPr>
                        <a:t>60000</a:t>
                      </a:r>
                      <a:endParaRPr lang="es-E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868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GEARBOX</a:t>
                      </a:r>
                      <a:endParaRPr lang="es-E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T9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18/10/2017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01/09/2017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62666.6</a:t>
                      </a:r>
                      <a:endParaRPr lang="es-E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892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HYDRAULIC_GROUP</a:t>
                      </a:r>
                      <a:endParaRPr lang="es-E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T9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18/10/2017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02/09/2017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13033.3</a:t>
                      </a:r>
                      <a:endParaRPr lang="es-E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993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HYDRAULIC_GROUP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T9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14/10/2017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2000</a:t>
                      </a:r>
                      <a:endParaRPr lang="es-ES" sz="11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604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HYDRAULIC_GROUP</a:t>
                      </a:r>
                      <a:endParaRPr lang="es-E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T11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12/09/2017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01/09/2017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3116.6</a:t>
                      </a:r>
                      <a:endParaRPr lang="es-E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402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HYDRAULIC_GROUP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T11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14/10/2017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2000</a:t>
                      </a:r>
                      <a:endParaRPr lang="es-ES" sz="11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2679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HYDRAULIC_GROUP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T11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26/09/2017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2000</a:t>
                      </a:r>
                      <a:endParaRPr lang="es-ES" sz="11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641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HYDRAULIC_GROUP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T7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19/10/2017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18/09/2017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8783.3</a:t>
                      </a:r>
                      <a:endParaRPr lang="es-E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1201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HYDRAULIC_GROUP</a:t>
                      </a:r>
                      <a:endParaRPr lang="es-E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T6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09/09/2017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accent1"/>
                          </a:solidFill>
                          <a:effectLst/>
                        </a:rPr>
                        <a:t>2000</a:t>
                      </a:r>
                      <a:endParaRPr lang="es-ES" sz="11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1249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HYDRAULIC_GROUP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T6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13/09/2017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2000</a:t>
                      </a:r>
                      <a:endParaRPr lang="es-ES" sz="11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908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GENERATOR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T6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05/09/2017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accent1"/>
                          </a:solidFill>
                          <a:effectLst/>
                        </a:rPr>
                        <a:t>5000</a:t>
                      </a:r>
                      <a:endParaRPr lang="es-ES" sz="11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3504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GENERATOR_BEARING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T9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01/12/2017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4500</a:t>
                      </a:r>
                      <a:endParaRPr lang="es-ES" sz="11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905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GENERATOR_BEARING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T9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25/12/2017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4500</a:t>
                      </a:r>
                      <a:endParaRPr lang="es-ES" sz="11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223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TRANSFORMER</a:t>
                      </a:r>
                      <a:endParaRPr lang="es-E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T1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09/09/2017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1500</a:t>
                      </a:r>
                      <a:endParaRPr lang="es-ES" sz="11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175497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D0E8A18F-7FC6-9C05-DDB1-A6594F55F10C}"/>
              </a:ext>
            </a:extLst>
          </p:cNvPr>
          <p:cNvSpPr txBox="1"/>
          <p:nvPr/>
        </p:nvSpPr>
        <p:spPr>
          <a:xfrm>
            <a:off x="6532125" y="5421811"/>
            <a:ext cx="5301286" cy="58477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200" b="1" dirty="0"/>
              <a:t>¡AHORRO DE 122,100€!</a:t>
            </a:r>
          </a:p>
        </p:txBody>
      </p:sp>
    </p:spTree>
    <p:extLst>
      <p:ext uri="{BB962C8B-B14F-4D97-AF65-F5344CB8AC3E}">
        <p14:creationId xmlns:p14="http://schemas.microsoft.com/office/powerpoint/2010/main" val="68194716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216</TotalTime>
  <Words>430</Words>
  <Application>Microsoft Office PowerPoint</Application>
  <PresentationFormat>Panorámica</PresentationFormat>
  <Paragraphs>177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Tableau Book</vt:lpstr>
      <vt:lpstr>Tableau Semibold</vt:lpstr>
      <vt:lpstr>Estela de condensación</vt:lpstr>
      <vt:lpstr>Presentación de PowerPoint</vt:lpstr>
      <vt:lpstr>Objetivo del proyecto</vt:lpstr>
      <vt:lpstr>Presentación de PowerPoint</vt:lpstr>
      <vt:lpstr>Datos del parque eólico a analizar</vt:lpstr>
      <vt:lpstr>Estudio de 5 turbinas del parque eólico</vt:lpstr>
      <vt:lpstr>Estudio de 5 turbinas del parque eólico</vt:lpstr>
      <vt:lpstr>Elementos a analizar</vt:lpstr>
      <vt:lpstr>Costes de mantenimiento</vt:lpstr>
      <vt:lpstr>Resultados del análisis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Martín Casero</dc:creator>
  <cp:lastModifiedBy>David Martín Casero</cp:lastModifiedBy>
  <cp:revision>2</cp:revision>
  <dcterms:created xsi:type="dcterms:W3CDTF">2022-10-06T13:41:50Z</dcterms:created>
  <dcterms:modified xsi:type="dcterms:W3CDTF">2022-10-06T17:23:23Z</dcterms:modified>
</cp:coreProperties>
</file>