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2" r:id="rId5"/>
    <p:sldId id="359" r:id="rId6"/>
    <p:sldId id="373" r:id="rId7"/>
    <p:sldId id="374" r:id="rId8"/>
    <p:sldId id="387" r:id="rId9"/>
    <p:sldId id="365" r:id="rId10"/>
    <p:sldId id="380" r:id="rId11"/>
    <p:sldId id="376" r:id="rId12"/>
    <p:sldId id="381" r:id="rId13"/>
    <p:sldId id="377" r:id="rId14"/>
    <p:sldId id="384" r:id="rId15"/>
    <p:sldId id="383" r:id="rId16"/>
    <p:sldId id="385" r:id="rId17"/>
    <p:sldId id="386" r:id="rId18"/>
    <p:sldId id="379" r:id="rId19"/>
    <p:sldId id="372" r:id="rId20"/>
    <p:sldId id="3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20536-35B6-469D-A6ED-8250ADB75821}" v="181" dt="2024-08-11T18:22:28.588"/>
    <p1510:client id="{13E37171-9468-4159-80DB-DBA620FB3CDC}" v="135" dt="2024-08-11T18:59:44.190"/>
    <p1510:client id="{251354BA-B264-4B8C-943C-CE1C003DF161}" v="11" dt="2024-08-11T02:50:25.521"/>
    <p1510:client id="{30C1BD8C-949F-4584-8458-D6D95EC8336D}" v="22" dt="2024-08-12T02:17:26.652"/>
    <p1510:client id="{36ACA159-D582-449D-9729-F562A3422A00}" v="1376" dt="2024-08-11T04:14:37.706"/>
    <p1510:client id="{7D55B1E9-9D67-4811-8BB0-2694661E667A}" v="28" dt="2024-08-11T00:15:41.887"/>
    <p1510:client id="{9DBAEB5B-8C14-4BEE-9E9C-55C9EE021872}" v="31" dt="2024-08-11T02:47:17.759"/>
    <p1510:client id="{EDE9ECC8-9661-4F90-BF8A-804A91FAE6CE}" v="84" dt="2024-08-11T04:26:13.676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Jeff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Introduce our group name and group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andrew</a:t>
            </a:r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9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manahil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4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manahil</a:t>
            </a:r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92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Deelan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7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David 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Synopsis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(Ex. "These charts give us a brief overview of tornado activities within the US")</a:t>
            </a:r>
            <a:endParaRPr lang="en-US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/>
              <a:t>Factors </a:t>
            </a:r>
            <a:endParaRPr lang="en-US">
              <a:cs typeface="Calibri"/>
            </a:endParaRPr>
          </a:p>
          <a:p>
            <a:pPr marL="628650" lvl="1" indent="-171450">
              <a:buFont typeface="Arial,Sans-Serif"/>
              <a:buChar char="•"/>
            </a:pPr>
            <a:r>
              <a:rPr lang="en-US"/>
              <a:t>Frequency</a:t>
            </a:r>
            <a:endParaRPr lang="en-US">
              <a:cs typeface="Calibri"/>
            </a:endParaRPr>
          </a:p>
          <a:p>
            <a:pPr marL="628650" lvl="1" indent="-171450">
              <a:buFont typeface="Arial,Sans-Serif"/>
              <a:buChar char="•"/>
            </a:pPr>
            <a:r>
              <a:rPr lang="en-US"/>
              <a:t>Financial Impact</a:t>
            </a:r>
            <a:endParaRPr lang="en-US">
              <a:cs typeface="Calibri"/>
            </a:endParaRPr>
          </a:p>
          <a:p>
            <a:pPr marL="628650" lvl="1" indent="-171450">
              <a:buFont typeface="Arial,Sans-Serif"/>
              <a:buChar char="•"/>
            </a:pPr>
            <a:r>
              <a:rPr lang="en-US"/>
              <a:t>Correlation Over Time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Optimization </a:t>
            </a:r>
          </a:p>
          <a:p>
            <a:pPr marL="1085850" lvl="1" indent="-171450">
              <a:buFont typeface="Arial"/>
              <a:buChar char="•"/>
            </a:pPr>
            <a:r>
              <a:rPr lang="en-US">
                <a:cs typeface="Calibri"/>
              </a:rPr>
              <a:t>Discuss what charts are better at what </a:t>
            </a:r>
          </a:p>
          <a:p>
            <a:pPr marL="1085850" lvl="1" indent="-171450">
              <a:buFont typeface="Arial"/>
              <a:buChar char="•"/>
            </a:pPr>
            <a:r>
              <a:rPr lang="en-US">
                <a:cs typeface="Calibri"/>
              </a:rPr>
              <a:t>Leads to a better understanding </a:t>
            </a:r>
          </a:p>
          <a:p>
            <a:pPr marL="1085850" lvl="1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>
                <a:cs typeface="Calibri"/>
              </a:rPr>
              <a:t>David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Summarize key findings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Answer research questions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cs typeface="Calibri"/>
              </a:rPr>
              <a:t>Looking ahead with this data and how it can help (implementation)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What problems we encountered (Gathering data/Cleaning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>
                <a:cs typeface="Calibri"/>
              </a:rPr>
              <a:t>David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Introduce the API’s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How we utilized them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Jeff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Go over the agenda, what we will be discussing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Jeff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Go over our research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David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Explain how tornadoes are measured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Map of all the radars that track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Explain the data sources further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Andrew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Talk about our focus on the United States and Tornadoes specifically instead of hurricane, tropical storms, etc.  (Example: "Using a dataset worldwide would be too large so we narrowed our scope.")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/>
              </a:rPr>
              <a:t>Andrew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 the html link during the presentation 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2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andrew</a:t>
            </a:r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/>
              <a:t>Data Stormers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sz="1800"/>
              <a:t>Andrew, Jeff, Deelan, David, manahil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r>
              <a:rPr lang="en-US" dirty="0"/>
              <a:t>PIE Chart</a:t>
            </a:r>
          </a:p>
        </p:txBody>
      </p:sp>
      <p:pic>
        <p:nvPicPr>
          <p:cNvPr id="6" name="Picture 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88B05AF9-1914-4BF7-05EC-540A0CFC7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93684"/>
            <a:ext cx="6030707" cy="4869794"/>
          </a:xfrm>
          <a:prstGeom prst="rect">
            <a:avLst/>
          </a:prstGeom>
          <a:noFill/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3727A5B-D205-A008-2F90-B8CF9F39120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This chart reveals how funds are prioritized for housing assistance, highlighting the focus on comprehensive support and repairs.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Understanding this helps in evaluating the effectiveness and allocation of resources in disaster recovery.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391241-6C88-CC76-A96A-9BB8706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b="0" i="0" dirty="0">
                <a:effectLst/>
              </a:rPr>
              <a:t>Total Housing Damage by State 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3493E2B-51D7-D258-21FC-ED75C24CE4D7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923988" cy="3723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bar chart ties together the tornado activity with financial impact, showing which states experience the highest damage.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crucial for understanding the correlation between tornado frequency and housing damage and assessing the effectiveness of financial assistance.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7A304-48C7-5560-AE1A-3333644C7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79" y="2838581"/>
            <a:ext cx="6925292" cy="3350711"/>
          </a:xfrm>
          <a:prstGeom prst="rect">
            <a:avLst/>
          </a:prstGeom>
          <a:noFill/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78B8562-E73E-2810-59A6-39B1E005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E143-A568-A373-CC77-84C60992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ea typeface="+mj-lt"/>
                <a:cs typeface="+mj-lt"/>
              </a:rPr>
              <a:t>Bubble Chart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46D0-E937-E0DE-0749-C524A5DA80D1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5FA12-9D95-BC99-F70B-89824AEC1FF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691517" y="2465388"/>
            <a:ext cx="3194322" cy="342741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GB">
              <a:latin typeface="Symbol"/>
              <a:sym typeface="Symbol"/>
            </a:endParaRPr>
          </a:p>
          <a:p>
            <a:r>
              <a:rPr lang="en-GB">
                <a:ea typeface="+mn-lt"/>
                <a:cs typeface="+mn-lt"/>
              </a:rPr>
              <a:t>o Weak Correlation: Population size has a minimal impact on tornado severity. </a:t>
            </a:r>
            <a:endParaRPr lang="en-US"/>
          </a:p>
          <a:p>
            <a:r>
              <a:rPr lang="en-GB">
                <a:ea typeface="+mn-lt"/>
                <a:cs typeface="+mn-lt"/>
              </a:rPr>
              <a:t>o Notable States: OK, GA, and IL have high tornado severity despite varying </a:t>
            </a:r>
            <a:endParaRPr lang="en-US"/>
          </a:p>
          <a:p>
            <a:r>
              <a:rPr lang="en-GB">
                <a:ea typeface="+mn-lt"/>
                <a:cs typeface="+mn-lt"/>
              </a:rPr>
              <a:t>population sizes. </a:t>
            </a:r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F708A-80C1-01F6-9056-BC433BF0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98A68-5CCA-2A64-7072-4DE45DABE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62" y="2096677"/>
            <a:ext cx="7858447" cy="464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8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7054-E687-C835-CA02-734F485D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Polar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58D0-012B-345C-8F27-9A246846AA35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-2127" y="2465535"/>
            <a:ext cx="6127881" cy="34272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1600"/>
          </a:p>
          <a:p>
            <a:pPr marL="283210" indent="-283210"/>
            <a:endParaRPr lang="en-GB" sz="1600">
              <a:ea typeface="+mn-lt"/>
              <a:cs typeface="+mn-lt"/>
            </a:endParaRPr>
          </a:p>
          <a:p>
            <a:pPr marL="283210" indent="-283210"/>
            <a:r>
              <a:rPr lang="en-GB" sz="1600">
                <a:ea typeface="+mn-lt"/>
                <a:cs typeface="+mn-lt"/>
              </a:rPr>
              <a:t>Tornadoes peak in late spring, particularly in May, highlighting the need for heightened preparedness during this period.</a:t>
            </a:r>
            <a:endParaRPr lang="en-GB" sz="16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09C0A-A88D-1E11-1E23-B30FD1F42F19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6FCFA-4700-69A2-9121-8C6C1700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078F73-1B88-39E7-1BF5-19BB63CE9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350" y="2041957"/>
            <a:ext cx="4263242" cy="45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7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7ED2-89E1-5598-BCD2-1A441E20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Line Plot with Regression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2492-AE41-4C51-53EA-F4A18310303B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7A1FB-8882-0162-1ED5-E75DD6AEB4BD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>
                <a:ea typeface="+mn-lt"/>
                <a:cs typeface="+mn-lt"/>
              </a:rPr>
              <a:t>o Positive Correlation: Higher valid registrations are associated with more approved housing assistance. </a:t>
            </a:r>
            <a:endParaRPr lang="en-US"/>
          </a:p>
          <a:p>
            <a:r>
              <a:rPr lang="en-GB">
                <a:ea typeface="+mn-lt"/>
                <a:cs typeface="+mn-lt"/>
              </a:rPr>
              <a:t>o Outliers: Some data points deviate from the trend, indicating anomalies or special </a:t>
            </a:r>
            <a:endParaRPr lang="en-US"/>
          </a:p>
          <a:p>
            <a:r>
              <a:rPr lang="en-GB">
                <a:ea typeface="+mn-lt"/>
                <a:cs typeface="+mn-lt"/>
              </a:rPr>
              <a:t>cases. </a:t>
            </a:r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1D3E-FB53-98D6-A552-119AF432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0767B-34C8-5DA2-3C25-44859C4B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8" y="2145737"/>
            <a:ext cx="7514145" cy="44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0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71396"/>
            <a:ext cx="3890513" cy="2202350"/>
          </a:xfrm>
        </p:spPr>
        <p:txBody>
          <a:bodyPr/>
          <a:lstStyle/>
          <a:p>
            <a:pPr lvl="0"/>
            <a:r>
              <a:rPr lang="en-US"/>
              <a:t>Comparative Analysis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>
                <a:cs typeface="Biome"/>
              </a:rPr>
              <a:t>Synopsis</a:t>
            </a:r>
          </a:p>
          <a:p>
            <a:pPr marL="285750" indent="-285750">
              <a:buClr>
                <a:srgbClr val="9405FC"/>
              </a:buClr>
              <a:buFont typeface="Arial" panose="020B0604020202020204" pitchFamily="34" charset="0"/>
              <a:buChar char="•"/>
            </a:pPr>
            <a:r>
              <a:rPr lang="en-US">
                <a:cs typeface="Biome"/>
              </a:rPr>
              <a:t>Factors</a:t>
            </a:r>
          </a:p>
          <a:p>
            <a:pPr marL="285750" indent="-285750">
              <a:buClr>
                <a:srgbClr val="9405FC"/>
              </a:buClr>
              <a:buFont typeface="Arial" panose="020B0604020202020204" pitchFamily="34" charset="0"/>
              <a:buChar char="•"/>
            </a:pPr>
            <a:r>
              <a:rPr lang="en-US">
                <a:cs typeface="Biome"/>
              </a:rPr>
              <a:t>Optimization </a:t>
            </a:r>
            <a:endParaRPr lang="en-US">
              <a:cs typeface="Biome" panose="020B0503030204020804" pitchFamily="34" charset="0"/>
            </a:endParaRPr>
          </a:p>
          <a:p>
            <a:pPr marL="854710" lvl="1">
              <a:buClr>
                <a:srgbClr val="73EBF9"/>
              </a:buClr>
              <a:buFont typeface="Courier New" panose="020B0604020202020204" pitchFamily="34" charset="0"/>
              <a:buChar char="o"/>
            </a:pPr>
            <a:endParaRPr lang="en-US">
              <a:cs typeface="Biome" panose="020B0503030204020804" pitchFamily="34" charset="0"/>
            </a:endParaRPr>
          </a:p>
        </p:txBody>
      </p:sp>
      <p:pic>
        <p:nvPicPr>
          <p:cNvPr id="2" name="Picture 1" descr="A computer screen with graph&#10;&#10;Description automatically generated">
            <a:extLst>
              <a:ext uri="{FF2B5EF4-FFF2-40B4-BE49-F238E27FC236}">
                <a16:creationId xmlns:a16="http://schemas.microsoft.com/office/drawing/2014/main" id="{4AF4734C-D168-0098-7F9D-E328A133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797" y="560440"/>
            <a:ext cx="5896896" cy="57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/>
              <a:t>Recap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Research Questions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Obstacles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050" name="Picture 2" descr="Twisters (2024) – Review | Movies, Films &amp; Flix">
            <a:extLst>
              <a:ext uri="{FF2B5EF4-FFF2-40B4-BE49-F238E27FC236}">
                <a16:creationId xmlns:a16="http://schemas.microsoft.com/office/drawing/2014/main" id="{94281BA4-F572-2019-87E9-799F11B56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0" y="334507"/>
            <a:ext cx="4176133" cy="618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/>
              <a:t>Data 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 descr="Hail Risk">
            <a:extLst>
              <a:ext uri="{FF2B5EF4-FFF2-40B4-BE49-F238E27FC236}">
                <a16:creationId xmlns:a16="http://schemas.microsoft.com/office/drawing/2014/main" id="{4A922B0A-61D4-6ED9-40EB-AEDAAED95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88" y="365522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deral Emergency Management Agency (FEMA) Logo PNG Vector (SVG) Free  Download">
            <a:extLst>
              <a:ext uri="{FF2B5EF4-FFF2-40B4-BE49-F238E27FC236}">
                <a16:creationId xmlns:a16="http://schemas.microsoft.com/office/drawing/2014/main" id="{7D5FA4E2-7DBB-639D-06AE-A701A11B20FC}"/>
              </a:ext>
            </a:extLst>
          </p:cNvPr>
          <p:cNvPicPr>
            <a:picLocks noGrp="1" noChangeAspect="1" noChangeArrowheads="1"/>
          </p:cNvPicPr>
          <p:nvPr>
            <p:ph sz="quarter" idx="3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75" y="4519514"/>
            <a:ext cx="4321392" cy="15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9BB9B-2B38-B260-47F9-10B90DC42A0C}"/>
              </a:ext>
            </a:extLst>
          </p:cNvPr>
          <p:cNvSpPr txBox="1"/>
          <p:nvPr/>
        </p:nvSpPr>
        <p:spPr>
          <a:xfrm>
            <a:off x="3305669" y="2119277"/>
            <a:ext cx="3982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API’s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NOAA’s Severe Weather Data Inventory (SWDI)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FEMA’s </a:t>
            </a:r>
            <a:r>
              <a:rPr lang="en-US" err="1">
                <a:solidFill>
                  <a:schemeClr val="bg1"/>
                </a:solidFill>
              </a:rPr>
              <a:t>OpenFEMA</a:t>
            </a:r>
            <a:r>
              <a:rPr lang="en-US">
                <a:solidFill>
                  <a:schemeClr val="bg1"/>
                </a:solidFill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United States Census Bureau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5F631EB-714E-2F36-3621-65EA1939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097" y="2316306"/>
            <a:ext cx="3925211" cy="165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r>
              <a:rPr lang="en-US"/>
              <a:t>Agenda </a:t>
            </a:r>
          </a:p>
        </p:txBody>
      </p:sp>
      <p:pic>
        <p:nvPicPr>
          <p:cNvPr id="1028" name="Picture 4" descr="Storm tracker: Follow the expected path of Hurricane Hilary">
            <a:extLst>
              <a:ext uri="{FF2B5EF4-FFF2-40B4-BE49-F238E27FC236}">
                <a16:creationId xmlns:a16="http://schemas.microsoft.com/office/drawing/2014/main" id="{180D193A-0418-CF6E-56BA-971101E2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3" r="17287" b="-2"/>
          <a:stretch/>
        </p:blipFill>
        <p:spPr bwMode="auto">
          <a:xfrm>
            <a:off x="336550" y="336550"/>
            <a:ext cx="5303640" cy="61849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Introduction</a:t>
            </a:r>
          </a:p>
          <a:p>
            <a:pPr>
              <a:lnSpc>
                <a:spcPct val="110000"/>
              </a:lnSpc>
            </a:pPr>
            <a:r>
              <a:rPr lang="en-US"/>
              <a:t>Research Questions</a:t>
            </a:r>
          </a:p>
          <a:p>
            <a:pPr>
              <a:lnSpc>
                <a:spcPct val="110000"/>
              </a:lnSpc>
            </a:pPr>
            <a:r>
              <a:rPr lang="en-US"/>
              <a:t>Data Sources</a:t>
            </a:r>
          </a:p>
          <a:p>
            <a:pPr>
              <a:lnSpc>
                <a:spcPct val="110000"/>
              </a:lnSpc>
            </a:pPr>
            <a:r>
              <a:rPr lang="en-US"/>
              <a:t>Geographic Focus</a:t>
            </a:r>
          </a:p>
          <a:p>
            <a:pPr>
              <a:lnSpc>
                <a:spcPct val="110000"/>
              </a:lnSpc>
            </a:pPr>
            <a:r>
              <a:rPr lang="en-US"/>
              <a:t>Data Analysis &amp; Findings</a:t>
            </a:r>
          </a:p>
          <a:p>
            <a:pPr>
              <a:lnSpc>
                <a:spcPct val="110000"/>
              </a:lnSpc>
            </a:pPr>
            <a:r>
              <a:rPr lang="en-US"/>
              <a:t>Concluding Thoughts</a:t>
            </a:r>
          </a:p>
        </p:txBody>
      </p:sp>
      <p:sp>
        <p:nvSpPr>
          <p:cNvPr id="1033" name="Slide Number Placeholder 4">
            <a:extLst>
              <a:ext uri="{FF2B5EF4-FFF2-40B4-BE49-F238E27FC236}">
                <a16:creationId xmlns:a16="http://schemas.microsoft.com/office/drawing/2014/main" id="{3080A625-A8CC-E05B-E120-B3940C9F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Biome Light"/>
              </a:rPr>
              <a:t>Tornado disaster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62" y="206963"/>
            <a:ext cx="4960830" cy="572291"/>
          </a:xfrm>
        </p:spPr>
        <p:txBody>
          <a:bodyPr/>
          <a:lstStyle/>
          <a:p>
            <a:r>
              <a:rPr lang="en-US"/>
              <a:t>Research questions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236F223-85F9-F3C8-230A-144F2DACE9DC}"/>
              </a:ext>
            </a:extLst>
          </p:cNvPr>
          <p:cNvSpPr txBox="1">
            <a:spLocks/>
          </p:cNvSpPr>
          <p:nvPr/>
        </p:nvSpPr>
        <p:spPr>
          <a:xfrm>
            <a:off x="190291" y="1113424"/>
            <a:ext cx="5712919" cy="519986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ystem-ui"/>
                <a:cs typeface="Biome"/>
              </a:rPr>
              <a:t>What trends are evident in the number of disaster declarations over time?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ystem-ui"/>
                <a:cs typeface="Biome"/>
              </a:rPr>
              <a:t>How are housing assistance funds distributed across different types of aid?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ystem-ui"/>
                <a:cs typeface="Biome"/>
              </a:rPr>
              <a:t>Which states experience the highest number of tornadoes?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ystem-ui"/>
                <a:cs typeface="Biome"/>
              </a:rPr>
              <a:t>Which states report the highest total housing damage?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ystem-ui"/>
                <a:cs typeface="Biome"/>
              </a:rPr>
              <a:t>How does the heat map illustrate tornado activity?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ystem-ui"/>
                <a:ea typeface="+mj-lt"/>
                <a:cs typeface="+mj-lt"/>
              </a:rPr>
              <a:t>Does population size influence the frequency or severity of tornadoes?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ystem-ui"/>
                <a:ea typeface="+mj-lt"/>
                <a:cs typeface="+mj-lt"/>
              </a:rPr>
              <a:t>How does the frequency of tornado-related disasters vary by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ystem-ui"/>
                <a:ea typeface="+mj-lt"/>
                <a:cs typeface="+mj-lt"/>
              </a:rPr>
              <a:t>How do valid registrations relate to approved housing assistance?</a:t>
            </a:r>
            <a:endParaRPr lang="en-US" sz="2000" b="1" dirty="0">
              <a:latin typeface="system-ui"/>
            </a:endParaRPr>
          </a:p>
        </p:txBody>
      </p:sp>
      <p:pic>
        <p:nvPicPr>
          <p:cNvPr id="1026" name="Picture 2" descr="Research Question Vector Art, Icons, and Graphics for Free Download">
            <a:extLst>
              <a:ext uri="{FF2B5EF4-FFF2-40B4-BE49-F238E27FC236}">
                <a16:creationId xmlns:a16="http://schemas.microsoft.com/office/drawing/2014/main" id="{6AC488E2-1091-F047-5396-C8615BF85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57" y="897976"/>
            <a:ext cx="5062047" cy="506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B9AF-6296-37AB-E672-3F6A0E09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Tornado Info.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4E46-1400-FAC8-C3AB-920348B341F7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en-US"/>
              <a:t>Measurement</a:t>
            </a:r>
          </a:p>
          <a:p>
            <a:pPr lvl="1"/>
            <a:r>
              <a:rPr lang="en-US"/>
              <a:t>Shear </a:t>
            </a:r>
          </a:p>
          <a:p>
            <a:pPr lvl="1"/>
            <a:r>
              <a:rPr lang="en-US"/>
              <a:t>MXDV</a:t>
            </a:r>
          </a:p>
          <a:p>
            <a:pPr lvl="1"/>
            <a:r>
              <a:rPr lang="en-US"/>
              <a:t>Azimuth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B4B5F-7570-E91E-1930-1EC3BA64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0D124-BDD5-AB3A-B7A8-BF8F8A0D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29" y="2452275"/>
            <a:ext cx="5245174" cy="36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0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/>
              <a:t>Geographic Focus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C760-F251-CBFE-52D0-C0804FB4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0" baseline="0" dirty="0">
                <a:latin typeface="+mj-lt"/>
                <a:ea typeface="+mj-ea"/>
                <a:cs typeface="Biome" panose="020B0503030204020804" pitchFamily="34" charset="0"/>
              </a:rPr>
              <a:t>Heatmap Of the U.S. Region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24296-6C24-5360-B5E2-01D3870332A2}"/>
              </a:ext>
            </a:extLst>
          </p:cNvPr>
          <p:cNvSpPr txBox="1"/>
          <p:nvPr/>
        </p:nvSpPr>
        <p:spPr>
          <a:xfrm>
            <a:off x="379655" y="2502445"/>
            <a:ext cx="5096806" cy="372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0" i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The heat map visualizes tornado activity based on latitude and longitude coordinates. It displays regions with higher concentrations of tornado events using a color gradient.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b="0" i="0" baseline="0" dirty="0">
              <a:solidFill>
                <a:schemeClr val="bg1"/>
              </a:solidFill>
              <a:effectLst/>
              <a:latin typeface="Arial Nova" panose="020B05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This visualization helps in identifying geographic patterns of tornado activity, allowing for targeted preparedness and response efforts.</a:t>
            </a:r>
            <a:endParaRPr lang="en-US" baseline="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 descr="A map of the united states&#10;&#10;Description automatically generated">
            <a:extLst>
              <a:ext uri="{FF2B5EF4-FFF2-40B4-BE49-F238E27FC236}">
                <a16:creationId xmlns:a16="http://schemas.microsoft.com/office/drawing/2014/main" id="{CDDFE1CA-9515-4A97-9FAB-12F214A05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02" y="2713382"/>
            <a:ext cx="6315069" cy="314174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D2936-2384-8560-4868-E5F38ACC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9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 dirty="0"/>
              <a:t>Tornado Frequency</a:t>
            </a:r>
          </a:p>
        </p:txBody>
      </p:sp>
      <p:pic>
        <p:nvPicPr>
          <p:cNvPr id="3" name="Content Placeholder 2" descr="A graph of a number of tornados&#10;&#10;Description automatically generated">
            <a:extLst>
              <a:ext uri="{FF2B5EF4-FFF2-40B4-BE49-F238E27FC236}">
                <a16:creationId xmlns:a16="http://schemas.microsoft.com/office/drawing/2014/main" id="{BB120F01-B48E-F589-B122-6E1FF414998A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0" y="2939242"/>
            <a:ext cx="7876899" cy="3918758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794D9B9-3F02-1339-167A-25FC59CBB778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876899" y="2939242"/>
            <a:ext cx="4204252" cy="3427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 Nova" panose="020B0504020202020204" pitchFamily="34" charset="0"/>
              </a:rPr>
              <a:t>This bar chart adds granularity to the heat map by quantifying tornado events in each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 Nova" panose="020B0504020202020204" pitchFamily="34" charset="0"/>
              </a:rPr>
              <a:t>Comparing this with the heat map helps in understanding the specific tornado activity in high-frequency areas and can be used to correlate with damage and response data.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9B6F-C9B5-611C-7B16-635BEF23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6" y="173736"/>
            <a:ext cx="5067147" cy="2203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dirty="0">
                <a:effectLst/>
                <a:latin typeface="system-ui"/>
              </a:rPr>
              <a:t>Trend of Disaster Declarations Over Time </a:t>
            </a:r>
            <a:endParaRPr lang="en-US" kern="1200" cap="all" spc="0" baseline="0" dirty="0">
              <a:latin typeface="+mj-lt"/>
              <a:ea typeface="+mj-ea"/>
              <a:cs typeface="Biome" panose="020B0503030204020804" pitchFamily="34" charset="0"/>
            </a:endParaRPr>
          </a:p>
        </p:txBody>
      </p:sp>
      <p:pic>
        <p:nvPicPr>
          <p:cNvPr id="11" name="Content Placeholder 10" descr="A graph showing the number of the number of years&#10;&#10;Description automatically generated with medium confidence">
            <a:extLst>
              <a:ext uri="{FF2B5EF4-FFF2-40B4-BE49-F238E27FC236}">
                <a16:creationId xmlns:a16="http://schemas.microsoft.com/office/drawing/2014/main" id="{3F71F5E5-B987-6F44-C8AA-CEE5B281A929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3"/>
          <a:stretch/>
        </p:blipFill>
        <p:spPr>
          <a:xfrm>
            <a:off x="-17344" y="2040504"/>
            <a:ext cx="6030085" cy="2879366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A89F54-0B27-0357-FE9E-1EA75A12743E}"/>
              </a:ext>
            </a:extLst>
          </p:cNvPr>
          <p:cNvSpPr txBox="1"/>
          <p:nvPr/>
        </p:nvSpPr>
        <p:spPr>
          <a:xfrm>
            <a:off x="6889627" y="3104277"/>
            <a:ext cx="4371560" cy="30222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b="0" i="0" baseline="0" dirty="0">
                <a:solidFill>
                  <a:schemeClr val="bg1"/>
                </a:solidFill>
                <a:effectLst/>
              </a:rPr>
              <a:t>The line plot provides context on disaster trends and helps link historical data with current tornado activity. 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b="0" i="0" baseline="0" dirty="0">
                <a:solidFill>
                  <a:schemeClr val="bg1"/>
                </a:solidFill>
                <a:effectLst/>
              </a:rPr>
              <a:t>It offers insight into whether increased tornado activity corresponds with more disaster declarations, reflecting on data collection and awareness over time.</a:t>
            </a:r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FC0DB932-22A5-AF4D-5330-E865E86B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54D95EC8-F4A3-DDCF-A946-24F53A5429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751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{FE4D3A4C-AC54-42F2-AD8B-7215B202956D}tf11936837_win32</Template>
  <TotalTime>0</TotalTime>
  <Words>692</Words>
  <Application>Microsoft Office PowerPoint</Application>
  <PresentationFormat>Widescreen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Nova</vt:lpstr>
      <vt:lpstr>Arial,Sans-Serif</vt:lpstr>
      <vt:lpstr>Biome</vt:lpstr>
      <vt:lpstr>Biome Light</vt:lpstr>
      <vt:lpstr>Calibri</vt:lpstr>
      <vt:lpstr>Courier New</vt:lpstr>
      <vt:lpstr>Symbol</vt:lpstr>
      <vt:lpstr>system-ui</vt:lpstr>
      <vt:lpstr>Custom</vt:lpstr>
      <vt:lpstr>Data Stormers</vt:lpstr>
      <vt:lpstr>Agenda </vt:lpstr>
      <vt:lpstr>Introduction</vt:lpstr>
      <vt:lpstr>Research questions</vt:lpstr>
      <vt:lpstr>Tornado Info.</vt:lpstr>
      <vt:lpstr>Geographic Focus</vt:lpstr>
      <vt:lpstr>Heatmap Of the U.S. Region</vt:lpstr>
      <vt:lpstr>Tornado Frequency</vt:lpstr>
      <vt:lpstr>Trend of Disaster Declarations Over Time </vt:lpstr>
      <vt:lpstr>PIE Chart</vt:lpstr>
      <vt:lpstr>Total Housing Damage by State </vt:lpstr>
      <vt:lpstr>Bubble Chart</vt:lpstr>
      <vt:lpstr>Polar Chart</vt:lpstr>
      <vt:lpstr>Line Plot with Regression</vt:lpstr>
      <vt:lpstr>Comparative Analysis</vt:lpstr>
      <vt:lpstr>Conclusion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Stormers</dc:title>
  <dc:creator>agsanchez2022@gmail.com</dc:creator>
  <cp:lastModifiedBy>David Bui</cp:lastModifiedBy>
  <cp:revision>17</cp:revision>
  <dcterms:created xsi:type="dcterms:W3CDTF">2024-08-05T22:24:54Z</dcterms:created>
  <dcterms:modified xsi:type="dcterms:W3CDTF">2024-08-12T02:24:25Z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