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71" r:id="rId14"/>
    <p:sldId id="277" r:id="rId15"/>
    <p:sldId id="276" r:id="rId16"/>
    <p:sldId id="278" r:id="rId17"/>
    <p:sldId id="279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55" autoAdjust="0"/>
  </p:normalViewPr>
  <p:slideViewPr>
    <p:cSldViewPr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87638"/>
            <a:ext cx="6227762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57346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563813"/>
            <a:ext cx="1909762" cy="37449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563813"/>
            <a:ext cx="5581650" cy="37449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76338" y="3214688"/>
            <a:ext cx="3744912" cy="3094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3650" y="3214688"/>
            <a:ext cx="3746500" cy="3094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563813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3214688"/>
            <a:ext cx="7643812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1916832"/>
            <a:ext cx="5544616" cy="1728192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uk-UA" sz="4000" dirty="0">
                <a:latin typeface="Tahoma" charset="0"/>
              </a:rPr>
              <a:t>Кофейня </a:t>
            </a:r>
            <a:br>
              <a:rPr lang="uk-UA" sz="4000" dirty="0">
                <a:latin typeface="Tahoma" charset="0"/>
              </a:rPr>
            </a:br>
            <a:r>
              <a:rPr lang="ru-RU" sz="4000" dirty="0">
                <a:latin typeface="Tahoma" charset="0"/>
              </a:rPr>
              <a:t>«</a:t>
            </a:r>
            <a:r>
              <a:rPr lang="en-US" sz="4000" dirty="0">
                <a:latin typeface="Tahoma" charset="0"/>
              </a:rPr>
              <a:t>Coffee Krabs</a:t>
            </a:r>
            <a:r>
              <a:rPr lang="ru-RU" sz="4000" dirty="0">
                <a:latin typeface="Tahoma" charset="0"/>
              </a:rPr>
              <a:t>»</a:t>
            </a:r>
            <a:endParaRPr lang="uk-UA" sz="40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0072" y="5949280"/>
            <a:ext cx="3816424" cy="64807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Выполнен:Давыдовой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Екатериной</a:t>
            </a:r>
          </a:p>
          <a:p>
            <a:pPr algn="r">
              <a:lnSpc>
                <a:spcPct val="80000"/>
              </a:lnSpc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Группа: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IS11Z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260648"/>
            <a:ext cx="4680520" cy="12961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Бизнес-план</a:t>
            </a:r>
            <a:r>
              <a:rPr kumimoji="0" lang="uk-UA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br>
              <a:rPr kumimoji="0" lang="uk-UA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</a:br>
            <a:r>
              <a:rPr kumimoji="0" lang="uk-UA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создания</a:t>
            </a:r>
            <a:r>
              <a:rPr kumimoji="0" lang="uk-UA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uk-UA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проекта</a:t>
            </a:r>
            <a:r>
              <a:rPr kumimoji="0" lang="uk-UA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87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79712" y="404664"/>
            <a:ext cx="6552728" cy="936104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Цикл открытия кофейни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1484784"/>
            <a:ext cx="63367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Полный цикл открытия кофейни: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Регистрация бизнеса. Выбор формы собственности и системы налогообложения;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Подбор помещения и заключение договора аренды;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Создание концепции кофейни, разработка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дизайн-проекта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Ремонт и отделка помещения согласно нормам СЭС;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Проведение сигнализации и системы видеонаблюдения;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Инженерное проектирование заведения: проверка соответствия требованиям к системе вентиляции, водоснабжения, канализации, электроснабжения;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Покупка производственного оборудования;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87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2339752" y="260648"/>
            <a:ext cx="5832475" cy="12954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Цикл открытия кофейни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484784"/>
            <a:ext cx="64087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Технологическое проектирование: расстановка и подключение оборудования;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Закупка и поставка мебели, посуды, предметов интерьера;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Получение разрешительных документов;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Подбор персонала: управляющий, менеджер, официант, шеф-повар, повар, бухгалтер, уборщица;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Разработка меню и карты бара, составление технико-технологических карт;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Закупка необходимого количества ингредиентов на кухню и в бар;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Установка программного обеспечения, кассового аппарата, внедрение системы учета покупок;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Проведение рекламной кампании открытия;</a:t>
            </a:r>
          </a:p>
          <a:p>
            <a:pPr indent="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Начало работы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https://www.beboss.ru/new/files/5c/b0/4-b3hBG3.1180x6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776864" cy="3954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6840760" cy="12954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Инвестиции в открытие кофейни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844824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Сумма первоначальных инвестиций составляет 3 491 001 руб.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92399"/>
              </p:ext>
            </p:extLst>
          </p:nvPr>
        </p:nvGraphicFramePr>
        <p:xfrm>
          <a:off x="2339752" y="2708920"/>
          <a:ext cx="6048672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9218">
                <a:tc>
                  <a:txBody>
                    <a:bodyPr/>
                    <a:lstStyle/>
                    <a:p>
                      <a:pPr latinLnBrk="0"/>
                      <a:r>
                        <a:rPr lang="ru-RU" sz="2000" b="1" dirty="0">
                          <a:latin typeface="Times New Roman" pitchFamily="18" charset="0"/>
                          <a:cs typeface="Times New Roman" pitchFamily="18" charset="0"/>
                        </a:rPr>
                        <a:t>Инвестиции ИТОГО (лей)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165 000 лей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15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Оборудование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15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Текущие расходы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35000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15">
                <a:tc>
                  <a:txBody>
                    <a:bodyPr/>
                    <a:lstStyle/>
                    <a:p>
                      <a:pPr latinLnBrk="0"/>
                      <a:r>
                        <a:rPr lang="ru-RU" sz="200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Прочие инвестиции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79712" y="0"/>
            <a:ext cx="6840760" cy="12954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Прочие инвестиции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graphicFrame>
        <p:nvGraphicFramePr>
          <p:cNvPr id="8" name="Содержимое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16937"/>
              </p:ext>
            </p:extLst>
          </p:nvPr>
        </p:nvGraphicFramePr>
        <p:xfrm>
          <a:off x="2339751" y="1340768"/>
          <a:ext cx="6192689" cy="439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897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ru-RU" sz="2000" b="1" dirty="0">
                          <a:latin typeface="Times New Roman" pitchFamily="18" charset="0"/>
                          <a:cs typeface="Times New Roman" pitchFamily="18" charset="0"/>
                        </a:rPr>
                        <a:t>Прочие инвестиции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97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Ремонт и установка оборудования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820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Оформление документов, получение разрешений и лицензий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897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Форма для персонала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897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Мебель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897">
                <a:tc>
                  <a:txBody>
                    <a:bodyPr/>
                    <a:lstStyle/>
                    <a:p>
                      <a:pPr latinLnBrk="0"/>
                      <a:r>
                        <a:rPr lang="ru-RU" sz="200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Печать меню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897">
                <a:tc>
                  <a:txBody>
                    <a:bodyPr/>
                    <a:lstStyle/>
                    <a:p>
                      <a:pPr latinLnBrk="0"/>
                      <a:r>
                        <a:rPr lang="ru-RU" sz="200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Закупка продуктов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820">
                <a:tc>
                  <a:txBody>
                    <a:bodyPr/>
                    <a:lstStyle/>
                    <a:p>
                      <a:pPr latinLnBrk="0"/>
                      <a:r>
                        <a:rPr lang="ru-RU" sz="20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67000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79712" y="0"/>
            <a:ext cx="6840760" cy="12954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Текущие расходы кофейни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30022"/>
              </p:ext>
            </p:extLst>
          </p:nvPr>
        </p:nvGraphicFramePr>
        <p:xfrm>
          <a:off x="2483768" y="1196752"/>
          <a:ext cx="6096000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ru-RU" sz="2000" b="1" dirty="0">
                          <a:latin typeface="Times New Roman" pitchFamily="18" charset="0"/>
                          <a:cs typeface="Times New Roman" pitchFamily="18" charset="0"/>
                        </a:rPr>
                        <a:t>Инвестиции в текущие расходы на 1 месяц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Расходы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Стоимость, руб.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ru-RU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Постоянные расходы</a:t>
                      </a:r>
                      <a:endParaRPr lang="ru-RU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Арендная плата 180кв.м. (включая </a:t>
                      </a:r>
                      <a:r>
                        <a:rPr lang="ru-RU" sz="2000" dirty="0" err="1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комм.расходы</a:t>
                      </a:r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), в мес.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 мес./120000 год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Амортизация оборудования*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Налог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ru-RU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Переменные расходы</a:t>
                      </a:r>
                      <a:endParaRPr lang="ru-RU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Маркетинг (баннеры, обновление меню, рекламные листы)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3 000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Обслуживание банка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2 000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ru-RU" sz="2000" b="1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ru-RU" sz="2000" dirty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125000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6840760" cy="1295400"/>
          </a:xfrm>
        </p:spPr>
        <p:txBody>
          <a:bodyPr/>
          <a:lstStyle/>
          <a:p>
            <a:pPr lvl="0"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Факторы риска</a:t>
            </a:r>
            <a:b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1340768"/>
            <a:ext cx="67687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 внешним риска относят: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повышения цен на импортное сырье. Качество импортного кофе не сравнимо с отечественными аналогами, поэтому повышение курса доллара может серьезно сказаться на уменьшении прибыли компании;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снижения покупательной способности населения. В этом случае вам придется либо снижать цены, либо переходить на аудиторию с более высокими доходами;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повышения конкуренции. Снизить риск позволяет наличие уникального торгового предложения, а также прочих конкурентных преимуществ;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изменения тенденций и отказ от употребления кофейных напитков. Этот риск минимален. Однако, даже в этом случае вы всегда можете сосредоточить внимание на приготовлении алкогольных напитков.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7704" y="0"/>
            <a:ext cx="6840760" cy="1295400"/>
          </a:xfrm>
        </p:spPr>
        <p:txBody>
          <a:bodyPr/>
          <a:lstStyle/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Факторы риска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1124744"/>
            <a:ext cx="6534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 внутренним рискам относят: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быстрого износа оборудования. Этот риск достаточно высок, в простои производства недопустимы, поэтому для снижения риска вам необходимо знать инженера, к которому можно обратиться в случае неожиданной поломки;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воровства со стороны сотрудников. Этот риск снижается за счет введения системы видеонаблюдения;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некачественного обслуживания клиентов. Снижается за счет продуманной системы наказания и введения штрафов;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Риск ввести в меню блюда, которые не пользуются популярностью. Для того чтобы нивелировать риск, нужно включить в обязанность шеф-повара регулярный мониторинг спроса на те или иные блюда.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0" y="1340768"/>
            <a:ext cx="58324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636912"/>
            <a:ext cx="6912768" cy="2345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 окупаемости кофейни с полноценной кухней и торговым залом на 40-50 человек составит от 54 месяцев.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Первоначальные вложения будут равны 250000.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Точка безубыточности достигается на 2 месяц работы заведения.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79512" y="1628800"/>
            <a:ext cx="58324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Благодарю</a:t>
            </a:r>
            <a:r>
              <a:rPr kumimoji="0" lang="ru-RU" sz="3600" b="1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за внимание!</a:t>
            </a:r>
            <a:endParaRPr kumimoji="0" lang="ru-RU" sz="3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625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80928"/>
            <a:ext cx="5645092" cy="36410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2051720" y="260648"/>
            <a:ext cx="5832475" cy="129540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Кофейня</a:t>
            </a:r>
            <a:endParaRPr lang="ru-RU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07704" y="1412776"/>
            <a:ext cx="6984454" cy="475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Кофейня - заведение общественного питания с широким выбором сортов кофе и кофейных напитков. Помимо главного пункта в меню — кофе, в кофейне представлены многочисленные кондитерские изделия, холодные и горячие закуски, а также алкогольные напитки.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Формат заведения близок к концепции «французской» кофейни. Основная идея — организация уютного пространства для отдыха. Упор делается не на скорость, а на качество обслуживания клиента. Официанты и 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бариста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являются отличными консультантами по всем предлагаемым напиткам и блюдам.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16832"/>
            <a:ext cx="7812360" cy="1008112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Описание</a:t>
            </a:r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продукта</a:t>
            </a:r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и услуги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898775"/>
            <a:ext cx="7643812" cy="395922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Хорошая кофейня отличается богатым выбором кофейных напитков, а также наличием нескольких сортов кофе. Наше заведение предлагает посетителям зерна различной обжарки, а также ароматизированные сорта кофе. Также у клиентов есть возможность выбрать кофе по стране-изготовителю и ценовой категории.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 данном бизнес-плане мы рассматриваем открытие кофейни с большим выбором кофе и наличием алкогольных напитков. Кроме того, в заведении предполагается наличие полноценной кухни с холодным, горячим и кондитерским цехом.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0" y="1484784"/>
            <a:ext cx="2664296" cy="1008112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Меню</a:t>
            </a:r>
          </a:p>
        </p:txBody>
      </p:sp>
      <p:pic>
        <p:nvPicPr>
          <p:cNvPr id="70665" name="Picture 9" descr="https://www.beboss.ru/new/files/ab/37/33-QkzcPj.1180x6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011" r="21513" b="461"/>
          <a:stretch>
            <a:fillRect/>
          </a:stretch>
        </p:blipFill>
        <p:spPr bwMode="auto">
          <a:xfrm>
            <a:off x="4716016" y="2348880"/>
            <a:ext cx="4427984" cy="3899269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79512" y="2149019"/>
            <a:ext cx="4211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Меню кухни разрабатывается шеф-поваром. Предпочтительно вводить европейскую кухню, включающую в себя широкую десертную карту. Как правило, к кофе предпочитают брать легкую еду, поэтому основная часть меню должна состоять из закусок и салатов.</a:t>
            </a:r>
          </a:p>
          <a:p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Меню регулярно пополняется сезонными предложениями, как со стороны бара, так и со стороны кухни. Структура формирования выручки в кофейне выглядит следующим образом:</a:t>
            </a:r>
          </a:p>
          <a:p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8840"/>
            <a:ext cx="6336704" cy="649288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Асортимент </a:t>
            </a:r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напитков</a:t>
            </a:r>
            <a:endParaRPr lang="uk-UA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898775"/>
            <a:ext cx="7643812" cy="395922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Ассортимент напитков должен включать в себя не только классические позиции, такие как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эспрессо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капучино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латте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ристретто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американо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но и разнообразные фирменные кофейные коктейли. Можно предложить посетителям выбирать размер чашки, а также экспериментировать с добавлением сиропов и 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топпингов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Для разработки меню желательно найти опытного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бариста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который поможет вам пополнить ассортимент эксклюзивными напитками.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uk-UA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988840"/>
            <a:ext cx="5760640" cy="649288"/>
          </a:xfrm>
        </p:spPr>
        <p:txBody>
          <a:bodyPr/>
          <a:lstStyle/>
          <a:p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Услуги </a:t>
            </a:r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заведения</a:t>
            </a:r>
            <a:endParaRPr lang="uk-UA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568630" cy="395922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Услуги заведения оказываются по двум направлениям: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 Обслуживание внутри заведения — основная услуга;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 Предоставление напитков и некоторых позиций из меню «на вынос» — дополнительная услуга.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Уникальным торговым предложением кофейни является наличие мобильного приложения, с помощью которого клиент может забронировать столик, сделать предварительный заказ и оставить отзыв. Также клиент может посмотреть, какой состав персонала работает в этот день. Таким образом и официанты, и повара имеют возможность нарабатывать собственную клиентскую базу. Это, в свою очередь, сказывается на возможности получать хорошее вознаграждение в виде чаевых.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buNone/>
            </a:pPr>
            <a:endParaRPr lang="ru-RU" altLang="ko-KR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5832475" cy="12954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Рынок сбыта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979613" y="2205038"/>
            <a:ext cx="68405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484784"/>
            <a:ext cx="63904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Сегментация потребителей: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 Студенты от 20 до 25 лет. Основной трафик клиентов из данной категории приходится на утренние часы (с 8.00 до 10.00) и во время действия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бизнес-ланча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(с 12.00 до 16.00);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 Офисные работники от 25 до 35 лет. Приходят на бизнес </a:t>
            </a:r>
            <a:r>
              <a:rPr lang="ru-RU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ланчи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 12.00 до 16.00. Иногда заходят поужинать после работы, т.е. после 19.00;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Люди, работающие на руководящих должностях и совмещающие обед с деловыми переговорами. Время посещения: с 12.00 до 18.00;</a:t>
            </a:r>
          </a:p>
          <a:p>
            <a:pPr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4. Домохозяйки, приходящие в кофейню с компанией, чтобы расслабиться и отвлечься от повседневных забот. Их посещаемость возрастает с 11.00 до 15.00.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060848"/>
            <a:ext cx="7056784" cy="649288"/>
          </a:xfrm>
        </p:spPr>
        <p:txBody>
          <a:bodyPr/>
          <a:lstStyle/>
          <a:p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Стороны</a:t>
            </a:r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создания</a:t>
            </a:r>
            <a:r>
              <a:rPr lang="uk-UA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  <a:endParaRPr lang="uk-UA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6" y="2708920"/>
          <a:ext cx="8496944" cy="37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Сильные стороны проекта: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Слабые стороны проекта: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550">
                <a:tc>
                  <a:txBody>
                    <a:bodyPr/>
                    <a:lstStyle/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Команда высококлассных специалистов</a:t>
                      </a:r>
                      <a:r>
                        <a:rPr lang="ru-RU" sz="1500" b="0" i="0" kern="1200" baseline="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</a:t>
                      </a:r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официантов, менеджеров, поваров. Регулярное обучение и аттестация сотрудников;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Яркий интерьер, создающий неповторимую атмосферу;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Демократичный формат кофейни, позволяющий охватить широкий спектр аудитории;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Выгодное местоположение;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Уникальная кухня, дополненная регулярными сезонными предложениями;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Многообразие кофейных напитков, лучшие сорта кофе;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Регулярный мониторинг обратной связи от клиентов через книгу отзывов и предложений, оперативное устранение недостатков;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Предоставление </a:t>
                      </a:r>
                      <a:r>
                        <a:rPr lang="ru-RU" sz="1500" b="0" i="0" kern="1200" dirty="0" err="1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бизнес-ланчей</a:t>
                      </a:r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 завтраков по сниженным ценам;</a:t>
                      </a:r>
                    </a:p>
                    <a:p>
                      <a:pPr algn="just"/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Скидка на все меню «на вынос».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Возможность проведения неудачных акций и маркетинговых кампаний;</a:t>
                      </a:r>
                    </a:p>
                    <a:p>
                      <a:r>
                        <a:rPr lang="ru-RU" sz="15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Снижение качества работы персонала.</a:t>
                      </a:r>
                    </a:p>
                    <a:p>
                      <a:endParaRPr lang="ru-RU" sz="15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6413"/>
          </a:xfrm>
          <a:noFill/>
          <a:ln/>
        </p:spPr>
      </p:pic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5832475" cy="864096"/>
          </a:xfrm>
        </p:spPr>
        <p:txBody>
          <a:bodyPr/>
          <a:lstStyle/>
          <a:p>
            <a:r>
              <a:rPr lang="ru-RU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Возможности и угрозы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79712" y="1124744"/>
          <a:ext cx="6840760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126">
                <a:tc>
                  <a:txBody>
                    <a:bodyPr/>
                    <a:lstStyle/>
                    <a:p>
                      <a:r>
                        <a:rPr lang="ru-RU" sz="2000" b="1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Возможности проекта: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Угрозы проекта:</a:t>
                      </a:r>
                      <a:endParaRPr lang="ru-RU" sz="20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386"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Развитие сети кофеен по городу и в регионе;</a:t>
                      </a:r>
                    </a:p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Введение службы доставки;</a:t>
                      </a:r>
                    </a:p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мобильного приложения, позволяющего сделать предварительный заказ или забронировать стол.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Высокая конкуренция на рынке;</a:t>
                      </a:r>
                    </a:p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Повышение цен на кофе и продукты;</a:t>
                      </a:r>
                    </a:p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Повышение арендной платы / расторжение договора аренды;</a:t>
                      </a:r>
                    </a:p>
                    <a:p>
                      <a:r>
                        <a:rPr lang="ru-RU" sz="2000" b="0" i="0" kern="1200" dirty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Снижение покупательной способности населения и снижение спроса на услуги кофейни.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ofe">
  <a:themeElements>
    <a:clrScheme name="5 4">
      <a:dk1>
        <a:srgbClr val="4D4D4D"/>
      </a:dk1>
      <a:lt1>
        <a:srgbClr val="FFFFFF"/>
      </a:lt1>
      <a:dk2>
        <a:srgbClr val="000000"/>
      </a:dk2>
      <a:lt2>
        <a:srgbClr val="FF6600"/>
      </a:lt2>
      <a:accent1>
        <a:srgbClr val="FF9900"/>
      </a:accent1>
      <a:accent2>
        <a:srgbClr val="FFCC66"/>
      </a:accent2>
      <a:accent3>
        <a:srgbClr val="FFFFFF"/>
      </a:accent3>
      <a:accent4>
        <a:srgbClr val="404040"/>
      </a:accent4>
      <a:accent5>
        <a:srgbClr val="FFCAAA"/>
      </a:accent5>
      <a:accent6>
        <a:srgbClr val="E7B95C"/>
      </a:accent6>
      <a:hlink>
        <a:srgbClr val="B2B2B2"/>
      </a:hlink>
      <a:folHlink>
        <a:srgbClr val="EAEAEA"/>
      </a:folHlink>
    </a:clrScheme>
    <a:fontScheme name="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 1">
        <a:dk1>
          <a:srgbClr val="4D4D4D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336699"/>
        </a:accent2>
        <a:accent3>
          <a:srgbClr val="FFFFFF"/>
        </a:accent3>
        <a:accent4>
          <a:srgbClr val="404040"/>
        </a:accent4>
        <a:accent5>
          <a:srgbClr val="E2CAAA"/>
        </a:accent5>
        <a:accent6>
          <a:srgbClr val="2D5C8A"/>
        </a:accent6>
        <a:hlink>
          <a:srgbClr val="0033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 2">
        <a:dk1>
          <a:srgbClr val="4D4D4D"/>
        </a:dk1>
        <a:lt1>
          <a:srgbClr val="FFFFFF"/>
        </a:lt1>
        <a:dk2>
          <a:srgbClr val="000000"/>
        </a:dk2>
        <a:lt2>
          <a:srgbClr val="996633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5C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 3">
        <a:dk1>
          <a:srgbClr val="4D4D4D"/>
        </a:dk1>
        <a:lt1>
          <a:srgbClr val="FFFFFF"/>
        </a:lt1>
        <a:dk2>
          <a:srgbClr val="000000"/>
        </a:dk2>
        <a:lt2>
          <a:srgbClr val="CC9900"/>
        </a:lt2>
        <a:accent1>
          <a:srgbClr val="996633"/>
        </a:accent1>
        <a:accent2>
          <a:srgbClr val="FFCC66"/>
        </a:accent2>
        <a:accent3>
          <a:srgbClr val="FFFFFF"/>
        </a:accent3>
        <a:accent4>
          <a:srgbClr val="404040"/>
        </a:accent4>
        <a:accent5>
          <a:srgbClr val="CAB8AD"/>
        </a:accent5>
        <a:accent6>
          <a:srgbClr val="E7B95C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 4">
        <a:dk1>
          <a:srgbClr val="4D4D4D"/>
        </a:dk1>
        <a:lt1>
          <a:srgbClr val="FFFFFF"/>
        </a:lt1>
        <a:dk2>
          <a:srgbClr val="000000"/>
        </a:dk2>
        <a:lt2>
          <a:srgbClr val="FF6600"/>
        </a:lt2>
        <a:accent1>
          <a:srgbClr val="FF9900"/>
        </a:accent1>
        <a:accent2>
          <a:srgbClr val="FFCC66"/>
        </a:accent2>
        <a:accent3>
          <a:srgbClr val="FFFFFF"/>
        </a:accent3>
        <a:accent4>
          <a:srgbClr val="404040"/>
        </a:accent4>
        <a:accent5>
          <a:srgbClr val="FFCAAA"/>
        </a:accent5>
        <a:accent6>
          <a:srgbClr val="E7B95C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Kofe</Template>
  <TotalTime>86</TotalTime>
  <Words>1223</Words>
  <Application>Microsoft Office PowerPoint</Application>
  <PresentationFormat>Экран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Verdana</vt:lpstr>
      <vt:lpstr>Kofe</vt:lpstr>
      <vt:lpstr>Кофейня  «Coffee Krabs»</vt:lpstr>
      <vt:lpstr>Кофейня</vt:lpstr>
      <vt:lpstr>Описание продукта и услуги</vt:lpstr>
      <vt:lpstr>Меню</vt:lpstr>
      <vt:lpstr>Асортимент напитков</vt:lpstr>
      <vt:lpstr>Услуги заведения</vt:lpstr>
      <vt:lpstr>Рынок сбыта</vt:lpstr>
      <vt:lpstr>Стороны создания проекта</vt:lpstr>
      <vt:lpstr>Возможности и угрозы</vt:lpstr>
      <vt:lpstr>Цикл открытия кофейни</vt:lpstr>
      <vt:lpstr>Цикл открытия кофейни</vt:lpstr>
      <vt:lpstr>Презентация PowerPoint</vt:lpstr>
      <vt:lpstr>Инвестиции в открытие кофейни</vt:lpstr>
      <vt:lpstr>Прочие инвестиции</vt:lpstr>
      <vt:lpstr>Текущие расходы кофейни</vt:lpstr>
      <vt:lpstr>Факторы риска </vt:lpstr>
      <vt:lpstr>Факторы риска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User</dc:creator>
  <cp:lastModifiedBy>User</cp:lastModifiedBy>
  <cp:revision>9</cp:revision>
  <dcterms:created xsi:type="dcterms:W3CDTF">2018-04-08T18:46:15Z</dcterms:created>
  <dcterms:modified xsi:type="dcterms:W3CDTF">2022-05-18T11:13:01Z</dcterms:modified>
</cp:coreProperties>
</file>