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3" r:id="rId11"/>
    <p:sldId id="266" r:id="rId12"/>
    <p:sldId id="268"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AC72B-0732-4AC9-BD7F-1990026B1881}" type="datetimeFigureOut">
              <a:rPr lang="ru-RU" smtClean="0"/>
              <a:t>23.05.2022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D323E-8B68-4629-A44A-EC4790221EE0}" type="slidenum">
              <a:rPr lang="ru-RU" smtClean="0"/>
              <a:t>‹#›</a:t>
            </a:fld>
            <a:endParaRPr lang="ru-RU"/>
          </a:p>
        </p:txBody>
      </p:sp>
    </p:spTree>
    <p:extLst>
      <p:ext uri="{BB962C8B-B14F-4D97-AF65-F5344CB8AC3E}">
        <p14:creationId xmlns:p14="http://schemas.microsoft.com/office/powerpoint/2010/main" val="234677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C4C2220-1403-4CDA-BBC6-D2959E229310}"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D9A1896-860D-4423-BA8C-7B217E5F707C}"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D16BDC8-B666-4903-A065-7991F6DCDACA}"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E12A674B-C2D5-4DCD-AF37-FD6B78C84F9C}"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4BD540C7-B500-4EB4-9366-B87296A2EFAA}"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329324B-B167-40E1-8610-59840269768B}"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19247B3-5CA2-4CFF-AE23-C0D9E778DBC8}"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45E971-6F17-47EA-9942-2FA24C1F9947}"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ED6D1F-347D-4064-8C93-1EE12D0B777B}"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312903D-0797-4AAA-B3EA-C64DB666ABAE}"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C4BBCD-33FD-44C9-AC98-3CC01A7AAE59}"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8F79AB3-28DA-414B-94A9-632B95CE2E90}"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4950529-E9A1-4A08-95BB-0FF7C61E829E}" type="datetime1">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EC77F81-6944-4588-BFAC-E035290BE3E1}" type="datetime1">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ECBB9-2F0E-4472-95B1-DBD565675042}" type="datetime1">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7A14A7-CB38-4130-92C7-91B5C91C9702}"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0922D271-90BF-49E6-9187-8BA406F51C09}" type="datetime1">
              <a:rPr lang="en-US" smtClean="0"/>
              <a:t>5/23/2022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BF1BD82-7F00-4518-BFE7-E9277E246F32}" type="datetime1">
              <a:rPr lang="en-US" smtClean="0"/>
              <a:t>5/23/2022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u.wikipedia.org/wiki/%D0%9F%D1%80%D0%BE%D0%B3%D1%80%D0%B0%D0%BC%D0%BC%D0%BD%D0%BE%D0%B5_%D0%BE%D0%B1%D0%B5%D1%81%D0%BF%D0%B5%D1%87%D0%B5%D0%BD%D0%B8%D0%B5" TargetMode="External"/><Relationship Id="rId7" Type="http://schemas.openxmlformats.org/officeDocument/2006/relationships/image" Target="../media/image2.jpeg"/><Relationship Id="rId2" Type="http://schemas.openxmlformats.org/officeDocument/2006/relationships/hyperlink" Target="https://ru.wikipedia.org/wiki/%D0%92%D1%80%D0%B5%D0%B4%D0%BE%D0%BD%D0%BE%D1%81%D0%BD%D0%B0%D1%8F_%D0%BF%D1%80%D0%BE%D0%B3%D1%80%D0%B0%D0%BC%D0%BC%D0%B0" TargetMode="External"/><Relationship Id="rId1" Type="http://schemas.openxmlformats.org/officeDocument/2006/relationships/slideLayout" Target="../slideLayouts/slideLayout2.xml"/><Relationship Id="rId6" Type="http://schemas.openxmlformats.org/officeDocument/2006/relationships/hyperlink" Target="https://ru.wikipedia.org/wiki/%D0%9E%D0%BF%D0%B5%D1%80%D0%B0%D1%86%D0%B8%D0%BE%D0%BD%D0%BD%D0%B0%D1%8F_%D1%81%D0%B8%D1%81%D1%82%D0%B5%D0%BC%D0%B0" TargetMode="External"/><Relationship Id="rId5" Type="http://schemas.openxmlformats.org/officeDocument/2006/relationships/hyperlink" Target="https://ru.wikipedia.org/wiki/%D0%A4%D0%B0%D0%B9%D0%BB" TargetMode="External"/><Relationship Id="rId4" Type="http://schemas.openxmlformats.org/officeDocument/2006/relationships/hyperlink" Target="https://ru.wikipedia.org/wiki/%D0%9A%D0%BE%D0%BC%D0%BF%D1%8C%D1%8E%D1%82%D0%B5%D1%80%D0%BD%D1%8B%D0%B9_%D0%B2%D0%B8%D1%80%D1%83%D1%8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u.wikipedia.org/wiki/BBS" TargetMode="External"/><Relationship Id="rId2" Type="http://schemas.openxmlformats.org/officeDocument/2006/relationships/hyperlink" Target="https://ru.wikipedia.org/wiki/1985_%D0%B3%D0%BE%D0%B4"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CB6F5C-884A-B5AC-34DE-06DB9E723CB1}"/>
              </a:ext>
            </a:extLst>
          </p:cNvPr>
          <p:cNvSpPr>
            <a:spLocks noGrp="1"/>
          </p:cNvSpPr>
          <p:nvPr>
            <p:ph type="ctrTitle"/>
          </p:nvPr>
        </p:nvSpPr>
        <p:spPr>
          <a:xfrm>
            <a:off x="1366587" y="228600"/>
            <a:ext cx="9445072" cy="3200400"/>
          </a:xfrm>
        </p:spPr>
        <p:txBody>
          <a:bodyPr>
            <a:normAutofit/>
          </a:bodyPr>
          <a:lstStyle/>
          <a:p>
            <a:r>
              <a:rPr lang="ru-RU" sz="4400" dirty="0"/>
              <a:t>Безопасность компьютера. Антивирусные программы</a:t>
            </a:r>
          </a:p>
        </p:txBody>
      </p:sp>
      <p:sp>
        <p:nvSpPr>
          <p:cNvPr id="3" name="Подзаголовок 2">
            <a:extLst>
              <a:ext uri="{FF2B5EF4-FFF2-40B4-BE49-F238E27FC236}">
                <a16:creationId xmlns:a16="http://schemas.microsoft.com/office/drawing/2014/main" id="{BC2F7BB1-E4F0-CD9D-03ED-8E29C890CF60}"/>
              </a:ext>
            </a:extLst>
          </p:cNvPr>
          <p:cNvSpPr>
            <a:spLocks noGrp="1"/>
          </p:cNvSpPr>
          <p:nvPr>
            <p:ph type="subTitle" idx="1"/>
          </p:nvPr>
        </p:nvSpPr>
        <p:spPr>
          <a:xfrm>
            <a:off x="825979" y="4646426"/>
            <a:ext cx="7190969" cy="889591"/>
          </a:xfrm>
        </p:spPr>
        <p:txBody>
          <a:bodyPr/>
          <a:lstStyle/>
          <a:p>
            <a:r>
              <a:rPr lang="ru-RU" dirty="0"/>
              <a:t>Выполнила: Давыдов Екатерина</a:t>
            </a:r>
          </a:p>
          <a:p>
            <a:r>
              <a:rPr lang="ru-RU" dirty="0"/>
              <a:t>Группа:</a:t>
            </a:r>
            <a:r>
              <a:rPr lang="en-US" dirty="0"/>
              <a:t>IS11Z</a:t>
            </a:r>
            <a:endParaRPr lang="ru-RU" dirty="0"/>
          </a:p>
        </p:txBody>
      </p:sp>
    </p:spTree>
    <p:extLst>
      <p:ext uri="{BB962C8B-B14F-4D97-AF65-F5344CB8AC3E}">
        <p14:creationId xmlns:p14="http://schemas.microsoft.com/office/powerpoint/2010/main" val="216160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68C88E-1F68-CBB6-0E93-A76521F4A940}"/>
              </a:ext>
            </a:extLst>
          </p:cNvPr>
          <p:cNvSpPr>
            <a:spLocks noGrp="1"/>
          </p:cNvSpPr>
          <p:nvPr>
            <p:ph type="title"/>
          </p:nvPr>
        </p:nvSpPr>
        <p:spPr>
          <a:xfrm>
            <a:off x="3622250" y="435934"/>
            <a:ext cx="4451313" cy="1291856"/>
          </a:xfrm>
        </p:spPr>
        <p:txBody>
          <a:bodyPr/>
          <a:lstStyle/>
          <a:p>
            <a:pPr algn="ctr"/>
            <a:r>
              <a:rPr lang="ru-RU" dirty="0">
                <a:latin typeface="Times New Roman" panose="02020603050405020304" pitchFamily="18" charset="0"/>
                <a:cs typeface="Times New Roman" panose="02020603050405020304" pitchFamily="18" charset="0"/>
              </a:rPr>
              <a:t>Первые вирусы:</a:t>
            </a:r>
          </a:p>
        </p:txBody>
      </p:sp>
      <p:pic>
        <p:nvPicPr>
          <p:cNvPr id="7170" name="Picture 2" descr="Создание компьютерных вирусов timeline | Timetoast timelines">
            <a:extLst>
              <a:ext uri="{FF2B5EF4-FFF2-40B4-BE49-F238E27FC236}">
                <a16:creationId xmlns:a16="http://schemas.microsoft.com/office/drawing/2014/main" id="{47A5E0F7-4D32-2FE1-B708-71F0820E97C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177" y="2179674"/>
            <a:ext cx="5167423" cy="37426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IDS (Trojan horse) - Wikipedia">
            <a:extLst>
              <a:ext uri="{FF2B5EF4-FFF2-40B4-BE49-F238E27FC236}">
                <a16:creationId xmlns:a16="http://schemas.microsoft.com/office/drawing/2014/main" id="{01F5764C-6437-4DFE-297D-3D9E936A30F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0612" y="2179674"/>
            <a:ext cx="5167423" cy="3742661"/>
          </a:xfrm>
          <a:prstGeom prst="rect">
            <a:avLst/>
          </a:prstGeom>
          <a:noFill/>
          <a:extLst>
            <a:ext uri="{909E8E84-426E-40DD-AFC4-6F175D3DCCD1}">
              <a14:hiddenFill xmlns:a14="http://schemas.microsoft.com/office/drawing/2010/main">
                <a:solidFill>
                  <a:srgbClr val="FFFFFF"/>
                </a:solidFill>
              </a14:hiddenFill>
            </a:ext>
          </a:extLst>
        </p:spPr>
      </p:pic>
      <p:sp>
        <p:nvSpPr>
          <p:cNvPr id="7" name="Нижний колонтитул 6">
            <a:extLst>
              <a:ext uri="{FF2B5EF4-FFF2-40B4-BE49-F238E27FC236}">
                <a16:creationId xmlns:a16="http://schemas.microsoft.com/office/drawing/2014/main" id="{6B31D1F0-C3DB-72FC-1480-8F035772AB63}"/>
              </a:ext>
            </a:extLst>
          </p:cNvPr>
          <p:cNvSpPr>
            <a:spLocks noGrp="1"/>
          </p:cNvSpPr>
          <p:nvPr>
            <p:ph type="ftr" sz="quarter" idx="11"/>
          </p:nvPr>
        </p:nvSpPr>
        <p:spPr/>
        <p:txBody>
          <a:bodyPr/>
          <a:lstStyle/>
          <a:p>
            <a:endParaRPr lang="en-US" dirty="0"/>
          </a:p>
        </p:txBody>
      </p:sp>
      <p:sp>
        <p:nvSpPr>
          <p:cNvPr id="8" name="Номер слайда 7">
            <a:extLst>
              <a:ext uri="{FF2B5EF4-FFF2-40B4-BE49-F238E27FC236}">
                <a16:creationId xmlns:a16="http://schemas.microsoft.com/office/drawing/2014/main" id="{6B3167E7-0695-2BB0-5B5A-D5763412EE0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3315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0AC80F-C615-437C-1E29-B0B390BF0917}"/>
              </a:ext>
            </a:extLst>
          </p:cNvPr>
          <p:cNvSpPr>
            <a:spLocks noGrp="1"/>
          </p:cNvSpPr>
          <p:nvPr>
            <p:ph type="title"/>
          </p:nvPr>
        </p:nvSpPr>
        <p:spPr>
          <a:xfrm>
            <a:off x="1141413" y="609600"/>
            <a:ext cx="9905998" cy="1442484"/>
          </a:xfrm>
        </p:spPr>
        <p:txBody>
          <a:bodyPr/>
          <a:lstStyle/>
          <a:p>
            <a:pPr algn="ctr"/>
            <a:r>
              <a:rPr lang="ru-RU" dirty="0">
                <a:latin typeface="Times New Roman" panose="02020603050405020304" pitchFamily="18" charset="0"/>
                <a:cs typeface="Times New Roman" panose="02020603050405020304" pitchFamily="18" charset="0"/>
              </a:rPr>
              <a:t>Меры защиты от вирусов:</a:t>
            </a:r>
          </a:p>
        </p:txBody>
      </p:sp>
      <p:sp>
        <p:nvSpPr>
          <p:cNvPr id="3" name="Объект 2">
            <a:extLst>
              <a:ext uri="{FF2B5EF4-FFF2-40B4-BE49-F238E27FC236}">
                <a16:creationId xmlns:a16="http://schemas.microsoft.com/office/drawing/2014/main" id="{C8EC6E71-02D9-3688-6FD8-23C1F0E05C04}"/>
              </a:ext>
            </a:extLst>
          </p:cNvPr>
          <p:cNvSpPr>
            <a:spLocks noGrp="1"/>
          </p:cNvSpPr>
          <p:nvPr>
            <p:ph idx="1"/>
          </p:nvPr>
        </p:nvSpPr>
        <p:spPr>
          <a:xfrm>
            <a:off x="1141413" y="1881963"/>
            <a:ext cx="9905998" cy="4253023"/>
          </a:xfrm>
        </p:spPr>
        <p:txBody>
          <a:bodyPr>
            <a:normAutofit/>
          </a:bodyPr>
          <a:lstStyle/>
          <a:p>
            <a:r>
              <a:rPr lang="ru-RU" i="0" dirty="0">
                <a:solidFill>
                  <a:schemeClr val="tx1"/>
                </a:solidFill>
                <a:effectLst/>
                <a:latin typeface="Times New Roman" panose="02020603050405020304" pitchFamily="18" charset="0"/>
                <a:cs typeface="Times New Roman" panose="02020603050405020304" pitchFamily="18" charset="0"/>
              </a:rPr>
              <a:t>Использование приложения для защиты от вредоносных программ</a:t>
            </a:r>
            <a:r>
              <a:rPr lang="en-US" i="0" dirty="0">
                <a:solidFill>
                  <a:schemeClr val="tx1"/>
                </a:solidFill>
                <a:effectLst/>
                <a:latin typeface="Times New Roman" panose="02020603050405020304" pitchFamily="18" charset="0"/>
                <a:cs typeface="Times New Roman" panose="02020603050405020304" pitchFamily="18" charset="0"/>
              </a:rPr>
              <a:t>;</a:t>
            </a:r>
            <a:endParaRPr lang="ru-RU" i="0"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Не открывайте сообщения электронной почты от незнакомых отправителей или незнакомые вложения</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Используйте блокирование всплывающих окон в браузере</a:t>
            </a:r>
            <a:r>
              <a:rPr lang="en-US" i="0" dirty="0">
                <a:solidFill>
                  <a:schemeClr val="tx1"/>
                </a:solidFill>
                <a:effectLst/>
                <a:latin typeface="Times New Roman" panose="02020603050405020304" pitchFamily="18" charset="0"/>
                <a:cs typeface="Times New Roman" panose="02020603050405020304" pitchFamily="18" charset="0"/>
              </a:rPr>
              <a:t>;</a:t>
            </a:r>
            <a:endParaRPr lang="ru-RU" i="0"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При использовании Microsoft Edge, убедитесь, что </a:t>
            </a:r>
            <a:r>
              <a:rPr lang="ru-RU" i="0" dirty="0" err="1">
                <a:solidFill>
                  <a:schemeClr val="tx1"/>
                </a:solidFill>
                <a:effectLst/>
                <a:latin typeface="Times New Roman" panose="02020603050405020304" pitchFamily="18" charset="0"/>
                <a:cs typeface="Times New Roman" panose="02020603050405020304" pitchFamily="18" charset="0"/>
              </a:rPr>
              <a:t>SmartScreen</a:t>
            </a:r>
            <a:r>
              <a:rPr lang="ru-RU" i="0" dirty="0">
                <a:solidFill>
                  <a:schemeClr val="tx1"/>
                </a:solidFill>
                <a:effectLst/>
                <a:latin typeface="Times New Roman" panose="02020603050405020304" pitchFamily="18" charset="0"/>
                <a:cs typeface="Times New Roman" panose="02020603050405020304" pitchFamily="18" charset="0"/>
              </a:rPr>
              <a:t> включен</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Регулярно обновляйте </a:t>
            </a:r>
            <a:r>
              <a:rPr lang="en-US" i="0" dirty="0">
                <a:solidFill>
                  <a:schemeClr val="tx1"/>
                </a:solidFill>
                <a:effectLst/>
                <a:latin typeface="Times New Roman" panose="02020603050405020304" pitchFamily="18" charset="0"/>
                <a:cs typeface="Times New Roman" panose="02020603050405020304" pitchFamily="18" charset="0"/>
              </a:rPr>
              <a:t>Windows;</a:t>
            </a:r>
            <a:endParaRPr lang="ru-RU" i="0"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Используйте параметры конфиденциальности браузера</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Убедитесь, что функция контроля учетных записей включена</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Нижний колонтитул 3">
            <a:extLst>
              <a:ext uri="{FF2B5EF4-FFF2-40B4-BE49-F238E27FC236}">
                <a16:creationId xmlns:a16="http://schemas.microsoft.com/office/drawing/2014/main" id="{F2757AE1-AEAA-7E6E-1241-60F9802CBBEC}"/>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93F95E3F-C249-F4ED-A0B3-9A8C98B59E0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288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Как надежно защитить компьютер от хакеров и вирусов">
            <a:extLst>
              <a:ext uri="{FF2B5EF4-FFF2-40B4-BE49-F238E27FC236}">
                <a16:creationId xmlns:a16="http://schemas.microsoft.com/office/drawing/2014/main" id="{4A385CD1-491D-6F05-03B9-2EEFC1B43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a:extLst>
              <a:ext uri="{FF2B5EF4-FFF2-40B4-BE49-F238E27FC236}">
                <a16:creationId xmlns:a16="http://schemas.microsoft.com/office/drawing/2014/main" id="{819E844F-D57D-78DF-0853-ED5A8A40313A}"/>
              </a:ext>
            </a:extLst>
          </p:cNvPr>
          <p:cNvSpPr>
            <a:spLocks noGrp="1"/>
          </p:cNvSpPr>
          <p:nvPr>
            <p:ph type="ftr" sz="quarter" idx="11"/>
          </p:nvPr>
        </p:nvSpPr>
        <p:spPr/>
        <p:txBody>
          <a:bodyPr/>
          <a:lstStyle/>
          <a:p>
            <a:endParaRPr lang="en-US" dirty="0"/>
          </a:p>
        </p:txBody>
      </p:sp>
      <p:sp>
        <p:nvSpPr>
          <p:cNvPr id="3" name="Номер слайда 2">
            <a:extLst>
              <a:ext uri="{FF2B5EF4-FFF2-40B4-BE49-F238E27FC236}">
                <a16:creationId xmlns:a16="http://schemas.microsoft.com/office/drawing/2014/main" id="{932F159D-3744-A907-9387-7E9D0BCE092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7938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AC6FE8-3C8E-8C6C-D230-B5E62A3E52AE}"/>
              </a:ext>
            </a:extLst>
          </p:cNvPr>
          <p:cNvSpPr>
            <a:spLocks noGrp="1"/>
          </p:cNvSpPr>
          <p:nvPr>
            <p:ph type="title"/>
          </p:nvPr>
        </p:nvSpPr>
        <p:spPr>
          <a:xfrm>
            <a:off x="1141413" y="609600"/>
            <a:ext cx="9905998" cy="1453116"/>
          </a:xfrm>
        </p:spPr>
        <p:txBody>
          <a:bodyPr/>
          <a:lstStyle/>
          <a:p>
            <a:pPr algn="ctr"/>
            <a:r>
              <a:rPr lang="ru-RU" dirty="0"/>
              <a:t>Антивирусные программы:</a:t>
            </a:r>
          </a:p>
        </p:txBody>
      </p:sp>
      <p:sp>
        <p:nvSpPr>
          <p:cNvPr id="4" name="Объект 3">
            <a:extLst>
              <a:ext uri="{FF2B5EF4-FFF2-40B4-BE49-F238E27FC236}">
                <a16:creationId xmlns:a16="http://schemas.microsoft.com/office/drawing/2014/main" id="{7FD61D66-1DC4-D740-B5BA-E57D4AE35900}"/>
              </a:ext>
            </a:extLst>
          </p:cNvPr>
          <p:cNvSpPr>
            <a:spLocks noGrp="1"/>
          </p:cNvSpPr>
          <p:nvPr>
            <p:ph sz="half" idx="2"/>
          </p:nvPr>
        </p:nvSpPr>
        <p:spPr>
          <a:xfrm>
            <a:off x="1141412" y="2328530"/>
            <a:ext cx="4876800" cy="3462669"/>
          </a:xfrm>
        </p:spPr>
        <p:txBody>
          <a:bodyPr>
            <a:normAutofit/>
          </a:bodyPr>
          <a:lstStyle/>
          <a:p>
            <a:pPr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AhnLab</a:t>
            </a:r>
            <a:r>
              <a:rPr lang="en-US" b="0" i="0" dirty="0">
                <a:solidFill>
                  <a:schemeClr val="tx1"/>
                </a:solidFill>
                <a:effectLst/>
                <a:latin typeface="Times New Roman" panose="02020603050405020304" pitchFamily="18" charset="0"/>
                <a:cs typeface="Times New Roman" panose="02020603050405020304" pitchFamily="18" charset="0"/>
              </a:rPr>
              <a:t> V3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Avast Free </a:t>
            </a:r>
            <a:r>
              <a:rPr lang="en-US" b="0" i="0" dirty="0" err="1">
                <a:solidFill>
                  <a:schemeClr val="tx1"/>
                </a:solidFill>
                <a:effectLst/>
                <a:latin typeface="Times New Roman" panose="02020603050405020304" pitchFamily="18" charset="0"/>
                <a:cs typeface="Times New Roman" panose="02020603050405020304" pitchFamily="18" charset="0"/>
              </a:rPr>
              <a:t>AntiVirus</a:t>
            </a:r>
            <a:r>
              <a:rPr lang="en-US"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Avast One Essentials.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AVG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Avira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AVIRA Antivirus Pro.</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Bitdefender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BullGuard Internet Security.</a:t>
            </a: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11266" name="Picture 2" descr="Есть ли польза от антивируса? | Записки сисадмина | Яндекс Дзен">
            <a:extLst>
              <a:ext uri="{FF2B5EF4-FFF2-40B4-BE49-F238E27FC236}">
                <a16:creationId xmlns:a16="http://schemas.microsoft.com/office/drawing/2014/main" id="{C309D580-05C0-EDAB-E833-B590B27F44B2}"/>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51944" y="2328531"/>
            <a:ext cx="5241851" cy="3462670"/>
          </a:xfrm>
          <a:prstGeom prst="rect">
            <a:avLst/>
          </a:prstGeom>
          <a:noFill/>
          <a:extLst>
            <a:ext uri="{909E8E84-426E-40DD-AFC4-6F175D3DCCD1}">
              <a14:hiddenFill xmlns:a14="http://schemas.microsoft.com/office/drawing/2010/main">
                <a:solidFill>
                  <a:srgbClr val="FFFFFF"/>
                </a:solidFill>
              </a14:hiddenFill>
            </a:ext>
          </a:extLst>
        </p:spPr>
      </p:pic>
      <p:sp>
        <p:nvSpPr>
          <p:cNvPr id="7" name="Нижний колонтитул 6">
            <a:extLst>
              <a:ext uri="{FF2B5EF4-FFF2-40B4-BE49-F238E27FC236}">
                <a16:creationId xmlns:a16="http://schemas.microsoft.com/office/drawing/2014/main" id="{B9008AB6-C3C9-8D35-9C82-1947C0CE4F9B}"/>
              </a:ext>
            </a:extLst>
          </p:cNvPr>
          <p:cNvSpPr>
            <a:spLocks noGrp="1"/>
          </p:cNvSpPr>
          <p:nvPr>
            <p:ph type="ftr" sz="quarter" idx="11"/>
          </p:nvPr>
        </p:nvSpPr>
        <p:spPr/>
        <p:txBody>
          <a:bodyPr/>
          <a:lstStyle/>
          <a:p>
            <a:endParaRPr lang="en-US" dirty="0"/>
          </a:p>
        </p:txBody>
      </p:sp>
      <p:sp>
        <p:nvSpPr>
          <p:cNvPr id="8" name="Номер слайда 7">
            <a:extLst>
              <a:ext uri="{FF2B5EF4-FFF2-40B4-BE49-F238E27FC236}">
                <a16:creationId xmlns:a16="http://schemas.microsoft.com/office/drawing/2014/main" id="{F671EB2A-20AF-7834-DFDC-7C7CC489C1F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9102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5 лучших антивирусов для Windows - Лайфхакер">
            <a:extLst>
              <a:ext uri="{FF2B5EF4-FFF2-40B4-BE49-F238E27FC236}">
                <a16:creationId xmlns:a16="http://schemas.microsoft.com/office/drawing/2014/main" id="{8C874071-12D7-6A4F-1302-A3CBC906E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17488"/>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a:extLst>
              <a:ext uri="{FF2B5EF4-FFF2-40B4-BE49-F238E27FC236}">
                <a16:creationId xmlns:a16="http://schemas.microsoft.com/office/drawing/2014/main" id="{833EA493-32B3-2F74-5C6B-4BA9BA709ABA}"/>
              </a:ext>
            </a:extLst>
          </p:cNvPr>
          <p:cNvSpPr>
            <a:spLocks noGrp="1"/>
          </p:cNvSpPr>
          <p:nvPr>
            <p:ph type="ftr" sz="quarter" idx="11"/>
          </p:nvPr>
        </p:nvSpPr>
        <p:spPr/>
        <p:txBody>
          <a:bodyPr/>
          <a:lstStyle/>
          <a:p>
            <a:endParaRPr lang="en-US" dirty="0"/>
          </a:p>
        </p:txBody>
      </p:sp>
      <p:sp>
        <p:nvSpPr>
          <p:cNvPr id="3" name="Номер слайда 2">
            <a:extLst>
              <a:ext uri="{FF2B5EF4-FFF2-40B4-BE49-F238E27FC236}">
                <a16:creationId xmlns:a16="http://schemas.microsoft.com/office/drawing/2014/main" id="{6656FF33-A248-CAD8-F8A6-537F5F5C4D0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73757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D72E66-3A80-E959-39B6-A7A439B6013E}"/>
              </a:ext>
            </a:extLst>
          </p:cNvPr>
          <p:cNvSpPr>
            <a:spLocks noGrp="1"/>
          </p:cNvSpPr>
          <p:nvPr>
            <p:ph type="title"/>
          </p:nvPr>
        </p:nvSpPr>
        <p:spPr>
          <a:xfrm>
            <a:off x="1143001" y="1991833"/>
            <a:ext cx="9905998" cy="1905000"/>
          </a:xfrm>
        </p:spPr>
        <p:txBody>
          <a:bodyPr>
            <a:normAutofit/>
          </a:bodyPr>
          <a:lstStyle/>
          <a:p>
            <a:pPr algn="ctr"/>
            <a:r>
              <a:rPr lang="ru-RU" sz="4400" dirty="0">
                <a:latin typeface="Times New Roman" panose="02020603050405020304" pitchFamily="18" charset="0"/>
                <a:cs typeface="Times New Roman" panose="02020603050405020304" pitchFamily="18" charset="0"/>
              </a:rPr>
              <a:t>Спасибо за внимание!</a:t>
            </a:r>
          </a:p>
        </p:txBody>
      </p:sp>
      <p:sp>
        <p:nvSpPr>
          <p:cNvPr id="3" name="Нижний колонтитул 2">
            <a:extLst>
              <a:ext uri="{FF2B5EF4-FFF2-40B4-BE49-F238E27FC236}">
                <a16:creationId xmlns:a16="http://schemas.microsoft.com/office/drawing/2014/main" id="{8627C20F-4BFC-4269-65E4-7CA015AC34CE}"/>
              </a:ext>
            </a:extLst>
          </p:cNvPr>
          <p:cNvSpPr>
            <a:spLocks noGrp="1"/>
          </p:cNvSpPr>
          <p:nvPr>
            <p:ph type="ftr" sz="quarter" idx="11"/>
          </p:nvPr>
        </p:nvSpPr>
        <p:spPr/>
        <p:txBody>
          <a:bodyPr/>
          <a:lstStyle/>
          <a:p>
            <a:endParaRPr lang="en-US" dirty="0"/>
          </a:p>
        </p:txBody>
      </p:sp>
      <p:sp>
        <p:nvSpPr>
          <p:cNvPr id="4" name="Номер слайда 3">
            <a:extLst>
              <a:ext uri="{FF2B5EF4-FFF2-40B4-BE49-F238E27FC236}">
                <a16:creationId xmlns:a16="http://schemas.microsoft.com/office/drawing/2014/main" id="{4662E194-09A6-EE89-464B-DCC98435E3F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80424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61224A-484B-531F-FD33-541D47C269F7}"/>
              </a:ext>
            </a:extLst>
          </p:cNvPr>
          <p:cNvSpPr>
            <a:spLocks noGrp="1"/>
          </p:cNvSpPr>
          <p:nvPr>
            <p:ph type="title"/>
          </p:nvPr>
        </p:nvSpPr>
        <p:spPr>
          <a:xfrm>
            <a:off x="875599" y="1040660"/>
            <a:ext cx="3675136" cy="1134140"/>
          </a:xfrm>
        </p:spPr>
        <p:txBody>
          <a:bodyPr>
            <a:normAutofit/>
          </a:bodyPr>
          <a:lstStyle/>
          <a:p>
            <a:r>
              <a:rPr lang="ru-RU" sz="3600" dirty="0">
                <a:latin typeface="Times New Roman" panose="02020603050405020304" pitchFamily="18" charset="0"/>
                <a:cs typeface="Times New Roman" panose="02020603050405020304" pitchFamily="18" charset="0"/>
              </a:rPr>
              <a:t>Оглавление:</a:t>
            </a:r>
          </a:p>
        </p:txBody>
      </p:sp>
      <p:sp>
        <p:nvSpPr>
          <p:cNvPr id="3" name="Объект 2">
            <a:extLst>
              <a:ext uri="{FF2B5EF4-FFF2-40B4-BE49-F238E27FC236}">
                <a16:creationId xmlns:a16="http://schemas.microsoft.com/office/drawing/2014/main" id="{6F26C2D1-507C-E38E-1AC7-4E3CC8BDFBA4}"/>
              </a:ext>
            </a:extLst>
          </p:cNvPr>
          <p:cNvSpPr>
            <a:spLocks noGrp="1"/>
          </p:cNvSpPr>
          <p:nvPr>
            <p:ph idx="1"/>
          </p:nvPr>
        </p:nvSpPr>
        <p:spPr>
          <a:xfrm>
            <a:off x="705478" y="2174800"/>
            <a:ext cx="9905998" cy="3364319"/>
          </a:xfrm>
        </p:spPr>
        <p:txBody>
          <a:bodyPr>
            <a:normAutofit/>
          </a:bodyPr>
          <a:lstStyle/>
          <a:p>
            <a:r>
              <a:rPr lang="ru-RU" sz="2400" dirty="0">
                <a:latin typeface="Times New Roman" panose="02020603050405020304" pitchFamily="18" charset="0"/>
                <a:cs typeface="Times New Roman" panose="02020603050405020304" pitchFamily="18" charset="0"/>
              </a:rPr>
              <a:t>Понятие антивирусная программа</a:t>
            </a:r>
          </a:p>
          <a:p>
            <a:r>
              <a:rPr lang="ru-RU" sz="2400" dirty="0">
                <a:latin typeface="Times New Roman" panose="02020603050405020304" pitchFamily="18" charset="0"/>
                <a:cs typeface="Times New Roman" panose="02020603050405020304" pitchFamily="18" charset="0"/>
              </a:rPr>
              <a:t>Первые антивирусы</a:t>
            </a:r>
          </a:p>
          <a:p>
            <a:r>
              <a:rPr lang="ru-RU" sz="2400" dirty="0">
                <a:latin typeface="Times New Roman" panose="02020603050405020304" pitchFamily="18" charset="0"/>
                <a:cs typeface="Times New Roman" panose="02020603050405020304" pitchFamily="18" charset="0"/>
              </a:rPr>
              <a:t>Первые вирусы</a:t>
            </a:r>
          </a:p>
          <a:p>
            <a:r>
              <a:rPr lang="ru-RU" sz="2400" dirty="0">
                <a:latin typeface="Times New Roman" panose="02020603050405020304" pitchFamily="18" charset="0"/>
                <a:cs typeface="Times New Roman" panose="02020603050405020304" pitchFamily="18" charset="0"/>
              </a:rPr>
              <a:t>Меры защиты от вирусов</a:t>
            </a:r>
          </a:p>
          <a:p>
            <a:r>
              <a:rPr lang="ru-RU" sz="2400" dirty="0">
                <a:latin typeface="Times New Roman" panose="02020603050405020304" pitchFamily="18" charset="0"/>
                <a:cs typeface="Times New Roman" panose="02020603050405020304" pitchFamily="18" charset="0"/>
              </a:rPr>
              <a:t>антивирусные программы</a:t>
            </a:r>
          </a:p>
        </p:txBody>
      </p:sp>
      <p:sp>
        <p:nvSpPr>
          <p:cNvPr id="5" name="Нижний колонтитул 4">
            <a:extLst>
              <a:ext uri="{FF2B5EF4-FFF2-40B4-BE49-F238E27FC236}">
                <a16:creationId xmlns:a16="http://schemas.microsoft.com/office/drawing/2014/main" id="{9CA918F4-2C6A-2CE4-2DB8-5F356FE7F2AB}"/>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1E246F76-43AC-ACA9-FB64-A0DDEDE76AB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8538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3C15C3-8F58-A64C-EF87-C8DD95A7A948}"/>
              </a:ext>
            </a:extLst>
          </p:cNvPr>
          <p:cNvSpPr>
            <a:spLocks noGrp="1"/>
          </p:cNvSpPr>
          <p:nvPr>
            <p:ph type="title"/>
          </p:nvPr>
        </p:nvSpPr>
        <p:spPr>
          <a:xfrm>
            <a:off x="2805500" y="343786"/>
            <a:ext cx="6577824" cy="1219200"/>
          </a:xfrm>
        </p:spPr>
        <p:txBody>
          <a:bodyPr>
            <a:normAutofit/>
          </a:bodyPr>
          <a:lstStyle/>
          <a:p>
            <a:pPr algn="ctr"/>
            <a:r>
              <a:rPr lang="ru-RU" dirty="0">
                <a:latin typeface="Times New Roman" panose="02020603050405020304" pitchFamily="18" charset="0"/>
                <a:cs typeface="Times New Roman" panose="02020603050405020304" pitchFamily="18" charset="0"/>
              </a:rPr>
              <a:t>Антивирусная программа:</a:t>
            </a:r>
          </a:p>
        </p:txBody>
      </p:sp>
      <p:sp>
        <p:nvSpPr>
          <p:cNvPr id="3" name="Объект 2">
            <a:extLst>
              <a:ext uri="{FF2B5EF4-FFF2-40B4-BE49-F238E27FC236}">
                <a16:creationId xmlns:a16="http://schemas.microsoft.com/office/drawing/2014/main" id="{C2C6CC73-6C58-B5B9-8CEC-0867000846D3}"/>
              </a:ext>
            </a:extLst>
          </p:cNvPr>
          <p:cNvSpPr>
            <a:spLocks noGrp="1"/>
          </p:cNvSpPr>
          <p:nvPr>
            <p:ph idx="1"/>
          </p:nvPr>
        </p:nvSpPr>
        <p:spPr>
          <a:xfrm>
            <a:off x="599153" y="1945757"/>
            <a:ext cx="4944140" cy="3499884"/>
          </a:xfrm>
        </p:spPr>
        <p:txBody>
          <a:bodyPr>
            <a:normAutofit lnSpcReduction="10000"/>
          </a:bodyPr>
          <a:lstStyle/>
          <a:p>
            <a:pPr marL="0" indent="0" algn="just">
              <a:buNone/>
            </a:pPr>
            <a:r>
              <a:rPr lang="ru-RU" sz="1800" b="1" i="0" dirty="0" err="1">
                <a:solidFill>
                  <a:schemeClr val="tx1"/>
                </a:solidFill>
                <a:effectLst/>
                <a:latin typeface="Times New Roman" panose="02020603050405020304" pitchFamily="18" charset="0"/>
                <a:cs typeface="Times New Roman" panose="02020603050405020304" pitchFamily="18" charset="0"/>
              </a:rPr>
              <a:t>Антиви́русная</a:t>
            </a:r>
            <a:r>
              <a:rPr lang="ru-RU" sz="1800" b="1" i="0" dirty="0">
                <a:solidFill>
                  <a:schemeClr val="tx1"/>
                </a:solidFill>
                <a:effectLst/>
                <a:latin typeface="Times New Roman" panose="02020603050405020304" pitchFamily="18" charset="0"/>
                <a:cs typeface="Times New Roman" panose="02020603050405020304" pitchFamily="18" charset="0"/>
              </a:rPr>
              <a:t> </a:t>
            </a:r>
            <a:r>
              <a:rPr lang="ru-RU" sz="1800" b="1" i="0" dirty="0" err="1">
                <a:solidFill>
                  <a:schemeClr val="tx1"/>
                </a:solidFill>
                <a:effectLst/>
                <a:latin typeface="Times New Roman" panose="02020603050405020304" pitchFamily="18" charset="0"/>
                <a:cs typeface="Times New Roman" panose="02020603050405020304" pitchFamily="18" charset="0"/>
              </a:rPr>
              <a:t>програ́мма</a:t>
            </a:r>
            <a:r>
              <a:rPr lang="ru-RU" sz="1800" b="0" i="0" dirty="0">
                <a:solidFill>
                  <a:schemeClr val="tx1"/>
                </a:solidFill>
                <a:effectLst/>
                <a:latin typeface="Times New Roman" panose="02020603050405020304" pitchFamily="18" charset="0"/>
                <a:cs typeface="Times New Roman" panose="02020603050405020304" pitchFamily="18" charset="0"/>
              </a:rPr>
              <a:t> (</a:t>
            </a:r>
            <a:r>
              <a:rPr lang="ru-RU" sz="1800" b="1" i="0" dirty="0" err="1">
                <a:solidFill>
                  <a:schemeClr val="tx1"/>
                </a:solidFill>
                <a:effectLst/>
                <a:latin typeface="Times New Roman" panose="02020603050405020304" pitchFamily="18" charset="0"/>
                <a:cs typeface="Times New Roman" panose="02020603050405020304" pitchFamily="18" charset="0"/>
              </a:rPr>
              <a:t>антиви́рус</a:t>
            </a:r>
            <a:r>
              <a:rPr lang="ru-RU" sz="1800" b="1" i="0" dirty="0">
                <a:solidFill>
                  <a:schemeClr val="tx1"/>
                </a:solidFill>
                <a:effectLst/>
                <a:latin typeface="Times New Roman" panose="02020603050405020304" pitchFamily="18" charset="0"/>
                <a:cs typeface="Times New Roman" panose="02020603050405020304" pitchFamily="18" charset="0"/>
              </a:rPr>
              <a:t>, средство антивирусной защиты, средство обнаружения </a:t>
            </a:r>
            <a:r>
              <a:rPr lang="ru-RU" sz="1800" b="1" i="0" u="none" strike="noStrike" dirty="0">
                <a:solidFill>
                  <a:schemeClr val="tx1"/>
                </a:solidFill>
                <a:effectLst/>
                <a:latin typeface="Times New Roman" panose="02020603050405020304" pitchFamily="18" charset="0"/>
                <a:cs typeface="Times New Roman" panose="02020603050405020304" pitchFamily="18" charset="0"/>
                <a:hlinkClick r:id="rId2" tooltip="Вредоносная программа">
                  <a:extLst>
                    <a:ext uri="{A12FA001-AC4F-418D-AE19-62706E023703}">
                      <ahyp:hlinkClr xmlns:ahyp="http://schemas.microsoft.com/office/drawing/2018/hyperlinkcolor" val="tx"/>
                    </a:ext>
                  </a:extLst>
                </a:hlinkClick>
              </a:rPr>
              <a:t>вредоносных программ</a:t>
            </a:r>
            <a:r>
              <a:rPr lang="ru-RU" sz="1800" b="0" i="0" dirty="0">
                <a:solidFill>
                  <a:schemeClr val="tx1"/>
                </a:solidFill>
                <a:effectLst/>
                <a:latin typeface="Times New Roman" panose="02020603050405020304" pitchFamily="18" charset="0"/>
                <a:cs typeface="Times New Roman" panose="02020603050405020304" pitchFamily="18" charset="0"/>
              </a:rPr>
              <a:t>) — специализированная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3" tooltip="Программное обеспечение">
                  <a:extLst>
                    <a:ext uri="{A12FA001-AC4F-418D-AE19-62706E023703}">
                      <ahyp:hlinkClr xmlns:ahyp="http://schemas.microsoft.com/office/drawing/2018/hyperlinkcolor" val="tx"/>
                    </a:ext>
                  </a:extLst>
                </a:hlinkClick>
              </a:rPr>
              <a:t>программа</a:t>
            </a:r>
            <a:r>
              <a:rPr lang="ru-RU" sz="1800" b="0" i="0" dirty="0">
                <a:solidFill>
                  <a:schemeClr val="tx1"/>
                </a:solidFill>
                <a:effectLst/>
                <a:latin typeface="Times New Roman" panose="02020603050405020304" pitchFamily="18" charset="0"/>
                <a:cs typeface="Times New Roman" panose="02020603050405020304" pitchFamily="18" charset="0"/>
              </a:rPr>
              <a:t> для обнаружения компьютерных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4" tooltip="Компьютерный вирус">
                  <a:extLst>
                    <a:ext uri="{A12FA001-AC4F-418D-AE19-62706E023703}">
                      <ahyp:hlinkClr xmlns:ahyp="http://schemas.microsoft.com/office/drawing/2018/hyperlinkcolor" val="tx"/>
                    </a:ext>
                  </a:extLst>
                </a:hlinkClick>
              </a:rPr>
              <a:t>вирусов</a:t>
            </a:r>
            <a:r>
              <a:rPr lang="ru-RU" sz="1800" b="0" i="0" dirty="0">
                <a:solidFill>
                  <a:schemeClr val="tx1"/>
                </a:solidFill>
                <a:effectLst/>
                <a:latin typeface="Times New Roman" panose="02020603050405020304" pitchFamily="18" charset="0"/>
                <a:cs typeface="Times New Roman" panose="02020603050405020304" pitchFamily="18" charset="0"/>
              </a:rPr>
              <a:t>, а также нежелательных (считающихся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2" tooltip="Вредоносная программа">
                  <a:extLst>
                    <a:ext uri="{A12FA001-AC4F-418D-AE19-62706E023703}">
                      <ahyp:hlinkClr xmlns:ahyp="http://schemas.microsoft.com/office/drawing/2018/hyperlinkcolor" val="tx"/>
                    </a:ext>
                  </a:extLst>
                </a:hlinkClick>
              </a:rPr>
              <a:t>вредоносными</a:t>
            </a:r>
            <a:r>
              <a:rPr lang="ru-RU" sz="1800" b="0" i="0" dirty="0">
                <a:solidFill>
                  <a:schemeClr val="tx1"/>
                </a:solidFill>
                <a:effectLst/>
                <a:latin typeface="Times New Roman" panose="02020603050405020304" pitchFamily="18" charset="0"/>
                <a:cs typeface="Times New Roman" panose="02020603050405020304" pitchFamily="18" charset="0"/>
              </a:rPr>
              <a:t>) программ и восстановления заражённых (модифицированных) такими программами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5" tooltip="Файл">
                  <a:extLst>
                    <a:ext uri="{A12FA001-AC4F-418D-AE19-62706E023703}">
                      <ahyp:hlinkClr xmlns:ahyp="http://schemas.microsoft.com/office/drawing/2018/hyperlinkcolor" val="tx"/>
                    </a:ext>
                  </a:extLst>
                </a:hlinkClick>
              </a:rPr>
              <a:t>файлов</a:t>
            </a:r>
            <a:r>
              <a:rPr lang="ru-RU" sz="1800" b="0" i="0" dirty="0">
                <a:solidFill>
                  <a:schemeClr val="tx1"/>
                </a:solidFill>
                <a:effectLst/>
                <a:latin typeface="Times New Roman" panose="02020603050405020304" pitchFamily="18" charset="0"/>
                <a:cs typeface="Times New Roman" panose="02020603050405020304" pitchFamily="18" charset="0"/>
              </a:rPr>
              <a:t> и профилактики — предотвращения заражения (модификации) файлов или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6" tooltip="Операционная система">
                  <a:extLst>
                    <a:ext uri="{A12FA001-AC4F-418D-AE19-62706E023703}">
                      <ahyp:hlinkClr xmlns:ahyp="http://schemas.microsoft.com/office/drawing/2018/hyperlinkcolor" val="tx"/>
                    </a:ext>
                  </a:extLst>
                </a:hlinkClick>
              </a:rPr>
              <a:t>операционной системы</a:t>
            </a:r>
            <a:r>
              <a:rPr lang="ru-RU" sz="1800" b="0" i="0" dirty="0">
                <a:solidFill>
                  <a:schemeClr val="tx1"/>
                </a:solidFill>
                <a:effectLst/>
                <a:latin typeface="Times New Roman" panose="02020603050405020304" pitchFamily="18" charset="0"/>
                <a:cs typeface="Times New Roman" panose="02020603050405020304" pitchFamily="18" charset="0"/>
              </a:rPr>
              <a:t> вредоносным кодом.</a:t>
            </a:r>
            <a:endParaRPr lang="ru-RU"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Zillya! - Как работает антивирусная программа?">
            <a:extLst>
              <a:ext uri="{FF2B5EF4-FFF2-40B4-BE49-F238E27FC236}">
                <a16:creationId xmlns:a16="http://schemas.microsoft.com/office/drawing/2014/main" id="{26A83670-B1D1-75C5-C6D3-D43D41451F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107" y="2062715"/>
            <a:ext cx="5082363" cy="3382925"/>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0A3D2949-61A6-2BF2-2EBE-B7DA93E2B617}"/>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C110A72B-82AD-C141-4F35-7D733144045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2095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Лучшие антивирусы для Windows 10: опубликован декабрьский отчёт по тестам">
            <a:extLst>
              <a:ext uri="{FF2B5EF4-FFF2-40B4-BE49-F238E27FC236}">
                <a16:creationId xmlns:a16="http://schemas.microsoft.com/office/drawing/2014/main" id="{C99B1B47-E12C-31E4-DF13-F5B8C7EFA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24D17B14-D8EC-9379-A32F-10F0CF954B7D}"/>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DE3A8410-45EC-627F-1F35-51059EB8511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7709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1F9590-A1BA-EFC6-086E-51BB4772A16B}"/>
              </a:ext>
            </a:extLst>
          </p:cNvPr>
          <p:cNvSpPr>
            <a:spLocks noGrp="1"/>
          </p:cNvSpPr>
          <p:nvPr>
            <p:ph type="title"/>
          </p:nvPr>
        </p:nvSpPr>
        <p:spPr>
          <a:xfrm>
            <a:off x="3416780" y="114300"/>
            <a:ext cx="6088727" cy="1650705"/>
          </a:xfrm>
        </p:spPr>
        <p:txBody>
          <a:bodyPr/>
          <a:lstStyle/>
          <a:p>
            <a:r>
              <a:rPr lang="ru-RU" dirty="0">
                <a:latin typeface="Times New Roman" panose="02020603050405020304" pitchFamily="18" charset="0"/>
                <a:cs typeface="Times New Roman" panose="02020603050405020304" pitchFamily="18" charset="0"/>
              </a:rPr>
              <a:t>Первые антивирусы:</a:t>
            </a:r>
          </a:p>
        </p:txBody>
      </p:sp>
      <p:sp>
        <p:nvSpPr>
          <p:cNvPr id="3" name="Объект 2">
            <a:extLst>
              <a:ext uri="{FF2B5EF4-FFF2-40B4-BE49-F238E27FC236}">
                <a16:creationId xmlns:a16="http://schemas.microsoft.com/office/drawing/2014/main" id="{E90842F7-DAD1-AED9-EF2A-584A64E0A72F}"/>
              </a:ext>
            </a:extLst>
          </p:cNvPr>
          <p:cNvSpPr>
            <a:spLocks noGrp="1"/>
          </p:cNvSpPr>
          <p:nvPr>
            <p:ph idx="1"/>
          </p:nvPr>
        </p:nvSpPr>
        <p:spPr>
          <a:xfrm>
            <a:off x="1098883" y="2188534"/>
            <a:ext cx="4270559" cy="3124201"/>
          </a:xfrm>
        </p:spPr>
        <p:txBody>
          <a:bodyPr>
            <a:normAutofit/>
          </a:bodyPr>
          <a:lstStyle/>
          <a:p>
            <a:pPr marL="0" indent="0" algn="just">
              <a:buNone/>
            </a:pPr>
            <a:r>
              <a:rPr lang="ru-RU" sz="1800" dirty="0">
                <a:latin typeface="Times New Roman" panose="02020603050405020304" pitchFamily="18" charset="0"/>
                <a:cs typeface="Times New Roman" panose="02020603050405020304" pitchFamily="18" charset="0"/>
              </a:rPr>
              <a:t>Уже в 1988 году была выпущена первая антивирусная утилита для любого типа ПК, работающего под управлением MS-DOS. Программа быстро разлетелась по компьютерам всей страны, что и побудило создателей поставить производство на коммерческую основу. С этого момента начались продажи, а также был зарегистрирован товарный знак, началась первая целевая реклама.</a:t>
            </a:r>
          </a:p>
        </p:txBody>
      </p:sp>
      <p:pic>
        <p:nvPicPr>
          <p:cNvPr id="4098" name="Picture 2" descr="Программы-фильтры - Компьютерные вирусы и антивирусные программы">
            <a:extLst>
              <a:ext uri="{FF2B5EF4-FFF2-40B4-BE49-F238E27FC236}">
                <a16:creationId xmlns:a16="http://schemas.microsoft.com/office/drawing/2014/main" id="{3A21AD62-7F7C-E5EB-39CE-EA7E16696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1" y="2041452"/>
            <a:ext cx="5032744" cy="3402418"/>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F4C1A27A-DB14-0BBC-8682-F71A7D7401ED}"/>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DE75AA88-88C9-7E61-7B62-EF6CFA0B3A2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4056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7034BB-51D6-3517-975A-4B0CD2FD8AB0}"/>
              </a:ext>
            </a:extLst>
          </p:cNvPr>
          <p:cNvSpPr>
            <a:spLocks noGrp="1"/>
          </p:cNvSpPr>
          <p:nvPr>
            <p:ph type="title"/>
          </p:nvPr>
        </p:nvSpPr>
        <p:spPr>
          <a:xfrm>
            <a:off x="3299821" y="492642"/>
            <a:ext cx="5822913" cy="1357423"/>
          </a:xfrm>
        </p:spPr>
        <p:txBody>
          <a:bodyPr/>
          <a:lstStyle/>
          <a:p>
            <a:pPr algn="ctr"/>
            <a:r>
              <a:rPr lang="ru-RU" dirty="0">
                <a:latin typeface="Times New Roman" panose="02020603050405020304" pitchFamily="18" charset="0"/>
                <a:cs typeface="Times New Roman" panose="02020603050405020304" pitchFamily="18" charset="0"/>
              </a:rPr>
              <a:t>Первые антивирусы:</a:t>
            </a:r>
            <a:endParaRPr lang="ru-RU" dirty="0"/>
          </a:p>
        </p:txBody>
      </p:sp>
      <p:sp>
        <p:nvSpPr>
          <p:cNvPr id="3" name="Объект 2">
            <a:extLst>
              <a:ext uri="{FF2B5EF4-FFF2-40B4-BE49-F238E27FC236}">
                <a16:creationId xmlns:a16="http://schemas.microsoft.com/office/drawing/2014/main" id="{B793DC49-442A-B11F-F59A-1A15F3373080}"/>
              </a:ext>
            </a:extLst>
          </p:cNvPr>
          <p:cNvSpPr>
            <a:spLocks noGrp="1"/>
          </p:cNvSpPr>
          <p:nvPr>
            <p:ph idx="1"/>
          </p:nvPr>
        </p:nvSpPr>
        <p:spPr>
          <a:xfrm>
            <a:off x="1141413" y="2328530"/>
            <a:ext cx="4142968" cy="3462671"/>
          </a:xfrm>
        </p:spPr>
        <p:txBody>
          <a:bodyPr>
            <a:normAutofit fontScale="85000" lnSpcReduction="20000"/>
          </a:bodyPr>
          <a:lstStyle/>
          <a:p>
            <a:pPr marL="0" indent="0" algn="just">
              <a:buNone/>
            </a:pPr>
            <a:r>
              <a:rPr lang="ru-RU" sz="1800" dirty="0">
                <a:latin typeface="Times New Roman" panose="02020603050405020304" pitchFamily="18" charset="0"/>
                <a:cs typeface="Times New Roman" panose="02020603050405020304" pitchFamily="18" charset="0"/>
              </a:rPr>
              <a:t>В 1992 году два друга привлекли к себе талантливого бизнесмена Рудольфа Грубого, который помог решить все правовые и коммерческие вопросы за небольшую долю акций будущей компании. Первый офис они открыли на территории Словакии, в связи с нестабильностью в Балканских странах, которая привела к войне. Именно в этот период, аж до 1998 года, им приходилось буквально выживать, потому что все предыдущие наработки и связи были разбиты войной в Чехословакии, также сгорела большая часть активов. Выход версии антивируса под систему Windows 98 помог надёжно закрепиться на территории Словакии, после чего началось стремительное восхождение.</a:t>
            </a:r>
          </a:p>
        </p:txBody>
      </p:sp>
      <p:pic>
        <p:nvPicPr>
          <p:cNvPr id="5122" name="Picture 2" descr="История мирового хаккерства. timeline | Timetoast timelines">
            <a:extLst>
              <a:ext uri="{FF2B5EF4-FFF2-40B4-BE49-F238E27FC236}">
                <a16:creationId xmlns:a16="http://schemas.microsoft.com/office/drawing/2014/main" id="{BE69B81B-5D33-9713-3925-95AF3AB6B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115" y="2253216"/>
            <a:ext cx="5003286" cy="3764812"/>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965ABDD6-BD2B-9B6F-AA86-D12AED4EC005}"/>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25F3B61B-C59F-0E5A-CCE4-E0DDB330516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5938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5D93E7-EC31-3D54-430B-27BE38697237}"/>
              </a:ext>
            </a:extLst>
          </p:cNvPr>
          <p:cNvSpPr>
            <a:spLocks noGrp="1"/>
          </p:cNvSpPr>
          <p:nvPr>
            <p:ph type="title"/>
          </p:nvPr>
        </p:nvSpPr>
        <p:spPr>
          <a:xfrm>
            <a:off x="2885153" y="191385"/>
            <a:ext cx="5472038" cy="1196163"/>
          </a:xfrm>
        </p:spPr>
        <p:txBody>
          <a:bodyPr/>
          <a:lstStyle/>
          <a:p>
            <a:pPr algn="ctr"/>
            <a:r>
              <a:rPr lang="ru-RU" dirty="0">
                <a:latin typeface="Times New Roman" panose="02020603050405020304" pitchFamily="18" charset="0"/>
                <a:cs typeface="Times New Roman" panose="02020603050405020304" pitchFamily="18" charset="0"/>
              </a:rPr>
              <a:t>Первые антивирусы:</a:t>
            </a:r>
          </a:p>
        </p:txBody>
      </p:sp>
      <p:sp>
        <p:nvSpPr>
          <p:cNvPr id="3" name="Объект 2">
            <a:extLst>
              <a:ext uri="{FF2B5EF4-FFF2-40B4-BE49-F238E27FC236}">
                <a16:creationId xmlns:a16="http://schemas.microsoft.com/office/drawing/2014/main" id="{353F24C0-97AC-4313-E969-B7431DAEA1DA}"/>
              </a:ext>
            </a:extLst>
          </p:cNvPr>
          <p:cNvSpPr>
            <a:spLocks noGrp="1"/>
          </p:cNvSpPr>
          <p:nvPr>
            <p:ph idx="1"/>
          </p:nvPr>
        </p:nvSpPr>
        <p:spPr>
          <a:xfrm>
            <a:off x="833070" y="1913860"/>
            <a:ext cx="4919146" cy="3487480"/>
          </a:xfrm>
        </p:spPr>
        <p:txBody>
          <a:bodyPr>
            <a:normAutofit fontScale="92500" lnSpcReduction="20000"/>
          </a:bodyPr>
          <a:lstStyle/>
          <a:p>
            <a:pPr marL="0" indent="0" algn="just">
              <a:buNone/>
            </a:pPr>
            <a:r>
              <a:rPr lang="ru-RU" dirty="0">
                <a:latin typeface="Times New Roman" panose="02020603050405020304" pitchFamily="18" charset="0"/>
                <a:cs typeface="Times New Roman" panose="02020603050405020304" pitchFamily="18" charset="0"/>
              </a:rPr>
              <a:t>Мировая известность продукта пришла только после выхода версии для ОС Windows XP. Объёмы продаж резко пошли вверх, теперь они измерялись сотнями тысяч копий. Была также версия для Win95, но даже сами создатели редко упоминают её из-за неудачной попытки покорения рынка. Особенно пользователям нравилось то, что новый антивирусный продукт практически не требовал ресурсов от системы в фоновом режиме, хотя исправно выполнял свои функции. Эта особенность сохранилась до сих пор.</a:t>
            </a:r>
          </a:p>
        </p:txBody>
      </p:sp>
      <p:pic>
        <p:nvPicPr>
          <p:cNvPr id="6146" name="Picture 2" descr="Пермь. Лечение компьютера от вирусов на дому. Цена очистки">
            <a:extLst>
              <a:ext uri="{FF2B5EF4-FFF2-40B4-BE49-F238E27FC236}">
                <a16:creationId xmlns:a16="http://schemas.microsoft.com/office/drawing/2014/main" id="{5BE8E187-180A-B548-62F3-FFC849E14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308" y="1913860"/>
            <a:ext cx="4681683" cy="3668233"/>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93F5B2F5-07D4-B082-E9E0-A13F4C1607B9}"/>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E8ABE170-A50D-6898-F916-80CEC0AAFF5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746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B8E651-0383-23FA-F87B-BDA4D214290E}"/>
              </a:ext>
            </a:extLst>
          </p:cNvPr>
          <p:cNvSpPr>
            <a:spLocks noGrp="1"/>
          </p:cNvSpPr>
          <p:nvPr>
            <p:ph type="title"/>
          </p:nvPr>
        </p:nvSpPr>
        <p:spPr>
          <a:xfrm>
            <a:off x="2381693" y="609600"/>
            <a:ext cx="6560288" cy="985284"/>
          </a:xfrm>
        </p:spPr>
        <p:txBody>
          <a:bodyPr/>
          <a:lstStyle/>
          <a:p>
            <a:pPr algn="ctr"/>
            <a:r>
              <a:rPr lang="ru-RU" dirty="0">
                <a:latin typeface="Times New Roman" panose="02020603050405020304" pitchFamily="18" charset="0"/>
                <a:cs typeface="Times New Roman" panose="02020603050405020304" pitchFamily="18" charset="0"/>
              </a:rPr>
              <a:t>Первые вирусы:</a:t>
            </a:r>
          </a:p>
        </p:txBody>
      </p:sp>
      <p:sp>
        <p:nvSpPr>
          <p:cNvPr id="3" name="Объект 2">
            <a:extLst>
              <a:ext uri="{FF2B5EF4-FFF2-40B4-BE49-F238E27FC236}">
                <a16:creationId xmlns:a16="http://schemas.microsoft.com/office/drawing/2014/main" id="{FD34348E-7E22-01EC-7AD4-B4F3C661D310}"/>
              </a:ext>
            </a:extLst>
          </p:cNvPr>
          <p:cNvSpPr>
            <a:spLocks noGrp="1"/>
          </p:cNvSpPr>
          <p:nvPr>
            <p:ph idx="1"/>
          </p:nvPr>
        </p:nvSpPr>
        <p:spPr>
          <a:xfrm>
            <a:off x="652315" y="2062717"/>
            <a:ext cx="5131796" cy="3834809"/>
          </a:xfrm>
        </p:spPr>
        <p:txBody>
          <a:bodyPr>
            <a:normAutofit fontScale="77500" lnSpcReduction="20000"/>
          </a:bodyPr>
          <a:lstStyle/>
          <a:p>
            <a:pPr marL="0" indent="0" algn="just">
              <a:buNone/>
            </a:pPr>
            <a:r>
              <a:rPr lang="ru-RU" b="1" i="0" dirty="0">
                <a:solidFill>
                  <a:schemeClr val="tx1"/>
                </a:solidFill>
                <a:effectLst/>
                <a:latin typeface="Times New Roman" panose="02020603050405020304" pitchFamily="18" charset="0"/>
                <a:cs typeface="Times New Roman" panose="02020603050405020304" pitchFamily="18" charset="0"/>
              </a:rPr>
              <a:t>Джо </a:t>
            </a:r>
            <a:r>
              <a:rPr lang="ru-RU" b="1" i="0" dirty="0" err="1">
                <a:solidFill>
                  <a:schemeClr val="tx1"/>
                </a:solidFill>
                <a:effectLst/>
                <a:latin typeface="Times New Roman" panose="02020603050405020304" pitchFamily="18" charset="0"/>
                <a:cs typeface="Times New Roman" panose="02020603050405020304" pitchFamily="18" charset="0"/>
              </a:rPr>
              <a:t>Деллинджер</a:t>
            </a:r>
            <a:endParaRPr lang="ru-RU"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ru-RU" b="0" i="0" dirty="0">
                <a:solidFill>
                  <a:schemeClr val="tx1"/>
                </a:solidFill>
                <a:effectLst/>
                <a:latin typeface="Times New Roman" panose="02020603050405020304" pitchFamily="18" charset="0"/>
                <a:cs typeface="Times New Roman" panose="02020603050405020304" pitchFamily="18" charset="0"/>
              </a:rPr>
              <a:t>Другие вирусы для Apple II были созданы студентом Техасского университета </a:t>
            </a:r>
            <a:r>
              <a:rPr lang="ru-RU" b="0" i="0" u="none" strike="noStrike" dirty="0">
                <a:solidFill>
                  <a:schemeClr val="tx1"/>
                </a:solidFill>
                <a:effectLst/>
                <a:latin typeface="Times New Roman" panose="02020603050405020304" pitchFamily="18" charset="0"/>
                <a:cs typeface="Times New Roman" panose="02020603050405020304" pitchFamily="18" charset="0"/>
              </a:rPr>
              <a:t>A&amp;M</a:t>
            </a:r>
            <a:r>
              <a:rPr lang="ru-RU" b="0" i="0" dirty="0">
                <a:solidFill>
                  <a:schemeClr val="tx1"/>
                </a:solidFill>
                <a:effectLst/>
                <a:latin typeface="Times New Roman" panose="02020603050405020304" pitchFamily="18" charset="0"/>
                <a:cs typeface="Times New Roman" panose="02020603050405020304" pitchFamily="18" charset="0"/>
              </a:rPr>
              <a:t> </a:t>
            </a:r>
            <a:r>
              <a:rPr lang="ru-RU" b="0" i="0" u="none" strike="noStrike" dirty="0">
                <a:solidFill>
                  <a:schemeClr val="tx1"/>
                </a:solidFill>
                <a:effectLst/>
                <a:latin typeface="Times New Roman" panose="02020603050405020304" pitchFamily="18" charset="0"/>
                <a:cs typeface="Times New Roman" panose="02020603050405020304" pitchFamily="18" charset="0"/>
              </a:rPr>
              <a:t>Джо</a:t>
            </a:r>
            <a:r>
              <a:rPr lang="ru-RU" b="0" i="0" u="none" strike="noStrike" dirty="0">
                <a:solidFill>
                  <a:srgbClr val="F28943"/>
                </a:solidFill>
                <a:effectLst/>
                <a:latin typeface="Times New Roman" panose="02020603050405020304" pitchFamily="18" charset="0"/>
                <a:cs typeface="Times New Roman" panose="02020603050405020304" pitchFamily="18" charset="0"/>
              </a:rPr>
              <a:t> </a:t>
            </a:r>
            <a:r>
              <a:rPr lang="ru-RU" b="0" i="0" u="none" strike="noStrike" dirty="0" err="1">
                <a:solidFill>
                  <a:schemeClr val="tx1"/>
                </a:solidFill>
                <a:effectLst/>
                <a:latin typeface="Times New Roman" panose="02020603050405020304" pitchFamily="18" charset="0"/>
                <a:cs typeface="Times New Roman" panose="02020603050405020304" pitchFamily="18" charset="0"/>
              </a:rPr>
              <a:t>Деллинджером</a:t>
            </a:r>
            <a:r>
              <a:rPr lang="ru-RU" b="0" i="0" dirty="0">
                <a:solidFill>
                  <a:schemeClr val="tx1"/>
                </a:solidFill>
                <a:effectLst/>
                <a:latin typeface="Times New Roman" panose="02020603050405020304" pitchFamily="18" charset="0"/>
                <a:cs typeface="Times New Roman" panose="02020603050405020304" pitchFamily="18" charset="0"/>
              </a:rPr>
              <a:t> в </a:t>
            </a:r>
            <a:r>
              <a:rPr lang="ru-RU" b="0" i="0" u="none" strike="noStrike" dirty="0">
                <a:solidFill>
                  <a:schemeClr val="tx1"/>
                </a:solidFill>
                <a:effectLst/>
                <a:latin typeface="Times New Roman" panose="02020603050405020304" pitchFamily="18" charset="0"/>
                <a:cs typeface="Times New Roman" panose="02020603050405020304" pitchFamily="18" charset="0"/>
              </a:rPr>
              <a:t>1981 году</a:t>
            </a:r>
            <a:r>
              <a:rPr lang="ru-RU" b="0" i="0" dirty="0">
                <a:solidFill>
                  <a:schemeClr val="tx1"/>
                </a:solidFill>
                <a:effectLst/>
                <a:latin typeface="Times New Roman" panose="02020603050405020304" pitchFamily="18" charset="0"/>
                <a:cs typeface="Times New Roman" panose="02020603050405020304" pitchFamily="18" charset="0"/>
              </a:rPr>
              <a:t>. Они были рассчитаны на операционную систему </a:t>
            </a:r>
            <a:r>
              <a:rPr lang="ru-RU" b="0" i="0" u="none" strike="noStrike" dirty="0">
                <a:solidFill>
                  <a:schemeClr val="tx1"/>
                </a:solidFill>
                <a:effectLst/>
                <a:latin typeface="Times New Roman" panose="02020603050405020304" pitchFamily="18" charset="0"/>
                <a:cs typeface="Times New Roman" panose="02020603050405020304" pitchFamily="18" charset="0"/>
              </a:rPr>
              <a:t>Apple DOS</a:t>
            </a:r>
            <a:r>
              <a:rPr lang="ru-RU" b="0" i="0" dirty="0">
                <a:solidFill>
                  <a:schemeClr val="tx1"/>
                </a:solidFill>
                <a:effectLst/>
                <a:latin typeface="Times New Roman" panose="02020603050405020304" pitchFamily="18" charset="0"/>
                <a:cs typeface="Times New Roman" panose="02020603050405020304" pitchFamily="18" charset="0"/>
              </a:rPr>
              <a:t> 3.3 для этой ПЭВМ. Вторая версия этого вируса «ускользнула» от автора и начала распространяться по университету. Ошибка в вирусе вызывала подавление графики популярной игры под названием CONGO, и в течение нескольких недель все («пиратские») копии этой игры перестали работать. Для исправления ситуации автор запустил новый, исправленный вирус, предназначенный для «замещения» предыдущей версии. Обнаружить вирус можно было по наличию в памяти счётчика заражений: «(GEN 0000000 TAMU)», по смещению $B6E8, или в конце нулевого сектора заражённого диска.</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17 feb 1981 año - Джо Деллинджер (Cinta de tiempo)">
            <a:extLst>
              <a:ext uri="{FF2B5EF4-FFF2-40B4-BE49-F238E27FC236}">
                <a16:creationId xmlns:a16="http://schemas.microsoft.com/office/drawing/2014/main" id="{4F1895B0-7858-735E-734A-91D862FDB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891" y="2200496"/>
            <a:ext cx="5298555" cy="3360332"/>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56AFA628-7CD4-FC5B-8828-193B6A5862F8}"/>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9DF2223A-6F8F-0320-EBC4-2619E426319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33025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8A9418-C2BD-06F7-69CE-B4FB51FF68CA}"/>
              </a:ext>
            </a:extLst>
          </p:cNvPr>
          <p:cNvSpPr>
            <a:spLocks noGrp="1"/>
          </p:cNvSpPr>
          <p:nvPr>
            <p:ph type="title"/>
          </p:nvPr>
        </p:nvSpPr>
        <p:spPr>
          <a:xfrm>
            <a:off x="1141413" y="609600"/>
            <a:ext cx="9905998" cy="1346791"/>
          </a:xfrm>
        </p:spPr>
        <p:txBody>
          <a:bodyPr/>
          <a:lstStyle/>
          <a:p>
            <a:pPr algn="ctr"/>
            <a:r>
              <a:rPr lang="ru-RU" dirty="0"/>
              <a:t>Первые вирусы:</a:t>
            </a:r>
          </a:p>
        </p:txBody>
      </p:sp>
      <p:sp>
        <p:nvSpPr>
          <p:cNvPr id="3" name="Объект 2">
            <a:extLst>
              <a:ext uri="{FF2B5EF4-FFF2-40B4-BE49-F238E27FC236}">
                <a16:creationId xmlns:a16="http://schemas.microsoft.com/office/drawing/2014/main" id="{25AA7312-C985-CE64-7571-2B00B9FA44DE}"/>
              </a:ext>
            </a:extLst>
          </p:cNvPr>
          <p:cNvSpPr>
            <a:spLocks noGrp="1"/>
          </p:cNvSpPr>
          <p:nvPr>
            <p:ph idx="1"/>
          </p:nvPr>
        </p:nvSpPr>
        <p:spPr>
          <a:xfrm>
            <a:off x="850605" y="2126512"/>
            <a:ext cx="4635796" cy="3664689"/>
          </a:xfrm>
        </p:spPr>
        <p:txBody>
          <a:bodyPr>
            <a:normAutofit fontScale="85000" lnSpcReduction="20000"/>
          </a:bodyPr>
          <a:lstStyle/>
          <a:p>
            <a:pPr marL="0" indent="0" algn="just">
              <a:buNone/>
            </a:pPr>
            <a:r>
              <a:rPr lang="ru-RU" b="1" dirty="0">
                <a:solidFill>
                  <a:schemeClr val="tx1"/>
                </a:solidFill>
                <a:effectLst/>
                <a:latin typeface="Times New Roman" panose="02020603050405020304" pitchFamily="18" charset="0"/>
                <a:cs typeface="Times New Roman" panose="02020603050405020304" pitchFamily="18" charset="0"/>
              </a:rPr>
              <a:t>Грязная дюжина</a:t>
            </a:r>
          </a:p>
          <a:p>
            <a:pPr marL="0" indent="0" algn="just">
              <a:buNone/>
            </a:pPr>
            <a:r>
              <a:rPr lang="ru-RU" b="0" dirty="0">
                <a:solidFill>
                  <a:schemeClr val="tx1"/>
                </a:solidFill>
                <a:effectLst/>
                <a:latin typeface="Times New Roman" panose="02020603050405020304" pitchFamily="18" charset="0"/>
                <a:cs typeface="Times New Roman" panose="02020603050405020304" pitchFamily="18" charset="0"/>
              </a:rPr>
              <a:t>В </a:t>
            </a:r>
            <a:r>
              <a:rPr lang="ru-RU" b="0" u="none" strike="noStrike" dirty="0">
                <a:solidFill>
                  <a:schemeClr val="tx1"/>
                </a:solidFill>
                <a:effectLst/>
                <a:latin typeface="Times New Roman" panose="02020603050405020304" pitchFamily="18" charset="0"/>
                <a:cs typeface="Times New Roman" panose="02020603050405020304" pitchFamily="18" charset="0"/>
                <a:hlinkClick r:id="rId2" tooltip="1985 год">
                  <a:extLst>
                    <a:ext uri="{A12FA001-AC4F-418D-AE19-62706E023703}">
                      <ahyp:hlinkClr xmlns:ahyp="http://schemas.microsoft.com/office/drawing/2018/hyperlinkcolor" val="tx"/>
                    </a:ext>
                  </a:extLst>
                </a:hlinkClick>
              </a:rPr>
              <a:t>1985 году</a:t>
            </a:r>
            <a:r>
              <a:rPr lang="ru-RU" b="0" dirty="0">
                <a:solidFill>
                  <a:schemeClr val="tx1"/>
                </a:solidFill>
                <a:effectLst/>
                <a:latin typeface="Times New Roman" panose="02020603050405020304" pitchFamily="18" charset="0"/>
                <a:cs typeface="Times New Roman" panose="02020603050405020304" pitchFamily="18" charset="0"/>
              </a:rPr>
              <a:t> Том </a:t>
            </a:r>
            <a:r>
              <a:rPr lang="ru-RU" b="0" dirty="0" err="1">
                <a:solidFill>
                  <a:schemeClr val="tx1"/>
                </a:solidFill>
                <a:effectLst/>
                <a:latin typeface="Times New Roman" panose="02020603050405020304" pitchFamily="18" charset="0"/>
                <a:cs typeface="Times New Roman" panose="02020603050405020304" pitchFamily="18" charset="0"/>
              </a:rPr>
              <a:t>Нефф</a:t>
            </a:r>
            <a:r>
              <a:rPr lang="ru-RU" b="0" dirty="0">
                <a:solidFill>
                  <a:schemeClr val="tx1"/>
                </a:solidFill>
                <a:effectLst/>
                <a:latin typeface="Times New Roman" panose="02020603050405020304" pitchFamily="18" charset="0"/>
                <a:cs typeface="Times New Roman" panose="02020603050405020304" pitchFamily="18" charset="0"/>
              </a:rPr>
              <a:t> (</a:t>
            </a:r>
            <a:r>
              <a:rPr lang="ru-RU" b="0" dirty="0" err="1">
                <a:solidFill>
                  <a:schemeClr val="tx1"/>
                </a:solidFill>
                <a:effectLst/>
                <a:latin typeface="Times New Roman" panose="02020603050405020304" pitchFamily="18" charset="0"/>
                <a:cs typeface="Times New Roman" panose="02020603050405020304" pitchFamily="18" charset="0"/>
              </a:rPr>
              <a:t>Tom</a:t>
            </a:r>
            <a:r>
              <a:rPr lang="ru-RU" b="0" dirty="0">
                <a:solidFill>
                  <a:schemeClr val="tx1"/>
                </a:solidFill>
                <a:effectLst/>
                <a:latin typeface="Times New Roman" panose="02020603050405020304" pitchFamily="18" charset="0"/>
                <a:cs typeface="Times New Roman" panose="02020603050405020304" pitchFamily="18" charset="0"/>
              </a:rPr>
              <a:t> Neff) начал распространять по различным </a:t>
            </a:r>
            <a:r>
              <a:rPr lang="ru-RU" b="0" u="none" strike="noStrike" dirty="0">
                <a:solidFill>
                  <a:schemeClr val="tx1"/>
                </a:solidFill>
                <a:effectLst/>
                <a:latin typeface="Times New Roman" panose="02020603050405020304" pitchFamily="18" charset="0"/>
                <a:cs typeface="Times New Roman" panose="02020603050405020304" pitchFamily="18" charset="0"/>
                <a:hlinkClick r:id="rId3" tooltip="BBS">
                  <a:extLst>
                    <a:ext uri="{A12FA001-AC4F-418D-AE19-62706E023703}">
                      <ahyp:hlinkClr xmlns:ahyp="http://schemas.microsoft.com/office/drawing/2018/hyperlinkcolor" val="tx"/>
                    </a:ext>
                  </a:extLst>
                </a:hlinkClick>
              </a:rPr>
              <a:t>BBS</a:t>
            </a:r>
            <a:r>
              <a:rPr lang="ru-RU" b="0" dirty="0">
                <a:solidFill>
                  <a:schemeClr val="tx1"/>
                </a:solidFill>
                <a:effectLst/>
                <a:latin typeface="Times New Roman" panose="02020603050405020304" pitchFamily="18" charset="0"/>
                <a:cs typeface="Times New Roman" panose="02020603050405020304" pitchFamily="18" charset="0"/>
              </a:rPr>
              <a:t> список «Грязная дюжина — список опасных загружаемых программ» (The </a:t>
            </a:r>
            <a:r>
              <a:rPr lang="ru-RU" b="0" dirty="0" err="1">
                <a:solidFill>
                  <a:schemeClr val="tx1"/>
                </a:solidFill>
                <a:effectLst/>
                <a:latin typeface="Times New Roman" panose="02020603050405020304" pitchFamily="18" charset="0"/>
                <a:cs typeface="Times New Roman" panose="02020603050405020304" pitchFamily="18" charset="0"/>
              </a:rPr>
              <a:t>Dirty</a:t>
            </a:r>
            <a:r>
              <a:rPr lang="ru-RU" b="0" dirty="0">
                <a:solidFill>
                  <a:schemeClr val="tx1"/>
                </a:solidFill>
                <a:effectLst/>
                <a:latin typeface="Times New Roman" panose="02020603050405020304" pitchFamily="18" charset="0"/>
                <a:cs typeface="Times New Roman" panose="02020603050405020304" pitchFamily="18" charset="0"/>
              </a:rPr>
              <a:t> </a:t>
            </a:r>
            <a:r>
              <a:rPr lang="ru-RU" b="0" dirty="0" err="1">
                <a:solidFill>
                  <a:schemeClr val="tx1"/>
                </a:solidFill>
                <a:effectLst/>
                <a:latin typeface="Times New Roman" panose="02020603050405020304" pitchFamily="18" charset="0"/>
                <a:cs typeface="Times New Roman" panose="02020603050405020304" pitchFamily="18" charset="0"/>
              </a:rPr>
              <a:t>Dozen</a:t>
            </a:r>
            <a:r>
              <a:rPr lang="ru-RU" b="0" dirty="0">
                <a:solidFill>
                  <a:schemeClr val="tx1"/>
                </a:solidFill>
                <a:effectLst/>
                <a:latin typeface="Times New Roman" panose="02020603050405020304" pitchFamily="18" charset="0"/>
                <a:cs typeface="Times New Roman" panose="02020603050405020304" pitchFamily="18" charset="0"/>
              </a:rPr>
              <a:t> — </a:t>
            </a:r>
            <a:r>
              <a:rPr lang="ru-RU" b="0" dirty="0" err="1">
                <a:solidFill>
                  <a:schemeClr val="tx1"/>
                </a:solidFill>
                <a:effectLst/>
                <a:latin typeface="Times New Roman" panose="02020603050405020304" pitchFamily="18" charset="0"/>
                <a:cs typeface="Times New Roman" panose="02020603050405020304" pitchFamily="18" charset="0"/>
              </a:rPr>
              <a:t>An</a:t>
            </a:r>
            <a:r>
              <a:rPr lang="ru-RU" b="0" dirty="0">
                <a:solidFill>
                  <a:schemeClr val="tx1"/>
                </a:solidFill>
                <a:effectLst/>
                <a:latin typeface="Times New Roman" panose="02020603050405020304" pitchFamily="18" charset="0"/>
                <a:cs typeface="Times New Roman" panose="02020603050405020304" pitchFamily="18" charset="0"/>
              </a:rPr>
              <a:t> </a:t>
            </a:r>
            <a:r>
              <a:rPr lang="ru-RU" b="0" dirty="0" err="1">
                <a:solidFill>
                  <a:schemeClr val="tx1"/>
                </a:solidFill>
                <a:effectLst/>
                <a:latin typeface="Times New Roman" panose="02020603050405020304" pitchFamily="18" charset="0"/>
                <a:cs typeface="Times New Roman" panose="02020603050405020304" pitchFamily="18" charset="0"/>
              </a:rPr>
              <a:t>Unloaded</a:t>
            </a:r>
            <a:r>
              <a:rPr lang="ru-RU" b="0" dirty="0">
                <a:solidFill>
                  <a:schemeClr val="tx1"/>
                </a:solidFill>
                <a:effectLst/>
                <a:latin typeface="Times New Roman" panose="02020603050405020304" pitchFamily="18" charset="0"/>
                <a:cs typeface="Times New Roman" panose="02020603050405020304" pitchFamily="18" charset="0"/>
              </a:rPr>
              <a:t> Program </a:t>
            </a:r>
            <a:r>
              <a:rPr lang="ru-RU" b="0" dirty="0" err="1">
                <a:solidFill>
                  <a:schemeClr val="tx1"/>
                </a:solidFill>
                <a:effectLst/>
                <a:latin typeface="Times New Roman" panose="02020603050405020304" pitchFamily="18" charset="0"/>
                <a:cs typeface="Times New Roman" panose="02020603050405020304" pitchFamily="18" charset="0"/>
              </a:rPr>
              <a:t>Alert</a:t>
            </a:r>
            <a:r>
              <a:rPr lang="ru-RU" b="0" dirty="0">
                <a:solidFill>
                  <a:schemeClr val="tx1"/>
                </a:solidFill>
                <a:effectLst/>
                <a:latin typeface="Times New Roman" panose="02020603050405020304" pitchFamily="18" charset="0"/>
                <a:cs typeface="Times New Roman" panose="02020603050405020304" pitchFamily="18" charset="0"/>
              </a:rPr>
              <a:t> List), в котором были перечислены известные на тот момент программы-вандалы. В дальнейшем этот список, включающий большинство выявленных троянских программ и «взломанные» или переименованные копии коммерческого программного обеспечения для </a:t>
            </a:r>
            <a:r>
              <a:rPr lang="ru-RU" b="0" u="none" strike="noStrike" dirty="0">
                <a:solidFill>
                  <a:schemeClr val="tx1"/>
                </a:solidFill>
                <a:effectLst/>
                <a:latin typeface="Times New Roman" panose="02020603050405020304" pitchFamily="18" charset="0"/>
                <a:cs typeface="Times New Roman" panose="02020603050405020304" pitchFamily="18" charset="0"/>
              </a:rPr>
              <a:t>MS-DOS</a:t>
            </a:r>
            <a:r>
              <a:rPr lang="ru-RU" b="0" dirty="0">
                <a:solidFill>
                  <a:schemeClr val="tx1"/>
                </a:solidFill>
                <a:effectLst/>
                <a:latin typeface="Times New Roman" panose="02020603050405020304" pitchFamily="18" charset="0"/>
                <a:cs typeface="Times New Roman" panose="02020603050405020304" pitchFamily="18" charset="0"/>
              </a:rPr>
              <a:t>, стал широко известен под кратким названием «грязная дюжина» .</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Хронология возникновения компьютерных вирусов timeline | Timetoast">
            <a:extLst>
              <a:ext uri="{FF2B5EF4-FFF2-40B4-BE49-F238E27FC236}">
                <a16:creationId xmlns:a16="http://schemas.microsoft.com/office/drawing/2014/main" id="{A6F47774-8D99-E6DC-4BD5-9C9DD4C1B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698" y="2453463"/>
            <a:ext cx="4738575" cy="3053317"/>
          </a:xfrm>
          <a:prstGeom prst="rect">
            <a:avLst/>
          </a:prstGeom>
          <a:noFill/>
          <a:extLst>
            <a:ext uri="{909E8E84-426E-40DD-AFC4-6F175D3DCCD1}">
              <a14:hiddenFill xmlns:a14="http://schemas.microsoft.com/office/drawing/2010/main">
                <a:solidFill>
                  <a:srgbClr val="FFFFFF"/>
                </a:solidFill>
              </a14:hiddenFill>
            </a:ext>
          </a:extLst>
        </p:spPr>
      </p:pic>
      <p:sp>
        <p:nvSpPr>
          <p:cNvPr id="4" name="Нижний колонтитул 3">
            <a:extLst>
              <a:ext uri="{FF2B5EF4-FFF2-40B4-BE49-F238E27FC236}">
                <a16:creationId xmlns:a16="http://schemas.microsoft.com/office/drawing/2014/main" id="{264E49ED-46AA-B741-65B0-E492041AA2FD}"/>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125A51E1-014A-AC2E-3405-3E4AE9BDEDB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5701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TM03457485[[fn=Сетка]]</Template>
  <TotalTime>34</TotalTime>
  <Words>656</Words>
  <Application>Microsoft Office PowerPoint</Application>
  <PresentationFormat>Широкоэкранный</PresentationFormat>
  <Paragraphs>56</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Century Gothic</vt:lpstr>
      <vt:lpstr>Times New Roman</vt:lpstr>
      <vt:lpstr>Сетка</vt:lpstr>
      <vt:lpstr>Безопасность компьютера. Антивирусные программы</vt:lpstr>
      <vt:lpstr>Оглавление:</vt:lpstr>
      <vt:lpstr>Антивирусная программа:</vt:lpstr>
      <vt:lpstr>Презентация PowerPoint</vt:lpstr>
      <vt:lpstr>Первые антивирусы:</vt:lpstr>
      <vt:lpstr>Первые антивирусы:</vt:lpstr>
      <vt:lpstr>Первые антивирусы:</vt:lpstr>
      <vt:lpstr>Первые вирусы:</vt:lpstr>
      <vt:lpstr>Первые вирусы:</vt:lpstr>
      <vt:lpstr>Первые вирусы:</vt:lpstr>
      <vt:lpstr>Меры защиты от вирусов:</vt:lpstr>
      <vt:lpstr>Презентация PowerPoint</vt:lpstr>
      <vt:lpstr>Антивирусные программы:</vt:lpstr>
      <vt:lpstr>Презентация PowerPoint</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Безопасность компьютера. Антивирусные программы</dc:title>
  <dc:creator>User</dc:creator>
  <cp:lastModifiedBy>User</cp:lastModifiedBy>
  <cp:revision>1</cp:revision>
  <dcterms:created xsi:type="dcterms:W3CDTF">2022-05-22T23:23:57Z</dcterms:created>
  <dcterms:modified xsi:type="dcterms:W3CDTF">2022-05-22T23:58:06Z</dcterms:modified>
</cp:coreProperties>
</file>