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7" r:id="rId3"/>
    <p:sldId id="338" r:id="rId4"/>
    <p:sldId id="340" r:id="rId5"/>
    <p:sldId id="341" r:id="rId6"/>
    <p:sldId id="343" r:id="rId7"/>
    <p:sldId id="347" r:id="rId8"/>
    <p:sldId id="344" r:id="rId9"/>
    <p:sldId id="345" r:id="rId10"/>
    <p:sldId id="346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9" r:id="rId21"/>
    <p:sldId id="357" r:id="rId22"/>
    <p:sldId id="360" r:id="rId23"/>
    <p:sldId id="361" r:id="rId24"/>
    <p:sldId id="362" r:id="rId25"/>
    <p:sldId id="363" r:id="rId26"/>
    <p:sldId id="364" r:id="rId27"/>
    <p:sldId id="365" r:id="rId28"/>
    <p:sldId id="36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9C256B-E430-438A-B455-350F0F5562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5FB895-8DA9-42BE-9135-768D7F4FB966}">
      <dgm:prSet/>
      <dgm:spPr/>
      <dgm:t>
        <a:bodyPr/>
        <a:lstStyle/>
        <a:p>
          <a:r>
            <a:rPr lang="en-US"/>
            <a:t>Save a variable x by using pickle in the current directory with name save_x</a:t>
          </a:r>
        </a:p>
      </dgm:t>
    </dgm:pt>
    <dgm:pt modelId="{7F8205D1-2DC2-48F6-A1AE-6FAE5B789795}" type="parTrans" cxnId="{A290275C-6F99-4644-9CF4-5CA550243E37}">
      <dgm:prSet/>
      <dgm:spPr/>
      <dgm:t>
        <a:bodyPr/>
        <a:lstStyle/>
        <a:p>
          <a:endParaRPr lang="en-US"/>
        </a:p>
      </dgm:t>
    </dgm:pt>
    <dgm:pt modelId="{2B6EBF57-0928-4454-91E8-C2309C8AEE60}" type="sibTrans" cxnId="{A290275C-6F99-4644-9CF4-5CA550243E37}">
      <dgm:prSet/>
      <dgm:spPr/>
      <dgm:t>
        <a:bodyPr/>
        <a:lstStyle/>
        <a:p>
          <a:endParaRPr lang="en-US"/>
        </a:p>
      </dgm:t>
    </dgm:pt>
    <dgm:pt modelId="{4B44ED90-3A44-43E8-9B1A-A09D9E347A0E}">
      <dgm:prSet/>
      <dgm:spPr/>
      <dgm:t>
        <a:bodyPr/>
        <a:lstStyle/>
        <a:p>
          <a:r>
            <a:rPr lang="en-US"/>
            <a:t>then load it again to be used</a:t>
          </a:r>
        </a:p>
      </dgm:t>
    </dgm:pt>
    <dgm:pt modelId="{F9BFABE2-1D95-4BFF-B844-E7AF89D84DFF}" type="parTrans" cxnId="{D87E5DB8-CA7C-4438-B4EF-50BE3FACB7D6}">
      <dgm:prSet/>
      <dgm:spPr/>
      <dgm:t>
        <a:bodyPr/>
        <a:lstStyle/>
        <a:p>
          <a:endParaRPr lang="en-US"/>
        </a:p>
      </dgm:t>
    </dgm:pt>
    <dgm:pt modelId="{2DAA9385-4F90-44C5-8D84-43CFF48E38EA}" type="sibTrans" cxnId="{D87E5DB8-CA7C-4438-B4EF-50BE3FACB7D6}">
      <dgm:prSet/>
      <dgm:spPr/>
      <dgm:t>
        <a:bodyPr/>
        <a:lstStyle/>
        <a:p>
          <a:endParaRPr lang="en-US"/>
        </a:p>
      </dgm:t>
    </dgm:pt>
    <dgm:pt modelId="{D5A91488-8DF6-4749-A045-B0F72B3F2F7D}" type="pres">
      <dgm:prSet presAssocID="{979C256B-E430-438A-B455-350F0F55628E}" presName="root" presStyleCnt="0">
        <dgm:presLayoutVars>
          <dgm:dir/>
          <dgm:resizeHandles val="exact"/>
        </dgm:presLayoutVars>
      </dgm:prSet>
      <dgm:spPr/>
    </dgm:pt>
    <dgm:pt modelId="{8A336367-72A3-41E7-B8C7-61AC4C7A9734}" type="pres">
      <dgm:prSet presAssocID="{6B5FB895-8DA9-42BE-9135-768D7F4FB966}" presName="compNode" presStyleCnt="0"/>
      <dgm:spPr/>
    </dgm:pt>
    <dgm:pt modelId="{F3246B39-E31A-4261-8971-BDDD994FCE56}" type="pres">
      <dgm:prSet presAssocID="{6B5FB895-8DA9-42BE-9135-768D7F4FB966}" presName="bgRect" presStyleLbl="bgShp" presStyleIdx="0" presStyleCnt="2"/>
      <dgm:spPr/>
    </dgm:pt>
    <dgm:pt modelId="{123E0F8F-461D-4EF7-97F8-5485E99C7179}" type="pres">
      <dgm:prSet presAssocID="{6B5FB895-8DA9-42BE-9135-768D7F4FB96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54952279-26A0-4035-A589-8411563E6507}" type="pres">
      <dgm:prSet presAssocID="{6B5FB895-8DA9-42BE-9135-768D7F4FB966}" presName="spaceRect" presStyleCnt="0"/>
      <dgm:spPr/>
    </dgm:pt>
    <dgm:pt modelId="{FDA312E6-E68D-42BD-9C0A-A9B73220512A}" type="pres">
      <dgm:prSet presAssocID="{6B5FB895-8DA9-42BE-9135-768D7F4FB966}" presName="parTx" presStyleLbl="revTx" presStyleIdx="0" presStyleCnt="2">
        <dgm:presLayoutVars>
          <dgm:chMax val="0"/>
          <dgm:chPref val="0"/>
        </dgm:presLayoutVars>
      </dgm:prSet>
      <dgm:spPr/>
    </dgm:pt>
    <dgm:pt modelId="{01E3DE48-16A4-4449-A433-371A31C2BFC2}" type="pres">
      <dgm:prSet presAssocID="{2B6EBF57-0928-4454-91E8-C2309C8AEE60}" presName="sibTrans" presStyleCnt="0"/>
      <dgm:spPr/>
    </dgm:pt>
    <dgm:pt modelId="{99C4CF9D-1BD4-4310-8150-7B7B5A681A73}" type="pres">
      <dgm:prSet presAssocID="{4B44ED90-3A44-43E8-9B1A-A09D9E347A0E}" presName="compNode" presStyleCnt="0"/>
      <dgm:spPr/>
    </dgm:pt>
    <dgm:pt modelId="{F8B54FF3-10C2-458D-9E75-F718BE8EB5E1}" type="pres">
      <dgm:prSet presAssocID="{4B44ED90-3A44-43E8-9B1A-A09D9E347A0E}" presName="bgRect" presStyleLbl="bgShp" presStyleIdx="1" presStyleCnt="2"/>
      <dgm:spPr/>
    </dgm:pt>
    <dgm:pt modelId="{CBAB6F4E-48DB-43C9-BB03-9B3BE33E4EC7}" type="pres">
      <dgm:prSet presAssocID="{4B44ED90-3A44-43E8-9B1A-A09D9E347A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65DE0413-79F4-4C7E-80A0-49B8C3E42B53}" type="pres">
      <dgm:prSet presAssocID="{4B44ED90-3A44-43E8-9B1A-A09D9E347A0E}" presName="spaceRect" presStyleCnt="0"/>
      <dgm:spPr/>
    </dgm:pt>
    <dgm:pt modelId="{1640B0A8-00A0-4EA4-B32C-CD45F0564927}" type="pres">
      <dgm:prSet presAssocID="{4B44ED90-3A44-43E8-9B1A-A09D9E347A0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290275C-6F99-4644-9CF4-5CA550243E37}" srcId="{979C256B-E430-438A-B455-350F0F55628E}" destId="{6B5FB895-8DA9-42BE-9135-768D7F4FB966}" srcOrd="0" destOrd="0" parTransId="{7F8205D1-2DC2-48F6-A1AE-6FAE5B789795}" sibTransId="{2B6EBF57-0928-4454-91E8-C2309C8AEE60}"/>
    <dgm:cxn modelId="{D87E5DB8-CA7C-4438-B4EF-50BE3FACB7D6}" srcId="{979C256B-E430-438A-B455-350F0F55628E}" destId="{4B44ED90-3A44-43E8-9B1A-A09D9E347A0E}" srcOrd="1" destOrd="0" parTransId="{F9BFABE2-1D95-4BFF-B844-E7AF89D84DFF}" sibTransId="{2DAA9385-4F90-44C5-8D84-43CFF48E38EA}"/>
    <dgm:cxn modelId="{3BF95BDC-D76F-4C34-ACD7-1D76F79491E5}" type="presOf" srcId="{6B5FB895-8DA9-42BE-9135-768D7F4FB966}" destId="{FDA312E6-E68D-42BD-9C0A-A9B73220512A}" srcOrd="0" destOrd="0" presId="urn:microsoft.com/office/officeart/2018/2/layout/IconVerticalSolidList"/>
    <dgm:cxn modelId="{BFA0AFF0-718D-43CA-8601-1068C603EA42}" type="presOf" srcId="{4B44ED90-3A44-43E8-9B1A-A09D9E347A0E}" destId="{1640B0A8-00A0-4EA4-B32C-CD45F0564927}" srcOrd="0" destOrd="0" presId="urn:microsoft.com/office/officeart/2018/2/layout/IconVerticalSolidList"/>
    <dgm:cxn modelId="{D3CCD3FE-029E-4F94-877F-69603CE7CFE2}" type="presOf" srcId="{979C256B-E430-438A-B455-350F0F55628E}" destId="{D5A91488-8DF6-4749-A045-B0F72B3F2F7D}" srcOrd="0" destOrd="0" presId="urn:microsoft.com/office/officeart/2018/2/layout/IconVerticalSolidList"/>
    <dgm:cxn modelId="{9E349E4B-EEC9-4D44-BC12-91E9ACE26FCB}" type="presParOf" srcId="{D5A91488-8DF6-4749-A045-B0F72B3F2F7D}" destId="{8A336367-72A3-41E7-B8C7-61AC4C7A9734}" srcOrd="0" destOrd="0" presId="urn:microsoft.com/office/officeart/2018/2/layout/IconVerticalSolidList"/>
    <dgm:cxn modelId="{3D26C103-A270-46A4-A9D6-0BD72C11ACA1}" type="presParOf" srcId="{8A336367-72A3-41E7-B8C7-61AC4C7A9734}" destId="{F3246B39-E31A-4261-8971-BDDD994FCE56}" srcOrd="0" destOrd="0" presId="urn:microsoft.com/office/officeart/2018/2/layout/IconVerticalSolidList"/>
    <dgm:cxn modelId="{BDD54E72-38CF-455E-BB3F-FE70E3A0D74A}" type="presParOf" srcId="{8A336367-72A3-41E7-B8C7-61AC4C7A9734}" destId="{123E0F8F-461D-4EF7-97F8-5485E99C7179}" srcOrd="1" destOrd="0" presId="urn:microsoft.com/office/officeart/2018/2/layout/IconVerticalSolidList"/>
    <dgm:cxn modelId="{B90C460B-6F84-437B-9B76-F7D848C0252F}" type="presParOf" srcId="{8A336367-72A3-41E7-B8C7-61AC4C7A9734}" destId="{54952279-26A0-4035-A589-8411563E6507}" srcOrd="2" destOrd="0" presId="urn:microsoft.com/office/officeart/2018/2/layout/IconVerticalSolidList"/>
    <dgm:cxn modelId="{85438B61-97F0-4213-8840-6D24F44E70DC}" type="presParOf" srcId="{8A336367-72A3-41E7-B8C7-61AC4C7A9734}" destId="{FDA312E6-E68D-42BD-9C0A-A9B73220512A}" srcOrd="3" destOrd="0" presId="urn:microsoft.com/office/officeart/2018/2/layout/IconVerticalSolidList"/>
    <dgm:cxn modelId="{7683B9D5-BE6D-451D-B20E-AE13DB9AF1E1}" type="presParOf" srcId="{D5A91488-8DF6-4749-A045-B0F72B3F2F7D}" destId="{01E3DE48-16A4-4449-A433-371A31C2BFC2}" srcOrd="1" destOrd="0" presId="urn:microsoft.com/office/officeart/2018/2/layout/IconVerticalSolidList"/>
    <dgm:cxn modelId="{A30E97E1-D897-41BB-A94D-4B00CEB3F953}" type="presParOf" srcId="{D5A91488-8DF6-4749-A045-B0F72B3F2F7D}" destId="{99C4CF9D-1BD4-4310-8150-7B7B5A681A73}" srcOrd="2" destOrd="0" presId="urn:microsoft.com/office/officeart/2018/2/layout/IconVerticalSolidList"/>
    <dgm:cxn modelId="{CCC67FFD-2003-4B9B-8E4C-B8DEA990C17E}" type="presParOf" srcId="{99C4CF9D-1BD4-4310-8150-7B7B5A681A73}" destId="{F8B54FF3-10C2-458D-9E75-F718BE8EB5E1}" srcOrd="0" destOrd="0" presId="urn:microsoft.com/office/officeart/2018/2/layout/IconVerticalSolidList"/>
    <dgm:cxn modelId="{8706CC70-C690-4BB9-B93D-4E20A08EF569}" type="presParOf" srcId="{99C4CF9D-1BD4-4310-8150-7B7B5A681A73}" destId="{CBAB6F4E-48DB-43C9-BB03-9B3BE33E4EC7}" srcOrd="1" destOrd="0" presId="urn:microsoft.com/office/officeart/2018/2/layout/IconVerticalSolidList"/>
    <dgm:cxn modelId="{166E86D8-5486-49E5-BAB8-E4581A07DC3F}" type="presParOf" srcId="{99C4CF9D-1BD4-4310-8150-7B7B5A681A73}" destId="{65DE0413-79F4-4C7E-80A0-49B8C3E42B53}" srcOrd="2" destOrd="0" presId="urn:microsoft.com/office/officeart/2018/2/layout/IconVerticalSolidList"/>
    <dgm:cxn modelId="{31F46ECC-2815-4575-B13F-C3CF1DC3EA0D}" type="presParOf" srcId="{99C4CF9D-1BD4-4310-8150-7B7B5A681A73}" destId="{1640B0A8-00A0-4EA4-B32C-CD45F05649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46B39-E31A-4261-8971-BDDD994FCE56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E0F8F-461D-4EF7-97F8-5485E99C7179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312E6-E68D-42BD-9C0A-A9B73220512A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Save a variable x by using pickle in the current directory with name save_x</a:t>
          </a:r>
        </a:p>
      </dsp:txBody>
      <dsp:txXfrm>
        <a:off x="2039300" y="956381"/>
        <a:ext cx="4474303" cy="1765627"/>
      </dsp:txXfrm>
    </dsp:sp>
    <dsp:sp modelId="{F8B54FF3-10C2-458D-9E75-F718BE8EB5E1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B6F4E-48DB-43C9-BB03-9B3BE33E4EC7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0B0A8-00A0-4EA4-B32C-CD45F0564927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then load it again to be used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E34E-9B32-4828-A075-5699B63C5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D308C-4439-4EAA-ABD7-5690E40FC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FE83D-708F-4AA5-A8F2-71FF693C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6E3-FF1E-4676-AEB9-4D740029FAC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BFAC1-9DD1-4EBD-B9D1-5CA9AA12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5A3D-FF91-4850-B9C8-52B82A5D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F9C3-D566-4CF0-BDEC-C676C6C3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2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AF98-850A-4F30-8CC0-23F7ED3C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B43A4-5CA4-45B4-AAE9-6884974C8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06A15-3167-4820-B824-DE559D8B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6E3-FF1E-4676-AEB9-4D740029FAC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6D6BE-7F25-47B3-930F-9A491169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EC38A-F60E-491F-B2DC-E42DF4E0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F9C3-D566-4CF0-BDEC-C676C6C3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1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9F00E-FEAB-454D-8D8B-D23501091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311C5-DBB5-4FE5-8F1D-98C5ABE2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CEF67-7D2B-49D2-A19B-FBB9EBFC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6E3-FF1E-4676-AEB9-4D740029FAC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49C1E-8C48-4E53-8BD4-9C2EE81E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0EF3-E3BF-4C7C-9219-C9CF7D91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F9C3-D566-4CF0-BDEC-C676C6C3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7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DD11-AB4D-4184-AD34-34DA12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D2535-C4DD-4461-90AC-F12C9DC63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C7E9-48B9-471E-9406-489EBCEF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6E3-FF1E-4676-AEB9-4D740029FAC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CAE1-1C1C-4250-8384-C8D1EC89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76600-5652-4FF9-9BA9-817507E7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F9C3-D566-4CF0-BDEC-C676C6C3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9612-23EF-4F75-AEE9-7BD8DE6C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1122B-C0CB-4A21-A3B3-61BF67703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82A2D-B0CB-42D0-A37D-8954CE93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6E3-FF1E-4676-AEB9-4D740029FAC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59A5C-4AA0-424B-9E21-B3ED7879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73C31-1D17-45CF-A948-545EE182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F9C3-D566-4CF0-BDEC-C676C6C3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3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FCB8-DA4B-41D5-B181-AD148C43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E8E3B-F3AD-4ED4-8CC1-13C23F306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56973-41EA-420C-B62C-A51BB2E00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84938-A3EB-4E56-B1C3-5C3A8200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6E3-FF1E-4676-AEB9-4D740029FAC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BB5E7-979C-4CF9-A66A-B78B509F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EA53A-0294-4023-8E12-04C75178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F9C3-D566-4CF0-BDEC-C676C6C3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4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9F37-D5A2-4426-9629-6840C53D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6CDC4-181F-454E-9F6C-990994ED1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1072-B761-4B3F-9110-ACA4E6D4D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B64D1-E0F2-4687-B041-CD5E4BDFF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1F65D-CE3E-4661-8A26-2016B0679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17698-0C19-493E-A533-086AECA6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6E3-FF1E-4676-AEB9-4D740029FAC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96715-1DEB-4133-874B-15B1573D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B7EE8-59EF-4D4A-BC6F-F02BDF0A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F9C3-D566-4CF0-BDEC-C676C6C3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7C27-B6D7-46A6-B00A-FC2D80BA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781A3-F952-49ED-BDF6-D1E78ABA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6E3-FF1E-4676-AEB9-4D740029FAC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43CB3-90AA-4CBC-9279-3E00B211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8962F-C73A-46D8-B77F-5D4C0801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F9C3-D566-4CF0-BDEC-C676C6C3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34699-7C1B-48C4-82ED-84BA81A3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6E3-FF1E-4676-AEB9-4D740029FAC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95376-7F1A-41C2-BB67-0E10B355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E627-5369-41D6-B47A-19C37E2E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F9C3-D566-4CF0-BDEC-C676C6C3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4D07-18E1-4DEB-BB79-30C65876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4005-7F7F-485E-82BA-CB2A9E4FA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967C8-F082-4F70-B51F-DA0C6753F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C0554-E0EA-44AC-B46B-C2899262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6E3-FF1E-4676-AEB9-4D740029FAC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6BDDF-4626-4A10-ADD5-98E0D52C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1FEDB-F47D-4F22-97C0-E2A3B9B1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F9C3-D566-4CF0-BDEC-C676C6C3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5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6D49-2C7E-487B-8B80-7C002F47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451F2-79F2-42AB-A670-B463B457A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28242-CEFB-4F2C-A9ED-FB94E936E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5E9CE-462F-45DF-B618-A8E1F459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6E3-FF1E-4676-AEB9-4D740029FAC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604C2-0E93-43DA-A5CD-FEF0E1D1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AFEE3-2F6F-4B5E-8188-D3525EE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F9C3-D566-4CF0-BDEC-C676C6C3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7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13F61-685E-45B4-8177-08BE1B78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FAB81-3B60-4778-8AF1-AF98D6D65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100A6-3A6B-48C4-B578-CC0A8AAC6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0B6E3-FF1E-4676-AEB9-4D740029FAC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29EE5-EEB8-42B3-9B60-2F8E817FB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70718-E8DD-48E0-8169-4D53E849A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CF9C3-D566-4CF0-BDEC-C676C6C3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C2145-DE35-4AE4-8055-E294F1D7C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en-US" sz="9600" dirty="0"/>
              <a:t>A Small Quiz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6FD8E-DB64-4677-A17E-B113BCC26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4582814"/>
            <a:ext cx="6633939" cy="1312657"/>
          </a:xfrm>
        </p:spPr>
        <p:txBody>
          <a:bodyPr anchor="t">
            <a:normAutofit/>
          </a:bodyPr>
          <a:lstStyle/>
          <a:p>
            <a:pPr algn="r"/>
            <a:r>
              <a:rPr lang="en-US" dirty="0"/>
              <a:t>For Computational Intelligence &amp; Machine Learning</a:t>
            </a:r>
          </a:p>
        </p:txBody>
      </p:sp>
      <p:pic>
        <p:nvPicPr>
          <p:cNvPr id="5" name="Graphic 4" descr="Puzzle pieces">
            <a:extLst>
              <a:ext uri="{FF2B5EF4-FFF2-40B4-BE49-F238E27FC236}">
                <a16:creationId xmlns:a16="http://schemas.microsoft.com/office/drawing/2014/main" id="{DE3FD6A7-CF9C-4601-AEFF-F7B9E0C6C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9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55452-D677-4B2E-A1BD-E4F7FAAB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Create a numpy array with shape of (2,3) and filled it with 1s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27F5B-E376-4C87-914B-3E3E459E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Q4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2048B-B02E-4F06-A19F-AF1DC540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US" sz="3600"/>
              <a:t>A4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12DCA-07C6-4074-A5B3-60E9048C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1</a:t>
            </a:r>
            <a:r>
              <a:rPr lang="en-US" sz="2000" baseline="30000"/>
              <a:t>st</a:t>
            </a:r>
            <a:r>
              <a:rPr lang="en-US" sz="2000"/>
              <a:t> way:</a:t>
            </a:r>
          </a:p>
          <a:p>
            <a:pPr marL="0" indent="0">
              <a:buNone/>
            </a:pPr>
            <a:r>
              <a:rPr lang="en-US" sz="2000"/>
              <a:t>np.ones((2,3))</a:t>
            </a:r>
          </a:p>
          <a:p>
            <a:pPr marL="0" indent="0">
              <a:buNone/>
            </a:pPr>
            <a:r>
              <a:rPr lang="en-US" sz="2000"/>
              <a:t>#np.zeros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2</a:t>
            </a:r>
            <a:r>
              <a:rPr lang="en-US" sz="2000" baseline="30000"/>
              <a:t>nd</a:t>
            </a:r>
            <a:r>
              <a:rPr lang="en-US" sz="2000"/>
              <a:t> way:</a:t>
            </a:r>
          </a:p>
          <a:p>
            <a:pPr marL="0" indent="0">
              <a:buNone/>
            </a:pPr>
            <a:r>
              <a:rPr lang="en-US" sz="2000"/>
              <a:t>np.full((2,3), 1)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1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94DC2-6C0B-4ACF-A222-EDCF8C7E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FB39-89CE-4DC2-8AB9-BEBE8352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2 dimensional array with the shape of (3,5) filled with integers from 0 to 14</a:t>
            </a:r>
          </a:p>
        </p:txBody>
      </p:sp>
    </p:spTree>
    <p:extLst>
      <p:ext uri="{BB962C8B-B14F-4D97-AF65-F5344CB8AC3E}">
        <p14:creationId xmlns:p14="http://schemas.microsoft.com/office/powerpoint/2010/main" val="995080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9F433-A4C2-4500-A30F-6EB60EEE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6D4FA-31AD-4FF1-8E9E-6CC85867E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np.arange(15).reshape(3, 5)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5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3CE0C-C4DC-483E-ABCA-A2F48602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Q6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473A5-8FA9-4406-9073-D41B9B6F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/>
              <a:t>If we have an array of x = </a:t>
            </a:r>
            <a:r>
              <a:rPr lang="en-US" dirty="0" err="1"/>
              <a:t>np.array</a:t>
            </a:r>
            <a:r>
              <a:rPr lang="en-US" dirty="0"/>
              <a:t>([[5,6],[7,8]]), what is the output of these functions:</a:t>
            </a:r>
          </a:p>
          <a:p>
            <a:pPr lvl="1"/>
            <a:r>
              <a:rPr lang="en-US" dirty="0" err="1"/>
              <a:t>np.sum</a:t>
            </a:r>
            <a:r>
              <a:rPr lang="en-US" dirty="0"/>
              <a:t>(x)</a:t>
            </a:r>
          </a:p>
          <a:p>
            <a:pPr lvl="1"/>
            <a:r>
              <a:rPr lang="en-US" dirty="0" err="1"/>
              <a:t>np.sum</a:t>
            </a:r>
            <a:r>
              <a:rPr lang="en-US" dirty="0"/>
              <a:t>(x, axis=0)</a:t>
            </a:r>
          </a:p>
          <a:p>
            <a:pPr lvl="1"/>
            <a:r>
              <a:rPr lang="en-US" dirty="0" err="1"/>
              <a:t>np.sum</a:t>
            </a:r>
            <a:r>
              <a:rPr lang="en-US" dirty="0"/>
              <a:t>(x, axis=1)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0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55B7-CDD8-44A0-B1C7-306C6347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1EA6-98A3-43B0-B79C-FA25E02E2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([[5,6],[7,8]])</a:t>
            </a:r>
          </a:p>
          <a:p>
            <a:pPr lvl="1"/>
            <a:r>
              <a:rPr lang="en-US" dirty="0" err="1"/>
              <a:t>np.sum</a:t>
            </a:r>
            <a:r>
              <a:rPr lang="en-US" dirty="0"/>
              <a:t>(x)                   # 5+6+7+8 = 26</a:t>
            </a:r>
          </a:p>
          <a:p>
            <a:pPr lvl="1"/>
            <a:r>
              <a:rPr lang="en-US" dirty="0" err="1"/>
              <a:t>np.sum</a:t>
            </a:r>
            <a:r>
              <a:rPr lang="en-US" dirty="0"/>
              <a:t>(x, axis=0)      # Compute sum of each column; output: [12, 14]</a:t>
            </a:r>
          </a:p>
          <a:p>
            <a:pPr lvl="1"/>
            <a:r>
              <a:rPr lang="en-US" dirty="0" err="1"/>
              <a:t>np.sum</a:t>
            </a:r>
            <a:r>
              <a:rPr lang="en-US" dirty="0"/>
              <a:t>(x, axis=1)      # Compute sum of each row; output: [11, 15]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45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AB82-C3B1-4C88-AF3D-4F98890A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Q7: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A0BE-2B26-4BD9-813D-79090686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Using pandas to read a csv file named “ml.csv” in the path “C:\Users\CSE5ML”, and save the data in the variable input_data</a:t>
            </a:r>
          </a:p>
          <a:p>
            <a:r>
              <a:rPr lang="en-US" sz="2000"/>
              <a:t>What is the data type of this input_data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F3D671E-F80B-4EFE-B30B-75B5C9FED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495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052E7-FDFD-4118-AC02-3195E38E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/>
              <a:t>A7: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0DEB-FC4A-42C1-ABDE-697E2E294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4" y="1698170"/>
            <a:ext cx="8002900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import pandas as pd</a:t>
            </a:r>
          </a:p>
          <a:p>
            <a:pPr marL="0" indent="0">
              <a:buNone/>
            </a:pPr>
            <a:r>
              <a:rPr lang="en-US" sz="2000" dirty="0" err="1"/>
              <a:t>Input_data</a:t>
            </a:r>
            <a:r>
              <a:rPr lang="en-US" sz="2000" dirty="0"/>
              <a:t> = </a:t>
            </a:r>
            <a:r>
              <a:rPr lang="en-US" sz="2000" dirty="0" err="1"/>
              <a:t>pd.read_csv</a:t>
            </a:r>
            <a:r>
              <a:rPr lang="en-US" sz="2000" dirty="0"/>
              <a:t>(" C:/Users/CSE5ML/ml.csv 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input_data</a:t>
            </a:r>
            <a:r>
              <a:rPr lang="en-US" sz="2000" dirty="0"/>
              <a:t> is a </a:t>
            </a:r>
            <a:r>
              <a:rPr lang="en-US" sz="2000" dirty="0" err="1"/>
              <a:t>dataframe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12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F036F-A600-4828-8E80-1ABD31A2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Q8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2A2D46-9AE3-49A3-8598-2C562E58E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6056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150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DD9B9-B979-4821-9727-3CA8E733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20A-027F-4511-B076-C950935C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way:</a:t>
            </a:r>
          </a:p>
          <a:p>
            <a:pPr marL="0"/>
            <a:endParaRPr lang="en-US" sz="2000" dirty="0"/>
          </a:p>
          <a:p>
            <a:pPr marL="0"/>
            <a:r>
              <a:rPr lang="en-US" sz="2000" dirty="0"/>
              <a:t>Import pickle</a:t>
            </a:r>
          </a:p>
          <a:p>
            <a:pPr marL="0"/>
            <a:r>
              <a:rPr lang="en-US" sz="2000" dirty="0"/>
              <a:t>with open('</a:t>
            </a:r>
            <a:r>
              <a:rPr lang="en-US" sz="2000"/>
              <a:t>save_x.pickle</a:t>
            </a:r>
            <a:r>
              <a:rPr lang="en-US" sz="2000" dirty="0"/>
              <a:t>', '</a:t>
            </a:r>
            <a:r>
              <a:rPr lang="en-US" sz="2000"/>
              <a:t>wb</a:t>
            </a:r>
            <a:r>
              <a:rPr lang="en-US" sz="2000" dirty="0"/>
              <a:t>') as f:</a:t>
            </a:r>
          </a:p>
          <a:p>
            <a:pPr marL="0"/>
            <a:r>
              <a:rPr lang="en-US" sz="2000" dirty="0"/>
              <a:t>    </a:t>
            </a:r>
            <a:r>
              <a:rPr lang="en-US" sz="2000"/>
              <a:t>pickle.dump</a:t>
            </a:r>
            <a:r>
              <a:rPr lang="en-US" sz="2000" dirty="0"/>
              <a:t>(x, f)</a:t>
            </a:r>
          </a:p>
          <a:p>
            <a:pPr marL="0"/>
            <a:endParaRPr lang="en-US" sz="2000" dirty="0"/>
          </a:p>
          <a:p>
            <a:pPr marL="0"/>
            <a:r>
              <a:rPr lang="en-US" sz="2000" dirty="0"/>
              <a:t>with open('</a:t>
            </a:r>
            <a:r>
              <a:rPr lang="en-US" sz="2000"/>
              <a:t>x.pickle</a:t>
            </a:r>
            <a:r>
              <a:rPr lang="en-US" sz="2000" dirty="0"/>
              <a:t>', '</a:t>
            </a:r>
            <a:r>
              <a:rPr lang="en-US" sz="2000"/>
              <a:t>rb</a:t>
            </a:r>
            <a:r>
              <a:rPr lang="en-US" sz="2000" dirty="0"/>
              <a:t>') as f:</a:t>
            </a:r>
          </a:p>
          <a:p>
            <a:pPr marL="0"/>
            <a:r>
              <a:rPr lang="en-US" sz="2000" dirty="0"/>
              <a:t>    x = </a:t>
            </a:r>
            <a:r>
              <a:rPr lang="en-US" sz="2000"/>
              <a:t>pickle.load</a:t>
            </a:r>
            <a:r>
              <a:rPr lang="en-US" sz="2000" dirty="0"/>
              <a:t>(f)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22725E-9C86-429F-BD42-B9597B182DC8}"/>
              </a:ext>
            </a:extLst>
          </p:cNvPr>
          <p:cNvSpPr txBox="1">
            <a:spLocks/>
          </p:cNvSpPr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700"/>
              <a:t>2</a:t>
            </a:r>
            <a:r>
              <a:rPr lang="en-US" sz="1700" baseline="30000"/>
              <a:t>nd</a:t>
            </a:r>
            <a:r>
              <a:rPr lang="en-US" sz="1700"/>
              <a:t> way:</a:t>
            </a:r>
          </a:p>
          <a:p>
            <a:pPr marL="0"/>
            <a:endParaRPr lang="en-US" sz="1700"/>
          </a:p>
          <a:p>
            <a:pPr marL="0"/>
            <a:r>
              <a:rPr lang="en-US" sz="1700"/>
              <a:t>Import pickle</a:t>
            </a:r>
          </a:p>
          <a:p>
            <a:pPr marL="0"/>
            <a:r>
              <a:rPr lang="en-US" sz="1700"/>
              <a:t>f = open('save_x.pickle', 'wb')</a:t>
            </a:r>
          </a:p>
          <a:p>
            <a:pPr marL="0"/>
            <a:r>
              <a:rPr lang="en-US" sz="1700"/>
              <a:t>pickle.dump(x, f)</a:t>
            </a:r>
          </a:p>
          <a:p>
            <a:pPr marL="0"/>
            <a:r>
              <a:rPr lang="en-US" sz="1700"/>
              <a:t>f.close()</a:t>
            </a:r>
          </a:p>
          <a:p>
            <a:pPr marL="0"/>
            <a:endParaRPr lang="en-US" sz="1700"/>
          </a:p>
          <a:p>
            <a:pPr marL="0"/>
            <a:r>
              <a:rPr lang="en-US" sz="1700"/>
              <a:t>f = open('save_x.pickle', ‘rb')</a:t>
            </a:r>
          </a:p>
          <a:p>
            <a:pPr marL="0"/>
            <a:r>
              <a:rPr lang="en-US" sz="1700"/>
              <a:t>x = pickle.load(f) </a:t>
            </a:r>
          </a:p>
          <a:p>
            <a:pPr marL="0"/>
            <a:r>
              <a:rPr lang="en-US" sz="1700"/>
              <a:t>f.close()</a:t>
            </a:r>
          </a:p>
          <a:p>
            <a:pPr marL="0"/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01965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C9A3A-D92E-4BDE-A1A3-0969FBE9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Basic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11916-7809-499E-B9EB-3200AC7E5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0281" y="4285129"/>
            <a:ext cx="4985017" cy="14204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Section 1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68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A39893-DD8E-432E-BB50-EF557138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with scikit-learn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A3D18-2CC1-40FC-91AB-D8C97E029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0281" y="4285129"/>
            <a:ext cx="4985017" cy="14204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3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53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2C78B-CB8D-463E-832C-073969EB4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360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Split the dataset X (predictors), y (target variable) into training and testing set, where 10% of the dataset is used for testing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5A74C-DEFC-4C91-9197-FCAAE845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Q9</a:t>
            </a:r>
          </a:p>
        </p:txBody>
      </p:sp>
    </p:spTree>
    <p:extLst>
      <p:ext uri="{BB962C8B-B14F-4D97-AF65-F5344CB8AC3E}">
        <p14:creationId xmlns:p14="http://schemas.microsoft.com/office/powerpoint/2010/main" val="2953142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899F6-057B-4C5A-9C3B-A7897C72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A9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3427B-0EE5-4C76-8E0D-25FDB420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=0.1, </a:t>
            </a:r>
            <a:r>
              <a:rPr lang="en-US" dirty="0" err="1"/>
              <a:t>random_state</a:t>
            </a:r>
            <a:r>
              <a:rPr lang="en-US" dirty="0"/>
              <a:t>=40)</a:t>
            </a:r>
          </a:p>
        </p:txBody>
      </p:sp>
    </p:spTree>
    <p:extLst>
      <p:ext uri="{BB962C8B-B14F-4D97-AF65-F5344CB8AC3E}">
        <p14:creationId xmlns:p14="http://schemas.microsoft.com/office/powerpoint/2010/main" val="1701203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6BC27-0B38-4C83-8777-ED99F87D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Q10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1EBAD-0C39-4E3D-9BF4-0F634D7E0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Extended: with the same dataset X (predictors), y (target variable), how you can split into training, validation and testing set, where 10% of the dataset is used for testing, 10 % for validation and remaining for training?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41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ADAF0-938D-487F-A2DD-C41FDBCC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A10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0E97-3CE7-407C-BF21-5C88DCED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from </a:t>
            </a:r>
            <a:r>
              <a:rPr lang="en-US" sz="2600" dirty="0" err="1"/>
              <a:t>sklearn.model_selection</a:t>
            </a:r>
            <a:r>
              <a:rPr lang="en-US" sz="2600" dirty="0"/>
              <a:t> import </a:t>
            </a:r>
            <a:r>
              <a:rPr lang="en-US" sz="2600" dirty="0" err="1"/>
              <a:t>train_test_split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X_train</a:t>
            </a:r>
            <a:r>
              <a:rPr lang="en-US" sz="2600" dirty="0"/>
              <a:t>, </a:t>
            </a:r>
            <a:r>
              <a:rPr lang="en-US" sz="2600" dirty="0" err="1"/>
              <a:t>X_test</a:t>
            </a:r>
            <a:r>
              <a:rPr lang="en-US" sz="2600" dirty="0"/>
              <a:t>, </a:t>
            </a:r>
            <a:r>
              <a:rPr lang="en-US" sz="2600" dirty="0" err="1"/>
              <a:t>y_train</a:t>
            </a:r>
            <a:r>
              <a:rPr lang="en-US" sz="2600" dirty="0"/>
              <a:t>, </a:t>
            </a:r>
            <a:r>
              <a:rPr lang="en-US" sz="2600" dirty="0" err="1"/>
              <a:t>y_test</a:t>
            </a:r>
            <a:r>
              <a:rPr lang="en-US" sz="2600" dirty="0"/>
              <a:t> = </a:t>
            </a:r>
            <a:r>
              <a:rPr lang="en-US" sz="2600" dirty="0" err="1"/>
              <a:t>train_test_split</a:t>
            </a:r>
            <a:r>
              <a:rPr lang="en-US" sz="2600" dirty="0"/>
              <a:t>(X, y, </a:t>
            </a:r>
            <a:r>
              <a:rPr lang="en-US" sz="2600" dirty="0" err="1"/>
              <a:t>test_size</a:t>
            </a:r>
            <a:r>
              <a:rPr lang="en-US" sz="2600" dirty="0"/>
              <a:t>=0.2, </a:t>
            </a:r>
            <a:r>
              <a:rPr lang="en-US" sz="2600" dirty="0" err="1"/>
              <a:t>random_state</a:t>
            </a:r>
            <a:r>
              <a:rPr lang="en-US" sz="2600" dirty="0"/>
              <a:t>=40)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X_valid</a:t>
            </a:r>
            <a:r>
              <a:rPr lang="en-US" sz="2600" dirty="0"/>
              <a:t>, </a:t>
            </a:r>
            <a:r>
              <a:rPr lang="en-US" sz="2600" dirty="0" err="1"/>
              <a:t>X_test</a:t>
            </a:r>
            <a:r>
              <a:rPr lang="en-US" sz="2600" dirty="0"/>
              <a:t>, </a:t>
            </a:r>
            <a:r>
              <a:rPr lang="en-US" sz="2600" dirty="0" err="1"/>
              <a:t>y_valid</a:t>
            </a:r>
            <a:r>
              <a:rPr lang="en-US" sz="2600" dirty="0"/>
              <a:t>, </a:t>
            </a:r>
            <a:r>
              <a:rPr lang="en-US" sz="2600" dirty="0" err="1"/>
              <a:t>y_test</a:t>
            </a:r>
            <a:r>
              <a:rPr lang="en-US" sz="2600" dirty="0"/>
              <a:t> = </a:t>
            </a:r>
            <a:r>
              <a:rPr lang="en-US" sz="2600" dirty="0" err="1"/>
              <a:t>train_test_split</a:t>
            </a:r>
            <a:r>
              <a:rPr lang="en-US" sz="2600" dirty="0"/>
              <a:t>(</a:t>
            </a:r>
            <a:r>
              <a:rPr lang="en-US" sz="2600" dirty="0" err="1"/>
              <a:t>X_test</a:t>
            </a:r>
            <a:r>
              <a:rPr lang="en-US" sz="2600" dirty="0"/>
              <a:t>, </a:t>
            </a:r>
            <a:r>
              <a:rPr lang="en-US" sz="2600" dirty="0" err="1"/>
              <a:t>y_test</a:t>
            </a:r>
            <a:r>
              <a:rPr lang="en-US" sz="2600" dirty="0"/>
              <a:t>, </a:t>
            </a:r>
            <a:r>
              <a:rPr lang="en-US" sz="2600" dirty="0" err="1"/>
              <a:t>test_size</a:t>
            </a:r>
            <a:r>
              <a:rPr lang="en-US" sz="2600" dirty="0"/>
              <a:t>=0.5, </a:t>
            </a:r>
            <a:r>
              <a:rPr lang="en-US" sz="2600" dirty="0" err="1"/>
              <a:t>random_state</a:t>
            </a:r>
            <a:r>
              <a:rPr lang="en-US" sz="2600" dirty="0"/>
              <a:t>=40)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98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80F8F-7847-4716-8CF8-41BC4BAF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Q11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28B53-40A8-40B3-AC1F-5F9FCB719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303" y="1669027"/>
            <a:ext cx="5257799" cy="3136238"/>
          </a:xfrm>
        </p:spPr>
        <p:txBody>
          <a:bodyPr anchor="t">
            <a:normAutofit/>
          </a:bodyPr>
          <a:lstStyle/>
          <a:p>
            <a:r>
              <a:rPr lang="en-US" dirty="0"/>
              <a:t>build a logistic regression model with default setting</a:t>
            </a:r>
          </a:p>
          <a:p>
            <a:r>
              <a:rPr lang="en-US" dirty="0"/>
              <a:t>Train the model</a:t>
            </a:r>
          </a:p>
          <a:p>
            <a:r>
              <a:rPr lang="en-US" dirty="0"/>
              <a:t>Test the model and get accuracy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27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A01F8-00CD-43ED-9295-A712634D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A11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AF4F-D80B-49F7-BFF0-82A3108E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 = </a:t>
            </a:r>
            <a:r>
              <a:rPr lang="en-US" dirty="0" err="1"/>
              <a:t>LogisticRegression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test_score</a:t>
            </a:r>
            <a:r>
              <a:rPr lang="en-US" dirty="0"/>
              <a:t> = </a:t>
            </a:r>
            <a:r>
              <a:rPr lang="en-US" dirty="0" err="1"/>
              <a:t>model.score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6496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6BBB2999-0799-4F18-9E64-39A51F9B7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31" r="19508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33548-C4A6-42E2-8070-B2DB26A5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Q12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4BEB-B10C-4F4D-9B30-F5F3A0EBF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sz="1700" dirty="0"/>
              <a:t>Use 5 fold cross validation to evaluate a logistic regression model  on the training dataset (</a:t>
            </a:r>
            <a:r>
              <a:rPr lang="en-US" sz="1700" dirty="0" err="1"/>
              <a:t>X_train</a:t>
            </a:r>
            <a:r>
              <a:rPr lang="en-US" sz="1700" dirty="0"/>
              <a:t>, </a:t>
            </a:r>
            <a:r>
              <a:rPr lang="en-US" sz="1700" dirty="0" err="1"/>
              <a:t>y_train</a:t>
            </a:r>
            <a:r>
              <a:rPr lang="en-US" sz="1700" dirty="0"/>
              <a:t>), and get the average score for the 5-fold cv results</a:t>
            </a:r>
          </a:p>
          <a:p>
            <a:r>
              <a:rPr lang="en-US" sz="1700" dirty="0"/>
              <a:t>Hints: </a:t>
            </a:r>
          </a:p>
          <a:p>
            <a:pPr lvl="1"/>
            <a:r>
              <a:rPr lang="en-US" sz="1700"/>
              <a:t>first define 5-fold cv; </a:t>
            </a:r>
          </a:p>
          <a:p>
            <a:pPr lvl="1"/>
            <a:r>
              <a:rPr lang="en-US" sz="1700" dirty="0"/>
              <a:t>second define logistic regression model, </a:t>
            </a:r>
          </a:p>
          <a:p>
            <a:pPr lvl="1"/>
            <a:r>
              <a:rPr lang="en-US" sz="1700" dirty="0"/>
              <a:t>third, train the model and get cross validation results, </a:t>
            </a:r>
          </a:p>
          <a:p>
            <a:pPr lvl="1"/>
            <a:r>
              <a:rPr lang="en-US" sz="1700" dirty="0"/>
              <a:t>Fourth, get average based on the result</a:t>
            </a:r>
          </a:p>
        </p:txBody>
      </p:sp>
    </p:spTree>
    <p:extLst>
      <p:ext uri="{BB962C8B-B14F-4D97-AF65-F5344CB8AC3E}">
        <p14:creationId xmlns:p14="http://schemas.microsoft.com/office/powerpoint/2010/main" val="4060359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D9488-CB57-4FA3-8404-31AC91B6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A12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523E7-E679-4C13-B930-0DBA527A1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from </a:t>
            </a:r>
            <a:r>
              <a:rPr lang="en-US" sz="2200" err="1"/>
              <a:t>sklearn.model_selection</a:t>
            </a:r>
            <a:r>
              <a:rPr lang="en-US" sz="2200"/>
              <a:t> import </a:t>
            </a:r>
            <a:r>
              <a:rPr lang="en-US" sz="2200" err="1"/>
              <a:t>KFold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from </a:t>
            </a:r>
            <a:r>
              <a:rPr lang="en-US" sz="2200" err="1"/>
              <a:t>sklearn.model_selection</a:t>
            </a:r>
            <a:r>
              <a:rPr lang="en-US" sz="2200"/>
              <a:t> import </a:t>
            </a:r>
            <a:r>
              <a:rPr lang="en-US" sz="2200" err="1"/>
              <a:t>cross_val_score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from </a:t>
            </a:r>
            <a:r>
              <a:rPr lang="en-US" sz="2200" err="1"/>
              <a:t>sklearn.linear_model</a:t>
            </a:r>
            <a:r>
              <a:rPr lang="en-US" sz="2200"/>
              <a:t> import </a:t>
            </a:r>
            <a:r>
              <a:rPr lang="en-US" sz="2200" err="1"/>
              <a:t>LogisticRegression</a:t>
            </a: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 err="1"/>
              <a:t>kfold</a:t>
            </a:r>
            <a:r>
              <a:rPr lang="en-US" sz="2200"/>
              <a:t> = </a:t>
            </a:r>
            <a:r>
              <a:rPr lang="en-US" sz="2200" err="1"/>
              <a:t>KFold</a:t>
            </a:r>
            <a:r>
              <a:rPr lang="en-US" sz="2200"/>
              <a:t>(</a:t>
            </a:r>
            <a:r>
              <a:rPr lang="en-US" sz="2200" err="1"/>
              <a:t>n_splits</a:t>
            </a:r>
            <a:r>
              <a:rPr lang="en-US" sz="2200"/>
              <a:t>=5)</a:t>
            </a:r>
          </a:p>
          <a:p>
            <a:pPr marL="0" indent="0">
              <a:buNone/>
            </a:pPr>
            <a:r>
              <a:rPr lang="en-US" sz="2200"/>
              <a:t>model = </a:t>
            </a:r>
            <a:r>
              <a:rPr lang="en-US" sz="2200" err="1"/>
              <a:t>LogisticRegression</a:t>
            </a:r>
            <a:r>
              <a:rPr lang="en-US" sz="2200"/>
              <a:t>()</a:t>
            </a:r>
          </a:p>
          <a:p>
            <a:pPr marL="0" indent="0">
              <a:buNone/>
            </a:pPr>
            <a:r>
              <a:rPr lang="en-US" sz="2200"/>
              <a:t>results = </a:t>
            </a:r>
            <a:r>
              <a:rPr lang="en-US" sz="2200" err="1"/>
              <a:t>cross_val_score</a:t>
            </a:r>
            <a:r>
              <a:rPr lang="en-US" sz="2200"/>
              <a:t>(model, </a:t>
            </a:r>
            <a:r>
              <a:rPr lang="en-US" sz="2200" err="1"/>
              <a:t>X_train</a:t>
            </a:r>
            <a:r>
              <a:rPr lang="en-US" sz="2200"/>
              <a:t>, </a:t>
            </a:r>
            <a:r>
              <a:rPr lang="en-US" sz="2200" err="1"/>
              <a:t>y_train</a:t>
            </a:r>
            <a:r>
              <a:rPr lang="en-US" sz="2200"/>
              <a:t>, cv=</a:t>
            </a:r>
            <a:r>
              <a:rPr lang="en-US" sz="2200" err="1"/>
              <a:t>kfold</a:t>
            </a:r>
            <a:r>
              <a:rPr lang="en-US" sz="2200"/>
              <a:t>)</a:t>
            </a:r>
          </a:p>
          <a:p>
            <a:pPr marL="0" indent="0">
              <a:buNone/>
            </a:pPr>
            <a:r>
              <a:rPr lang="en-US" sz="2200"/>
              <a:t>print("Average Accuracy of LR:",</a:t>
            </a:r>
            <a:r>
              <a:rPr lang="en-US" sz="2200" err="1"/>
              <a:t>results.mean</a:t>
            </a:r>
            <a:r>
              <a:rPr lang="en-US" sz="2200"/>
              <a:t>())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0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EF5A90-7B6E-4EFE-B1F1-CE8FBD4A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49E2D-1D6A-4B15-ADEC-B5BB6F603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/>
              <a:t>Create a list x with numbers 1, 2, 3; </a:t>
            </a:r>
          </a:p>
          <a:p>
            <a:r>
              <a:rPr lang="en-US" sz="2400"/>
              <a:t>then use list comprehension to add 2 on each of the elements in list x and assign this new list to variable y</a:t>
            </a:r>
          </a:p>
        </p:txBody>
      </p:sp>
    </p:spTree>
    <p:extLst>
      <p:ext uri="{BB962C8B-B14F-4D97-AF65-F5344CB8AC3E}">
        <p14:creationId xmlns:p14="http://schemas.microsoft.com/office/powerpoint/2010/main" val="388870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4CACA-F35E-4F60-9410-BDC55F7A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EF896-E588-44AB-8D8D-D85A64726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281" y="4285129"/>
            <a:ext cx="4985017" cy="14204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[1, 2, 3]</a:t>
            </a:r>
            <a:b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[i + 2 for i in x]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8A796-58D0-41C0-B0AF-7AA2AF22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</a:rPr>
              <a:t>Q2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77DD1-F6BF-4810-953E-C76114990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r>
              <a:rPr lang="en-US" sz="2400"/>
              <a:t>Create a dictionary named ML_Assignment01 with 2 keys “releaseDate” and “dueDate” with corresponding value of 20210426 and 20210503</a:t>
            </a:r>
          </a:p>
          <a:p>
            <a:r>
              <a:rPr lang="en-US" sz="2400"/>
              <a:t>then use loop to print each key and its corresponding value</a:t>
            </a:r>
          </a:p>
        </p:txBody>
      </p:sp>
    </p:spTree>
    <p:extLst>
      <p:ext uri="{BB962C8B-B14F-4D97-AF65-F5344CB8AC3E}">
        <p14:creationId xmlns:p14="http://schemas.microsoft.com/office/powerpoint/2010/main" val="307721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B02D-F5E1-4414-B4BD-9CF0B9A2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1950D-CA5E-4254-AD9E-8A58360B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ML_Assignment01 = {“</a:t>
            </a:r>
            <a:r>
              <a:rPr lang="en-US" dirty="0" err="1"/>
              <a:t>releaseDate</a:t>
            </a:r>
            <a:r>
              <a:rPr lang="en-US" dirty="0"/>
              <a:t>”: 20210426, “</a:t>
            </a:r>
            <a:r>
              <a:rPr lang="en-US" dirty="0" err="1"/>
              <a:t>dueDate</a:t>
            </a:r>
            <a:r>
              <a:rPr lang="en-US" dirty="0"/>
              <a:t>”: 20210503}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way: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dateType</a:t>
            </a:r>
            <a:r>
              <a:rPr lang="en-US" dirty="0"/>
              <a:t> in ML_Assignment01 :</a:t>
            </a:r>
          </a:p>
          <a:p>
            <a:pPr marL="0" indent="0">
              <a:buNone/>
            </a:pPr>
            <a:r>
              <a:rPr lang="en-US" dirty="0"/>
              <a:t>    date = ML_Assignment01[</a:t>
            </a:r>
            <a:r>
              <a:rPr lang="en-US" dirty="0" err="1"/>
              <a:t>dateType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print(‘ML %s is %s' % (</a:t>
            </a:r>
            <a:r>
              <a:rPr lang="en-US" dirty="0" err="1"/>
              <a:t>dateType</a:t>
            </a:r>
            <a:r>
              <a:rPr lang="en-US" dirty="0"/>
              <a:t>, date))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way: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dateType</a:t>
            </a:r>
            <a:r>
              <a:rPr lang="en-US" dirty="0"/>
              <a:t>, date in ML_Assignment01.items():</a:t>
            </a:r>
          </a:p>
          <a:p>
            <a:pPr marL="0" indent="0">
              <a:buNone/>
            </a:pPr>
            <a:r>
              <a:rPr lang="en-US" dirty="0"/>
              <a:t>    print(‘ML %s is %s' % (</a:t>
            </a:r>
            <a:r>
              <a:rPr lang="en-US" dirty="0" err="1"/>
              <a:t>dateType</a:t>
            </a:r>
            <a:r>
              <a:rPr lang="en-US" dirty="0"/>
              <a:t>, date))</a:t>
            </a:r>
          </a:p>
        </p:txBody>
      </p:sp>
    </p:spTree>
    <p:extLst>
      <p:ext uri="{BB962C8B-B14F-4D97-AF65-F5344CB8AC3E}">
        <p14:creationId xmlns:p14="http://schemas.microsoft.com/office/powerpoint/2010/main" val="368129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8627B-D678-4EC5-B38B-728633CF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Numpy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DEC34-D70E-4F7C-9578-EEEA979C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0281" y="4285129"/>
            <a:ext cx="4985017" cy="14204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2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45F616E2-3A96-4234-AEA4-3E9541731E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0073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F14D77-AE4E-4399-8843-9E505160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Q3: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7C02-A09D-415D-B90E-5FC576C1C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Transform a list [1,2,3] and [4,5,6] to a 2 dimensional numpy array, and assign it to variable b</a:t>
            </a:r>
          </a:p>
          <a:p>
            <a:r>
              <a:rPr lang="en-US" sz="2000">
                <a:solidFill>
                  <a:srgbClr val="000000"/>
                </a:solidFill>
              </a:rPr>
              <a:t>print the shape of this array b</a:t>
            </a:r>
          </a:p>
          <a:p>
            <a:r>
              <a:rPr lang="en-US" sz="2000">
                <a:solidFill>
                  <a:srgbClr val="000000"/>
                </a:solidFill>
              </a:rPr>
              <a:t>Reshape this array a to the shape of (3, 2) and assign this new array to variable c</a:t>
            </a:r>
          </a:p>
        </p:txBody>
      </p:sp>
    </p:spTree>
    <p:extLst>
      <p:ext uri="{BB962C8B-B14F-4D97-AF65-F5344CB8AC3E}">
        <p14:creationId xmlns:p14="http://schemas.microsoft.com/office/powerpoint/2010/main" val="92256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7DF1B-68DE-45C0-B8F9-9BBC4C16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A3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C309-FA06-4009-859D-4546A4FD9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Import numpy as np</a:t>
            </a:r>
          </a:p>
          <a:p>
            <a:pPr marL="0" indent="0">
              <a:buNone/>
            </a:pPr>
            <a:r>
              <a:rPr lang="en-US" sz="2200"/>
              <a:t>b = np.array([[1,2,3],[4,5,6]])</a:t>
            </a:r>
          </a:p>
          <a:p>
            <a:pPr marL="0" indent="0">
              <a:buNone/>
            </a:pPr>
            <a:r>
              <a:rPr lang="en-US" sz="2200"/>
              <a:t>print(b.shape)</a:t>
            </a:r>
          </a:p>
          <a:p>
            <a:pPr marL="0" indent="0">
              <a:buNone/>
            </a:pPr>
            <a:r>
              <a:rPr lang="en-US" sz="2200"/>
              <a:t>c=b.reshape(3,2)</a:t>
            </a:r>
          </a:p>
        </p:txBody>
      </p:sp>
    </p:spTree>
    <p:extLst>
      <p:ext uri="{BB962C8B-B14F-4D97-AF65-F5344CB8AC3E}">
        <p14:creationId xmlns:p14="http://schemas.microsoft.com/office/powerpoint/2010/main" val="197191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1102</Words>
  <Application>Microsoft Macintosh PowerPoint</Application>
  <PresentationFormat>Widescreen</PresentationFormat>
  <Paragraphs>129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A Small Quiz </vt:lpstr>
      <vt:lpstr>Python Basic</vt:lpstr>
      <vt:lpstr>Q1</vt:lpstr>
      <vt:lpstr>A1</vt:lpstr>
      <vt:lpstr>Q2</vt:lpstr>
      <vt:lpstr>A2</vt:lpstr>
      <vt:lpstr>Numpy Array</vt:lpstr>
      <vt:lpstr>Q3:</vt:lpstr>
      <vt:lpstr>A3</vt:lpstr>
      <vt:lpstr>Q4</vt:lpstr>
      <vt:lpstr>A4</vt:lpstr>
      <vt:lpstr>Q5</vt:lpstr>
      <vt:lpstr>A5 </vt:lpstr>
      <vt:lpstr>Q6</vt:lpstr>
      <vt:lpstr>A6 </vt:lpstr>
      <vt:lpstr>Q7: </vt:lpstr>
      <vt:lpstr>A7:</vt:lpstr>
      <vt:lpstr>Q8 </vt:lpstr>
      <vt:lpstr>A8</vt:lpstr>
      <vt:lpstr>Machine learning with scikit-learn</vt:lpstr>
      <vt:lpstr>Q9</vt:lpstr>
      <vt:lpstr>A9</vt:lpstr>
      <vt:lpstr>Q10</vt:lpstr>
      <vt:lpstr>A10</vt:lpstr>
      <vt:lpstr>Q11</vt:lpstr>
      <vt:lpstr>A11</vt:lpstr>
      <vt:lpstr>Q12</vt:lpstr>
      <vt:lpstr>A12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</dc:title>
  <dc:creator>Melody Wu</dc:creator>
  <cp:lastModifiedBy>Melody Wu</cp:lastModifiedBy>
  <cp:revision>5</cp:revision>
  <dcterms:created xsi:type="dcterms:W3CDTF">2021-04-29T03:33:37Z</dcterms:created>
  <dcterms:modified xsi:type="dcterms:W3CDTF">2022-08-15T02:23:39Z</dcterms:modified>
</cp:coreProperties>
</file>