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2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6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8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2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6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8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BFB6-14EA-4E35-8B8E-D28544ECD36E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77876"/>
              </p:ext>
            </p:extLst>
          </p:nvPr>
        </p:nvGraphicFramePr>
        <p:xfrm>
          <a:off x="1552575" y="1805516"/>
          <a:ext cx="8607425" cy="4560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1425"/>
                <a:gridCol w="2032000"/>
                <a:gridCol w="2032000"/>
                <a:gridCol w="2032000"/>
              </a:tblGrid>
              <a:tr h="1123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70C0"/>
                          </a:solidFill>
                        </a:rPr>
                        <a:t>Bishop</a:t>
                      </a:r>
                      <a:endParaRPr 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70C0"/>
                          </a:solidFill>
                        </a:rPr>
                        <a:t>Lift Van</a:t>
                      </a:r>
                      <a:endParaRPr 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70C0"/>
                          </a:solidFill>
                        </a:rPr>
                        <a:t>Spencer</a:t>
                      </a:r>
                      <a:endParaRPr 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11239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[1…n]</a:t>
                      </a:r>
                      <a:br>
                        <a:rPr lang="en-US" sz="2400" b="1" dirty="0" smtClean="0">
                          <a:solidFill>
                            <a:srgbClr val="00B050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circle = (</a:t>
                      </a:r>
                      <a:r>
                        <a:rPr lang="en-US" sz="2400" b="1" dirty="0" err="1" smtClean="0">
                          <a:solidFill>
                            <a:srgbClr val="00B050"/>
                          </a:solidFill>
                        </a:rPr>
                        <a:t>x,y,r</a:t>
                      </a:r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US" sz="3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solidFill>
                            <a:schemeClr val="tx1"/>
                          </a:solidFill>
                        </a:rPr>
                        <a:t>MAYBE</a:t>
                      </a:r>
                      <a:endParaRPr lang="en-US" sz="32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MAYBE</a:t>
                      </a:r>
                      <a:endParaRPr lang="en-US" sz="3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239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 circles (x1,y1,x2,y2,r)</a:t>
                      </a:r>
                      <a:endParaRPr lang="en-US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</a:t>
                      </a:r>
                      <a:endParaRPr lang="en-US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3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MAYBE</a:t>
                      </a:r>
                      <a:endParaRPr lang="en-US" sz="3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239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[1,2]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vector = [x1,y1; x2,y2; …; </a:t>
                      </a:r>
                      <a:r>
                        <a:rPr lang="en-US" sz="2400" b="1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xn,yn</a:t>
                      </a:r>
                      <a:r>
                        <a:rPr lang="en-US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3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2028825" y="1781175"/>
            <a:ext cx="2028825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800000">
            <a:off x="3060988" y="193717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LEM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 rot="1800000">
            <a:off x="1689437" y="2165777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Sliding </a:t>
            </a:r>
            <a:r>
              <a:rPr lang="nl-NL" sz="2400" dirty="0" err="1" smtClean="0"/>
              <a:t>plane</a:t>
            </a:r>
            <a:endParaRPr lang="en-US" sz="24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085850" y="312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Combinations </a:t>
            </a:r>
            <a:br>
              <a:rPr lang="en-US" dirty="0" smtClean="0"/>
            </a:br>
            <a:r>
              <a:rPr lang="en-US" dirty="0" smtClean="0"/>
              <a:t>Limit Equilibrium Method &amp; Sliding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8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8750"/>
            <a:ext cx="10515600" cy="1325563"/>
          </a:xfrm>
        </p:spPr>
        <p:txBody>
          <a:bodyPr/>
          <a:lstStyle/>
          <a:p>
            <a:r>
              <a:rPr lang="en-US" dirty="0" smtClean="0"/>
              <a:t>Sliding plane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43877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One circle: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b="1" dirty="0">
                <a:solidFill>
                  <a:srgbClr val="00B050"/>
                </a:solidFill>
              </a:rPr>
              <a:t>Two circles: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b="1" dirty="0">
                <a:solidFill>
                  <a:srgbClr val="00B050"/>
                </a:solidFill>
              </a:rPr>
              <a:t>Vector:</a:t>
            </a:r>
          </a:p>
        </p:txBody>
      </p:sp>
      <p:sp>
        <p:nvSpPr>
          <p:cNvPr id="4" name="Freeform 3"/>
          <p:cNvSpPr/>
          <p:nvPr/>
        </p:nvSpPr>
        <p:spPr>
          <a:xfrm>
            <a:off x="1413932" y="1786371"/>
            <a:ext cx="3530600" cy="795866"/>
          </a:xfrm>
          <a:custGeom>
            <a:avLst/>
            <a:gdLst>
              <a:gd name="connsiteX0" fmla="*/ 0 w 3530600"/>
              <a:gd name="connsiteY0" fmla="*/ 778933 h 795866"/>
              <a:gd name="connsiteX1" fmla="*/ 0 w 3530600"/>
              <a:gd name="connsiteY1" fmla="*/ 778933 h 795866"/>
              <a:gd name="connsiteX2" fmla="*/ 76200 w 3530600"/>
              <a:gd name="connsiteY2" fmla="*/ 728133 h 795866"/>
              <a:gd name="connsiteX3" fmla="*/ 84667 w 3530600"/>
              <a:gd name="connsiteY3" fmla="*/ 685800 h 795866"/>
              <a:gd name="connsiteX4" fmla="*/ 101600 w 3530600"/>
              <a:gd name="connsiteY4" fmla="*/ 626533 h 795866"/>
              <a:gd name="connsiteX5" fmla="*/ 127000 w 3530600"/>
              <a:gd name="connsiteY5" fmla="*/ 575733 h 795866"/>
              <a:gd name="connsiteX6" fmla="*/ 152400 w 3530600"/>
              <a:gd name="connsiteY6" fmla="*/ 533400 h 795866"/>
              <a:gd name="connsiteX7" fmla="*/ 406400 w 3530600"/>
              <a:gd name="connsiteY7" fmla="*/ 0 h 795866"/>
              <a:gd name="connsiteX8" fmla="*/ 990600 w 3530600"/>
              <a:gd name="connsiteY8" fmla="*/ 0 h 795866"/>
              <a:gd name="connsiteX9" fmla="*/ 1397000 w 3530600"/>
              <a:gd name="connsiteY9" fmla="*/ 651933 h 795866"/>
              <a:gd name="connsiteX10" fmla="*/ 2413000 w 3530600"/>
              <a:gd name="connsiteY10" fmla="*/ 660400 h 795866"/>
              <a:gd name="connsiteX11" fmla="*/ 2565400 w 3530600"/>
              <a:gd name="connsiteY11" fmla="*/ 795866 h 795866"/>
              <a:gd name="connsiteX12" fmla="*/ 2692400 w 3530600"/>
              <a:gd name="connsiteY12" fmla="*/ 795866 h 795866"/>
              <a:gd name="connsiteX13" fmla="*/ 2819400 w 3530600"/>
              <a:gd name="connsiteY13" fmla="*/ 668866 h 795866"/>
              <a:gd name="connsiteX14" fmla="*/ 3530600 w 3530600"/>
              <a:gd name="connsiteY14" fmla="*/ 668866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0600" h="795866">
                <a:moveTo>
                  <a:pt x="0" y="778933"/>
                </a:moveTo>
                <a:lnTo>
                  <a:pt x="0" y="778933"/>
                </a:lnTo>
                <a:cubicBezTo>
                  <a:pt x="25400" y="762000"/>
                  <a:pt x="55665" y="750721"/>
                  <a:pt x="76200" y="728133"/>
                </a:cubicBezTo>
                <a:cubicBezTo>
                  <a:pt x="85880" y="717485"/>
                  <a:pt x="81177" y="699761"/>
                  <a:pt x="84667" y="685800"/>
                </a:cubicBezTo>
                <a:cubicBezTo>
                  <a:pt x="89650" y="665867"/>
                  <a:pt x="94224" y="645710"/>
                  <a:pt x="101600" y="626533"/>
                </a:cubicBezTo>
                <a:cubicBezTo>
                  <a:pt x="108396" y="608863"/>
                  <a:pt x="117934" y="592353"/>
                  <a:pt x="127000" y="575733"/>
                </a:cubicBezTo>
                <a:cubicBezTo>
                  <a:pt x="134880" y="561286"/>
                  <a:pt x="152400" y="533400"/>
                  <a:pt x="152400" y="533400"/>
                </a:cubicBezTo>
                <a:lnTo>
                  <a:pt x="406400" y="0"/>
                </a:lnTo>
                <a:lnTo>
                  <a:pt x="990600" y="0"/>
                </a:lnTo>
                <a:lnTo>
                  <a:pt x="1397000" y="651933"/>
                </a:lnTo>
                <a:lnTo>
                  <a:pt x="2413000" y="660400"/>
                </a:lnTo>
                <a:lnTo>
                  <a:pt x="2565400" y="795866"/>
                </a:lnTo>
                <a:lnTo>
                  <a:pt x="2692400" y="795866"/>
                </a:lnTo>
                <a:lnTo>
                  <a:pt x="2819400" y="668866"/>
                </a:lnTo>
                <a:lnTo>
                  <a:pt x="3530600" y="66886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9900000">
            <a:off x="2057400" y="1157022"/>
            <a:ext cx="1159933" cy="1159933"/>
          </a:xfrm>
          <a:prstGeom prst="arc">
            <a:avLst>
              <a:gd name="adj1" fmla="val 16470745"/>
              <a:gd name="adj2" fmla="val 509239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09850" y="1651434"/>
            <a:ext cx="34798" cy="3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19324" y="1656530"/>
            <a:ext cx="420227" cy="48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09849" y="141449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</a:t>
            </a:r>
            <a:r>
              <a:rPr lang="en-US" sz="1400" dirty="0" err="1" smtClean="0">
                <a:solidFill>
                  <a:schemeClr val="accent1"/>
                </a:solidFill>
              </a:rPr>
              <a:t>x,y,r</a:t>
            </a:r>
            <a:r>
              <a:rPr lang="en-US" sz="1400" dirty="0" smtClean="0">
                <a:solidFill>
                  <a:schemeClr val="accent1"/>
                </a:solidFill>
              </a:rPr>
              <a:t>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413932" y="3619044"/>
            <a:ext cx="3530600" cy="795866"/>
          </a:xfrm>
          <a:custGeom>
            <a:avLst/>
            <a:gdLst>
              <a:gd name="connsiteX0" fmla="*/ 0 w 3530600"/>
              <a:gd name="connsiteY0" fmla="*/ 778933 h 795866"/>
              <a:gd name="connsiteX1" fmla="*/ 0 w 3530600"/>
              <a:gd name="connsiteY1" fmla="*/ 778933 h 795866"/>
              <a:gd name="connsiteX2" fmla="*/ 76200 w 3530600"/>
              <a:gd name="connsiteY2" fmla="*/ 728133 h 795866"/>
              <a:gd name="connsiteX3" fmla="*/ 84667 w 3530600"/>
              <a:gd name="connsiteY3" fmla="*/ 685800 h 795866"/>
              <a:gd name="connsiteX4" fmla="*/ 101600 w 3530600"/>
              <a:gd name="connsiteY4" fmla="*/ 626533 h 795866"/>
              <a:gd name="connsiteX5" fmla="*/ 127000 w 3530600"/>
              <a:gd name="connsiteY5" fmla="*/ 575733 h 795866"/>
              <a:gd name="connsiteX6" fmla="*/ 152400 w 3530600"/>
              <a:gd name="connsiteY6" fmla="*/ 533400 h 795866"/>
              <a:gd name="connsiteX7" fmla="*/ 406400 w 3530600"/>
              <a:gd name="connsiteY7" fmla="*/ 0 h 795866"/>
              <a:gd name="connsiteX8" fmla="*/ 990600 w 3530600"/>
              <a:gd name="connsiteY8" fmla="*/ 0 h 795866"/>
              <a:gd name="connsiteX9" fmla="*/ 1397000 w 3530600"/>
              <a:gd name="connsiteY9" fmla="*/ 651933 h 795866"/>
              <a:gd name="connsiteX10" fmla="*/ 2413000 w 3530600"/>
              <a:gd name="connsiteY10" fmla="*/ 660400 h 795866"/>
              <a:gd name="connsiteX11" fmla="*/ 2565400 w 3530600"/>
              <a:gd name="connsiteY11" fmla="*/ 795866 h 795866"/>
              <a:gd name="connsiteX12" fmla="*/ 2692400 w 3530600"/>
              <a:gd name="connsiteY12" fmla="*/ 795866 h 795866"/>
              <a:gd name="connsiteX13" fmla="*/ 2819400 w 3530600"/>
              <a:gd name="connsiteY13" fmla="*/ 668866 h 795866"/>
              <a:gd name="connsiteX14" fmla="*/ 3530600 w 3530600"/>
              <a:gd name="connsiteY14" fmla="*/ 668866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0600" h="795866">
                <a:moveTo>
                  <a:pt x="0" y="778933"/>
                </a:moveTo>
                <a:lnTo>
                  <a:pt x="0" y="778933"/>
                </a:lnTo>
                <a:cubicBezTo>
                  <a:pt x="25400" y="762000"/>
                  <a:pt x="55665" y="750721"/>
                  <a:pt x="76200" y="728133"/>
                </a:cubicBezTo>
                <a:cubicBezTo>
                  <a:pt x="85880" y="717485"/>
                  <a:pt x="81177" y="699761"/>
                  <a:pt x="84667" y="685800"/>
                </a:cubicBezTo>
                <a:cubicBezTo>
                  <a:pt x="89650" y="665867"/>
                  <a:pt x="94224" y="645710"/>
                  <a:pt x="101600" y="626533"/>
                </a:cubicBezTo>
                <a:cubicBezTo>
                  <a:pt x="108396" y="608863"/>
                  <a:pt x="117934" y="592353"/>
                  <a:pt x="127000" y="575733"/>
                </a:cubicBezTo>
                <a:cubicBezTo>
                  <a:pt x="134880" y="561286"/>
                  <a:pt x="152400" y="533400"/>
                  <a:pt x="152400" y="533400"/>
                </a:cubicBezTo>
                <a:lnTo>
                  <a:pt x="406400" y="0"/>
                </a:lnTo>
                <a:lnTo>
                  <a:pt x="990600" y="0"/>
                </a:lnTo>
                <a:lnTo>
                  <a:pt x="1397000" y="651933"/>
                </a:lnTo>
                <a:lnTo>
                  <a:pt x="2413000" y="660400"/>
                </a:lnTo>
                <a:lnTo>
                  <a:pt x="2565400" y="795866"/>
                </a:lnTo>
                <a:lnTo>
                  <a:pt x="2692400" y="795866"/>
                </a:lnTo>
                <a:lnTo>
                  <a:pt x="2819400" y="668866"/>
                </a:lnTo>
                <a:lnTo>
                  <a:pt x="3530600" y="66886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9900000">
            <a:off x="2022226" y="2922693"/>
            <a:ext cx="1585069" cy="1682396"/>
          </a:xfrm>
          <a:prstGeom prst="arc">
            <a:avLst>
              <a:gd name="adj1" fmla="val 17753610"/>
              <a:gd name="adj2" fmla="val 1506537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19324" y="3800475"/>
            <a:ext cx="666751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4760" y="3563243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(x1,y1,r)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 rot="3600000">
            <a:off x="3944113" y="4053597"/>
            <a:ext cx="507327" cy="538478"/>
          </a:xfrm>
          <a:prstGeom prst="arc">
            <a:avLst>
              <a:gd name="adj1" fmla="val 17753610"/>
              <a:gd name="adj2" fmla="val 1506537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692273" y="4576835"/>
            <a:ext cx="15082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108450" y="4194609"/>
            <a:ext cx="34798" cy="3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5" idx="5"/>
          </p:cNvCxnSpPr>
          <p:nvPr/>
        </p:nvCxnSpPr>
        <p:spPr>
          <a:xfrm>
            <a:off x="4138152" y="4224311"/>
            <a:ext cx="172089" cy="31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248" y="388600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(x2,y2)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62326" y="3783076"/>
            <a:ext cx="34798" cy="3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413932" y="5451717"/>
            <a:ext cx="3530600" cy="795866"/>
          </a:xfrm>
          <a:custGeom>
            <a:avLst/>
            <a:gdLst>
              <a:gd name="connsiteX0" fmla="*/ 0 w 3530600"/>
              <a:gd name="connsiteY0" fmla="*/ 778933 h 795866"/>
              <a:gd name="connsiteX1" fmla="*/ 0 w 3530600"/>
              <a:gd name="connsiteY1" fmla="*/ 778933 h 795866"/>
              <a:gd name="connsiteX2" fmla="*/ 76200 w 3530600"/>
              <a:gd name="connsiteY2" fmla="*/ 728133 h 795866"/>
              <a:gd name="connsiteX3" fmla="*/ 84667 w 3530600"/>
              <a:gd name="connsiteY3" fmla="*/ 685800 h 795866"/>
              <a:gd name="connsiteX4" fmla="*/ 101600 w 3530600"/>
              <a:gd name="connsiteY4" fmla="*/ 626533 h 795866"/>
              <a:gd name="connsiteX5" fmla="*/ 127000 w 3530600"/>
              <a:gd name="connsiteY5" fmla="*/ 575733 h 795866"/>
              <a:gd name="connsiteX6" fmla="*/ 152400 w 3530600"/>
              <a:gd name="connsiteY6" fmla="*/ 533400 h 795866"/>
              <a:gd name="connsiteX7" fmla="*/ 406400 w 3530600"/>
              <a:gd name="connsiteY7" fmla="*/ 0 h 795866"/>
              <a:gd name="connsiteX8" fmla="*/ 990600 w 3530600"/>
              <a:gd name="connsiteY8" fmla="*/ 0 h 795866"/>
              <a:gd name="connsiteX9" fmla="*/ 1397000 w 3530600"/>
              <a:gd name="connsiteY9" fmla="*/ 651933 h 795866"/>
              <a:gd name="connsiteX10" fmla="*/ 2413000 w 3530600"/>
              <a:gd name="connsiteY10" fmla="*/ 660400 h 795866"/>
              <a:gd name="connsiteX11" fmla="*/ 2565400 w 3530600"/>
              <a:gd name="connsiteY11" fmla="*/ 795866 h 795866"/>
              <a:gd name="connsiteX12" fmla="*/ 2692400 w 3530600"/>
              <a:gd name="connsiteY12" fmla="*/ 795866 h 795866"/>
              <a:gd name="connsiteX13" fmla="*/ 2819400 w 3530600"/>
              <a:gd name="connsiteY13" fmla="*/ 668866 h 795866"/>
              <a:gd name="connsiteX14" fmla="*/ 3530600 w 3530600"/>
              <a:gd name="connsiteY14" fmla="*/ 668866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0600" h="795866">
                <a:moveTo>
                  <a:pt x="0" y="778933"/>
                </a:moveTo>
                <a:lnTo>
                  <a:pt x="0" y="778933"/>
                </a:lnTo>
                <a:cubicBezTo>
                  <a:pt x="25400" y="762000"/>
                  <a:pt x="55665" y="750721"/>
                  <a:pt x="76200" y="728133"/>
                </a:cubicBezTo>
                <a:cubicBezTo>
                  <a:pt x="85880" y="717485"/>
                  <a:pt x="81177" y="699761"/>
                  <a:pt x="84667" y="685800"/>
                </a:cubicBezTo>
                <a:cubicBezTo>
                  <a:pt x="89650" y="665867"/>
                  <a:pt x="94224" y="645710"/>
                  <a:pt x="101600" y="626533"/>
                </a:cubicBezTo>
                <a:cubicBezTo>
                  <a:pt x="108396" y="608863"/>
                  <a:pt x="117934" y="592353"/>
                  <a:pt x="127000" y="575733"/>
                </a:cubicBezTo>
                <a:cubicBezTo>
                  <a:pt x="134880" y="561286"/>
                  <a:pt x="152400" y="533400"/>
                  <a:pt x="152400" y="533400"/>
                </a:cubicBezTo>
                <a:lnTo>
                  <a:pt x="406400" y="0"/>
                </a:lnTo>
                <a:lnTo>
                  <a:pt x="990600" y="0"/>
                </a:lnTo>
                <a:lnTo>
                  <a:pt x="1397000" y="651933"/>
                </a:lnTo>
                <a:lnTo>
                  <a:pt x="2413000" y="660400"/>
                </a:lnTo>
                <a:lnTo>
                  <a:pt x="2565400" y="795866"/>
                </a:lnTo>
                <a:lnTo>
                  <a:pt x="2692400" y="795866"/>
                </a:lnTo>
                <a:lnTo>
                  <a:pt x="2819400" y="668866"/>
                </a:lnTo>
                <a:lnTo>
                  <a:pt x="3530600" y="66886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190751" y="5438775"/>
            <a:ext cx="2533650" cy="1276350"/>
          </a:xfrm>
          <a:custGeom>
            <a:avLst/>
            <a:gdLst>
              <a:gd name="connsiteX0" fmla="*/ 0 w 2505075"/>
              <a:gd name="connsiteY0" fmla="*/ 0 h 1276350"/>
              <a:gd name="connsiteX1" fmla="*/ 123825 w 2505075"/>
              <a:gd name="connsiteY1" fmla="*/ 771525 h 1276350"/>
              <a:gd name="connsiteX2" fmla="*/ 1295400 w 2505075"/>
              <a:gd name="connsiteY2" fmla="*/ 1276350 h 1276350"/>
              <a:gd name="connsiteX3" fmla="*/ 2505075 w 2505075"/>
              <a:gd name="connsiteY3" fmla="*/ 676275 h 1276350"/>
              <a:gd name="connsiteX0" fmla="*/ 0 w 2543320"/>
              <a:gd name="connsiteY0" fmla="*/ 0 h 1276350"/>
              <a:gd name="connsiteX1" fmla="*/ 123825 w 2543320"/>
              <a:gd name="connsiteY1" fmla="*/ 771525 h 1276350"/>
              <a:gd name="connsiteX2" fmla="*/ 1295400 w 2543320"/>
              <a:gd name="connsiteY2" fmla="*/ 1276350 h 1276350"/>
              <a:gd name="connsiteX3" fmla="*/ 2543320 w 2543320"/>
              <a:gd name="connsiteY3" fmla="*/ 676275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320" h="1276350">
                <a:moveTo>
                  <a:pt x="0" y="0"/>
                </a:moveTo>
                <a:lnTo>
                  <a:pt x="123825" y="771525"/>
                </a:lnTo>
                <a:lnTo>
                  <a:pt x="1295400" y="1276350"/>
                </a:lnTo>
                <a:lnTo>
                  <a:pt x="2543320" y="676275"/>
                </a:lnTo>
              </a:path>
            </a:pathLst>
          </a:cu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08265" y="517869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(x1,y1)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9821" y="609133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(x2,y2)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03733" y="5769173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</a:t>
            </a:r>
            <a:r>
              <a:rPr lang="en-US" sz="1400" dirty="0" err="1" smtClean="0">
                <a:solidFill>
                  <a:schemeClr val="accent1"/>
                </a:solidFill>
              </a:rPr>
              <a:t>xn</a:t>
            </a:r>
            <a:r>
              <a:rPr lang="en-US" sz="1400" dirty="0" smtClean="0">
                <a:solidFill>
                  <a:schemeClr val="accent1"/>
                </a:solidFill>
              </a:rPr>
              <a:t>, </a:t>
            </a:r>
            <a:r>
              <a:rPr lang="en-US" sz="1400" dirty="0" err="1" smtClean="0">
                <a:solidFill>
                  <a:schemeClr val="accent1"/>
                </a:solidFill>
              </a:rPr>
              <a:t>yn</a:t>
            </a:r>
            <a:r>
              <a:rPr lang="en-US" sz="1400" dirty="0" smtClean="0">
                <a:solidFill>
                  <a:schemeClr val="accent1"/>
                </a:solidFill>
              </a:rPr>
              <a:t>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10486" y="660629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(…)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1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Search (</a:t>
            </a:r>
            <a:r>
              <a:rPr lang="nl-NL" dirty="0" err="1" smtClean="0"/>
              <a:t>optimization</a:t>
            </a:r>
            <a:r>
              <a:rPr lang="nl-NL" dirty="0" smtClean="0"/>
              <a:t>)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smtClean="0"/>
              <a:t> </a:t>
            </a:r>
            <a:r>
              <a:rPr lang="nl-NL" sz="32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case: no </a:t>
            </a:r>
            <a:r>
              <a:rPr lang="nl-NL" dirty="0" err="1" smtClean="0"/>
              <a:t>optimization</a:t>
            </a:r>
            <a:endParaRPr lang="nl-NL" dirty="0" smtClean="0"/>
          </a:p>
          <a:p>
            <a:r>
              <a:rPr lang="nl-NL" dirty="0" smtClean="0"/>
              <a:t> </a:t>
            </a:r>
            <a:r>
              <a:rPr lang="nl-NL" sz="3200" b="1" dirty="0" smtClean="0">
                <a:solidFill>
                  <a:schemeClr val="accent2">
                    <a:lumMod val="75000"/>
                  </a:schemeClr>
                </a:solidFill>
              </a:rPr>
              <a:t>BF</a:t>
            </a:r>
            <a:r>
              <a:rPr lang="nl-NL" dirty="0" smtClean="0"/>
              <a:t> Brute force: </a:t>
            </a:r>
            <a:r>
              <a:rPr lang="nl-NL" dirty="0" err="1" smtClean="0"/>
              <a:t>try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cases,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choose</a:t>
            </a:r>
            <a:r>
              <a:rPr lang="nl-NL" dirty="0" smtClean="0"/>
              <a:t> best </a:t>
            </a:r>
            <a:r>
              <a:rPr lang="nl-NL" dirty="0" err="1" smtClean="0"/>
              <a:t>one</a:t>
            </a:r>
            <a:r>
              <a:rPr lang="nl-NL" dirty="0" smtClean="0"/>
              <a:t>. </a:t>
            </a:r>
            <a:r>
              <a:rPr lang="nl-NL" dirty="0" err="1" smtClean="0"/>
              <a:t>Arguments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 smtClean="0"/>
              <a:t>Resolution</a:t>
            </a:r>
            <a:r>
              <a:rPr lang="nl-NL" dirty="0" smtClean="0"/>
              <a:t> </a:t>
            </a:r>
            <a:r>
              <a:rPr lang="nl-NL" dirty="0" err="1" smtClean="0"/>
              <a:t>inside</a:t>
            </a:r>
            <a:r>
              <a:rPr lang="nl-NL" dirty="0" smtClean="0"/>
              <a:t> search </a:t>
            </a:r>
            <a:r>
              <a:rPr lang="nl-NL" dirty="0" err="1" smtClean="0"/>
              <a:t>space</a:t>
            </a:r>
            <a:r>
              <a:rPr lang="nl-NL" dirty="0" smtClean="0"/>
              <a:t> in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direction</a:t>
            </a:r>
            <a:endParaRPr lang="nl-NL" dirty="0" smtClean="0"/>
          </a:p>
          <a:p>
            <a:pPr lvl="1"/>
            <a:r>
              <a:rPr lang="nl-NL" dirty="0" smtClean="0"/>
              <a:t>Extension of search </a:t>
            </a:r>
            <a:r>
              <a:rPr lang="nl-NL" dirty="0" err="1" smtClean="0"/>
              <a:t>space</a:t>
            </a:r>
            <a:r>
              <a:rPr lang="nl-NL" dirty="0" smtClean="0"/>
              <a:t> (move </a:t>
            </a:r>
            <a:r>
              <a:rPr lang="nl-NL" dirty="0" err="1" smtClean="0"/>
              <a:t>grid</a:t>
            </a:r>
            <a:r>
              <a:rPr lang="nl-NL" dirty="0" smtClean="0"/>
              <a:t>)? True / </a:t>
            </a:r>
            <a:r>
              <a:rPr lang="nl-NL" dirty="0" err="1" smtClean="0"/>
              <a:t>false</a:t>
            </a:r>
            <a:endParaRPr lang="nl-NL" dirty="0" smtClean="0"/>
          </a:p>
          <a:p>
            <a:pPr lvl="1"/>
            <a:r>
              <a:rPr lang="nl-NL" dirty="0" err="1" smtClean="0"/>
              <a:t>Refinement</a:t>
            </a:r>
            <a:r>
              <a:rPr lang="nl-NL" dirty="0" smtClean="0"/>
              <a:t> of search </a:t>
            </a:r>
            <a:r>
              <a:rPr lang="nl-NL" dirty="0" err="1" smtClean="0"/>
              <a:t>resolution</a:t>
            </a:r>
            <a:r>
              <a:rPr lang="nl-NL" dirty="0" smtClean="0"/>
              <a:t>? True / </a:t>
            </a:r>
            <a:r>
              <a:rPr lang="nl-NL" dirty="0" err="1" smtClean="0"/>
              <a:t>false</a:t>
            </a:r>
            <a:endParaRPr lang="nl-NL" dirty="0" smtClean="0"/>
          </a:p>
          <a:p>
            <a:r>
              <a:rPr lang="nl-NL" dirty="0"/>
              <a:t> </a:t>
            </a:r>
            <a:r>
              <a:rPr lang="nl-NL" sz="3200" b="1" dirty="0">
                <a:solidFill>
                  <a:schemeClr val="accent2">
                    <a:lumMod val="75000"/>
                  </a:schemeClr>
                </a:solidFill>
              </a:rPr>
              <a:t>APSO</a:t>
            </a:r>
            <a:r>
              <a:rPr lang="nl-NL" dirty="0" smtClean="0"/>
              <a:t> </a:t>
            </a:r>
            <a:r>
              <a:rPr lang="nl-NL" dirty="0" err="1" smtClean="0"/>
              <a:t>Adaptive</a:t>
            </a:r>
            <a:r>
              <a:rPr lang="nl-NL" dirty="0" smtClean="0"/>
              <a:t> </a:t>
            </a:r>
            <a:r>
              <a:rPr lang="nl-NL" dirty="0" err="1" smtClean="0"/>
              <a:t>Particle</a:t>
            </a:r>
            <a:r>
              <a:rPr lang="nl-NL" dirty="0" smtClean="0"/>
              <a:t> </a:t>
            </a:r>
            <a:r>
              <a:rPr lang="nl-NL" dirty="0" err="1" smtClean="0"/>
              <a:t>Swarn</a:t>
            </a:r>
            <a:r>
              <a:rPr lang="nl-NL" dirty="0" smtClean="0"/>
              <a:t> </a:t>
            </a:r>
            <a:r>
              <a:rPr lang="nl-NL" dirty="0" err="1" smtClean="0"/>
              <a:t>Optimization</a:t>
            </a:r>
            <a:r>
              <a:rPr lang="nl-NL" dirty="0" smtClean="0"/>
              <a:t> (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implemented</a:t>
            </a:r>
            <a:r>
              <a:rPr lang="nl-NL" dirty="0" smtClean="0"/>
              <a:t>)</a:t>
            </a:r>
          </a:p>
          <a:p>
            <a:r>
              <a:rPr lang="nl-NL" dirty="0" smtClean="0"/>
              <a:t> </a:t>
            </a:r>
            <a:r>
              <a:rPr lang="nl-NL" sz="3200" b="1" dirty="0">
                <a:solidFill>
                  <a:schemeClr val="accent2">
                    <a:lumMod val="75000"/>
                  </a:schemeClr>
                </a:solidFill>
              </a:rPr>
              <a:t>GA</a:t>
            </a:r>
            <a:r>
              <a:rPr lang="nl-NL" dirty="0" smtClean="0"/>
              <a:t> 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endParaRPr lang="nl-NL" dirty="0" smtClean="0"/>
          </a:p>
          <a:p>
            <a:r>
              <a:rPr lang="nl-NL" dirty="0"/>
              <a:t> </a:t>
            </a:r>
            <a:r>
              <a:rPr lang="nl-NL" sz="3200" b="1" dirty="0">
                <a:solidFill>
                  <a:schemeClr val="accent2">
                    <a:lumMod val="75000"/>
                  </a:schemeClr>
                </a:solidFill>
              </a:rPr>
              <a:t>LM</a:t>
            </a:r>
            <a:r>
              <a:rPr lang="nl-NL" dirty="0" smtClean="0"/>
              <a:t> </a:t>
            </a:r>
            <a:r>
              <a:rPr lang="nl-NL" dirty="0" err="1" smtClean="0"/>
              <a:t>Levenberg</a:t>
            </a:r>
            <a:r>
              <a:rPr lang="nl-NL" dirty="0" smtClean="0"/>
              <a:t>- </a:t>
            </a:r>
            <a:r>
              <a:rPr lang="nl-NL" dirty="0" err="1" smtClean="0"/>
              <a:t>Marquardt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0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dirty="0" err="1" smtClean="0"/>
              <a:t>Combinations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LEM &amp; Sliding </a:t>
            </a:r>
            <a:r>
              <a:rPr lang="nl-NL" dirty="0" err="1" smtClean="0"/>
              <a:t>plane</a:t>
            </a:r>
            <a:r>
              <a:rPr lang="nl-NL" dirty="0" smtClean="0"/>
              <a:t> &amp; search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nl-NL" sz="4000" b="1" dirty="0" smtClean="0"/>
          </a:p>
          <a:p>
            <a:pPr marL="0" indent="0">
              <a:buNone/>
            </a:pPr>
            <a:r>
              <a:rPr lang="nl-NL" sz="4000" b="1" dirty="0" err="1" smtClean="0"/>
              <a:t>All</a:t>
            </a:r>
            <a:r>
              <a:rPr lang="nl-NL" sz="4000" b="1" dirty="0" smtClean="0"/>
              <a:t> </a:t>
            </a:r>
            <a:r>
              <a:rPr lang="nl-NL" sz="4000" b="1" dirty="0" err="1" smtClean="0"/>
              <a:t>possibilities</a:t>
            </a:r>
            <a:r>
              <a:rPr lang="nl-NL" sz="4000" b="1" dirty="0" smtClean="0"/>
              <a:t>:</a:t>
            </a:r>
          </a:p>
          <a:p>
            <a:pPr marL="0" indent="0">
              <a:buNone/>
            </a:pPr>
            <a:r>
              <a:rPr lang="nl-NL" sz="3600" dirty="0" smtClean="0"/>
              <a:t>3 (</a:t>
            </a:r>
            <a:r>
              <a:rPr lang="nl-NL" sz="3600" dirty="0" err="1" smtClean="0"/>
              <a:t>LEM’s</a:t>
            </a:r>
            <a:r>
              <a:rPr lang="nl-NL" sz="3600" dirty="0" smtClean="0"/>
              <a:t>) x 3 (sliding </a:t>
            </a:r>
            <a:r>
              <a:rPr lang="nl-NL" sz="3600" dirty="0" err="1" smtClean="0"/>
              <a:t>plane</a:t>
            </a:r>
            <a:r>
              <a:rPr lang="nl-NL" sz="3600" dirty="0" smtClean="0"/>
              <a:t>) x 3 (search proc.) x 2 (LM?) = 54</a:t>
            </a:r>
          </a:p>
          <a:p>
            <a:pPr marL="0" indent="0">
              <a:buNone/>
            </a:pPr>
            <a:endParaRPr lang="nl-NL" sz="3600" b="1" dirty="0" smtClean="0"/>
          </a:p>
          <a:p>
            <a:pPr marL="0" indent="0">
              <a:buNone/>
            </a:pPr>
            <a:r>
              <a:rPr lang="nl-NL" sz="3600" b="1" dirty="0" smtClean="0"/>
              <a:t>Most </a:t>
            </a:r>
            <a:r>
              <a:rPr lang="nl-NL" sz="3600" b="1" dirty="0" smtClean="0"/>
              <a:t>frequent </a:t>
            </a:r>
            <a:r>
              <a:rPr lang="nl-NL" sz="3600" b="1" dirty="0" smtClean="0"/>
              <a:t>cases (6):</a:t>
            </a:r>
            <a:endParaRPr lang="nl-NL" sz="3600" b="1" dirty="0" smtClean="0"/>
          </a:p>
          <a:p>
            <a:r>
              <a:rPr lang="nl-NL" sz="3600" b="1" dirty="0">
                <a:solidFill>
                  <a:srgbClr val="0070C0"/>
                </a:solidFill>
              </a:rPr>
              <a:t>Bishop</a:t>
            </a:r>
            <a:r>
              <a:rPr lang="nl-NL" sz="3600" dirty="0" smtClean="0"/>
              <a:t> </a:t>
            </a:r>
            <a:r>
              <a:rPr lang="nl-NL" sz="3600" dirty="0" smtClean="0"/>
              <a:t>  – </a:t>
            </a:r>
            <a:r>
              <a:rPr lang="nl-NL" sz="3600" b="1" dirty="0" smtClean="0">
                <a:solidFill>
                  <a:srgbClr val="00B050"/>
                </a:solidFill>
              </a:rPr>
              <a:t>1 </a:t>
            </a:r>
            <a:r>
              <a:rPr lang="nl-NL" sz="3600" b="1" dirty="0" err="1" smtClean="0">
                <a:solidFill>
                  <a:srgbClr val="00B050"/>
                </a:solidFill>
              </a:rPr>
              <a:t>circle</a:t>
            </a:r>
            <a:r>
              <a:rPr lang="nl-NL" sz="3600" b="1" dirty="0" smtClean="0">
                <a:solidFill>
                  <a:srgbClr val="00B050"/>
                </a:solidFill>
              </a:rPr>
              <a:t> </a:t>
            </a:r>
            <a:r>
              <a:rPr lang="nl-NL" sz="3600" dirty="0" smtClean="0"/>
              <a:t>– </a:t>
            </a:r>
            <a:r>
              <a:rPr lang="nl-NL" sz="36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r>
              <a:rPr lang="nl-NL" sz="3600" b="1" dirty="0" smtClean="0">
                <a:solidFill>
                  <a:srgbClr val="0070C0"/>
                </a:solidFill>
              </a:rPr>
              <a:t>Bishop   </a:t>
            </a:r>
            <a:r>
              <a:rPr lang="nl-NL" sz="3600" dirty="0" smtClean="0"/>
              <a:t>– </a:t>
            </a:r>
            <a:r>
              <a:rPr lang="nl-NL" sz="3600" b="1" dirty="0" smtClean="0">
                <a:solidFill>
                  <a:srgbClr val="00B050"/>
                </a:solidFill>
              </a:rPr>
              <a:t>1 </a:t>
            </a:r>
            <a:r>
              <a:rPr lang="nl-NL" sz="3600" b="1" dirty="0" err="1" smtClean="0">
                <a:solidFill>
                  <a:srgbClr val="00B050"/>
                </a:solidFill>
              </a:rPr>
              <a:t>circle</a:t>
            </a:r>
            <a:r>
              <a:rPr lang="nl-NL" sz="3600" b="1" dirty="0" smtClean="0">
                <a:solidFill>
                  <a:srgbClr val="00B050"/>
                </a:solidFill>
              </a:rPr>
              <a:t> </a:t>
            </a:r>
            <a:r>
              <a:rPr lang="nl-NL" sz="3600" dirty="0"/>
              <a:t>– </a:t>
            </a:r>
            <a:r>
              <a:rPr lang="nl-NL" sz="3600" b="1" dirty="0" smtClean="0">
                <a:solidFill>
                  <a:schemeClr val="accent2">
                    <a:lumMod val="75000"/>
                  </a:schemeClr>
                </a:solidFill>
              </a:rPr>
              <a:t>BF</a:t>
            </a:r>
            <a:endParaRPr lang="nl-NL" sz="3600" dirty="0" smtClean="0"/>
          </a:p>
          <a:p>
            <a:r>
              <a:rPr lang="nl-NL" sz="3600" b="1" dirty="0">
                <a:solidFill>
                  <a:srgbClr val="0070C0"/>
                </a:solidFill>
              </a:rPr>
              <a:t>Lift Van </a:t>
            </a:r>
            <a:r>
              <a:rPr lang="nl-NL" sz="3600" b="1" dirty="0" smtClean="0">
                <a:solidFill>
                  <a:srgbClr val="0070C0"/>
                </a:solidFill>
              </a:rPr>
              <a:t> </a:t>
            </a:r>
            <a:r>
              <a:rPr lang="nl-NL" sz="3600" dirty="0" smtClean="0"/>
              <a:t>– </a:t>
            </a:r>
            <a:r>
              <a:rPr lang="nl-NL" sz="3600" b="1" dirty="0">
                <a:solidFill>
                  <a:srgbClr val="00B050"/>
                </a:solidFill>
              </a:rPr>
              <a:t>2 </a:t>
            </a:r>
            <a:r>
              <a:rPr lang="nl-NL" sz="3600" b="1" dirty="0" err="1">
                <a:solidFill>
                  <a:srgbClr val="00B050"/>
                </a:solidFill>
              </a:rPr>
              <a:t>circles</a:t>
            </a:r>
            <a:r>
              <a:rPr lang="nl-NL" sz="3600" b="1" dirty="0">
                <a:solidFill>
                  <a:srgbClr val="00B050"/>
                </a:solidFill>
              </a:rPr>
              <a:t> </a:t>
            </a:r>
            <a:r>
              <a:rPr lang="nl-NL" sz="3600" dirty="0" smtClean="0"/>
              <a:t>– </a:t>
            </a:r>
            <a:r>
              <a:rPr lang="nl-NL" sz="36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r>
              <a:rPr lang="nl-NL" sz="3600" b="1" dirty="0">
                <a:solidFill>
                  <a:srgbClr val="0070C0"/>
                </a:solidFill>
              </a:rPr>
              <a:t>Lift Van </a:t>
            </a:r>
            <a:r>
              <a:rPr lang="nl-NL" sz="3600" b="1" dirty="0" smtClean="0">
                <a:solidFill>
                  <a:srgbClr val="0070C0"/>
                </a:solidFill>
              </a:rPr>
              <a:t> </a:t>
            </a:r>
            <a:r>
              <a:rPr lang="nl-NL" sz="3600" dirty="0" smtClean="0"/>
              <a:t>– </a:t>
            </a:r>
            <a:r>
              <a:rPr lang="nl-NL" sz="3600" b="1" dirty="0">
                <a:solidFill>
                  <a:srgbClr val="00B050"/>
                </a:solidFill>
              </a:rPr>
              <a:t>2 </a:t>
            </a:r>
            <a:r>
              <a:rPr lang="nl-NL" sz="3600" b="1" dirty="0" err="1">
                <a:solidFill>
                  <a:srgbClr val="00B050"/>
                </a:solidFill>
              </a:rPr>
              <a:t>circles</a:t>
            </a:r>
            <a:r>
              <a:rPr lang="nl-NL" sz="3600" b="1" dirty="0">
                <a:solidFill>
                  <a:srgbClr val="00B050"/>
                </a:solidFill>
              </a:rPr>
              <a:t> </a:t>
            </a:r>
            <a:r>
              <a:rPr lang="nl-NL" sz="3600" dirty="0"/>
              <a:t>– </a:t>
            </a:r>
            <a:r>
              <a:rPr lang="nl-NL" sz="3600" b="1" dirty="0">
                <a:solidFill>
                  <a:schemeClr val="accent2">
                    <a:lumMod val="75000"/>
                  </a:schemeClr>
                </a:solidFill>
              </a:rPr>
              <a:t>APSO</a:t>
            </a:r>
            <a:endParaRPr lang="nl-NL" sz="3600" dirty="0" smtClean="0"/>
          </a:p>
          <a:p>
            <a:r>
              <a:rPr lang="nl-NL" sz="3600" b="1" dirty="0" smtClean="0">
                <a:solidFill>
                  <a:srgbClr val="0070C0"/>
                </a:solidFill>
              </a:rPr>
              <a:t>Spencer</a:t>
            </a:r>
            <a:r>
              <a:rPr lang="nl-NL" sz="3600" dirty="0" smtClean="0"/>
              <a:t> – </a:t>
            </a:r>
            <a:r>
              <a:rPr lang="nl-NL" sz="3600" b="1" dirty="0" smtClean="0">
                <a:solidFill>
                  <a:srgbClr val="00B050"/>
                </a:solidFill>
              </a:rPr>
              <a:t>vector</a:t>
            </a:r>
            <a:r>
              <a:rPr lang="nl-NL" sz="3600" dirty="0" smtClean="0"/>
              <a:t> –  </a:t>
            </a:r>
            <a:r>
              <a:rPr lang="nl-NL" sz="36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nl-NL" sz="3600" dirty="0" smtClean="0"/>
          </a:p>
          <a:p>
            <a:r>
              <a:rPr lang="nl-NL" sz="3600" b="1" dirty="0">
                <a:solidFill>
                  <a:srgbClr val="0070C0"/>
                </a:solidFill>
              </a:rPr>
              <a:t>Spencer</a:t>
            </a:r>
            <a:r>
              <a:rPr lang="nl-NL" sz="3600" dirty="0"/>
              <a:t> – </a:t>
            </a:r>
            <a:r>
              <a:rPr lang="nl-NL" sz="3600" b="1" dirty="0">
                <a:solidFill>
                  <a:srgbClr val="00B050"/>
                </a:solidFill>
              </a:rPr>
              <a:t>vector</a:t>
            </a:r>
            <a:r>
              <a:rPr lang="nl-NL" sz="3600" dirty="0"/>
              <a:t> –  </a:t>
            </a:r>
            <a:r>
              <a:rPr lang="nl-NL" sz="3600" b="1" dirty="0">
                <a:solidFill>
                  <a:schemeClr val="accent2">
                    <a:lumMod val="75000"/>
                  </a:schemeClr>
                </a:solidFill>
              </a:rPr>
              <a:t>GA</a:t>
            </a:r>
            <a:r>
              <a:rPr lang="nl-NL" sz="3600" dirty="0"/>
              <a:t> + </a:t>
            </a:r>
            <a:r>
              <a:rPr lang="nl-NL" sz="3600" b="1" dirty="0">
                <a:solidFill>
                  <a:schemeClr val="accent2">
                    <a:lumMod val="75000"/>
                  </a:schemeClr>
                </a:solidFill>
              </a:rPr>
              <a:t>LM</a:t>
            </a:r>
            <a:endParaRPr lang="nl-NL" sz="3600" dirty="0" smtClean="0"/>
          </a:p>
        </p:txBody>
      </p:sp>
    </p:spTree>
    <p:extLst>
      <p:ext uri="{BB962C8B-B14F-4D97-AF65-F5344CB8AC3E}">
        <p14:creationId xmlns:p14="http://schemas.microsoft.com/office/powerpoint/2010/main" val="178117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216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Sliding plane methods</vt:lpstr>
      <vt:lpstr>Search (optimization) procedures</vt:lpstr>
      <vt:lpstr>Combinations  LEM &amp; Sliding plane &amp; search procedure</vt:lpstr>
    </vt:vector>
  </TitlesOfParts>
  <Company>Stichting Deltares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Rodriguez Aguilera</dc:creator>
  <cp:lastModifiedBy>David Rodriguez Aguilera</cp:lastModifiedBy>
  <cp:revision>31</cp:revision>
  <dcterms:created xsi:type="dcterms:W3CDTF">2018-02-26T12:31:27Z</dcterms:created>
  <dcterms:modified xsi:type="dcterms:W3CDTF">2018-02-27T09:20:57Z</dcterms:modified>
</cp:coreProperties>
</file>